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4"/>
  </p:sldMasterIdLst>
  <p:notesMasterIdLst>
    <p:notesMasterId r:id="rId47"/>
  </p:notesMasterIdLst>
  <p:sldIdLst>
    <p:sldId id="285" r:id="rId5"/>
    <p:sldId id="649" r:id="rId6"/>
    <p:sldId id="736" r:id="rId7"/>
    <p:sldId id="737" r:id="rId8"/>
    <p:sldId id="6771" r:id="rId9"/>
    <p:sldId id="6768" r:id="rId10"/>
    <p:sldId id="6829" r:id="rId11"/>
    <p:sldId id="6830" r:id="rId12"/>
    <p:sldId id="6832" r:id="rId13"/>
    <p:sldId id="6824" r:id="rId14"/>
    <p:sldId id="6834" r:id="rId15"/>
    <p:sldId id="6835" r:id="rId16"/>
    <p:sldId id="6836" r:id="rId17"/>
    <p:sldId id="6837" r:id="rId18"/>
    <p:sldId id="6838" r:id="rId19"/>
    <p:sldId id="6826" r:id="rId20"/>
    <p:sldId id="738" r:id="rId21"/>
    <p:sldId id="6767" r:id="rId22"/>
    <p:sldId id="6769" r:id="rId23"/>
    <p:sldId id="6772" r:id="rId24"/>
    <p:sldId id="6770" r:id="rId25"/>
    <p:sldId id="6788" r:id="rId26"/>
    <p:sldId id="6782" r:id="rId27"/>
    <p:sldId id="6783" r:id="rId28"/>
    <p:sldId id="6781" r:id="rId29"/>
    <p:sldId id="624" r:id="rId30"/>
    <p:sldId id="625" r:id="rId31"/>
    <p:sldId id="6810" r:id="rId32"/>
    <p:sldId id="707" r:id="rId33"/>
    <p:sldId id="6778" r:id="rId34"/>
    <p:sldId id="672" r:id="rId35"/>
    <p:sldId id="6794" r:id="rId36"/>
    <p:sldId id="6779" r:id="rId37"/>
    <p:sldId id="646" r:id="rId38"/>
    <p:sldId id="647" r:id="rId39"/>
    <p:sldId id="648" r:id="rId40"/>
    <p:sldId id="6793" r:id="rId41"/>
    <p:sldId id="6792" r:id="rId42"/>
    <p:sldId id="6828" r:id="rId43"/>
    <p:sldId id="6827" r:id="rId44"/>
    <p:sldId id="6831" r:id="rId45"/>
    <p:sldId id="6833" r:id="rId46"/>
  </p:sldIdLst>
  <p:sldSz cx="9144000" cy="5143500" type="screen16x9"/>
  <p:notesSz cx="6858000" cy="9144000"/>
  <p:defaultTextStyle>
    <a:defPPr>
      <a:defRPr lang="nl-NL"/>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naap, AJ van der (Ton)" initials="KAvd(" lastIdx="20" clrIdx="0">
    <p:extLst>
      <p:ext uri="{19B8F6BF-5375-455C-9EA6-DF929625EA0E}">
        <p15:presenceInfo xmlns:p15="http://schemas.microsoft.com/office/powerpoint/2012/main" userId="S::Ton.vanderKnaap@stedin.net::6eda09ce-6d8f-4650-ae8e-76b65519316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05B9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8D07AA-6F1A-4381-8A7A-F5FFBBD6DF89}" vWet="2" dt="2022-05-19T09:09:03.081"/>
    <p1510:client id="{9E3679F3-F214-4DC8-A4DD-B1AF69379CDB}" vWet="4" dt="2022-05-18T10:54:48.587"/>
    <p1510:client id="{AD3F9F62-5FB9-49C3-93F5-A8E3D2EBA8C5}" v="607" dt="2022-05-18T13:48:18.08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1620"/>
        <p:guide pos="288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microsoft.com/office/2015/10/relationships/revisionInfo" Target="revisionInfo.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commentAuthors" Target="commentAuthors.xml"/><Relationship Id="rId8" Type="http://schemas.openxmlformats.org/officeDocument/2006/relationships/slide" Target="slides/slide4.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0EE028-570E-44B7-A4F2-7C264FA8C274}" type="datetimeFigureOut">
              <a:rPr lang="nl-NL" smtClean="0"/>
              <a:t>19-5-2022</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72EE1F-9EEA-4FC9-BBDB-16B9D81E38B0}" type="slidenum">
              <a:rPr lang="nl-NL" smtClean="0"/>
              <a:t>‹nr.›</a:t>
            </a:fld>
            <a:endParaRPr lang="nl-NL"/>
          </a:p>
        </p:txBody>
      </p:sp>
    </p:spTree>
    <p:extLst>
      <p:ext uri="{BB962C8B-B14F-4D97-AF65-F5344CB8AC3E}">
        <p14:creationId xmlns:p14="http://schemas.microsoft.com/office/powerpoint/2010/main" val="10991795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F44A0F87-6A89-4F16-9D9A-A7B4B5B0CA74}" type="slidenum">
              <a:rPr lang="nl-NL" smtClean="0"/>
              <a:t>7</a:t>
            </a:fld>
            <a:endParaRPr lang="nl-NL"/>
          </a:p>
        </p:txBody>
      </p:sp>
    </p:spTree>
    <p:extLst>
      <p:ext uri="{BB962C8B-B14F-4D97-AF65-F5344CB8AC3E}">
        <p14:creationId xmlns:p14="http://schemas.microsoft.com/office/powerpoint/2010/main" val="3974401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F44A0F87-6A89-4F16-9D9A-A7B4B5B0CA74}"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9</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799726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F44A0F87-6A89-4F16-9D9A-A7B4B5B0CA74}"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10</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463726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Waardestromen</a:t>
            </a:r>
          </a:p>
        </p:txBody>
      </p:sp>
      <p:sp>
        <p:nvSpPr>
          <p:cNvPr id="4" name="Tijdelijke aanduiding voor dianumm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F44A0F87-6A89-4F16-9D9A-A7B4B5B0CA74}"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11</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716269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DF72EE1F-9EEA-4FC9-BBDB-16B9D81E38B0}" type="slidenum">
              <a:rPr lang="nl-NL" smtClean="0"/>
              <a:t>15</a:t>
            </a:fld>
            <a:endParaRPr lang="nl-NL"/>
          </a:p>
        </p:txBody>
      </p:sp>
    </p:spTree>
    <p:extLst>
      <p:ext uri="{BB962C8B-B14F-4D97-AF65-F5344CB8AC3E}">
        <p14:creationId xmlns:p14="http://schemas.microsoft.com/office/powerpoint/2010/main" val="32101583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Veralgemeniseren</a:t>
            </a:r>
          </a:p>
        </p:txBody>
      </p:sp>
      <p:sp>
        <p:nvSpPr>
          <p:cNvPr id="4" name="Tijdelijke aanduiding voor dianummer 3"/>
          <p:cNvSpPr>
            <a:spLocks noGrp="1"/>
          </p:cNvSpPr>
          <p:nvPr>
            <p:ph type="sldNum" sz="quarter" idx="5"/>
          </p:nvPr>
        </p:nvSpPr>
        <p:spPr/>
        <p:txBody>
          <a:bodyPr/>
          <a:lstStyle/>
          <a:p>
            <a:fld id="{F44A0F87-6A89-4F16-9D9A-A7B4B5B0CA74}" type="slidenum">
              <a:rPr lang="nl-NL" smtClean="0"/>
              <a:t>19</a:t>
            </a:fld>
            <a:endParaRPr lang="nl-NL"/>
          </a:p>
        </p:txBody>
      </p:sp>
    </p:spTree>
    <p:extLst>
      <p:ext uri="{BB962C8B-B14F-4D97-AF65-F5344CB8AC3E}">
        <p14:creationId xmlns:p14="http://schemas.microsoft.com/office/powerpoint/2010/main" val="42112513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Andere wijzen om de energiestromen te besturen zijn: </a:t>
            </a:r>
            <a:r>
              <a:rPr lang="nl-NL" err="1"/>
              <a:t>herrouteren</a:t>
            </a:r>
            <a:r>
              <a:rPr lang="nl-NL"/>
              <a:t>, </a:t>
            </a:r>
            <a:r>
              <a:rPr lang="nl-NL" err="1"/>
              <a:t>curtailment</a:t>
            </a:r>
            <a:r>
              <a:rPr lang="nl-NL"/>
              <a:t> en direct ingrijpen.</a:t>
            </a:r>
          </a:p>
        </p:txBody>
      </p:sp>
      <p:sp>
        <p:nvSpPr>
          <p:cNvPr id="4" name="Tijdelijke aanduiding voor dianummer 3"/>
          <p:cNvSpPr>
            <a:spLocks noGrp="1"/>
          </p:cNvSpPr>
          <p:nvPr>
            <p:ph type="sldNum" sz="quarter" idx="5"/>
          </p:nvPr>
        </p:nvSpPr>
        <p:spPr/>
        <p:txBody>
          <a:bodyPr/>
          <a:lstStyle/>
          <a:p>
            <a:fld id="{F44A0F87-6A89-4F16-9D9A-A7B4B5B0CA74}" type="slidenum">
              <a:rPr lang="nl-NL" smtClean="0"/>
              <a:t>24</a:t>
            </a:fld>
            <a:endParaRPr lang="nl-NL"/>
          </a:p>
        </p:txBody>
      </p:sp>
    </p:spTree>
    <p:extLst>
      <p:ext uri="{BB962C8B-B14F-4D97-AF65-F5344CB8AC3E}">
        <p14:creationId xmlns:p14="http://schemas.microsoft.com/office/powerpoint/2010/main" val="10962081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F44A0F87-6A89-4F16-9D9A-A7B4B5B0CA74}" type="slidenum">
              <a:rPr lang="nl-NL" smtClean="0"/>
              <a:t>41</a:t>
            </a:fld>
            <a:endParaRPr lang="nl-NL"/>
          </a:p>
        </p:txBody>
      </p:sp>
    </p:spTree>
    <p:extLst>
      <p:ext uri="{BB962C8B-B14F-4D97-AF65-F5344CB8AC3E}">
        <p14:creationId xmlns:p14="http://schemas.microsoft.com/office/powerpoint/2010/main" val="4496980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F44A0F87-6A89-4F16-9D9A-A7B4B5B0CA74}"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42</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853702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52000" y="1656000"/>
            <a:ext cx="6840000" cy="1800000"/>
          </a:xfrm>
        </p:spPr>
        <p:txBody>
          <a:bodyPr anchor="b" anchorCtr="0"/>
          <a:lstStyle>
            <a:lvl1pPr algn="l">
              <a:defRPr sz="5000" b="1">
                <a:solidFill>
                  <a:schemeClr val="accent2"/>
                </a:solidFill>
              </a:defRPr>
            </a:lvl1pPr>
          </a:lstStyle>
          <a:p>
            <a:r>
              <a:rPr lang="nl-NL"/>
              <a:t>Titel bewerken</a:t>
            </a:r>
            <a:endParaRPr lang="en-US"/>
          </a:p>
        </p:txBody>
      </p:sp>
      <p:sp>
        <p:nvSpPr>
          <p:cNvPr id="3" name="Subtitle 2"/>
          <p:cNvSpPr>
            <a:spLocks noGrp="1"/>
          </p:cNvSpPr>
          <p:nvPr>
            <p:ph type="subTitle" idx="1" hasCustomPrompt="1"/>
          </p:nvPr>
        </p:nvSpPr>
        <p:spPr>
          <a:xfrm>
            <a:off x="1152000" y="3852000"/>
            <a:ext cx="6840000" cy="792000"/>
          </a:xfrm>
        </p:spPr>
        <p:txBody>
          <a:bodyPr anchor="t" anchorCtr="0"/>
          <a:lstStyle>
            <a:lvl1pPr marL="0" indent="0" algn="l">
              <a:lnSpc>
                <a:spcPct val="95000"/>
              </a:lnSpc>
              <a:buNone/>
              <a:defRPr sz="2500">
                <a:solidFill>
                  <a:schemeClr val="accent3"/>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 om de subtitel te bewerken</a:t>
            </a:r>
            <a:endParaRPr lang="en-US"/>
          </a:p>
        </p:txBody>
      </p:sp>
      <p:sp>
        <p:nvSpPr>
          <p:cNvPr id="4" name="Date Placeholder 3"/>
          <p:cNvSpPr>
            <a:spLocks noGrp="1"/>
          </p:cNvSpPr>
          <p:nvPr>
            <p:ph type="dt" sz="half" idx="10"/>
          </p:nvPr>
        </p:nvSpPr>
        <p:spPr/>
        <p:txBody>
          <a:bodyPr/>
          <a:lstStyle/>
          <a:p>
            <a:fld id="{35CFD2F0-EF60-464C-B7D7-A0E44E0B8B58}" type="datetimeFigureOut">
              <a:rPr lang="nl-NL" smtClean="0"/>
              <a:t>19-5-2022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Tree>
    <p:extLst>
      <p:ext uri="{BB962C8B-B14F-4D97-AF65-F5344CB8AC3E}">
        <p14:creationId xmlns:p14="http://schemas.microsoft.com/office/powerpoint/2010/main" val="7534561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kst met afbeeldin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nl-NL"/>
              <a:t>Titel bewerken</a:t>
            </a:r>
            <a:endParaRPr lang="en-US"/>
          </a:p>
        </p:txBody>
      </p:sp>
      <p:sp>
        <p:nvSpPr>
          <p:cNvPr id="3" name="Content Placeholder 2"/>
          <p:cNvSpPr>
            <a:spLocks noGrp="1"/>
          </p:cNvSpPr>
          <p:nvPr>
            <p:ph sz="half" idx="1"/>
          </p:nvPr>
        </p:nvSpPr>
        <p:spPr>
          <a:xfrm>
            <a:off x="594000" y="1369219"/>
            <a:ext cx="3888000" cy="3096000"/>
          </a:xfrm>
        </p:spPr>
        <p:txBody>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Date Placeholder 4"/>
          <p:cNvSpPr>
            <a:spLocks noGrp="1"/>
          </p:cNvSpPr>
          <p:nvPr>
            <p:ph type="dt" sz="half" idx="10"/>
          </p:nvPr>
        </p:nvSpPr>
        <p:spPr/>
        <p:txBody>
          <a:bodyPr/>
          <a:lstStyle/>
          <a:p>
            <a:fld id="{35CFD2F0-EF60-464C-B7D7-A0E44E0B8B58}" type="datetimeFigureOut">
              <a:rPr lang="nl-NL" smtClean="0"/>
              <a:t>19-5-2022</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14F1411D-0280-154F-AEAC-4C20B7AA46B2}" type="slidenum">
              <a:rPr lang="nl-NL" smtClean="0"/>
              <a:t>‹nr.›</a:t>
            </a:fld>
            <a:endParaRPr lang="nl-NL"/>
          </a:p>
        </p:txBody>
      </p:sp>
      <p:sp>
        <p:nvSpPr>
          <p:cNvPr id="8" name="Picture Placeholder 2">
            <a:extLst>
              <a:ext uri="{FF2B5EF4-FFF2-40B4-BE49-F238E27FC236}">
                <a16:creationId xmlns:a16="http://schemas.microsoft.com/office/drawing/2014/main" id="{214C5878-C4A0-D640-BF8A-1DB3DCA32ACA}"/>
              </a:ext>
            </a:extLst>
          </p:cNvPr>
          <p:cNvSpPr>
            <a:spLocks noGrp="1"/>
          </p:cNvSpPr>
          <p:nvPr>
            <p:ph type="pic" idx="13"/>
          </p:nvPr>
        </p:nvSpPr>
        <p:spPr>
          <a:xfrm>
            <a:off x="4698000" y="1369219"/>
            <a:ext cx="3852000" cy="3096000"/>
          </a:xfrm>
          <a:solidFill>
            <a:schemeClr val="bg1">
              <a:lumMod val="85000"/>
            </a:schemeClr>
          </a:solidFill>
        </p:spPr>
        <p:txBody>
          <a:bodyPr lIns="360000" tIns="360000" rIns="360000" anchor="t"/>
          <a:lstStyle>
            <a:lvl1pPr marL="0" indent="0" algn="ctr">
              <a:lnSpc>
                <a:spcPts val="2000"/>
              </a:lnSpc>
              <a:spcBef>
                <a:spcPts val="0"/>
              </a:spcBef>
              <a:buNone/>
              <a:defRPr sz="1600">
                <a:solidFill>
                  <a:schemeClr val="bg1">
                    <a:lumMod val="65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Sleep de afbeelding naar de tijdelijke aanduiding of klik op het pictogram als u een afbeelding wilt toevoegen</a:t>
            </a:r>
            <a:endParaRPr lang="en-US"/>
          </a:p>
        </p:txBody>
      </p:sp>
    </p:spTree>
    <p:extLst>
      <p:ext uri="{BB962C8B-B14F-4D97-AF65-F5344CB8AC3E}">
        <p14:creationId xmlns:p14="http://schemas.microsoft.com/office/powerpoint/2010/main" val="17205447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ee afbeeldinge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5CFD2F0-EF60-464C-B7D7-A0E44E0B8B58}" type="datetimeFigureOut">
              <a:rPr lang="nl-NL" smtClean="0"/>
              <a:t>19-5-2022</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14F1411D-0280-154F-AEAC-4C20B7AA46B2}" type="slidenum">
              <a:rPr lang="nl-NL" smtClean="0"/>
              <a:t>‹nr.›</a:t>
            </a:fld>
            <a:endParaRPr lang="nl-NL"/>
          </a:p>
        </p:txBody>
      </p:sp>
      <p:sp>
        <p:nvSpPr>
          <p:cNvPr id="8" name="Picture Placeholder 2">
            <a:extLst>
              <a:ext uri="{FF2B5EF4-FFF2-40B4-BE49-F238E27FC236}">
                <a16:creationId xmlns:a16="http://schemas.microsoft.com/office/drawing/2014/main" id="{B031CF3D-86D1-2D4F-98DE-B9C6AAB1A49E}"/>
              </a:ext>
            </a:extLst>
          </p:cNvPr>
          <p:cNvSpPr>
            <a:spLocks noGrp="1"/>
          </p:cNvSpPr>
          <p:nvPr>
            <p:ph type="pic" idx="13" hasCustomPrompt="1"/>
          </p:nvPr>
        </p:nvSpPr>
        <p:spPr>
          <a:xfrm>
            <a:off x="593999" y="594000"/>
            <a:ext cx="3852000" cy="3956400"/>
          </a:xfrm>
          <a:solidFill>
            <a:schemeClr val="bg1">
              <a:lumMod val="85000"/>
            </a:schemeClr>
          </a:solidFill>
        </p:spPr>
        <p:txBody>
          <a:bodyPr lIns="720000" tIns="360000" rIns="720000" anchor="t"/>
          <a:lstStyle>
            <a:lvl1pPr marL="0" indent="0" algn="ctr">
              <a:lnSpc>
                <a:spcPts val="2000"/>
              </a:lnSpc>
              <a:spcBef>
                <a:spcPts val="0"/>
              </a:spcBef>
              <a:buNone/>
              <a:defRPr sz="1600">
                <a:solidFill>
                  <a:schemeClr val="bg1">
                    <a:lumMod val="65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Sleep de afbeelding naar de tijdelijke aanduiding of klik op het pictogram als u een afbeelding wilt toevoegen</a:t>
            </a:r>
            <a:endParaRPr lang="en-US"/>
          </a:p>
        </p:txBody>
      </p:sp>
      <p:sp>
        <p:nvSpPr>
          <p:cNvPr id="10" name="Picture Placeholder 2">
            <a:extLst>
              <a:ext uri="{FF2B5EF4-FFF2-40B4-BE49-F238E27FC236}">
                <a16:creationId xmlns:a16="http://schemas.microsoft.com/office/drawing/2014/main" id="{35E4186E-A141-4548-BB56-623E6D1F9E8A}"/>
              </a:ext>
            </a:extLst>
          </p:cNvPr>
          <p:cNvSpPr>
            <a:spLocks noGrp="1"/>
          </p:cNvSpPr>
          <p:nvPr>
            <p:ph type="pic" idx="14" hasCustomPrompt="1"/>
          </p:nvPr>
        </p:nvSpPr>
        <p:spPr>
          <a:xfrm>
            <a:off x="4698000" y="594000"/>
            <a:ext cx="3852000" cy="3956400"/>
          </a:xfrm>
          <a:solidFill>
            <a:schemeClr val="bg1">
              <a:lumMod val="85000"/>
            </a:schemeClr>
          </a:solidFill>
        </p:spPr>
        <p:txBody>
          <a:bodyPr lIns="720000" tIns="360000" rIns="720000" anchor="t"/>
          <a:lstStyle>
            <a:lvl1pPr marL="0" indent="0" algn="ctr">
              <a:lnSpc>
                <a:spcPts val="2000"/>
              </a:lnSpc>
              <a:spcBef>
                <a:spcPts val="0"/>
              </a:spcBef>
              <a:buNone/>
              <a:defRPr sz="1600">
                <a:solidFill>
                  <a:schemeClr val="bg1">
                    <a:lumMod val="65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Sleep de afbeelding naar de tijdelijke aanduiding of klik op het pictogram als u een afbeelding wilt toevoegen</a:t>
            </a:r>
            <a:endParaRPr lang="en-US"/>
          </a:p>
        </p:txBody>
      </p:sp>
    </p:spTree>
    <p:extLst>
      <p:ext uri="{BB962C8B-B14F-4D97-AF65-F5344CB8AC3E}">
        <p14:creationId xmlns:p14="http://schemas.microsoft.com/office/powerpoint/2010/main" val="27661244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en afbeelding">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594000" y="594000"/>
            <a:ext cx="7956000" cy="3956400"/>
          </a:xfrm>
          <a:solidFill>
            <a:schemeClr val="bg1">
              <a:lumMod val="85000"/>
            </a:schemeClr>
          </a:solidFill>
        </p:spPr>
        <p:txBody>
          <a:bodyPr lIns="1440000" tIns="360000" rIns="1440000" anchor="t"/>
          <a:lstStyle>
            <a:lvl1pPr marL="0" indent="0" algn="ctr">
              <a:lnSpc>
                <a:spcPts val="2000"/>
              </a:lnSpc>
              <a:spcBef>
                <a:spcPts val="0"/>
              </a:spcBef>
              <a:buNone/>
              <a:defRPr sz="1600">
                <a:solidFill>
                  <a:schemeClr val="bg1">
                    <a:lumMod val="65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Sleep de afbeelding naar de tijdelijke aanduiding of klik op het pictogram als u een afbeelding wilt toevoegen</a:t>
            </a:r>
            <a:endParaRPr lang="en-US"/>
          </a:p>
        </p:txBody>
      </p:sp>
      <p:sp>
        <p:nvSpPr>
          <p:cNvPr id="5" name="Date Placeholder 4"/>
          <p:cNvSpPr>
            <a:spLocks noGrp="1"/>
          </p:cNvSpPr>
          <p:nvPr>
            <p:ph type="dt" sz="half" idx="10"/>
          </p:nvPr>
        </p:nvSpPr>
        <p:spPr/>
        <p:txBody>
          <a:bodyPr/>
          <a:lstStyle/>
          <a:p>
            <a:fld id="{35CFD2F0-EF60-464C-B7D7-A0E44E0B8B58}" type="datetimeFigureOut">
              <a:rPr lang="nl-NL" smtClean="0"/>
              <a:t>19-5-2022</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14F1411D-0280-154F-AEAC-4C20B7AA46B2}" type="slidenum">
              <a:rPr lang="nl-NL" smtClean="0"/>
              <a:t>‹nr.›</a:t>
            </a:fld>
            <a:endParaRPr lang="nl-NL"/>
          </a:p>
        </p:txBody>
      </p:sp>
    </p:spTree>
    <p:extLst>
      <p:ext uri="{BB962C8B-B14F-4D97-AF65-F5344CB8AC3E}">
        <p14:creationId xmlns:p14="http://schemas.microsoft.com/office/powerpoint/2010/main" val="3856629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fbeelding beeldvullend">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0" y="0"/>
            <a:ext cx="9144000" cy="5143500"/>
          </a:xfrm>
          <a:solidFill>
            <a:schemeClr val="bg1">
              <a:lumMod val="85000"/>
            </a:schemeClr>
          </a:solidFill>
        </p:spPr>
        <p:txBody>
          <a:bodyPr lIns="1440000" tIns="360000" rIns="1440000" anchor="t"/>
          <a:lstStyle>
            <a:lvl1pPr marL="0" indent="0" algn="ctr">
              <a:lnSpc>
                <a:spcPts val="2000"/>
              </a:lnSpc>
              <a:spcBef>
                <a:spcPts val="0"/>
              </a:spcBef>
              <a:buNone/>
              <a:defRPr sz="1600">
                <a:solidFill>
                  <a:schemeClr val="bg1">
                    <a:lumMod val="65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Sleep de afbeelding naar de tijdelijke aanduiding of klik op het pictogram als u een afbeelding wilt toevoegen</a:t>
            </a:r>
            <a:endParaRPr lang="en-US"/>
          </a:p>
        </p:txBody>
      </p:sp>
    </p:spTree>
    <p:extLst>
      <p:ext uri="{BB962C8B-B14F-4D97-AF65-F5344CB8AC3E}">
        <p14:creationId xmlns:p14="http://schemas.microsoft.com/office/powerpoint/2010/main" val="18843469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nl-NL"/>
              <a:t>Titel bewerken</a:t>
            </a:r>
            <a:endParaRPr lang="en-US"/>
          </a:p>
        </p:txBody>
      </p:sp>
      <p:sp>
        <p:nvSpPr>
          <p:cNvPr id="3" name="Date Placeholder 2"/>
          <p:cNvSpPr>
            <a:spLocks noGrp="1"/>
          </p:cNvSpPr>
          <p:nvPr>
            <p:ph type="dt" sz="half" idx="10"/>
          </p:nvPr>
        </p:nvSpPr>
        <p:spPr/>
        <p:txBody>
          <a:bodyPr/>
          <a:lstStyle/>
          <a:p>
            <a:fld id="{35CFD2F0-EF60-464C-B7D7-A0E44E0B8B58}" type="datetimeFigureOut">
              <a:rPr lang="nl-NL" smtClean="0"/>
              <a:t>19-5-2022</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14F1411D-0280-154F-AEAC-4C20B7AA46B2}" type="slidenum">
              <a:rPr lang="nl-NL" smtClean="0"/>
              <a:t>‹nr.›</a:t>
            </a:fld>
            <a:endParaRPr lang="nl-NL"/>
          </a:p>
        </p:txBody>
      </p:sp>
    </p:spTree>
    <p:extLst>
      <p:ext uri="{BB962C8B-B14F-4D97-AF65-F5344CB8AC3E}">
        <p14:creationId xmlns:p14="http://schemas.microsoft.com/office/powerpoint/2010/main" val="5746412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CFD2F0-EF60-464C-B7D7-A0E44E0B8B58}" type="datetimeFigureOut">
              <a:rPr lang="nl-NL" smtClean="0"/>
              <a:t>19-5-2022</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14F1411D-0280-154F-AEAC-4C20B7AA46B2}" type="slidenum">
              <a:rPr lang="nl-NL" smtClean="0"/>
              <a:t>‹nr.›</a:t>
            </a:fld>
            <a:endParaRPr lang="nl-NL"/>
          </a:p>
        </p:txBody>
      </p:sp>
    </p:spTree>
    <p:extLst>
      <p:ext uri="{BB962C8B-B14F-4D97-AF65-F5344CB8AC3E}">
        <p14:creationId xmlns:p14="http://schemas.microsoft.com/office/powerpoint/2010/main" val="7623517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Titeldia (foto 2)">
    <p:bg>
      <p:bgPr>
        <a:solidFill>
          <a:schemeClr val="bg2"/>
        </a:solidFill>
        <a:effectLst/>
      </p:bgPr>
    </p:bg>
    <p:spTree>
      <p:nvGrpSpPr>
        <p:cNvPr id="1" name=""/>
        <p:cNvGrpSpPr/>
        <p:nvPr/>
      </p:nvGrpSpPr>
      <p:grpSpPr>
        <a:xfrm>
          <a:off x="0" y="0"/>
          <a:ext cx="0" cy="0"/>
          <a:chOff x="0" y="0"/>
          <a:chExt cx="0" cy="0"/>
        </a:xfrm>
      </p:grpSpPr>
      <p:grpSp>
        <p:nvGrpSpPr>
          <p:cNvPr id="14" name="Groep 13">
            <a:extLst>
              <a:ext uri="{FF2B5EF4-FFF2-40B4-BE49-F238E27FC236}">
                <a16:creationId xmlns:a16="http://schemas.microsoft.com/office/drawing/2014/main" id="{900B9051-01C7-465F-907B-6DDF40A66391}"/>
              </a:ext>
            </a:extLst>
          </p:cNvPr>
          <p:cNvGrpSpPr/>
          <p:nvPr userDrawn="1"/>
        </p:nvGrpSpPr>
        <p:grpSpPr>
          <a:xfrm>
            <a:off x="1" y="0"/>
            <a:ext cx="9144000" cy="5143500"/>
            <a:chOff x="1155700" y="139700"/>
            <a:chExt cx="9880600" cy="6578600"/>
          </a:xfrm>
        </p:grpSpPr>
        <p:pic>
          <p:nvPicPr>
            <p:cNvPr id="12" name="Afbeelding 11" descr="Afbeelding met voorzijde, man, vrouw, vasthouden&#10;&#10;Automatisch gegenereerde beschrijving">
              <a:extLst>
                <a:ext uri="{FF2B5EF4-FFF2-40B4-BE49-F238E27FC236}">
                  <a16:creationId xmlns:a16="http://schemas.microsoft.com/office/drawing/2014/main" id="{92FBC7B7-D3D7-4763-B413-BD3A04659AA9}"/>
                </a:ext>
              </a:extLst>
            </p:cNvPr>
            <p:cNvPicPr>
              <a:picLocks noChangeAspect="1"/>
            </p:cNvPicPr>
            <p:nvPr userDrawn="1"/>
          </p:nvPicPr>
          <p:blipFill>
            <a:blip r:embed="rId2"/>
            <a:stretch>
              <a:fillRect/>
            </a:stretch>
          </p:blipFill>
          <p:spPr>
            <a:xfrm>
              <a:off x="1155700" y="139700"/>
              <a:ext cx="9880600" cy="6578600"/>
            </a:xfrm>
            <a:prstGeom prst="rect">
              <a:avLst/>
            </a:prstGeom>
          </p:spPr>
        </p:pic>
        <p:sp>
          <p:nvSpPr>
            <p:cNvPr id="13" name="Rechthoek 12">
              <a:extLst>
                <a:ext uri="{FF2B5EF4-FFF2-40B4-BE49-F238E27FC236}">
                  <a16:creationId xmlns:a16="http://schemas.microsoft.com/office/drawing/2014/main" id="{713B3D84-868E-4834-A44A-04962C588358}"/>
                </a:ext>
              </a:extLst>
            </p:cNvPr>
            <p:cNvSpPr/>
            <p:nvPr userDrawn="1"/>
          </p:nvSpPr>
          <p:spPr>
            <a:xfrm flipH="1">
              <a:off x="7473141" y="139700"/>
              <a:ext cx="3563157" cy="3695386"/>
            </a:xfrm>
            <a:prstGeom prst="rect">
              <a:avLst/>
            </a:prstGeom>
            <a:gradFill flip="none" rotWithShape="1">
              <a:gsLst>
                <a:gs pos="0">
                  <a:srgbClr val="093D4F"/>
                </a:gs>
                <a:gs pos="100000">
                  <a:srgbClr val="03151D"/>
                </a:gs>
              </a:gsLst>
              <a:path path="rect">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a:p>
          </p:txBody>
        </p:sp>
      </p:grpSp>
      <p:sp>
        <p:nvSpPr>
          <p:cNvPr id="3" name="Ondertitel 2"/>
          <p:cNvSpPr>
            <a:spLocks noGrp="1"/>
          </p:cNvSpPr>
          <p:nvPr>
            <p:ph type="subTitle" idx="1" hasCustomPrompt="1"/>
          </p:nvPr>
        </p:nvSpPr>
        <p:spPr>
          <a:xfrm>
            <a:off x="514350" y="3181071"/>
            <a:ext cx="3743327" cy="497747"/>
          </a:xfrm>
        </p:spPr>
        <p:txBody>
          <a:bodyPr/>
          <a:lstStyle>
            <a:lvl1pPr marL="0" indent="0" algn="l">
              <a:buNone/>
              <a:defRPr sz="1350" cap="none" baseline="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err="1"/>
              <a:t>Subtitel</a:t>
            </a:r>
            <a:endParaRPr lang="en-GB"/>
          </a:p>
        </p:txBody>
      </p:sp>
      <p:sp>
        <p:nvSpPr>
          <p:cNvPr id="5" name="Tijdelijke aanduiding voor tekst 4"/>
          <p:cNvSpPr>
            <a:spLocks noGrp="1"/>
          </p:cNvSpPr>
          <p:nvPr>
            <p:ph type="body" sz="quarter" idx="10" hasCustomPrompt="1"/>
          </p:nvPr>
        </p:nvSpPr>
        <p:spPr>
          <a:xfrm>
            <a:off x="514350" y="3807724"/>
            <a:ext cx="1685926" cy="420848"/>
          </a:xfrm>
        </p:spPr>
        <p:txBody>
          <a:bodyPr>
            <a:normAutofit/>
          </a:bodyPr>
          <a:lstStyle>
            <a:lvl1pPr marL="0" indent="0">
              <a:buNone/>
              <a:defRPr sz="1200" b="1" cap="all" baseline="0">
                <a:solidFill>
                  <a:schemeClr val="bg1"/>
                </a:solidFill>
              </a:defRPr>
            </a:lvl1pPr>
          </a:lstStyle>
          <a:p>
            <a:pPr lvl="0"/>
            <a:r>
              <a:rPr lang="nl-NL"/>
              <a:t>Naam</a:t>
            </a:r>
          </a:p>
        </p:txBody>
      </p:sp>
      <p:sp>
        <p:nvSpPr>
          <p:cNvPr id="9" name="Tijdelijke aanduiding voor tekst 4"/>
          <p:cNvSpPr>
            <a:spLocks noGrp="1"/>
          </p:cNvSpPr>
          <p:nvPr>
            <p:ph type="body" sz="quarter" idx="11" hasCustomPrompt="1"/>
          </p:nvPr>
        </p:nvSpPr>
        <p:spPr>
          <a:xfrm>
            <a:off x="2571751" y="3807724"/>
            <a:ext cx="1466066" cy="420848"/>
          </a:xfrm>
        </p:spPr>
        <p:txBody>
          <a:bodyPr>
            <a:normAutofit/>
          </a:bodyPr>
          <a:lstStyle>
            <a:lvl1pPr marL="0" indent="0">
              <a:buNone/>
              <a:defRPr sz="1200" b="1" cap="all" baseline="0">
                <a:solidFill>
                  <a:schemeClr val="bg1"/>
                </a:solidFill>
              </a:defRPr>
            </a:lvl1pPr>
          </a:lstStyle>
          <a:p>
            <a:pPr lvl="0"/>
            <a:r>
              <a:rPr lang="nl-NL"/>
              <a:t>Datum</a:t>
            </a:r>
          </a:p>
        </p:txBody>
      </p:sp>
      <p:sp>
        <p:nvSpPr>
          <p:cNvPr id="6" name="Tijdelijke aanduiding voor tekst 5"/>
          <p:cNvSpPr>
            <a:spLocks noGrp="1"/>
          </p:cNvSpPr>
          <p:nvPr>
            <p:ph type="body" sz="quarter" idx="12" hasCustomPrompt="1"/>
          </p:nvPr>
        </p:nvSpPr>
        <p:spPr>
          <a:xfrm>
            <a:off x="2200276" y="3807659"/>
            <a:ext cx="371475" cy="421481"/>
          </a:xfrm>
        </p:spPr>
        <p:txBody>
          <a:bodyPr>
            <a:normAutofit/>
          </a:bodyPr>
          <a:lstStyle>
            <a:lvl1pPr marL="0" indent="0" algn="ctr">
              <a:buNone/>
              <a:defRPr sz="1200">
                <a:solidFill>
                  <a:schemeClr val="bg1"/>
                </a:solidFill>
              </a:defRPr>
            </a:lvl1pPr>
          </a:lstStyle>
          <a:p>
            <a:pPr lvl="0"/>
            <a:r>
              <a:rPr lang="en-GB"/>
              <a:t>◼</a:t>
            </a:r>
          </a:p>
        </p:txBody>
      </p:sp>
      <p:sp>
        <p:nvSpPr>
          <p:cNvPr id="2" name="Titel 1"/>
          <p:cNvSpPr>
            <a:spLocks noGrp="1"/>
          </p:cNvSpPr>
          <p:nvPr>
            <p:ph type="ctrTitle" hasCustomPrompt="1"/>
          </p:nvPr>
        </p:nvSpPr>
        <p:spPr>
          <a:xfrm>
            <a:off x="514350" y="1321315"/>
            <a:ext cx="4571069" cy="1790700"/>
          </a:xfrm>
        </p:spPr>
        <p:txBody>
          <a:bodyPr anchor="b">
            <a:noAutofit/>
          </a:bodyPr>
          <a:lstStyle>
            <a:lvl1pPr algn="l">
              <a:defRPr sz="3300" b="0" cap="none" baseline="0">
                <a:solidFill>
                  <a:schemeClr val="bg1"/>
                </a:solidFill>
              </a:defRPr>
            </a:lvl1pPr>
          </a:lstStyle>
          <a:p>
            <a:r>
              <a:rPr lang="en-GB" err="1"/>
              <a:t>Titel</a:t>
            </a:r>
            <a:endParaRPr lang="en-GB"/>
          </a:p>
        </p:txBody>
      </p:sp>
      <p:grpSp>
        <p:nvGrpSpPr>
          <p:cNvPr id="69" name="Groep 68">
            <a:extLst>
              <a:ext uri="{FF2B5EF4-FFF2-40B4-BE49-F238E27FC236}">
                <a16:creationId xmlns:a16="http://schemas.microsoft.com/office/drawing/2014/main" id="{4E16D7E8-40FA-4269-9739-5F263742FD84}"/>
              </a:ext>
            </a:extLst>
          </p:cNvPr>
          <p:cNvGrpSpPr/>
          <p:nvPr userDrawn="1"/>
        </p:nvGrpSpPr>
        <p:grpSpPr>
          <a:xfrm>
            <a:off x="1382123" y="163036"/>
            <a:ext cx="4570784" cy="2889964"/>
            <a:chOff x="1693298" y="217381"/>
            <a:chExt cx="6094378" cy="3853285"/>
          </a:xfrm>
        </p:grpSpPr>
        <p:sp>
          <p:nvSpPr>
            <p:cNvPr id="4" name="Rechthoek 3">
              <a:extLst>
                <a:ext uri="{FF2B5EF4-FFF2-40B4-BE49-F238E27FC236}">
                  <a16:creationId xmlns:a16="http://schemas.microsoft.com/office/drawing/2014/main" id="{46030D68-FA8F-404E-9906-41B0A7661A2D}"/>
                </a:ext>
              </a:extLst>
            </p:cNvPr>
            <p:cNvSpPr/>
            <p:nvPr userDrawn="1"/>
          </p:nvSpPr>
          <p:spPr>
            <a:xfrm>
              <a:off x="2319251" y="593201"/>
              <a:ext cx="4490111" cy="2387600"/>
            </a:xfrm>
            <a:prstGeom prst="rect">
              <a:avLst/>
            </a:prstGeom>
            <a:gradFill>
              <a:gsLst>
                <a:gs pos="39000">
                  <a:srgbClr val="08303F"/>
                </a:gs>
                <a:gs pos="0">
                  <a:srgbClr val="06222F"/>
                </a:gs>
                <a:gs pos="100000">
                  <a:srgbClr val="093D4F"/>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a:p>
          </p:txBody>
        </p:sp>
        <p:grpSp>
          <p:nvGrpSpPr>
            <p:cNvPr id="32" name="Group 5">
              <a:extLst>
                <a:ext uri="{FF2B5EF4-FFF2-40B4-BE49-F238E27FC236}">
                  <a16:creationId xmlns:a16="http://schemas.microsoft.com/office/drawing/2014/main" id="{50741612-AAAB-44EA-A1D9-40912D2564D7}"/>
                </a:ext>
              </a:extLst>
            </p:cNvPr>
            <p:cNvGrpSpPr/>
            <p:nvPr userDrawn="1"/>
          </p:nvGrpSpPr>
          <p:grpSpPr>
            <a:xfrm>
              <a:off x="1708226" y="217381"/>
              <a:ext cx="5984209" cy="3853285"/>
              <a:chOff x="3561557" y="2936567"/>
              <a:chExt cx="5068888" cy="3263902"/>
            </a:xfrm>
          </p:grpSpPr>
          <p:sp>
            <p:nvSpPr>
              <p:cNvPr id="33" name="Freeform 69">
                <a:extLst>
                  <a:ext uri="{FF2B5EF4-FFF2-40B4-BE49-F238E27FC236}">
                    <a16:creationId xmlns:a16="http://schemas.microsoft.com/office/drawing/2014/main" id="{9C62E3B2-27DA-497B-A3D2-86DCB1ADD09C}"/>
                  </a:ext>
                </a:extLst>
              </p:cNvPr>
              <p:cNvSpPr>
                <a:spLocks/>
              </p:cNvSpPr>
              <p:nvPr/>
            </p:nvSpPr>
            <p:spPr bwMode="auto">
              <a:xfrm rot="5400000">
                <a:off x="3843338" y="4286737"/>
                <a:ext cx="1481138" cy="565150"/>
              </a:xfrm>
              <a:custGeom>
                <a:avLst/>
                <a:gdLst>
                  <a:gd name="T0" fmla="*/ 465 w 933"/>
                  <a:gd name="T1" fmla="*/ 356 h 356"/>
                  <a:gd name="T2" fmla="*/ 0 w 933"/>
                  <a:gd name="T3" fmla="*/ 178 h 356"/>
                  <a:gd name="T4" fmla="*/ 465 w 933"/>
                  <a:gd name="T5" fmla="*/ 0 h 356"/>
                  <a:gd name="T6" fmla="*/ 933 w 933"/>
                  <a:gd name="T7" fmla="*/ 178 h 356"/>
                  <a:gd name="T8" fmla="*/ 465 w 933"/>
                  <a:gd name="T9" fmla="*/ 356 h 356"/>
                </a:gdLst>
                <a:ahLst/>
                <a:cxnLst>
                  <a:cxn ang="0">
                    <a:pos x="T0" y="T1"/>
                  </a:cxn>
                  <a:cxn ang="0">
                    <a:pos x="T2" y="T3"/>
                  </a:cxn>
                  <a:cxn ang="0">
                    <a:pos x="T4" y="T5"/>
                  </a:cxn>
                  <a:cxn ang="0">
                    <a:pos x="T6" y="T7"/>
                  </a:cxn>
                  <a:cxn ang="0">
                    <a:pos x="T8" y="T9"/>
                  </a:cxn>
                </a:cxnLst>
                <a:rect l="0" t="0" r="r" b="b"/>
                <a:pathLst>
                  <a:path w="933" h="356">
                    <a:moveTo>
                      <a:pt x="465" y="356"/>
                    </a:moveTo>
                    <a:lnTo>
                      <a:pt x="0" y="178"/>
                    </a:lnTo>
                    <a:lnTo>
                      <a:pt x="465" y="0"/>
                    </a:lnTo>
                    <a:lnTo>
                      <a:pt x="933" y="178"/>
                    </a:lnTo>
                    <a:lnTo>
                      <a:pt x="465" y="356"/>
                    </a:lnTo>
                    <a:close/>
                  </a:path>
                </a:pathLst>
              </a:custGeom>
              <a:solidFill>
                <a:srgbClr val="814E7E">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34" name="Freeform 70">
                <a:extLst>
                  <a:ext uri="{FF2B5EF4-FFF2-40B4-BE49-F238E27FC236}">
                    <a16:creationId xmlns:a16="http://schemas.microsoft.com/office/drawing/2014/main" id="{97B5521D-CB8A-4E26-BDBC-57B62DE7C78A}"/>
                  </a:ext>
                </a:extLst>
              </p:cNvPr>
              <p:cNvSpPr>
                <a:spLocks/>
              </p:cNvSpPr>
              <p:nvPr/>
            </p:nvSpPr>
            <p:spPr bwMode="auto">
              <a:xfrm rot="5400000">
                <a:off x="3703638" y="3686662"/>
                <a:ext cx="738188" cy="1022350"/>
              </a:xfrm>
              <a:custGeom>
                <a:avLst/>
                <a:gdLst>
                  <a:gd name="T0" fmla="*/ 465 w 465"/>
                  <a:gd name="T1" fmla="*/ 178 h 644"/>
                  <a:gd name="T2" fmla="*/ 0 w 465"/>
                  <a:gd name="T3" fmla="*/ 0 h 644"/>
                  <a:gd name="T4" fmla="*/ 0 w 465"/>
                  <a:gd name="T5" fmla="*/ 364 h 644"/>
                  <a:gd name="T6" fmla="*/ 465 w 465"/>
                  <a:gd name="T7" fmla="*/ 644 h 644"/>
                  <a:gd name="T8" fmla="*/ 465 w 465"/>
                  <a:gd name="T9" fmla="*/ 178 h 644"/>
                </a:gdLst>
                <a:ahLst/>
                <a:cxnLst>
                  <a:cxn ang="0">
                    <a:pos x="T0" y="T1"/>
                  </a:cxn>
                  <a:cxn ang="0">
                    <a:pos x="T2" y="T3"/>
                  </a:cxn>
                  <a:cxn ang="0">
                    <a:pos x="T4" y="T5"/>
                  </a:cxn>
                  <a:cxn ang="0">
                    <a:pos x="T6" y="T7"/>
                  </a:cxn>
                  <a:cxn ang="0">
                    <a:pos x="T8" y="T9"/>
                  </a:cxn>
                </a:cxnLst>
                <a:rect l="0" t="0" r="r" b="b"/>
                <a:pathLst>
                  <a:path w="465" h="644">
                    <a:moveTo>
                      <a:pt x="465" y="178"/>
                    </a:moveTo>
                    <a:lnTo>
                      <a:pt x="0" y="0"/>
                    </a:lnTo>
                    <a:lnTo>
                      <a:pt x="0" y="364"/>
                    </a:lnTo>
                    <a:lnTo>
                      <a:pt x="465" y="644"/>
                    </a:lnTo>
                    <a:lnTo>
                      <a:pt x="465" y="178"/>
                    </a:lnTo>
                    <a:close/>
                  </a:path>
                </a:pathLst>
              </a:custGeom>
              <a:solidFill>
                <a:srgbClr val="BA8EB8"/>
              </a:solidFill>
              <a:ln>
                <a:noFill/>
              </a:ln>
              <a:effectLst>
                <a:glow rad="228600">
                  <a:schemeClr val="accent6">
                    <a:satMod val="175000"/>
                    <a:alpha val="40000"/>
                  </a:schemeClr>
                </a:glow>
              </a:effec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35" name="Freeform 71">
                <a:extLst>
                  <a:ext uri="{FF2B5EF4-FFF2-40B4-BE49-F238E27FC236}">
                    <a16:creationId xmlns:a16="http://schemas.microsoft.com/office/drawing/2014/main" id="{7889254E-8BE3-435B-BD4C-BB2A68EEE366}"/>
                  </a:ext>
                </a:extLst>
              </p:cNvPr>
              <p:cNvSpPr>
                <a:spLocks/>
              </p:cNvSpPr>
              <p:nvPr/>
            </p:nvSpPr>
            <p:spPr bwMode="auto">
              <a:xfrm rot="5400000">
                <a:off x="3701257" y="4427231"/>
                <a:ext cx="742950" cy="1022350"/>
              </a:xfrm>
              <a:custGeom>
                <a:avLst/>
                <a:gdLst>
                  <a:gd name="T0" fmla="*/ 0 w 468"/>
                  <a:gd name="T1" fmla="*/ 178 h 644"/>
                  <a:gd name="T2" fmla="*/ 468 w 468"/>
                  <a:gd name="T3" fmla="*/ 0 h 644"/>
                  <a:gd name="T4" fmla="*/ 468 w 468"/>
                  <a:gd name="T5" fmla="*/ 364 h 644"/>
                  <a:gd name="T6" fmla="*/ 0 w 468"/>
                  <a:gd name="T7" fmla="*/ 644 h 644"/>
                  <a:gd name="T8" fmla="*/ 0 w 468"/>
                  <a:gd name="T9" fmla="*/ 178 h 644"/>
                </a:gdLst>
                <a:ahLst/>
                <a:cxnLst>
                  <a:cxn ang="0">
                    <a:pos x="T0" y="T1"/>
                  </a:cxn>
                  <a:cxn ang="0">
                    <a:pos x="T2" y="T3"/>
                  </a:cxn>
                  <a:cxn ang="0">
                    <a:pos x="T4" y="T5"/>
                  </a:cxn>
                  <a:cxn ang="0">
                    <a:pos x="T6" y="T7"/>
                  </a:cxn>
                  <a:cxn ang="0">
                    <a:pos x="T8" y="T9"/>
                  </a:cxn>
                </a:cxnLst>
                <a:rect l="0" t="0" r="r" b="b"/>
                <a:pathLst>
                  <a:path w="468" h="644">
                    <a:moveTo>
                      <a:pt x="0" y="178"/>
                    </a:moveTo>
                    <a:lnTo>
                      <a:pt x="468" y="0"/>
                    </a:lnTo>
                    <a:lnTo>
                      <a:pt x="468" y="364"/>
                    </a:lnTo>
                    <a:lnTo>
                      <a:pt x="0" y="644"/>
                    </a:lnTo>
                    <a:lnTo>
                      <a:pt x="0" y="178"/>
                    </a:lnTo>
                    <a:close/>
                  </a:path>
                </a:pathLst>
              </a:custGeom>
              <a:solidFill>
                <a:srgbClr val="814E7E"/>
              </a:solidFill>
              <a:ln>
                <a:noFill/>
              </a:ln>
              <a:effectLst>
                <a:glow rad="228600">
                  <a:schemeClr val="accent6">
                    <a:satMod val="175000"/>
                    <a:alpha val="40000"/>
                  </a:schemeClr>
                </a:glow>
              </a:effec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36" name="Freeform 72">
                <a:extLst>
                  <a:ext uri="{FF2B5EF4-FFF2-40B4-BE49-F238E27FC236}">
                    <a16:creationId xmlns:a16="http://schemas.microsoft.com/office/drawing/2014/main" id="{A74AE439-462D-4128-B01B-386D18B8E456}"/>
                  </a:ext>
                </a:extLst>
              </p:cNvPr>
              <p:cNvSpPr>
                <a:spLocks/>
              </p:cNvSpPr>
              <p:nvPr/>
            </p:nvSpPr>
            <p:spPr bwMode="auto">
              <a:xfrm rot="5400000">
                <a:off x="4348957" y="4390718"/>
                <a:ext cx="2371725" cy="355600"/>
              </a:xfrm>
              <a:custGeom>
                <a:avLst/>
                <a:gdLst>
                  <a:gd name="T0" fmla="*/ 746 w 1494"/>
                  <a:gd name="T1" fmla="*/ 224 h 224"/>
                  <a:gd name="T2" fmla="*/ 0 w 1494"/>
                  <a:gd name="T3" fmla="*/ 112 h 224"/>
                  <a:gd name="T4" fmla="*/ 746 w 1494"/>
                  <a:gd name="T5" fmla="*/ 0 h 224"/>
                  <a:gd name="T6" fmla="*/ 1494 w 1494"/>
                  <a:gd name="T7" fmla="*/ 112 h 224"/>
                  <a:gd name="T8" fmla="*/ 746 w 1494"/>
                  <a:gd name="T9" fmla="*/ 224 h 224"/>
                </a:gdLst>
                <a:ahLst/>
                <a:cxnLst>
                  <a:cxn ang="0">
                    <a:pos x="T0" y="T1"/>
                  </a:cxn>
                  <a:cxn ang="0">
                    <a:pos x="T2" y="T3"/>
                  </a:cxn>
                  <a:cxn ang="0">
                    <a:pos x="T4" y="T5"/>
                  </a:cxn>
                  <a:cxn ang="0">
                    <a:pos x="T6" y="T7"/>
                  </a:cxn>
                  <a:cxn ang="0">
                    <a:pos x="T8" y="T9"/>
                  </a:cxn>
                </a:cxnLst>
                <a:rect l="0" t="0" r="r" b="b"/>
                <a:pathLst>
                  <a:path w="1494" h="224">
                    <a:moveTo>
                      <a:pt x="746" y="224"/>
                    </a:moveTo>
                    <a:lnTo>
                      <a:pt x="0" y="112"/>
                    </a:lnTo>
                    <a:lnTo>
                      <a:pt x="746" y="0"/>
                    </a:lnTo>
                    <a:lnTo>
                      <a:pt x="1494" y="112"/>
                    </a:lnTo>
                    <a:lnTo>
                      <a:pt x="746" y="224"/>
                    </a:lnTo>
                    <a:close/>
                  </a:path>
                </a:pathLst>
              </a:custGeom>
              <a:solidFill>
                <a:srgbClr val="0095CD">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37" name="Freeform 73">
                <a:extLst>
                  <a:ext uri="{FF2B5EF4-FFF2-40B4-BE49-F238E27FC236}">
                    <a16:creationId xmlns:a16="http://schemas.microsoft.com/office/drawing/2014/main" id="{C0858374-F341-41AB-ACC7-87052C17E6C7}"/>
                  </a:ext>
                </a:extLst>
              </p:cNvPr>
              <p:cNvSpPr>
                <a:spLocks/>
              </p:cNvSpPr>
              <p:nvPr/>
            </p:nvSpPr>
            <p:spPr bwMode="auto">
              <a:xfrm rot="5400000">
                <a:off x="4452145" y="3484256"/>
                <a:ext cx="1184275" cy="981075"/>
              </a:xfrm>
              <a:custGeom>
                <a:avLst/>
                <a:gdLst>
                  <a:gd name="T0" fmla="*/ 746 w 746"/>
                  <a:gd name="T1" fmla="*/ 112 h 618"/>
                  <a:gd name="T2" fmla="*/ 0 w 746"/>
                  <a:gd name="T3" fmla="*/ 0 h 618"/>
                  <a:gd name="T4" fmla="*/ 0 w 746"/>
                  <a:gd name="T5" fmla="*/ 394 h 618"/>
                  <a:gd name="T6" fmla="*/ 746 w 746"/>
                  <a:gd name="T7" fmla="*/ 618 h 618"/>
                  <a:gd name="T8" fmla="*/ 746 w 746"/>
                  <a:gd name="T9" fmla="*/ 112 h 618"/>
                </a:gdLst>
                <a:ahLst/>
                <a:cxnLst>
                  <a:cxn ang="0">
                    <a:pos x="T0" y="T1"/>
                  </a:cxn>
                  <a:cxn ang="0">
                    <a:pos x="T2" y="T3"/>
                  </a:cxn>
                  <a:cxn ang="0">
                    <a:pos x="T4" y="T5"/>
                  </a:cxn>
                  <a:cxn ang="0">
                    <a:pos x="T6" y="T7"/>
                  </a:cxn>
                  <a:cxn ang="0">
                    <a:pos x="T8" y="T9"/>
                  </a:cxn>
                </a:cxnLst>
                <a:rect l="0" t="0" r="r" b="b"/>
                <a:pathLst>
                  <a:path w="746" h="618">
                    <a:moveTo>
                      <a:pt x="746" y="112"/>
                    </a:moveTo>
                    <a:lnTo>
                      <a:pt x="0" y="0"/>
                    </a:lnTo>
                    <a:lnTo>
                      <a:pt x="0" y="394"/>
                    </a:lnTo>
                    <a:lnTo>
                      <a:pt x="746" y="618"/>
                    </a:lnTo>
                    <a:lnTo>
                      <a:pt x="746" y="112"/>
                    </a:lnTo>
                    <a:close/>
                  </a:path>
                </a:pathLst>
              </a:custGeom>
              <a:solidFill>
                <a:srgbClr val="0095CD">
                  <a:lumMod val="60000"/>
                  <a:lumOff val="40000"/>
                </a:srgbClr>
              </a:solidFill>
              <a:ln>
                <a:noFill/>
              </a:ln>
              <a:effectLst>
                <a:glow rad="228600">
                  <a:schemeClr val="accent6">
                    <a:satMod val="175000"/>
                    <a:alpha val="40000"/>
                  </a:schemeClr>
                </a:glow>
              </a:effec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38" name="Freeform 74">
                <a:extLst>
                  <a:ext uri="{FF2B5EF4-FFF2-40B4-BE49-F238E27FC236}">
                    <a16:creationId xmlns:a16="http://schemas.microsoft.com/office/drawing/2014/main" id="{14595E04-F72A-48B7-82CF-D2898E534EA0}"/>
                  </a:ext>
                </a:extLst>
              </p:cNvPr>
              <p:cNvSpPr>
                <a:spLocks/>
              </p:cNvSpPr>
              <p:nvPr/>
            </p:nvSpPr>
            <p:spPr bwMode="auto">
              <a:xfrm rot="5400000">
                <a:off x="4450557" y="4670118"/>
                <a:ext cx="1187450" cy="981075"/>
              </a:xfrm>
              <a:custGeom>
                <a:avLst/>
                <a:gdLst>
                  <a:gd name="T0" fmla="*/ 0 w 748"/>
                  <a:gd name="T1" fmla="*/ 112 h 618"/>
                  <a:gd name="T2" fmla="*/ 748 w 748"/>
                  <a:gd name="T3" fmla="*/ 0 h 618"/>
                  <a:gd name="T4" fmla="*/ 748 w 748"/>
                  <a:gd name="T5" fmla="*/ 394 h 618"/>
                  <a:gd name="T6" fmla="*/ 0 w 748"/>
                  <a:gd name="T7" fmla="*/ 618 h 618"/>
                  <a:gd name="T8" fmla="*/ 0 w 748"/>
                  <a:gd name="T9" fmla="*/ 112 h 618"/>
                </a:gdLst>
                <a:ahLst/>
                <a:cxnLst>
                  <a:cxn ang="0">
                    <a:pos x="T0" y="T1"/>
                  </a:cxn>
                  <a:cxn ang="0">
                    <a:pos x="T2" y="T3"/>
                  </a:cxn>
                  <a:cxn ang="0">
                    <a:pos x="T4" y="T5"/>
                  </a:cxn>
                  <a:cxn ang="0">
                    <a:pos x="T6" y="T7"/>
                  </a:cxn>
                  <a:cxn ang="0">
                    <a:pos x="T8" y="T9"/>
                  </a:cxn>
                </a:cxnLst>
                <a:rect l="0" t="0" r="r" b="b"/>
                <a:pathLst>
                  <a:path w="748" h="618">
                    <a:moveTo>
                      <a:pt x="0" y="112"/>
                    </a:moveTo>
                    <a:lnTo>
                      <a:pt x="748" y="0"/>
                    </a:lnTo>
                    <a:lnTo>
                      <a:pt x="748" y="394"/>
                    </a:lnTo>
                    <a:lnTo>
                      <a:pt x="0" y="618"/>
                    </a:lnTo>
                    <a:lnTo>
                      <a:pt x="0" y="112"/>
                    </a:lnTo>
                    <a:close/>
                  </a:path>
                </a:pathLst>
              </a:custGeom>
              <a:solidFill>
                <a:srgbClr val="0095CD"/>
              </a:solidFill>
              <a:ln>
                <a:noFill/>
              </a:ln>
              <a:effectLst>
                <a:glow rad="228600">
                  <a:schemeClr val="accent6">
                    <a:satMod val="175000"/>
                    <a:alpha val="40000"/>
                  </a:schemeClr>
                </a:glow>
              </a:effec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39" name="Freeform 75">
                <a:extLst>
                  <a:ext uri="{FF2B5EF4-FFF2-40B4-BE49-F238E27FC236}">
                    <a16:creationId xmlns:a16="http://schemas.microsoft.com/office/drawing/2014/main" id="{7C9476D6-F0AD-46CE-B783-FCDF9B76FC2B}"/>
                  </a:ext>
                </a:extLst>
              </p:cNvPr>
              <p:cNvSpPr>
                <a:spLocks/>
              </p:cNvSpPr>
              <p:nvPr/>
            </p:nvSpPr>
            <p:spPr bwMode="auto">
              <a:xfrm rot="5400000">
                <a:off x="6866731" y="4287530"/>
                <a:ext cx="1481138" cy="563563"/>
              </a:xfrm>
              <a:custGeom>
                <a:avLst/>
                <a:gdLst>
                  <a:gd name="T0" fmla="*/ 465 w 933"/>
                  <a:gd name="T1" fmla="*/ 0 h 355"/>
                  <a:gd name="T2" fmla="*/ 0 w 933"/>
                  <a:gd name="T3" fmla="*/ 177 h 355"/>
                  <a:gd name="T4" fmla="*/ 465 w 933"/>
                  <a:gd name="T5" fmla="*/ 355 h 355"/>
                  <a:gd name="T6" fmla="*/ 933 w 933"/>
                  <a:gd name="T7" fmla="*/ 177 h 355"/>
                  <a:gd name="T8" fmla="*/ 465 w 933"/>
                  <a:gd name="T9" fmla="*/ 0 h 355"/>
                </a:gdLst>
                <a:ahLst/>
                <a:cxnLst>
                  <a:cxn ang="0">
                    <a:pos x="T0" y="T1"/>
                  </a:cxn>
                  <a:cxn ang="0">
                    <a:pos x="T2" y="T3"/>
                  </a:cxn>
                  <a:cxn ang="0">
                    <a:pos x="T4" y="T5"/>
                  </a:cxn>
                  <a:cxn ang="0">
                    <a:pos x="T6" y="T7"/>
                  </a:cxn>
                  <a:cxn ang="0">
                    <a:pos x="T8" y="T9"/>
                  </a:cxn>
                </a:cxnLst>
                <a:rect l="0" t="0" r="r" b="b"/>
                <a:pathLst>
                  <a:path w="933" h="355">
                    <a:moveTo>
                      <a:pt x="465" y="0"/>
                    </a:moveTo>
                    <a:lnTo>
                      <a:pt x="0" y="177"/>
                    </a:lnTo>
                    <a:lnTo>
                      <a:pt x="465" y="355"/>
                    </a:lnTo>
                    <a:lnTo>
                      <a:pt x="933" y="177"/>
                    </a:lnTo>
                    <a:lnTo>
                      <a:pt x="465" y="0"/>
                    </a:lnTo>
                    <a:close/>
                  </a:path>
                </a:pathLst>
              </a:custGeom>
              <a:solidFill>
                <a:srgbClr val="324D5E">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40" name="Freeform 76">
                <a:extLst>
                  <a:ext uri="{FF2B5EF4-FFF2-40B4-BE49-F238E27FC236}">
                    <a16:creationId xmlns:a16="http://schemas.microsoft.com/office/drawing/2014/main" id="{EA602964-D516-4270-81E9-4296E083CC4C}"/>
                  </a:ext>
                </a:extLst>
              </p:cNvPr>
              <p:cNvSpPr>
                <a:spLocks/>
              </p:cNvSpPr>
              <p:nvPr/>
            </p:nvSpPr>
            <p:spPr bwMode="auto">
              <a:xfrm rot="5400000">
                <a:off x="7750176" y="3686662"/>
                <a:ext cx="738188" cy="1022350"/>
              </a:xfrm>
              <a:custGeom>
                <a:avLst/>
                <a:gdLst>
                  <a:gd name="T0" fmla="*/ 465 w 465"/>
                  <a:gd name="T1" fmla="*/ 467 h 644"/>
                  <a:gd name="T2" fmla="*/ 0 w 465"/>
                  <a:gd name="T3" fmla="*/ 644 h 644"/>
                  <a:gd name="T4" fmla="*/ 0 w 465"/>
                  <a:gd name="T5" fmla="*/ 280 h 644"/>
                  <a:gd name="T6" fmla="*/ 465 w 465"/>
                  <a:gd name="T7" fmla="*/ 0 h 644"/>
                  <a:gd name="T8" fmla="*/ 465 w 465"/>
                  <a:gd name="T9" fmla="*/ 467 h 644"/>
                </a:gdLst>
                <a:ahLst/>
                <a:cxnLst>
                  <a:cxn ang="0">
                    <a:pos x="T0" y="T1"/>
                  </a:cxn>
                  <a:cxn ang="0">
                    <a:pos x="T2" y="T3"/>
                  </a:cxn>
                  <a:cxn ang="0">
                    <a:pos x="T4" y="T5"/>
                  </a:cxn>
                  <a:cxn ang="0">
                    <a:pos x="T6" y="T7"/>
                  </a:cxn>
                  <a:cxn ang="0">
                    <a:pos x="T8" y="T9"/>
                  </a:cxn>
                </a:cxnLst>
                <a:rect l="0" t="0" r="r" b="b"/>
                <a:pathLst>
                  <a:path w="465" h="644">
                    <a:moveTo>
                      <a:pt x="465" y="467"/>
                    </a:moveTo>
                    <a:lnTo>
                      <a:pt x="0" y="644"/>
                    </a:lnTo>
                    <a:lnTo>
                      <a:pt x="0" y="280"/>
                    </a:lnTo>
                    <a:lnTo>
                      <a:pt x="465" y="0"/>
                    </a:lnTo>
                    <a:lnTo>
                      <a:pt x="465" y="467"/>
                    </a:lnTo>
                    <a:close/>
                  </a:path>
                </a:pathLst>
              </a:custGeom>
              <a:solidFill>
                <a:srgbClr val="324D5E">
                  <a:lumMod val="40000"/>
                  <a:lumOff val="60000"/>
                </a:srgbClr>
              </a:solidFill>
              <a:ln>
                <a:noFill/>
              </a:ln>
              <a:effectLst>
                <a:glow rad="228600">
                  <a:schemeClr val="accent6">
                    <a:satMod val="175000"/>
                    <a:alpha val="40000"/>
                  </a:schemeClr>
                </a:glow>
              </a:effec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41" name="Freeform 77">
                <a:extLst>
                  <a:ext uri="{FF2B5EF4-FFF2-40B4-BE49-F238E27FC236}">
                    <a16:creationId xmlns:a16="http://schemas.microsoft.com/office/drawing/2014/main" id="{5FF843E6-63F7-4921-9690-50EE1224F166}"/>
                  </a:ext>
                </a:extLst>
              </p:cNvPr>
              <p:cNvSpPr>
                <a:spLocks/>
              </p:cNvSpPr>
              <p:nvPr/>
            </p:nvSpPr>
            <p:spPr bwMode="auto">
              <a:xfrm rot="5400000">
                <a:off x="7747795" y="4427231"/>
                <a:ext cx="742950" cy="1022350"/>
              </a:xfrm>
              <a:custGeom>
                <a:avLst/>
                <a:gdLst>
                  <a:gd name="T0" fmla="*/ 0 w 468"/>
                  <a:gd name="T1" fmla="*/ 467 h 644"/>
                  <a:gd name="T2" fmla="*/ 468 w 468"/>
                  <a:gd name="T3" fmla="*/ 644 h 644"/>
                  <a:gd name="T4" fmla="*/ 468 w 468"/>
                  <a:gd name="T5" fmla="*/ 280 h 644"/>
                  <a:gd name="T6" fmla="*/ 0 w 468"/>
                  <a:gd name="T7" fmla="*/ 0 h 644"/>
                  <a:gd name="T8" fmla="*/ 0 w 468"/>
                  <a:gd name="T9" fmla="*/ 467 h 644"/>
                </a:gdLst>
                <a:ahLst/>
                <a:cxnLst>
                  <a:cxn ang="0">
                    <a:pos x="T0" y="T1"/>
                  </a:cxn>
                  <a:cxn ang="0">
                    <a:pos x="T2" y="T3"/>
                  </a:cxn>
                  <a:cxn ang="0">
                    <a:pos x="T4" y="T5"/>
                  </a:cxn>
                  <a:cxn ang="0">
                    <a:pos x="T6" y="T7"/>
                  </a:cxn>
                  <a:cxn ang="0">
                    <a:pos x="T8" y="T9"/>
                  </a:cxn>
                </a:cxnLst>
                <a:rect l="0" t="0" r="r" b="b"/>
                <a:pathLst>
                  <a:path w="468" h="644">
                    <a:moveTo>
                      <a:pt x="0" y="467"/>
                    </a:moveTo>
                    <a:lnTo>
                      <a:pt x="468" y="644"/>
                    </a:lnTo>
                    <a:lnTo>
                      <a:pt x="468" y="280"/>
                    </a:lnTo>
                    <a:lnTo>
                      <a:pt x="0" y="0"/>
                    </a:lnTo>
                    <a:lnTo>
                      <a:pt x="0" y="467"/>
                    </a:lnTo>
                    <a:close/>
                  </a:path>
                </a:pathLst>
              </a:custGeom>
              <a:solidFill>
                <a:srgbClr val="324D5E"/>
              </a:solidFill>
              <a:ln>
                <a:noFill/>
              </a:ln>
              <a:effectLst>
                <a:glow rad="228600">
                  <a:schemeClr val="accent6">
                    <a:satMod val="175000"/>
                    <a:alpha val="40000"/>
                  </a:schemeClr>
                </a:glow>
              </a:effec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42" name="Freeform 78">
                <a:extLst>
                  <a:ext uri="{FF2B5EF4-FFF2-40B4-BE49-F238E27FC236}">
                    <a16:creationId xmlns:a16="http://schemas.microsoft.com/office/drawing/2014/main" id="{38DCDD9C-15D3-4AD3-A083-B585BCB13B95}"/>
                  </a:ext>
                </a:extLst>
              </p:cNvPr>
              <p:cNvSpPr>
                <a:spLocks/>
              </p:cNvSpPr>
              <p:nvPr/>
            </p:nvSpPr>
            <p:spPr bwMode="auto">
              <a:xfrm rot="5400000">
                <a:off x="5469732" y="4390718"/>
                <a:ext cx="2371725" cy="355600"/>
              </a:xfrm>
              <a:custGeom>
                <a:avLst/>
                <a:gdLst>
                  <a:gd name="T0" fmla="*/ 746 w 1494"/>
                  <a:gd name="T1" fmla="*/ 0 h 224"/>
                  <a:gd name="T2" fmla="*/ 0 w 1494"/>
                  <a:gd name="T3" fmla="*/ 111 h 224"/>
                  <a:gd name="T4" fmla="*/ 746 w 1494"/>
                  <a:gd name="T5" fmla="*/ 224 h 224"/>
                  <a:gd name="T6" fmla="*/ 1494 w 1494"/>
                  <a:gd name="T7" fmla="*/ 111 h 224"/>
                  <a:gd name="T8" fmla="*/ 746 w 1494"/>
                  <a:gd name="T9" fmla="*/ 0 h 224"/>
                </a:gdLst>
                <a:ahLst/>
                <a:cxnLst>
                  <a:cxn ang="0">
                    <a:pos x="T0" y="T1"/>
                  </a:cxn>
                  <a:cxn ang="0">
                    <a:pos x="T2" y="T3"/>
                  </a:cxn>
                  <a:cxn ang="0">
                    <a:pos x="T4" y="T5"/>
                  </a:cxn>
                  <a:cxn ang="0">
                    <a:pos x="T6" y="T7"/>
                  </a:cxn>
                  <a:cxn ang="0">
                    <a:pos x="T8" y="T9"/>
                  </a:cxn>
                </a:cxnLst>
                <a:rect l="0" t="0" r="r" b="b"/>
                <a:pathLst>
                  <a:path w="1494" h="224">
                    <a:moveTo>
                      <a:pt x="746" y="0"/>
                    </a:moveTo>
                    <a:lnTo>
                      <a:pt x="0" y="111"/>
                    </a:lnTo>
                    <a:lnTo>
                      <a:pt x="746" y="224"/>
                    </a:lnTo>
                    <a:lnTo>
                      <a:pt x="1494" y="111"/>
                    </a:lnTo>
                    <a:lnTo>
                      <a:pt x="746" y="0"/>
                    </a:lnTo>
                    <a:close/>
                  </a:path>
                </a:pathLst>
              </a:custGeom>
              <a:solidFill>
                <a:srgbClr val="7BB21B">
                  <a:lumMod val="50000"/>
                </a:srgbClr>
              </a:solidFill>
              <a:ln>
                <a:noFill/>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43" name="Freeform 79">
                <a:extLst>
                  <a:ext uri="{FF2B5EF4-FFF2-40B4-BE49-F238E27FC236}">
                    <a16:creationId xmlns:a16="http://schemas.microsoft.com/office/drawing/2014/main" id="{B4ED4559-9342-4D1C-9D39-DD4CDB75FDE3}"/>
                  </a:ext>
                </a:extLst>
              </p:cNvPr>
              <p:cNvSpPr>
                <a:spLocks/>
              </p:cNvSpPr>
              <p:nvPr/>
            </p:nvSpPr>
            <p:spPr bwMode="auto">
              <a:xfrm rot="5400000">
                <a:off x="6554788" y="3485049"/>
                <a:ext cx="1184275" cy="979488"/>
              </a:xfrm>
              <a:custGeom>
                <a:avLst/>
                <a:gdLst>
                  <a:gd name="T0" fmla="*/ 746 w 746"/>
                  <a:gd name="T1" fmla="*/ 506 h 617"/>
                  <a:gd name="T2" fmla="*/ 0 w 746"/>
                  <a:gd name="T3" fmla="*/ 617 h 617"/>
                  <a:gd name="T4" fmla="*/ 0 w 746"/>
                  <a:gd name="T5" fmla="*/ 224 h 617"/>
                  <a:gd name="T6" fmla="*/ 746 w 746"/>
                  <a:gd name="T7" fmla="*/ 0 h 617"/>
                  <a:gd name="T8" fmla="*/ 746 w 746"/>
                  <a:gd name="T9" fmla="*/ 506 h 617"/>
                </a:gdLst>
                <a:ahLst/>
                <a:cxnLst>
                  <a:cxn ang="0">
                    <a:pos x="T0" y="T1"/>
                  </a:cxn>
                  <a:cxn ang="0">
                    <a:pos x="T2" y="T3"/>
                  </a:cxn>
                  <a:cxn ang="0">
                    <a:pos x="T4" y="T5"/>
                  </a:cxn>
                  <a:cxn ang="0">
                    <a:pos x="T6" y="T7"/>
                  </a:cxn>
                  <a:cxn ang="0">
                    <a:pos x="T8" y="T9"/>
                  </a:cxn>
                </a:cxnLst>
                <a:rect l="0" t="0" r="r" b="b"/>
                <a:pathLst>
                  <a:path w="746" h="617">
                    <a:moveTo>
                      <a:pt x="746" y="506"/>
                    </a:moveTo>
                    <a:lnTo>
                      <a:pt x="0" y="617"/>
                    </a:lnTo>
                    <a:lnTo>
                      <a:pt x="0" y="224"/>
                    </a:lnTo>
                    <a:lnTo>
                      <a:pt x="746" y="0"/>
                    </a:lnTo>
                    <a:lnTo>
                      <a:pt x="746" y="506"/>
                    </a:lnTo>
                    <a:close/>
                  </a:path>
                </a:pathLst>
              </a:custGeom>
              <a:solidFill>
                <a:srgbClr val="7BB21B"/>
              </a:solidFill>
              <a:ln>
                <a:noFill/>
              </a:ln>
              <a:effectLst>
                <a:glow rad="228600">
                  <a:schemeClr val="accent6">
                    <a:satMod val="175000"/>
                    <a:alpha val="40000"/>
                  </a:schemeClr>
                </a:glow>
              </a:effec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44" name="Freeform 80">
                <a:extLst>
                  <a:ext uri="{FF2B5EF4-FFF2-40B4-BE49-F238E27FC236}">
                    <a16:creationId xmlns:a16="http://schemas.microsoft.com/office/drawing/2014/main" id="{8DC819C6-1CC9-4193-9CB3-F7EDDA87C614}"/>
                  </a:ext>
                </a:extLst>
              </p:cNvPr>
              <p:cNvSpPr>
                <a:spLocks/>
              </p:cNvSpPr>
              <p:nvPr/>
            </p:nvSpPr>
            <p:spPr bwMode="auto">
              <a:xfrm rot="5400000">
                <a:off x="6553201" y="4670912"/>
                <a:ext cx="1187450" cy="979488"/>
              </a:xfrm>
              <a:custGeom>
                <a:avLst/>
                <a:gdLst>
                  <a:gd name="T0" fmla="*/ 0 w 748"/>
                  <a:gd name="T1" fmla="*/ 506 h 617"/>
                  <a:gd name="T2" fmla="*/ 748 w 748"/>
                  <a:gd name="T3" fmla="*/ 617 h 617"/>
                  <a:gd name="T4" fmla="*/ 748 w 748"/>
                  <a:gd name="T5" fmla="*/ 224 h 617"/>
                  <a:gd name="T6" fmla="*/ 0 w 748"/>
                  <a:gd name="T7" fmla="*/ 0 h 617"/>
                  <a:gd name="T8" fmla="*/ 0 w 748"/>
                  <a:gd name="T9" fmla="*/ 506 h 617"/>
                </a:gdLst>
                <a:ahLst/>
                <a:cxnLst>
                  <a:cxn ang="0">
                    <a:pos x="T0" y="T1"/>
                  </a:cxn>
                  <a:cxn ang="0">
                    <a:pos x="T2" y="T3"/>
                  </a:cxn>
                  <a:cxn ang="0">
                    <a:pos x="T4" y="T5"/>
                  </a:cxn>
                  <a:cxn ang="0">
                    <a:pos x="T6" y="T7"/>
                  </a:cxn>
                  <a:cxn ang="0">
                    <a:pos x="T8" y="T9"/>
                  </a:cxn>
                </a:cxnLst>
                <a:rect l="0" t="0" r="r" b="b"/>
                <a:pathLst>
                  <a:path w="748" h="617">
                    <a:moveTo>
                      <a:pt x="0" y="506"/>
                    </a:moveTo>
                    <a:lnTo>
                      <a:pt x="748" y="617"/>
                    </a:lnTo>
                    <a:lnTo>
                      <a:pt x="748" y="224"/>
                    </a:lnTo>
                    <a:lnTo>
                      <a:pt x="0" y="0"/>
                    </a:lnTo>
                    <a:lnTo>
                      <a:pt x="0" y="506"/>
                    </a:lnTo>
                    <a:close/>
                  </a:path>
                </a:pathLst>
              </a:custGeom>
              <a:solidFill>
                <a:srgbClr val="7BB21B">
                  <a:lumMod val="75000"/>
                </a:srgbClr>
              </a:solidFill>
              <a:ln>
                <a:noFill/>
              </a:ln>
              <a:effectLst>
                <a:glow rad="228600">
                  <a:schemeClr val="accent6">
                    <a:satMod val="175000"/>
                    <a:alpha val="40000"/>
                  </a:schemeClr>
                </a:glow>
              </a:effec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45" name="Freeform 81">
                <a:extLst>
                  <a:ext uri="{FF2B5EF4-FFF2-40B4-BE49-F238E27FC236}">
                    <a16:creationId xmlns:a16="http://schemas.microsoft.com/office/drawing/2014/main" id="{039CC178-63CF-4D91-BE15-CF46D45B6019}"/>
                  </a:ext>
                </a:extLst>
              </p:cNvPr>
              <p:cNvSpPr>
                <a:spLocks/>
              </p:cNvSpPr>
              <p:nvPr/>
            </p:nvSpPr>
            <p:spPr bwMode="auto">
              <a:xfrm rot="5400000">
                <a:off x="5274469" y="3242955"/>
                <a:ext cx="1630363" cy="1017588"/>
              </a:xfrm>
              <a:custGeom>
                <a:avLst/>
                <a:gdLst>
                  <a:gd name="T0" fmla="*/ 1027 w 1027"/>
                  <a:gd name="T1" fmla="*/ 641 h 641"/>
                  <a:gd name="T2" fmla="*/ 0 w 1027"/>
                  <a:gd name="T3" fmla="*/ 532 h 641"/>
                  <a:gd name="T4" fmla="*/ 0 w 1027"/>
                  <a:gd name="T5" fmla="*/ 111 h 641"/>
                  <a:gd name="T6" fmla="*/ 1027 w 1027"/>
                  <a:gd name="T7" fmla="*/ 0 h 641"/>
                  <a:gd name="T8" fmla="*/ 1027 w 1027"/>
                  <a:gd name="T9" fmla="*/ 641 h 641"/>
                </a:gdLst>
                <a:ahLst/>
                <a:cxnLst>
                  <a:cxn ang="0">
                    <a:pos x="T0" y="T1"/>
                  </a:cxn>
                  <a:cxn ang="0">
                    <a:pos x="T2" y="T3"/>
                  </a:cxn>
                  <a:cxn ang="0">
                    <a:pos x="T4" y="T5"/>
                  </a:cxn>
                  <a:cxn ang="0">
                    <a:pos x="T6" y="T7"/>
                  </a:cxn>
                  <a:cxn ang="0">
                    <a:pos x="T8" y="T9"/>
                  </a:cxn>
                </a:cxnLst>
                <a:rect l="0" t="0" r="r" b="b"/>
                <a:pathLst>
                  <a:path w="1027" h="641">
                    <a:moveTo>
                      <a:pt x="1027" y="641"/>
                    </a:moveTo>
                    <a:lnTo>
                      <a:pt x="0" y="532"/>
                    </a:lnTo>
                    <a:lnTo>
                      <a:pt x="0" y="111"/>
                    </a:lnTo>
                    <a:lnTo>
                      <a:pt x="1027" y="0"/>
                    </a:lnTo>
                    <a:lnTo>
                      <a:pt x="1027" y="641"/>
                    </a:lnTo>
                    <a:close/>
                  </a:path>
                </a:pathLst>
              </a:custGeom>
              <a:solidFill>
                <a:srgbClr val="F3D400"/>
              </a:solidFill>
              <a:ln>
                <a:noFill/>
              </a:ln>
              <a:effectLst>
                <a:glow rad="228600">
                  <a:schemeClr val="accent6">
                    <a:satMod val="175000"/>
                    <a:alpha val="40000"/>
                  </a:schemeClr>
                </a:glow>
              </a:effec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46" name="Freeform 82">
                <a:extLst>
                  <a:ext uri="{FF2B5EF4-FFF2-40B4-BE49-F238E27FC236}">
                    <a16:creationId xmlns:a16="http://schemas.microsoft.com/office/drawing/2014/main" id="{7815F9D1-5FC9-4F16-88DE-AA136E8D65DD}"/>
                  </a:ext>
                </a:extLst>
              </p:cNvPr>
              <p:cNvSpPr>
                <a:spLocks/>
              </p:cNvSpPr>
              <p:nvPr/>
            </p:nvSpPr>
            <p:spPr bwMode="auto">
              <a:xfrm rot="5400000">
                <a:off x="5272882" y="4874906"/>
                <a:ext cx="1633538" cy="1017588"/>
              </a:xfrm>
              <a:custGeom>
                <a:avLst/>
                <a:gdLst>
                  <a:gd name="T0" fmla="*/ 0 w 1029"/>
                  <a:gd name="T1" fmla="*/ 641 h 641"/>
                  <a:gd name="T2" fmla="*/ 1029 w 1029"/>
                  <a:gd name="T3" fmla="*/ 532 h 641"/>
                  <a:gd name="T4" fmla="*/ 1029 w 1029"/>
                  <a:gd name="T5" fmla="*/ 111 h 641"/>
                  <a:gd name="T6" fmla="*/ 0 w 1029"/>
                  <a:gd name="T7" fmla="*/ 0 h 641"/>
                  <a:gd name="T8" fmla="*/ 0 w 1029"/>
                  <a:gd name="T9" fmla="*/ 641 h 641"/>
                </a:gdLst>
                <a:ahLst/>
                <a:cxnLst>
                  <a:cxn ang="0">
                    <a:pos x="T0" y="T1"/>
                  </a:cxn>
                  <a:cxn ang="0">
                    <a:pos x="T2" y="T3"/>
                  </a:cxn>
                  <a:cxn ang="0">
                    <a:pos x="T4" y="T5"/>
                  </a:cxn>
                  <a:cxn ang="0">
                    <a:pos x="T6" y="T7"/>
                  </a:cxn>
                  <a:cxn ang="0">
                    <a:pos x="T8" y="T9"/>
                  </a:cxn>
                </a:cxnLst>
                <a:rect l="0" t="0" r="r" b="b"/>
                <a:pathLst>
                  <a:path w="1029" h="641">
                    <a:moveTo>
                      <a:pt x="0" y="641"/>
                    </a:moveTo>
                    <a:lnTo>
                      <a:pt x="1029" y="532"/>
                    </a:lnTo>
                    <a:lnTo>
                      <a:pt x="1029" y="111"/>
                    </a:lnTo>
                    <a:lnTo>
                      <a:pt x="0" y="0"/>
                    </a:lnTo>
                    <a:lnTo>
                      <a:pt x="0" y="641"/>
                    </a:lnTo>
                    <a:close/>
                  </a:path>
                </a:pathLst>
              </a:custGeom>
              <a:solidFill>
                <a:srgbClr val="FFC000"/>
              </a:solidFill>
              <a:ln>
                <a:noFill/>
              </a:ln>
              <a:effectLst>
                <a:glow rad="228600">
                  <a:schemeClr val="accent6">
                    <a:satMod val="175000"/>
                    <a:alpha val="40000"/>
                  </a:schemeClr>
                </a:glow>
              </a:effec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47" name="Freeform 83">
                <a:extLst>
                  <a:ext uri="{FF2B5EF4-FFF2-40B4-BE49-F238E27FC236}">
                    <a16:creationId xmlns:a16="http://schemas.microsoft.com/office/drawing/2014/main" id="{71942EE0-1FF8-4C20-B8F4-244BDE02341E}"/>
                  </a:ext>
                </a:extLst>
              </p:cNvPr>
              <p:cNvSpPr>
                <a:spLocks/>
              </p:cNvSpPr>
              <p:nvPr/>
            </p:nvSpPr>
            <p:spPr bwMode="auto">
              <a:xfrm rot="5400000">
                <a:off x="8252620" y="4197043"/>
                <a:ext cx="12700" cy="742950"/>
              </a:xfrm>
              <a:custGeom>
                <a:avLst/>
                <a:gdLst>
                  <a:gd name="T0" fmla="*/ 8 w 8"/>
                  <a:gd name="T1" fmla="*/ 468 h 468"/>
                  <a:gd name="T2" fmla="*/ 0 w 8"/>
                  <a:gd name="T3" fmla="*/ 468 h 468"/>
                  <a:gd name="T4" fmla="*/ 0 w 8"/>
                  <a:gd name="T5" fmla="*/ 2 h 468"/>
                  <a:gd name="T6" fmla="*/ 3 w 8"/>
                  <a:gd name="T7" fmla="*/ 0 h 468"/>
                  <a:gd name="T8" fmla="*/ 8 w 8"/>
                  <a:gd name="T9" fmla="*/ 2 h 468"/>
                  <a:gd name="T10" fmla="*/ 8 w 8"/>
                  <a:gd name="T11" fmla="*/ 468 h 468"/>
                </a:gdLst>
                <a:ahLst/>
                <a:cxnLst>
                  <a:cxn ang="0">
                    <a:pos x="T0" y="T1"/>
                  </a:cxn>
                  <a:cxn ang="0">
                    <a:pos x="T2" y="T3"/>
                  </a:cxn>
                  <a:cxn ang="0">
                    <a:pos x="T4" y="T5"/>
                  </a:cxn>
                  <a:cxn ang="0">
                    <a:pos x="T6" y="T7"/>
                  </a:cxn>
                  <a:cxn ang="0">
                    <a:pos x="T8" y="T9"/>
                  </a:cxn>
                  <a:cxn ang="0">
                    <a:pos x="T10" y="T11"/>
                  </a:cxn>
                </a:cxnLst>
                <a:rect l="0" t="0" r="r" b="b"/>
                <a:pathLst>
                  <a:path w="8" h="468">
                    <a:moveTo>
                      <a:pt x="8" y="468"/>
                    </a:moveTo>
                    <a:lnTo>
                      <a:pt x="0" y="468"/>
                    </a:lnTo>
                    <a:lnTo>
                      <a:pt x="0" y="2"/>
                    </a:lnTo>
                    <a:lnTo>
                      <a:pt x="3" y="0"/>
                    </a:lnTo>
                    <a:lnTo>
                      <a:pt x="8" y="2"/>
                    </a:lnTo>
                    <a:lnTo>
                      <a:pt x="8" y="468"/>
                    </a:lnTo>
                    <a:close/>
                  </a:path>
                </a:pathLst>
              </a:custGeom>
              <a:solidFill>
                <a:sysClr val="window" lastClr="FFFFFF">
                  <a:alpha val="25000"/>
                </a:sysClr>
              </a:solidFill>
              <a:ln>
                <a:noFill/>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48" name="Freeform 84">
                <a:extLst>
                  <a:ext uri="{FF2B5EF4-FFF2-40B4-BE49-F238E27FC236}">
                    <a16:creationId xmlns:a16="http://schemas.microsoft.com/office/drawing/2014/main" id="{27470BA1-D7D2-4D7C-8059-40DF046FD715}"/>
                  </a:ext>
                </a:extLst>
              </p:cNvPr>
              <p:cNvSpPr>
                <a:spLocks/>
              </p:cNvSpPr>
              <p:nvPr/>
            </p:nvSpPr>
            <p:spPr bwMode="auto">
              <a:xfrm rot="5400000">
                <a:off x="7228682" y="4166880"/>
                <a:ext cx="12700" cy="803275"/>
              </a:xfrm>
              <a:custGeom>
                <a:avLst/>
                <a:gdLst>
                  <a:gd name="T0" fmla="*/ 8 w 8"/>
                  <a:gd name="T1" fmla="*/ 506 h 506"/>
                  <a:gd name="T2" fmla="*/ 0 w 8"/>
                  <a:gd name="T3" fmla="*/ 506 h 506"/>
                  <a:gd name="T4" fmla="*/ 0 w 8"/>
                  <a:gd name="T5" fmla="*/ 1 h 506"/>
                  <a:gd name="T6" fmla="*/ 3 w 8"/>
                  <a:gd name="T7" fmla="*/ 0 h 506"/>
                  <a:gd name="T8" fmla="*/ 8 w 8"/>
                  <a:gd name="T9" fmla="*/ 1 h 506"/>
                  <a:gd name="T10" fmla="*/ 8 w 8"/>
                  <a:gd name="T11" fmla="*/ 506 h 506"/>
                </a:gdLst>
                <a:ahLst/>
                <a:cxnLst>
                  <a:cxn ang="0">
                    <a:pos x="T0" y="T1"/>
                  </a:cxn>
                  <a:cxn ang="0">
                    <a:pos x="T2" y="T3"/>
                  </a:cxn>
                  <a:cxn ang="0">
                    <a:pos x="T4" y="T5"/>
                  </a:cxn>
                  <a:cxn ang="0">
                    <a:pos x="T6" y="T7"/>
                  </a:cxn>
                  <a:cxn ang="0">
                    <a:pos x="T8" y="T9"/>
                  </a:cxn>
                  <a:cxn ang="0">
                    <a:pos x="T10" y="T11"/>
                  </a:cxn>
                </a:cxnLst>
                <a:rect l="0" t="0" r="r" b="b"/>
                <a:pathLst>
                  <a:path w="8" h="506">
                    <a:moveTo>
                      <a:pt x="8" y="506"/>
                    </a:moveTo>
                    <a:lnTo>
                      <a:pt x="0" y="506"/>
                    </a:lnTo>
                    <a:lnTo>
                      <a:pt x="0" y="1"/>
                    </a:lnTo>
                    <a:lnTo>
                      <a:pt x="3" y="0"/>
                    </a:lnTo>
                    <a:lnTo>
                      <a:pt x="8" y="1"/>
                    </a:lnTo>
                    <a:lnTo>
                      <a:pt x="8" y="506"/>
                    </a:lnTo>
                    <a:close/>
                  </a:path>
                </a:pathLst>
              </a:custGeom>
              <a:solidFill>
                <a:sysClr val="window" lastClr="FFFFFF">
                  <a:alpha val="25000"/>
                </a:sysClr>
              </a:solidFill>
              <a:ln>
                <a:noFill/>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49" name="Freeform 85">
                <a:extLst>
                  <a:ext uri="{FF2B5EF4-FFF2-40B4-BE49-F238E27FC236}">
                    <a16:creationId xmlns:a16="http://schemas.microsoft.com/office/drawing/2014/main" id="{511EA597-E492-4F13-9873-2FEAF736DA27}"/>
                  </a:ext>
                </a:extLst>
              </p:cNvPr>
              <p:cNvSpPr>
                <a:spLocks/>
              </p:cNvSpPr>
              <p:nvPr/>
            </p:nvSpPr>
            <p:spPr bwMode="auto">
              <a:xfrm rot="5400000">
                <a:off x="3926682" y="4197043"/>
                <a:ext cx="12700" cy="742950"/>
              </a:xfrm>
              <a:custGeom>
                <a:avLst/>
                <a:gdLst>
                  <a:gd name="T0" fmla="*/ 8 w 8"/>
                  <a:gd name="T1" fmla="*/ 0 h 468"/>
                  <a:gd name="T2" fmla="*/ 0 w 8"/>
                  <a:gd name="T3" fmla="*/ 0 h 468"/>
                  <a:gd name="T4" fmla="*/ 0 w 8"/>
                  <a:gd name="T5" fmla="*/ 467 h 468"/>
                  <a:gd name="T6" fmla="*/ 3 w 8"/>
                  <a:gd name="T7" fmla="*/ 468 h 468"/>
                  <a:gd name="T8" fmla="*/ 8 w 8"/>
                  <a:gd name="T9" fmla="*/ 467 h 468"/>
                  <a:gd name="T10" fmla="*/ 8 w 8"/>
                  <a:gd name="T11" fmla="*/ 0 h 468"/>
                </a:gdLst>
                <a:ahLst/>
                <a:cxnLst>
                  <a:cxn ang="0">
                    <a:pos x="T0" y="T1"/>
                  </a:cxn>
                  <a:cxn ang="0">
                    <a:pos x="T2" y="T3"/>
                  </a:cxn>
                  <a:cxn ang="0">
                    <a:pos x="T4" y="T5"/>
                  </a:cxn>
                  <a:cxn ang="0">
                    <a:pos x="T6" y="T7"/>
                  </a:cxn>
                  <a:cxn ang="0">
                    <a:pos x="T8" y="T9"/>
                  </a:cxn>
                  <a:cxn ang="0">
                    <a:pos x="T10" y="T11"/>
                  </a:cxn>
                </a:cxnLst>
                <a:rect l="0" t="0" r="r" b="b"/>
                <a:pathLst>
                  <a:path w="8" h="468">
                    <a:moveTo>
                      <a:pt x="8" y="0"/>
                    </a:moveTo>
                    <a:lnTo>
                      <a:pt x="0" y="0"/>
                    </a:lnTo>
                    <a:lnTo>
                      <a:pt x="0" y="467"/>
                    </a:lnTo>
                    <a:lnTo>
                      <a:pt x="3" y="468"/>
                    </a:lnTo>
                    <a:lnTo>
                      <a:pt x="8" y="467"/>
                    </a:lnTo>
                    <a:lnTo>
                      <a:pt x="8" y="0"/>
                    </a:lnTo>
                    <a:close/>
                  </a:path>
                </a:pathLst>
              </a:custGeom>
              <a:solidFill>
                <a:sysClr val="window" lastClr="FFFFFF">
                  <a:alpha val="25000"/>
                </a:sysClr>
              </a:solidFill>
              <a:ln>
                <a:noFill/>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50" name="Freeform 86">
                <a:extLst>
                  <a:ext uri="{FF2B5EF4-FFF2-40B4-BE49-F238E27FC236}">
                    <a16:creationId xmlns:a16="http://schemas.microsoft.com/office/drawing/2014/main" id="{03A3361A-1EA4-466C-BE2F-8BB28CDEBBE8}"/>
                  </a:ext>
                </a:extLst>
              </p:cNvPr>
              <p:cNvSpPr>
                <a:spLocks/>
              </p:cNvSpPr>
              <p:nvPr/>
            </p:nvSpPr>
            <p:spPr bwMode="auto">
              <a:xfrm rot="5400000">
                <a:off x="4949032" y="4166880"/>
                <a:ext cx="12700" cy="803275"/>
              </a:xfrm>
              <a:custGeom>
                <a:avLst/>
                <a:gdLst>
                  <a:gd name="T0" fmla="*/ 8 w 8"/>
                  <a:gd name="T1" fmla="*/ 0 h 506"/>
                  <a:gd name="T2" fmla="*/ 0 w 8"/>
                  <a:gd name="T3" fmla="*/ 0 h 506"/>
                  <a:gd name="T4" fmla="*/ 0 w 8"/>
                  <a:gd name="T5" fmla="*/ 504 h 506"/>
                  <a:gd name="T6" fmla="*/ 3 w 8"/>
                  <a:gd name="T7" fmla="*/ 506 h 506"/>
                  <a:gd name="T8" fmla="*/ 8 w 8"/>
                  <a:gd name="T9" fmla="*/ 504 h 506"/>
                  <a:gd name="T10" fmla="*/ 8 w 8"/>
                  <a:gd name="T11" fmla="*/ 0 h 506"/>
                </a:gdLst>
                <a:ahLst/>
                <a:cxnLst>
                  <a:cxn ang="0">
                    <a:pos x="T0" y="T1"/>
                  </a:cxn>
                  <a:cxn ang="0">
                    <a:pos x="T2" y="T3"/>
                  </a:cxn>
                  <a:cxn ang="0">
                    <a:pos x="T4" y="T5"/>
                  </a:cxn>
                  <a:cxn ang="0">
                    <a:pos x="T6" y="T7"/>
                  </a:cxn>
                  <a:cxn ang="0">
                    <a:pos x="T8" y="T9"/>
                  </a:cxn>
                  <a:cxn ang="0">
                    <a:pos x="T10" y="T11"/>
                  </a:cxn>
                </a:cxnLst>
                <a:rect l="0" t="0" r="r" b="b"/>
                <a:pathLst>
                  <a:path w="8" h="506">
                    <a:moveTo>
                      <a:pt x="8" y="0"/>
                    </a:moveTo>
                    <a:lnTo>
                      <a:pt x="0" y="0"/>
                    </a:lnTo>
                    <a:lnTo>
                      <a:pt x="0" y="504"/>
                    </a:lnTo>
                    <a:lnTo>
                      <a:pt x="3" y="506"/>
                    </a:lnTo>
                    <a:lnTo>
                      <a:pt x="8" y="504"/>
                    </a:lnTo>
                    <a:lnTo>
                      <a:pt x="8" y="0"/>
                    </a:lnTo>
                    <a:close/>
                  </a:path>
                </a:pathLst>
              </a:custGeom>
              <a:solidFill>
                <a:sysClr val="window" lastClr="FFFFFF">
                  <a:alpha val="25000"/>
                </a:sysClr>
              </a:solidFill>
              <a:ln>
                <a:noFill/>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51" name="Freeform 87">
                <a:extLst>
                  <a:ext uri="{FF2B5EF4-FFF2-40B4-BE49-F238E27FC236}">
                    <a16:creationId xmlns:a16="http://schemas.microsoft.com/office/drawing/2014/main" id="{EF9573FD-D200-4203-92C3-69BA72A6B5C9}"/>
                  </a:ext>
                </a:extLst>
              </p:cNvPr>
              <p:cNvSpPr>
                <a:spLocks/>
              </p:cNvSpPr>
              <p:nvPr/>
            </p:nvSpPr>
            <p:spPr bwMode="auto">
              <a:xfrm rot="5400000">
                <a:off x="6083301" y="4059724"/>
                <a:ext cx="12700" cy="1017588"/>
              </a:xfrm>
              <a:custGeom>
                <a:avLst/>
                <a:gdLst>
                  <a:gd name="T0" fmla="*/ 8 w 8"/>
                  <a:gd name="T1" fmla="*/ 640 h 641"/>
                  <a:gd name="T2" fmla="*/ 3 w 8"/>
                  <a:gd name="T3" fmla="*/ 641 h 641"/>
                  <a:gd name="T4" fmla="*/ 0 w 8"/>
                  <a:gd name="T5" fmla="*/ 640 h 641"/>
                  <a:gd name="T6" fmla="*/ 0 w 8"/>
                  <a:gd name="T7" fmla="*/ 0 h 641"/>
                  <a:gd name="T8" fmla="*/ 3 w 8"/>
                  <a:gd name="T9" fmla="*/ 0 h 641"/>
                  <a:gd name="T10" fmla="*/ 8 w 8"/>
                  <a:gd name="T11" fmla="*/ 0 h 641"/>
                  <a:gd name="T12" fmla="*/ 8 w 8"/>
                  <a:gd name="T13" fmla="*/ 640 h 641"/>
                </a:gdLst>
                <a:ahLst/>
                <a:cxnLst>
                  <a:cxn ang="0">
                    <a:pos x="T0" y="T1"/>
                  </a:cxn>
                  <a:cxn ang="0">
                    <a:pos x="T2" y="T3"/>
                  </a:cxn>
                  <a:cxn ang="0">
                    <a:pos x="T4" y="T5"/>
                  </a:cxn>
                  <a:cxn ang="0">
                    <a:pos x="T6" y="T7"/>
                  </a:cxn>
                  <a:cxn ang="0">
                    <a:pos x="T8" y="T9"/>
                  </a:cxn>
                  <a:cxn ang="0">
                    <a:pos x="T10" y="T11"/>
                  </a:cxn>
                  <a:cxn ang="0">
                    <a:pos x="T12" y="T13"/>
                  </a:cxn>
                </a:cxnLst>
                <a:rect l="0" t="0" r="r" b="b"/>
                <a:pathLst>
                  <a:path w="8" h="641">
                    <a:moveTo>
                      <a:pt x="8" y="640"/>
                    </a:moveTo>
                    <a:lnTo>
                      <a:pt x="3" y="641"/>
                    </a:lnTo>
                    <a:lnTo>
                      <a:pt x="0" y="640"/>
                    </a:lnTo>
                    <a:lnTo>
                      <a:pt x="0" y="0"/>
                    </a:lnTo>
                    <a:lnTo>
                      <a:pt x="3" y="0"/>
                    </a:lnTo>
                    <a:lnTo>
                      <a:pt x="8" y="0"/>
                    </a:lnTo>
                    <a:lnTo>
                      <a:pt x="8" y="640"/>
                    </a:lnTo>
                    <a:close/>
                  </a:path>
                </a:pathLst>
              </a:custGeom>
              <a:solidFill>
                <a:sysClr val="window" lastClr="FFFFFF">
                  <a:alpha val="25000"/>
                </a:sysClr>
              </a:solidFill>
              <a:ln>
                <a:noFill/>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52" name="Freeform 88">
                <a:extLst>
                  <a:ext uri="{FF2B5EF4-FFF2-40B4-BE49-F238E27FC236}">
                    <a16:creationId xmlns:a16="http://schemas.microsoft.com/office/drawing/2014/main" id="{4CE7EDE0-73D9-4496-8A97-68EDE921C4CB}"/>
                  </a:ext>
                </a:extLst>
              </p:cNvPr>
              <p:cNvSpPr>
                <a:spLocks/>
              </p:cNvSpPr>
              <p:nvPr/>
            </p:nvSpPr>
            <p:spPr bwMode="auto">
              <a:xfrm rot="5400000">
                <a:off x="7663657" y="4343093"/>
                <a:ext cx="1481138" cy="452438"/>
              </a:xfrm>
              <a:custGeom>
                <a:avLst/>
                <a:gdLst>
                  <a:gd name="T0" fmla="*/ 465 w 933"/>
                  <a:gd name="T1" fmla="*/ 0 h 285"/>
                  <a:gd name="T2" fmla="*/ 0 w 933"/>
                  <a:gd name="T3" fmla="*/ 280 h 285"/>
                  <a:gd name="T4" fmla="*/ 0 w 933"/>
                  <a:gd name="T5" fmla="*/ 285 h 285"/>
                  <a:gd name="T6" fmla="*/ 465 w 933"/>
                  <a:gd name="T7" fmla="*/ 10 h 285"/>
                  <a:gd name="T8" fmla="*/ 933 w 933"/>
                  <a:gd name="T9" fmla="*/ 285 h 285"/>
                  <a:gd name="T10" fmla="*/ 933 w 933"/>
                  <a:gd name="T11" fmla="*/ 280 h 285"/>
                  <a:gd name="T12" fmla="*/ 465 w 933"/>
                  <a:gd name="T13" fmla="*/ 0 h 285"/>
                </a:gdLst>
                <a:ahLst/>
                <a:cxnLst>
                  <a:cxn ang="0">
                    <a:pos x="T0" y="T1"/>
                  </a:cxn>
                  <a:cxn ang="0">
                    <a:pos x="T2" y="T3"/>
                  </a:cxn>
                  <a:cxn ang="0">
                    <a:pos x="T4" y="T5"/>
                  </a:cxn>
                  <a:cxn ang="0">
                    <a:pos x="T6" y="T7"/>
                  </a:cxn>
                  <a:cxn ang="0">
                    <a:pos x="T8" y="T9"/>
                  </a:cxn>
                  <a:cxn ang="0">
                    <a:pos x="T10" y="T11"/>
                  </a:cxn>
                  <a:cxn ang="0">
                    <a:pos x="T12" y="T13"/>
                  </a:cxn>
                </a:cxnLst>
                <a:rect l="0" t="0" r="r" b="b"/>
                <a:pathLst>
                  <a:path w="933" h="285">
                    <a:moveTo>
                      <a:pt x="465" y="0"/>
                    </a:moveTo>
                    <a:lnTo>
                      <a:pt x="0" y="280"/>
                    </a:lnTo>
                    <a:lnTo>
                      <a:pt x="0" y="285"/>
                    </a:lnTo>
                    <a:lnTo>
                      <a:pt x="465" y="10"/>
                    </a:lnTo>
                    <a:lnTo>
                      <a:pt x="933" y="285"/>
                    </a:lnTo>
                    <a:lnTo>
                      <a:pt x="933" y="280"/>
                    </a:lnTo>
                    <a:lnTo>
                      <a:pt x="465" y="0"/>
                    </a:lnTo>
                    <a:close/>
                  </a:path>
                </a:pathLst>
              </a:custGeom>
              <a:solidFill>
                <a:sysClr val="window" lastClr="FFFFFF">
                  <a:alpha val="25000"/>
                </a:sysClr>
              </a:solidFill>
              <a:ln>
                <a:noFill/>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53" name="Freeform 89">
                <a:extLst>
                  <a:ext uri="{FF2B5EF4-FFF2-40B4-BE49-F238E27FC236}">
                    <a16:creationId xmlns:a16="http://schemas.microsoft.com/office/drawing/2014/main" id="{1C58EB0E-F6CC-4946-9276-56A60063A97F}"/>
                  </a:ext>
                </a:extLst>
              </p:cNvPr>
              <p:cNvSpPr>
                <a:spLocks/>
              </p:cNvSpPr>
              <p:nvPr/>
            </p:nvSpPr>
            <p:spPr bwMode="auto">
              <a:xfrm rot="5400000">
                <a:off x="7012781" y="4424055"/>
                <a:ext cx="1481138" cy="290513"/>
              </a:xfrm>
              <a:custGeom>
                <a:avLst/>
                <a:gdLst>
                  <a:gd name="T0" fmla="*/ 0 w 933"/>
                  <a:gd name="T1" fmla="*/ 183 h 183"/>
                  <a:gd name="T2" fmla="*/ 462 w 933"/>
                  <a:gd name="T3" fmla="*/ 7 h 183"/>
                  <a:gd name="T4" fmla="*/ 470 w 933"/>
                  <a:gd name="T5" fmla="*/ 7 h 183"/>
                  <a:gd name="T6" fmla="*/ 933 w 933"/>
                  <a:gd name="T7" fmla="*/ 183 h 183"/>
                  <a:gd name="T8" fmla="*/ 933 w 933"/>
                  <a:gd name="T9" fmla="*/ 178 h 183"/>
                  <a:gd name="T10" fmla="*/ 470 w 933"/>
                  <a:gd name="T11" fmla="*/ 0 h 183"/>
                  <a:gd name="T12" fmla="*/ 462 w 933"/>
                  <a:gd name="T13" fmla="*/ 0 h 183"/>
                  <a:gd name="T14" fmla="*/ 0 w 933"/>
                  <a:gd name="T15" fmla="*/ 178 h 183"/>
                  <a:gd name="T16" fmla="*/ 0 w 933"/>
                  <a:gd name="T17" fmla="*/ 183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3" h="183">
                    <a:moveTo>
                      <a:pt x="0" y="183"/>
                    </a:moveTo>
                    <a:lnTo>
                      <a:pt x="462" y="7"/>
                    </a:lnTo>
                    <a:lnTo>
                      <a:pt x="470" y="7"/>
                    </a:lnTo>
                    <a:lnTo>
                      <a:pt x="933" y="183"/>
                    </a:lnTo>
                    <a:lnTo>
                      <a:pt x="933" y="178"/>
                    </a:lnTo>
                    <a:lnTo>
                      <a:pt x="470" y="0"/>
                    </a:lnTo>
                    <a:lnTo>
                      <a:pt x="462" y="0"/>
                    </a:lnTo>
                    <a:lnTo>
                      <a:pt x="0" y="178"/>
                    </a:lnTo>
                    <a:lnTo>
                      <a:pt x="0" y="183"/>
                    </a:lnTo>
                    <a:close/>
                  </a:path>
                </a:pathLst>
              </a:custGeom>
              <a:solidFill>
                <a:sysClr val="window" lastClr="FFFFFF">
                  <a:alpha val="25000"/>
                </a:sysClr>
              </a:solidFill>
              <a:ln>
                <a:noFill/>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54" name="Freeform 90">
                <a:extLst>
                  <a:ext uri="{FF2B5EF4-FFF2-40B4-BE49-F238E27FC236}">
                    <a16:creationId xmlns:a16="http://schemas.microsoft.com/office/drawing/2014/main" id="{D8C253AB-5059-4441-B29F-88207AE189C4}"/>
                  </a:ext>
                </a:extLst>
              </p:cNvPr>
              <p:cNvSpPr>
                <a:spLocks/>
              </p:cNvSpPr>
              <p:nvPr/>
            </p:nvSpPr>
            <p:spPr bwMode="auto">
              <a:xfrm rot="5400000">
                <a:off x="6266657" y="4384368"/>
                <a:ext cx="2371725" cy="368300"/>
              </a:xfrm>
              <a:custGeom>
                <a:avLst/>
                <a:gdLst>
                  <a:gd name="T0" fmla="*/ 746 w 1494"/>
                  <a:gd name="T1" fmla="*/ 0 h 232"/>
                  <a:gd name="T2" fmla="*/ 0 w 1494"/>
                  <a:gd name="T3" fmla="*/ 224 h 232"/>
                  <a:gd name="T4" fmla="*/ 0 w 1494"/>
                  <a:gd name="T5" fmla="*/ 232 h 232"/>
                  <a:gd name="T6" fmla="*/ 746 w 1494"/>
                  <a:gd name="T7" fmla="*/ 10 h 232"/>
                  <a:gd name="T8" fmla="*/ 1494 w 1494"/>
                  <a:gd name="T9" fmla="*/ 232 h 232"/>
                  <a:gd name="T10" fmla="*/ 1494 w 1494"/>
                  <a:gd name="T11" fmla="*/ 224 h 232"/>
                  <a:gd name="T12" fmla="*/ 746 w 1494"/>
                  <a:gd name="T13" fmla="*/ 0 h 232"/>
                </a:gdLst>
                <a:ahLst/>
                <a:cxnLst>
                  <a:cxn ang="0">
                    <a:pos x="T0" y="T1"/>
                  </a:cxn>
                  <a:cxn ang="0">
                    <a:pos x="T2" y="T3"/>
                  </a:cxn>
                  <a:cxn ang="0">
                    <a:pos x="T4" y="T5"/>
                  </a:cxn>
                  <a:cxn ang="0">
                    <a:pos x="T6" y="T7"/>
                  </a:cxn>
                  <a:cxn ang="0">
                    <a:pos x="T8" y="T9"/>
                  </a:cxn>
                  <a:cxn ang="0">
                    <a:pos x="T10" y="T11"/>
                  </a:cxn>
                  <a:cxn ang="0">
                    <a:pos x="T12" y="T13"/>
                  </a:cxn>
                </a:cxnLst>
                <a:rect l="0" t="0" r="r" b="b"/>
                <a:pathLst>
                  <a:path w="1494" h="232">
                    <a:moveTo>
                      <a:pt x="746" y="0"/>
                    </a:moveTo>
                    <a:lnTo>
                      <a:pt x="0" y="224"/>
                    </a:lnTo>
                    <a:lnTo>
                      <a:pt x="0" y="232"/>
                    </a:lnTo>
                    <a:lnTo>
                      <a:pt x="746" y="10"/>
                    </a:lnTo>
                    <a:lnTo>
                      <a:pt x="1494" y="232"/>
                    </a:lnTo>
                    <a:lnTo>
                      <a:pt x="1494" y="224"/>
                    </a:lnTo>
                    <a:lnTo>
                      <a:pt x="746" y="0"/>
                    </a:lnTo>
                    <a:close/>
                  </a:path>
                </a:pathLst>
              </a:custGeom>
              <a:solidFill>
                <a:sysClr val="window" lastClr="FFFFFF">
                  <a:alpha val="25000"/>
                </a:sysClr>
              </a:solidFill>
              <a:ln>
                <a:noFill/>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55" name="Freeform 91">
                <a:extLst>
                  <a:ext uri="{FF2B5EF4-FFF2-40B4-BE49-F238E27FC236}">
                    <a16:creationId xmlns:a16="http://schemas.microsoft.com/office/drawing/2014/main" id="{BDE82499-04A0-4186-983E-B9004D1A7C7D}"/>
                  </a:ext>
                </a:extLst>
              </p:cNvPr>
              <p:cNvSpPr>
                <a:spLocks/>
              </p:cNvSpPr>
              <p:nvPr/>
            </p:nvSpPr>
            <p:spPr bwMode="auto">
              <a:xfrm rot="5400000">
                <a:off x="5568157" y="4471681"/>
                <a:ext cx="2371725" cy="193675"/>
              </a:xfrm>
              <a:custGeom>
                <a:avLst/>
                <a:gdLst>
                  <a:gd name="T0" fmla="*/ 743 w 1494"/>
                  <a:gd name="T1" fmla="*/ 0 h 122"/>
                  <a:gd name="T2" fmla="*/ 0 w 1494"/>
                  <a:gd name="T3" fmla="*/ 113 h 122"/>
                  <a:gd name="T4" fmla="*/ 0 w 1494"/>
                  <a:gd name="T5" fmla="*/ 122 h 122"/>
                  <a:gd name="T6" fmla="*/ 743 w 1494"/>
                  <a:gd name="T7" fmla="*/ 11 h 122"/>
                  <a:gd name="T8" fmla="*/ 751 w 1494"/>
                  <a:gd name="T9" fmla="*/ 11 h 122"/>
                  <a:gd name="T10" fmla="*/ 1494 w 1494"/>
                  <a:gd name="T11" fmla="*/ 122 h 122"/>
                  <a:gd name="T12" fmla="*/ 1494 w 1494"/>
                  <a:gd name="T13" fmla="*/ 113 h 122"/>
                  <a:gd name="T14" fmla="*/ 751 w 1494"/>
                  <a:gd name="T15" fmla="*/ 0 h 122"/>
                  <a:gd name="T16" fmla="*/ 743 w 1494"/>
                  <a:gd name="T17" fmla="*/ 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94" h="122">
                    <a:moveTo>
                      <a:pt x="743" y="0"/>
                    </a:moveTo>
                    <a:lnTo>
                      <a:pt x="0" y="113"/>
                    </a:lnTo>
                    <a:lnTo>
                      <a:pt x="0" y="122"/>
                    </a:lnTo>
                    <a:lnTo>
                      <a:pt x="743" y="11"/>
                    </a:lnTo>
                    <a:lnTo>
                      <a:pt x="751" y="11"/>
                    </a:lnTo>
                    <a:lnTo>
                      <a:pt x="1494" y="122"/>
                    </a:lnTo>
                    <a:lnTo>
                      <a:pt x="1494" y="113"/>
                    </a:lnTo>
                    <a:lnTo>
                      <a:pt x="751" y="0"/>
                    </a:lnTo>
                    <a:lnTo>
                      <a:pt x="743" y="0"/>
                    </a:lnTo>
                    <a:close/>
                  </a:path>
                </a:pathLst>
              </a:custGeom>
              <a:solidFill>
                <a:sysClr val="window" lastClr="FFFFFF">
                  <a:alpha val="25000"/>
                </a:sysClr>
              </a:solidFill>
              <a:ln>
                <a:noFill/>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56" name="Freeform 92">
                <a:extLst>
                  <a:ext uri="{FF2B5EF4-FFF2-40B4-BE49-F238E27FC236}">
                    <a16:creationId xmlns:a16="http://schemas.microsoft.com/office/drawing/2014/main" id="{D125E9C9-0320-430E-AA87-41FD0F99ECD5}"/>
                  </a:ext>
                </a:extLst>
              </p:cNvPr>
              <p:cNvSpPr>
                <a:spLocks/>
              </p:cNvSpPr>
              <p:nvPr/>
            </p:nvSpPr>
            <p:spPr bwMode="auto">
              <a:xfrm rot="5400000">
                <a:off x="3047207" y="4343093"/>
                <a:ext cx="1481138" cy="452438"/>
              </a:xfrm>
              <a:custGeom>
                <a:avLst/>
                <a:gdLst>
                  <a:gd name="T0" fmla="*/ 465 w 933"/>
                  <a:gd name="T1" fmla="*/ 285 h 285"/>
                  <a:gd name="T2" fmla="*/ 0 w 933"/>
                  <a:gd name="T3" fmla="*/ 5 h 285"/>
                  <a:gd name="T4" fmla="*/ 0 w 933"/>
                  <a:gd name="T5" fmla="*/ 0 h 285"/>
                  <a:gd name="T6" fmla="*/ 465 w 933"/>
                  <a:gd name="T7" fmla="*/ 275 h 285"/>
                  <a:gd name="T8" fmla="*/ 933 w 933"/>
                  <a:gd name="T9" fmla="*/ 0 h 285"/>
                  <a:gd name="T10" fmla="*/ 933 w 933"/>
                  <a:gd name="T11" fmla="*/ 5 h 285"/>
                  <a:gd name="T12" fmla="*/ 465 w 933"/>
                  <a:gd name="T13" fmla="*/ 285 h 285"/>
                </a:gdLst>
                <a:ahLst/>
                <a:cxnLst>
                  <a:cxn ang="0">
                    <a:pos x="T0" y="T1"/>
                  </a:cxn>
                  <a:cxn ang="0">
                    <a:pos x="T2" y="T3"/>
                  </a:cxn>
                  <a:cxn ang="0">
                    <a:pos x="T4" y="T5"/>
                  </a:cxn>
                  <a:cxn ang="0">
                    <a:pos x="T6" y="T7"/>
                  </a:cxn>
                  <a:cxn ang="0">
                    <a:pos x="T8" y="T9"/>
                  </a:cxn>
                  <a:cxn ang="0">
                    <a:pos x="T10" y="T11"/>
                  </a:cxn>
                  <a:cxn ang="0">
                    <a:pos x="T12" y="T13"/>
                  </a:cxn>
                </a:cxnLst>
                <a:rect l="0" t="0" r="r" b="b"/>
                <a:pathLst>
                  <a:path w="933" h="285">
                    <a:moveTo>
                      <a:pt x="465" y="285"/>
                    </a:moveTo>
                    <a:lnTo>
                      <a:pt x="0" y="5"/>
                    </a:lnTo>
                    <a:lnTo>
                      <a:pt x="0" y="0"/>
                    </a:lnTo>
                    <a:lnTo>
                      <a:pt x="465" y="275"/>
                    </a:lnTo>
                    <a:lnTo>
                      <a:pt x="933" y="0"/>
                    </a:lnTo>
                    <a:lnTo>
                      <a:pt x="933" y="5"/>
                    </a:lnTo>
                    <a:lnTo>
                      <a:pt x="465" y="285"/>
                    </a:lnTo>
                    <a:close/>
                  </a:path>
                </a:pathLst>
              </a:custGeom>
              <a:solidFill>
                <a:sysClr val="window" lastClr="FFFFFF">
                  <a:alpha val="25000"/>
                </a:sysClr>
              </a:solidFill>
              <a:ln>
                <a:noFill/>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57" name="Freeform 93">
                <a:extLst>
                  <a:ext uri="{FF2B5EF4-FFF2-40B4-BE49-F238E27FC236}">
                    <a16:creationId xmlns:a16="http://schemas.microsoft.com/office/drawing/2014/main" id="{E57F0EFD-5085-41BE-AED1-DD17717F35A8}"/>
                  </a:ext>
                </a:extLst>
              </p:cNvPr>
              <p:cNvSpPr>
                <a:spLocks/>
              </p:cNvSpPr>
              <p:nvPr/>
            </p:nvSpPr>
            <p:spPr bwMode="auto">
              <a:xfrm rot="5400000">
                <a:off x="3698081" y="4424055"/>
                <a:ext cx="1481138" cy="290513"/>
              </a:xfrm>
              <a:custGeom>
                <a:avLst/>
                <a:gdLst>
                  <a:gd name="T0" fmla="*/ 0 w 933"/>
                  <a:gd name="T1" fmla="*/ 0 h 183"/>
                  <a:gd name="T2" fmla="*/ 462 w 933"/>
                  <a:gd name="T3" fmla="*/ 176 h 183"/>
                  <a:gd name="T4" fmla="*/ 470 w 933"/>
                  <a:gd name="T5" fmla="*/ 176 h 183"/>
                  <a:gd name="T6" fmla="*/ 933 w 933"/>
                  <a:gd name="T7" fmla="*/ 0 h 183"/>
                  <a:gd name="T8" fmla="*/ 933 w 933"/>
                  <a:gd name="T9" fmla="*/ 5 h 183"/>
                  <a:gd name="T10" fmla="*/ 470 w 933"/>
                  <a:gd name="T11" fmla="*/ 183 h 183"/>
                  <a:gd name="T12" fmla="*/ 462 w 933"/>
                  <a:gd name="T13" fmla="*/ 183 h 183"/>
                  <a:gd name="T14" fmla="*/ 0 w 933"/>
                  <a:gd name="T15" fmla="*/ 5 h 183"/>
                  <a:gd name="T16" fmla="*/ 0 w 933"/>
                  <a:gd name="T17" fmla="*/ 0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3" h="183">
                    <a:moveTo>
                      <a:pt x="0" y="0"/>
                    </a:moveTo>
                    <a:lnTo>
                      <a:pt x="462" y="176"/>
                    </a:lnTo>
                    <a:lnTo>
                      <a:pt x="470" y="176"/>
                    </a:lnTo>
                    <a:lnTo>
                      <a:pt x="933" y="0"/>
                    </a:lnTo>
                    <a:lnTo>
                      <a:pt x="933" y="5"/>
                    </a:lnTo>
                    <a:lnTo>
                      <a:pt x="470" y="183"/>
                    </a:lnTo>
                    <a:lnTo>
                      <a:pt x="462" y="183"/>
                    </a:lnTo>
                    <a:lnTo>
                      <a:pt x="0" y="5"/>
                    </a:lnTo>
                    <a:lnTo>
                      <a:pt x="0" y="0"/>
                    </a:lnTo>
                    <a:close/>
                  </a:path>
                </a:pathLst>
              </a:custGeom>
              <a:solidFill>
                <a:sysClr val="window" lastClr="FFFFFF">
                  <a:alpha val="25000"/>
                </a:sysClr>
              </a:solidFill>
              <a:ln>
                <a:noFill/>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58" name="Freeform 94">
                <a:extLst>
                  <a:ext uri="{FF2B5EF4-FFF2-40B4-BE49-F238E27FC236}">
                    <a16:creationId xmlns:a16="http://schemas.microsoft.com/office/drawing/2014/main" id="{6AA7E624-2759-42D8-9D3D-87481E79001B}"/>
                  </a:ext>
                </a:extLst>
              </p:cNvPr>
              <p:cNvSpPr>
                <a:spLocks/>
              </p:cNvSpPr>
              <p:nvPr/>
            </p:nvSpPr>
            <p:spPr bwMode="auto">
              <a:xfrm rot="5400000">
                <a:off x="3552825" y="4383574"/>
                <a:ext cx="2371725" cy="369888"/>
              </a:xfrm>
              <a:custGeom>
                <a:avLst/>
                <a:gdLst>
                  <a:gd name="T0" fmla="*/ 746 w 1494"/>
                  <a:gd name="T1" fmla="*/ 233 h 233"/>
                  <a:gd name="T2" fmla="*/ 0 w 1494"/>
                  <a:gd name="T3" fmla="*/ 9 h 233"/>
                  <a:gd name="T4" fmla="*/ 0 w 1494"/>
                  <a:gd name="T5" fmla="*/ 0 h 233"/>
                  <a:gd name="T6" fmla="*/ 746 w 1494"/>
                  <a:gd name="T7" fmla="*/ 222 h 233"/>
                  <a:gd name="T8" fmla="*/ 1494 w 1494"/>
                  <a:gd name="T9" fmla="*/ 0 h 233"/>
                  <a:gd name="T10" fmla="*/ 1494 w 1494"/>
                  <a:gd name="T11" fmla="*/ 9 h 233"/>
                  <a:gd name="T12" fmla="*/ 746 w 1494"/>
                  <a:gd name="T13" fmla="*/ 233 h 233"/>
                </a:gdLst>
                <a:ahLst/>
                <a:cxnLst>
                  <a:cxn ang="0">
                    <a:pos x="T0" y="T1"/>
                  </a:cxn>
                  <a:cxn ang="0">
                    <a:pos x="T2" y="T3"/>
                  </a:cxn>
                  <a:cxn ang="0">
                    <a:pos x="T4" y="T5"/>
                  </a:cxn>
                  <a:cxn ang="0">
                    <a:pos x="T6" y="T7"/>
                  </a:cxn>
                  <a:cxn ang="0">
                    <a:pos x="T8" y="T9"/>
                  </a:cxn>
                  <a:cxn ang="0">
                    <a:pos x="T10" y="T11"/>
                  </a:cxn>
                  <a:cxn ang="0">
                    <a:pos x="T12" y="T13"/>
                  </a:cxn>
                </a:cxnLst>
                <a:rect l="0" t="0" r="r" b="b"/>
                <a:pathLst>
                  <a:path w="1494" h="233">
                    <a:moveTo>
                      <a:pt x="746" y="233"/>
                    </a:moveTo>
                    <a:lnTo>
                      <a:pt x="0" y="9"/>
                    </a:lnTo>
                    <a:lnTo>
                      <a:pt x="0" y="0"/>
                    </a:lnTo>
                    <a:lnTo>
                      <a:pt x="746" y="222"/>
                    </a:lnTo>
                    <a:lnTo>
                      <a:pt x="1494" y="0"/>
                    </a:lnTo>
                    <a:lnTo>
                      <a:pt x="1494" y="9"/>
                    </a:lnTo>
                    <a:lnTo>
                      <a:pt x="746" y="233"/>
                    </a:lnTo>
                    <a:close/>
                  </a:path>
                </a:pathLst>
              </a:custGeom>
              <a:solidFill>
                <a:sysClr val="window" lastClr="FFFFFF">
                  <a:alpha val="25000"/>
                </a:sysClr>
              </a:solidFill>
              <a:ln>
                <a:noFill/>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59" name="Freeform 95">
                <a:extLst>
                  <a:ext uri="{FF2B5EF4-FFF2-40B4-BE49-F238E27FC236}">
                    <a16:creationId xmlns:a16="http://schemas.microsoft.com/office/drawing/2014/main" id="{A531F82A-C462-4718-B0FA-8693821693D9}"/>
                  </a:ext>
                </a:extLst>
              </p:cNvPr>
              <p:cNvSpPr>
                <a:spLocks/>
              </p:cNvSpPr>
              <p:nvPr/>
            </p:nvSpPr>
            <p:spPr bwMode="auto">
              <a:xfrm rot="5400000">
                <a:off x="4252120" y="4471681"/>
                <a:ext cx="2371725" cy="193675"/>
              </a:xfrm>
              <a:custGeom>
                <a:avLst/>
                <a:gdLst>
                  <a:gd name="T0" fmla="*/ 743 w 1494"/>
                  <a:gd name="T1" fmla="*/ 122 h 122"/>
                  <a:gd name="T2" fmla="*/ 0 w 1494"/>
                  <a:gd name="T3" fmla="*/ 9 h 122"/>
                  <a:gd name="T4" fmla="*/ 0 w 1494"/>
                  <a:gd name="T5" fmla="*/ 0 h 122"/>
                  <a:gd name="T6" fmla="*/ 743 w 1494"/>
                  <a:gd name="T7" fmla="*/ 112 h 122"/>
                  <a:gd name="T8" fmla="*/ 751 w 1494"/>
                  <a:gd name="T9" fmla="*/ 112 h 122"/>
                  <a:gd name="T10" fmla="*/ 1494 w 1494"/>
                  <a:gd name="T11" fmla="*/ 0 h 122"/>
                  <a:gd name="T12" fmla="*/ 1494 w 1494"/>
                  <a:gd name="T13" fmla="*/ 9 h 122"/>
                  <a:gd name="T14" fmla="*/ 751 w 1494"/>
                  <a:gd name="T15" fmla="*/ 122 h 122"/>
                  <a:gd name="T16" fmla="*/ 743 w 1494"/>
                  <a:gd name="T17"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94" h="122">
                    <a:moveTo>
                      <a:pt x="743" y="122"/>
                    </a:moveTo>
                    <a:lnTo>
                      <a:pt x="0" y="9"/>
                    </a:lnTo>
                    <a:lnTo>
                      <a:pt x="0" y="0"/>
                    </a:lnTo>
                    <a:lnTo>
                      <a:pt x="743" y="112"/>
                    </a:lnTo>
                    <a:lnTo>
                      <a:pt x="751" y="112"/>
                    </a:lnTo>
                    <a:lnTo>
                      <a:pt x="1494" y="0"/>
                    </a:lnTo>
                    <a:lnTo>
                      <a:pt x="1494" y="9"/>
                    </a:lnTo>
                    <a:lnTo>
                      <a:pt x="751" y="122"/>
                    </a:lnTo>
                    <a:lnTo>
                      <a:pt x="743" y="122"/>
                    </a:lnTo>
                    <a:close/>
                  </a:path>
                </a:pathLst>
              </a:custGeom>
              <a:solidFill>
                <a:sysClr val="window" lastClr="FFFFFF">
                  <a:alpha val="25000"/>
                </a:sysClr>
              </a:solidFill>
              <a:ln>
                <a:noFill/>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60" name="Freeform 96">
                <a:extLst>
                  <a:ext uri="{FF2B5EF4-FFF2-40B4-BE49-F238E27FC236}">
                    <a16:creationId xmlns:a16="http://schemas.microsoft.com/office/drawing/2014/main" id="{4548DF1D-7661-4B64-BAFB-6141C5BFB591}"/>
                  </a:ext>
                </a:extLst>
              </p:cNvPr>
              <p:cNvSpPr>
                <a:spLocks/>
              </p:cNvSpPr>
              <p:nvPr/>
            </p:nvSpPr>
            <p:spPr bwMode="auto">
              <a:xfrm rot="5400000">
                <a:off x="4868863" y="4470886"/>
                <a:ext cx="3263900" cy="195263"/>
              </a:xfrm>
              <a:custGeom>
                <a:avLst/>
                <a:gdLst>
                  <a:gd name="T0" fmla="*/ 1027 w 2056"/>
                  <a:gd name="T1" fmla="*/ 0 h 123"/>
                  <a:gd name="T2" fmla="*/ 0 w 2056"/>
                  <a:gd name="T3" fmla="*/ 111 h 123"/>
                  <a:gd name="T4" fmla="*/ 0 w 2056"/>
                  <a:gd name="T5" fmla="*/ 123 h 123"/>
                  <a:gd name="T6" fmla="*/ 1027 w 2056"/>
                  <a:gd name="T7" fmla="*/ 14 h 123"/>
                  <a:gd name="T8" fmla="*/ 2056 w 2056"/>
                  <a:gd name="T9" fmla="*/ 123 h 123"/>
                  <a:gd name="T10" fmla="*/ 2056 w 2056"/>
                  <a:gd name="T11" fmla="*/ 111 h 123"/>
                  <a:gd name="T12" fmla="*/ 1027 w 2056"/>
                  <a:gd name="T13" fmla="*/ 0 h 123"/>
                </a:gdLst>
                <a:ahLst/>
                <a:cxnLst>
                  <a:cxn ang="0">
                    <a:pos x="T0" y="T1"/>
                  </a:cxn>
                  <a:cxn ang="0">
                    <a:pos x="T2" y="T3"/>
                  </a:cxn>
                  <a:cxn ang="0">
                    <a:pos x="T4" y="T5"/>
                  </a:cxn>
                  <a:cxn ang="0">
                    <a:pos x="T6" y="T7"/>
                  </a:cxn>
                  <a:cxn ang="0">
                    <a:pos x="T8" y="T9"/>
                  </a:cxn>
                  <a:cxn ang="0">
                    <a:pos x="T10" y="T11"/>
                  </a:cxn>
                  <a:cxn ang="0">
                    <a:pos x="T12" y="T13"/>
                  </a:cxn>
                </a:cxnLst>
                <a:rect l="0" t="0" r="r" b="b"/>
                <a:pathLst>
                  <a:path w="2056" h="123">
                    <a:moveTo>
                      <a:pt x="1027" y="0"/>
                    </a:moveTo>
                    <a:lnTo>
                      <a:pt x="0" y="111"/>
                    </a:lnTo>
                    <a:lnTo>
                      <a:pt x="0" y="123"/>
                    </a:lnTo>
                    <a:lnTo>
                      <a:pt x="1027" y="14"/>
                    </a:lnTo>
                    <a:lnTo>
                      <a:pt x="2056" y="123"/>
                    </a:lnTo>
                    <a:lnTo>
                      <a:pt x="2056" y="111"/>
                    </a:lnTo>
                    <a:lnTo>
                      <a:pt x="1027" y="0"/>
                    </a:lnTo>
                    <a:close/>
                  </a:path>
                </a:pathLst>
              </a:custGeom>
              <a:solidFill>
                <a:sysClr val="window" lastClr="FFFFFF">
                  <a:alpha val="25000"/>
                </a:sysClr>
              </a:solidFill>
              <a:ln>
                <a:noFill/>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61" name="Freeform 97">
                <a:extLst>
                  <a:ext uri="{FF2B5EF4-FFF2-40B4-BE49-F238E27FC236}">
                    <a16:creationId xmlns:a16="http://schemas.microsoft.com/office/drawing/2014/main" id="{8D2F87E2-E1B1-49E5-96F8-9F09CE61645B}"/>
                  </a:ext>
                </a:extLst>
              </p:cNvPr>
              <p:cNvSpPr>
                <a:spLocks/>
              </p:cNvSpPr>
              <p:nvPr/>
            </p:nvSpPr>
            <p:spPr bwMode="auto">
              <a:xfrm rot="5400000">
                <a:off x="4043363" y="4474061"/>
                <a:ext cx="3263900" cy="188913"/>
              </a:xfrm>
              <a:custGeom>
                <a:avLst/>
                <a:gdLst>
                  <a:gd name="T0" fmla="*/ 1027 w 2056"/>
                  <a:gd name="T1" fmla="*/ 119 h 119"/>
                  <a:gd name="T2" fmla="*/ 0 w 2056"/>
                  <a:gd name="T3" fmla="*/ 10 h 119"/>
                  <a:gd name="T4" fmla="*/ 0 w 2056"/>
                  <a:gd name="T5" fmla="*/ 0 h 119"/>
                  <a:gd name="T6" fmla="*/ 1027 w 2056"/>
                  <a:gd name="T7" fmla="*/ 104 h 119"/>
                  <a:gd name="T8" fmla="*/ 2056 w 2056"/>
                  <a:gd name="T9" fmla="*/ 0 h 119"/>
                  <a:gd name="T10" fmla="*/ 2056 w 2056"/>
                  <a:gd name="T11" fmla="*/ 10 h 119"/>
                  <a:gd name="T12" fmla="*/ 1027 w 2056"/>
                  <a:gd name="T13" fmla="*/ 119 h 119"/>
                </a:gdLst>
                <a:ahLst/>
                <a:cxnLst>
                  <a:cxn ang="0">
                    <a:pos x="T0" y="T1"/>
                  </a:cxn>
                  <a:cxn ang="0">
                    <a:pos x="T2" y="T3"/>
                  </a:cxn>
                  <a:cxn ang="0">
                    <a:pos x="T4" y="T5"/>
                  </a:cxn>
                  <a:cxn ang="0">
                    <a:pos x="T6" y="T7"/>
                  </a:cxn>
                  <a:cxn ang="0">
                    <a:pos x="T8" y="T9"/>
                  </a:cxn>
                  <a:cxn ang="0">
                    <a:pos x="T10" y="T11"/>
                  </a:cxn>
                  <a:cxn ang="0">
                    <a:pos x="T12" y="T13"/>
                  </a:cxn>
                </a:cxnLst>
                <a:rect l="0" t="0" r="r" b="b"/>
                <a:pathLst>
                  <a:path w="2056" h="119">
                    <a:moveTo>
                      <a:pt x="1027" y="119"/>
                    </a:moveTo>
                    <a:lnTo>
                      <a:pt x="0" y="10"/>
                    </a:lnTo>
                    <a:lnTo>
                      <a:pt x="0" y="0"/>
                    </a:lnTo>
                    <a:lnTo>
                      <a:pt x="1027" y="104"/>
                    </a:lnTo>
                    <a:lnTo>
                      <a:pt x="2056" y="0"/>
                    </a:lnTo>
                    <a:lnTo>
                      <a:pt x="2056" y="10"/>
                    </a:lnTo>
                    <a:lnTo>
                      <a:pt x="1027" y="119"/>
                    </a:lnTo>
                    <a:close/>
                  </a:path>
                </a:pathLst>
              </a:custGeom>
              <a:solidFill>
                <a:sysClr val="window" lastClr="FFFFFF">
                  <a:alpha val="25000"/>
                </a:sysClr>
              </a:solidFill>
              <a:ln>
                <a:noFill/>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grpSp>
        <p:sp>
          <p:nvSpPr>
            <p:cNvPr id="62" name="Freeform 70">
              <a:extLst>
                <a:ext uri="{FF2B5EF4-FFF2-40B4-BE49-F238E27FC236}">
                  <a16:creationId xmlns:a16="http://schemas.microsoft.com/office/drawing/2014/main" id="{85B130BA-5AA8-4766-B60D-2C2463E814EB}"/>
                </a:ext>
              </a:extLst>
            </p:cNvPr>
            <p:cNvSpPr>
              <a:spLocks/>
            </p:cNvSpPr>
            <p:nvPr userDrawn="1"/>
          </p:nvSpPr>
          <p:spPr bwMode="auto">
            <a:xfrm rot="5400000">
              <a:off x="1861035" y="1112295"/>
              <a:ext cx="871487" cy="1206962"/>
            </a:xfrm>
            <a:custGeom>
              <a:avLst/>
              <a:gdLst>
                <a:gd name="T0" fmla="*/ 465 w 465"/>
                <a:gd name="T1" fmla="*/ 178 h 644"/>
                <a:gd name="T2" fmla="*/ 0 w 465"/>
                <a:gd name="T3" fmla="*/ 0 h 644"/>
                <a:gd name="T4" fmla="*/ 0 w 465"/>
                <a:gd name="T5" fmla="*/ 364 h 644"/>
                <a:gd name="T6" fmla="*/ 465 w 465"/>
                <a:gd name="T7" fmla="*/ 644 h 644"/>
                <a:gd name="T8" fmla="*/ 465 w 465"/>
                <a:gd name="T9" fmla="*/ 178 h 644"/>
              </a:gdLst>
              <a:ahLst/>
              <a:cxnLst>
                <a:cxn ang="0">
                  <a:pos x="T0" y="T1"/>
                </a:cxn>
                <a:cxn ang="0">
                  <a:pos x="T2" y="T3"/>
                </a:cxn>
                <a:cxn ang="0">
                  <a:pos x="T4" y="T5"/>
                </a:cxn>
                <a:cxn ang="0">
                  <a:pos x="T6" y="T7"/>
                </a:cxn>
                <a:cxn ang="0">
                  <a:pos x="T8" y="T9"/>
                </a:cxn>
              </a:cxnLst>
              <a:rect l="0" t="0" r="r" b="b"/>
              <a:pathLst>
                <a:path w="465" h="644">
                  <a:moveTo>
                    <a:pt x="465" y="178"/>
                  </a:moveTo>
                  <a:lnTo>
                    <a:pt x="0" y="0"/>
                  </a:lnTo>
                  <a:lnTo>
                    <a:pt x="0" y="364"/>
                  </a:lnTo>
                  <a:lnTo>
                    <a:pt x="465" y="644"/>
                  </a:lnTo>
                  <a:lnTo>
                    <a:pt x="465" y="178"/>
                  </a:lnTo>
                  <a:close/>
                </a:path>
              </a:pathLst>
            </a:custGeom>
            <a:solidFill>
              <a:srgbClr val="BA8EB8"/>
            </a:solidFill>
            <a:ln>
              <a:noFill/>
            </a:ln>
            <a:effec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63" name="Freeform 73">
              <a:extLst>
                <a:ext uri="{FF2B5EF4-FFF2-40B4-BE49-F238E27FC236}">
                  <a16:creationId xmlns:a16="http://schemas.microsoft.com/office/drawing/2014/main" id="{FC6ED39D-96FC-4B19-92C0-E03AE83ED18C}"/>
                </a:ext>
              </a:extLst>
            </p:cNvPr>
            <p:cNvSpPr>
              <a:spLocks/>
            </p:cNvSpPr>
            <p:nvPr userDrawn="1"/>
          </p:nvSpPr>
          <p:spPr bwMode="auto">
            <a:xfrm rot="5400000">
              <a:off x="2748386" y="863211"/>
              <a:ext cx="1398127" cy="1158234"/>
            </a:xfrm>
            <a:custGeom>
              <a:avLst/>
              <a:gdLst>
                <a:gd name="T0" fmla="*/ 746 w 746"/>
                <a:gd name="T1" fmla="*/ 112 h 618"/>
                <a:gd name="T2" fmla="*/ 0 w 746"/>
                <a:gd name="T3" fmla="*/ 0 h 618"/>
                <a:gd name="T4" fmla="*/ 0 w 746"/>
                <a:gd name="T5" fmla="*/ 394 h 618"/>
                <a:gd name="T6" fmla="*/ 746 w 746"/>
                <a:gd name="T7" fmla="*/ 618 h 618"/>
                <a:gd name="T8" fmla="*/ 746 w 746"/>
                <a:gd name="T9" fmla="*/ 112 h 618"/>
              </a:gdLst>
              <a:ahLst/>
              <a:cxnLst>
                <a:cxn ang="0">
                  <a:pos x="T0" y="T1"/>
                </a:cxn>
                <a:cxn ang="0">
                  <a:pos x="T2" y="T3"/>
                </a:cxn>
                <a:cxn ang="0">
                  <a:pos x="T4" y="T5"/>
                </a:cxn>
                <a:cxn ang="0">
                  <a:pos x="T6" y="T7"/>
                </a:cxn>
                <a:cxn ang="0">
                  <a:pos x="T8" y="T9"/>
                </a:cxn>
              </a:cxnLst>
              <a:rect l="0" t="0" r="r" b="b"/>
              <a:pathLst>
                <a:path w="746" h="618">
                  <a:moveTo>
                    <a:pt x="746" y="112"/>
                  </a:moveTo>
                  <a:lnTo>
                    <a:pt x="0" y="0"/>
                  </a:lnTo>
                  <a:lnTo>
                    <a:pt x="0" y="394"/>
                  </a:lnTo>
                  <a:lnTo>
                    <a:pt x="746" y="618"/>
                  </a:lnTo>
                  <a:lnTo>
                    <a:pt x="746" y="112"/>
                  </a:lnTo>
                  <a:close/>
                </a:path>
              </a:pathLst>
            </a:custGeom>
            <a:solidFill>
              <a:srgbClr val="0095CD">
                <a:lumMod val="60000"/>
                <a:lumOff val="40000"/>
              </a:srgbClr>
            </a:solidFill>
            <a:ln>
              <a:noFill/>
            </a:ln>
            <a:effec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64" name="Freeform 81">
              <a:extLst>
                <a:ext uri="{FF2B5EF4-FFF2-40B4-BE49-F238E27FC236}">
                  <a16:creationId xmlns:a16="http://schemas.microsoft.com/office/drawing/2014/main" id="{726E1EF4-700B-482F-A264-8D2D60B79355}"/>
                </a:ext>
              </a:extLst>
            </p:cNvPr>
            <p:cNvSpPr>
              <a:spLocks/>
            </p:cNvSpPr>
            <p:nvPr userDrawn="1"/>
          </p:nvSpPr>
          <p:spPr bwMode="auto">
            <a:xfrm rot="5400000">
              <a:off x="3732321" y="591449"/>
              <a:ext cx="1924768" cy="1201340"/>
            </a:xfrm>
            <a:custGeom>
              <a:avLst/>
              <a:gdLst>
                <a:gd name="T0" fmla="*/ 1027 w 1027"/>
                <a:gd name="T1" fmla="*/ 641 h 641"/>
                <a:gd name="T2" fmla="*/ 0 w 1027"/>
                <a:gd name="T3" fmla="*/ 532 h 641"/>
                <a:gd name="T4" fmla="*/ 0 w 1027"/>
                <a:gd name="T5" fmla="*/ 111 h 641"/>
                <a:gd name="T6" fmla="*/ 1027 w 1027"/>
                <a:gd name="T7" fmla="*/ 0 h 641"/>
                <a:gd name="T8" fmla="*/ 1027 w 1027"/>
                <a:gd name="T9" fmla="*/ 641 h 641"/>
              </a:gdLst>
              <a:ahLst/>
              <a:cxnLst>
                <a:cxn ang="0">
                  <a:pos x="T0" y="T1"/>
                </a:cxn>
                <a:cxn ang="0">
                  <a:pos x="T2" y="T3"/>
                </a:cxn>
                <a:cxn ang="0">
                  <a:pos x="T4" y="T5"/>
                </a:cxn>
                <a:cxn ang="0">
                  <a:pos x="T6" y="T7"/>
                </a:cxn>
                <a:cxn ang="0">
                  <a:pos x="T8" y="T9"/>
                </a:cxn>
              </a:cxnLst>
              <a:rect l="0" t="0" r="r" b="b"/>
              <a:pathLst>
                <a:path w="1027" h="641">
                  <a:moveTo>
                    <a:pt x="1027" y="641"/>
                  </a:moveTo>
                  <a:lnTo>
                    <a:pt x="0" y="532"/>
                  </a:lnTo>
                  <a:lnTo>
                    <a:pt x="0" y="111"/>
                  </a:lnTo>
                  <a:lnTo>
                    <a:pt x="1027" y="0"/>
                  </a:lnTo>
                  <a:lnTo>
                    <a:pt x="1027" y="641"/>
                  </a:lnTo>
                  <a:close/>
                </a:path>
              </a:pathLst>
            </a:custGeom>
            <a:solidFill>
              <a:srgbClr val="F3D400"/>
            </a:solidFill>
            <a:ln>
              <a:noFill/>
            </a:ln>
            <a:effec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65" name="Freeform 79">
              <a:extLst>
                <a:ext uri="{FF2B5EF4-FFF2-40B4-BE49-F238E27FC236}">
                  <a16:creationId xmlns:a16="http://schemas.microsoft.com/office/drawing/2014/main" id="{579EF211-40CD-455D-AF9F-20E6A9E9E290}"/>
                </a:ext>
              </a:extLst>
            </p:cNvPr>
            <p:cNvSpPr>
              <a:spLocks/>
            </p:cNvSpPr>
            <p:nvPr userDrawn="1"/>
          </p:nvSpPr>
          <p:spPr bwMode="auto">
            <a:xfrm rot="5400000">
              <a:off x="5249506" y="864906"/>
              <a:ext cx="1398127" cy="1156360"/>
            </a:xfrm>
            <a:custGeom>
              <a:avLst/>
              <a:gdLst>
                <a:gd name="T0" fmla="*/ 746 w 746"/>
                <a:gd name="T1" fmla="*/ 506 h 617"/>
                <a:gd name="T2" fmla="*/ 0 w 746"/>
                <a:gd name="T3" fmla="*/ 617 h 617"/>
                <a:gd name="T4" fmla="*/ 0 w 746"/>
                <a:gd name="T5" fmla="*/ 224 h 617"/>
                <a:gd name="T6" fmla="*/ 746 w 746"/>
                <a:gd name="T7" fmla="*/ 0 h 617"/>
                <a:gd name="T8" fmla="*/ 746 w 746"/>
                <a:gd name="T9" fmla="*/ 506 h 617"/>
              </a:gdLst>
              <a:ahLst/>
              <a:cxnLst>
                <a:cxn ang="0">
                  <a:pos x="T0" y="T1"/>
                </a:cxn>
                <a:cxn ang="0">
                  <a:pos x="T2" y="T3"/>
                </a:cxn>
                <a:cxn ang="0">
                  <a:pos x="T4" y="T5"/>
                </a:cxn>
                <a:cxn ang="0">
                  <a:pos x="T6" y="T7"/>
                </a:cxn>
                <a:cxn ang="0">
                  <a:pos x="T8" y="T9"/>
                </a:cxn>
              </a:cxnLst>
              <a:rect l="0" t="0" r="r" b="b"/>
              <a:pathLst>
                <a:path w="746" h="617">
                  <a:moveTo>
                    <a:pt x="746" y="506"/>
                  </a:moveTo>
                  <a:lnTo>
                    <a:pt x="0" y="617"/>
                  </a:lnTo>
                  <a:lnTo>
                    <a:pt x="0" y="224"/>
                  </a:lnTo>
                  <a:lnTo>
                    <a:pt x="746" y="0"/>
                  </a:lnTo>
                  <a:lnTo>
                    <a:pt x="746" y="506"/>
                  </a:lnTo>
                  <a:close/>
                </a:path>
              </a:pathLst>
            </a:custGeom>
            <a:solidFill>
              <a:srgbClr val="7BB21B"/>
            </a:solidFill>
            <a:ln>
              <a:noFill/>
            </a:ln>
            <a:effec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66" name="Freeform 76">
              <a:extLst>
                <a:ext uri="{FF2B5EF4-FFF2-40B4-BE49-F238E27FC236}">
                  <a16:creationId xmlns:a16="http://schemas.microsoft.com/office/drawing/2014/main" id="{CEDC7661-8527-4326-9787-0A316E4C45F2}"/>
                </a:ext>
              </a:extLst>
            </p:cNvPr>
            <p:cNvSpPr>
              <a:spLocks/>
            </p:cNvSpPr>
            <p:nvPr userDrawn="1"/>
          </p:nvSpPr>
          <p:spPr bwMode="auto">
            <a:xfrm rot="5400000">
              <a:off x="6653210" y="1112295"/>
              <a:ext cx="871487" cy="1206962"/>
            </a:xfrm>
            <a:custGeom>
              <a:avLst/>
              <a:gdLst>
                <a:gd name="T0" fmla="*/ 465 w 465"/>
                <a:gd name="T1" fmla="*/ 467 h 644"/>
                <a:gd name="T2" fmla="*/ 0 w 465"/>
                <a:gd name="T3" fmla="*/ 644 h 644"/>
                <a:gd name="T4" fmla="*/ 0 w 465"/>
                <a:gd name="T5" fmla="*/ 280 h 644"/>
                <a:gd name="T6" fmla="*/ 465 w 465"/>
                <a:gd name="T7" fmla="*/ 0 h 644"/>
                <a:gd name="T8" fmla="*/ 465 w 465"/>
                <a:gd name="T9" fmla="*/ 467 h 644"/>
              </a:gdLst>
              <a:ahLst/>
              <a:cxnLst>
                <a:cxn ang="0">
                  <a:pos x="T0" y="T1"/>
                </a:cxn>
                <a:cxn ang="0">
                  <a:pos x="T2" y="T3"/>
                </a:cxn>
                <a:cxn ang="0">
                  <a:pos x="T4" y="T5"/>
                </a:cxn>
                <a:cxn ang="0">
                  <a:pos x="T6" y="T7"/>
                </a:cxn>
                <a:cxn ang="0">
                  <a:pos x="T8" y="T9"/>
                </a:cxn>
              </a:cxnLst>
              <a:rect l="0" t="0" r="r" b="b"/>
              <a:pathLst>
                <a:path w="465" h="644">
                  <a:moveTo>
                    <a:pt x="465" y="467"/>
                  </a:moveTo>
                  <a:lnTo>
                    <a:pt x="0" y="644"/>
                  </a:lnTo>
                  <a:lnTo>
                    <a:pt x="0" y="280"/>
                  </a:lnTo>
                  <a:lnTo>
                    <a:pt x="465" y="0"/>
                  </a:lnTo>
                  <a:lnTo>
                    <a:pt x="465" y="467"/>
                  </a:lnTo>
                  <a:close/>
                </a:path>
              </a:pathLst>
            </a:custGeom>
            <a:solidFill>
              <a:srgbClr val="324D5E">
                <a:lumMod val="40000"/>
                <a:lumOff val="60000"/>
              </a:srgbClr>
            </a:solidFill>
            <a:ln>
              <a:noFill/>
            </a:ln>
            <a:effec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67" name="Tekstvak 66">
              <a:extLst>
                <a:ext uri="{FF2B5EF4-FFF2-40B4-BE49-F238E27FC236}">
                  <a16:creationId xmlns:a16="http://schemas.microsoft.com/office/drawing/2014/main" id="{F910B5F2-C7BD-49EB-86AC-98B45EACEBA0}"/>
                </a:ext>
              </a:extLst>
            </p:cNvPr>
            <p:cNvSpPr txBox="1"/>
            <p:nvPr userDrawn="1"/>
          </p:nvSpPr>
          <p:spPr>
            <a:xfrm>
              <a:off x="2824045" y="1374292"/>
              <a:ext cx="4963631" cy="1477328"/>
            </a:xfrm>
            <a:prstGeom prst="rect">
              <a:avLst/>
            </a:prstGeom>
            <a:noFill/>
          </p:spPr>
          <p:txBody>
            <a:bodyPr wrap="square" rtlCol="0" anchor="ctr">
              <a:spAutoFit/>
            </a:bodyPr>
            <a:lstStyle/>
            <a:p>
              <a:pPr marL="0" indent="0">
                <a:spcAft>
                  <a:spcPts val="450"/>
                </a:spcAft>
                <a:buClr>
                  <a:schemeClr val="tx2"/>
                </a:buClr>
                <a:buFont typeface="Wingdings" charset="2"/>
                <a:buNone/>
              </a:pPr>
              <a:r>
                <a:rPr lang="nl-NL" sz="6600" b="1">
                  <a:solidFill>
                    <a:schemeClr val="bg1"/>
                  </a:solidFill>
                </a:rPr>
                <a:t>NBility</a:t>
              </a:r>
            </a:p>
          </p:txBody>
        </p:sp>
      </p:grpSp>
    </p:spTree>
    <p:extLst>
      <p:ext uri="{BB962C8B-B14F-4D97-AF65-F5344CB8AC3E}">
        <p14:creationId xmlns:p14="http://schemas.microsoft.com/office/powerpoint/2010/main" val="36337688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endParaRPr lang="en-GB"/>
          </a:p>
        </p:txBody>
      </p:sp>
      <p:sp>
        <p:nvSpPr>
          <p:cNvPr id="4" name="Tijdelijke aanduiding voor datum 3"/>
          <p:cNvSpPr>
            <a:spLocks noGrp="1"/>
          </p:cNvSpPr>
          <p:nvPr>
            <p:ph type="dt" sz="half" idx="10"/>
          </p:nvPr>
        </p:nvSpPr>
        <p:spPr/>
        <p:txBody>
          <a:bodyPr/>
          <a:lstStyle/>
          <a:p>
            <a:endParaRPr lang="en-GB"/>
          </a:p>
        </p:txBody>
      </p:sp>
      <p:sp>
        <p:nvSpPr>
          <p:cNvPr id="5" name="Tijdelijke aanduiding voor voettekst 4"/>
          <p:cNvSpPr>
            <a:spLocks noGrp="1"/>
          </p:cNvSpPr>
          <p:nvPr>
            <p:ph type="ftr" sz="quarter" idx="11"/>
          </p:nvPr>
        </p:nvSpPr>
        <p:spPr/>
        <p:txBody>
          <a:bodyPr/>
          <a:lstStyle/>
          <a:p>
            <a:endParaRPr lang="en-GB"/>
          </a:p>
        </p:txBody>
      </p:sp>
      <p:sp>
        <p:nvSpPr>
          <p:cNvPr id="7" name="Tijdelijke aanduiding voor inhoud 6"/>
          <p:cNvSpPr>
            <a:spLocks noGrp="1"/>
          </p:cNvSpPr>
          <p:nvPr>
            <p:ph sz="quarter" idx="14"/>
          </p:nvPr>
        </p:nvSpPr>
        <p:spPr>
          <a:xfrm>
            <a:off x="512999" y="1172766"/>
            <a:ext cx="8109507" cy="34671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34969899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eldia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52000" y="1656000"/>
            <a:ext cx="6840000" cy="1800000"/>
          </a:xfrm>
        </p:spPr>
        <p:txBody>
          <a:bodyPr anchor="b" anchorCtr="0"/>
          <a:lstStyle>
            <a:lvl1pPr algn="l">
              <a:defRPr sz="5000" b="1">
                <a:solidFill>
                  <a:schemeClr val="bg1"/>
                </a:solidFill>
              </a:defRPr>
            </a:lvl1pPr>
          </a:lstStyle>
          <a:p>
            <a:r>
              <a:rPr lang="nl-NL"/>
              <a:t>Titel bewerken</a:t>
            </a:r>
            <a:endParaRPr lang="en-US"/>
          </a:p>
        </p:txBody>
      </p:sp>
      <p:sp>
        <p:nvSpPr>
          <p:cNvPr id="3" name="Subtitle 2"/>
          <p:cNvSpPr>
            <a:spLocks noGrp="1"/>
          </p:cNvSpPr>
          <p:nvPr>
            <p:ph type="subTitle" idx="1" hasCustomPrompt="1"/>
          </p:nvPr>
        </p:nvSpPr>
        <p:spPr>
          <a:xfrm>
            <a:off x="1152000" y="3852000"/>
            <a:ext cx="6840000" cy="792000"/>
          </a:xfrm>
        </p:spPr>
        <p:txBody>
          <a:bodyPr anchor="t" anchorCtr="0"/>
          <a:lstStyle>
            <a:lvl1pPr marL="0" indent="0" algn="l">
              <a:lnSpc>
                <a:spcPct val="95000"/>
              </a:lnSpc>
              <a:buNone/>
              <a:defRPr sz="25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 om de subtitel te bewerken</a:t>
            </a:r>
            <a:endParaRPr lang="en-US"/>
          </a:p>
        </p:txBody>
      </p:sp>
      <p:sp>
        <p:nvSpPr>
          <p:cNvPr id="4" name="Date Placeholder 3"/>
          <p:cNvSpPr>
            <a:spLocks noGrp="1"/>
          </p:cNvSpPr>
          <p:nvPr>
            <p:ph type="dt" sz="half" idx="10"/>
          </p:nvPr>
        </p:nvSpPr>
        <p:spPr/>
        <p:txBody>
          <a:bodyPr/>
          <a:lstStyle>
            <a:lvl1pPr>
              <a:defRPr>
                <a:solidFill>
                  <a:schemeClr val="tx1"/>
                </a:solidFill>
              </a:defRPr>
            </a:lvl1pPr>
          </a:lstStyle>
          <a:p>
            <a:fld id="{35CFD2F0-EF60-464C-B7D7-A0E44E0B8B58}" type="datetimeFigureOut">
              <a:rPr lang="nl-NL" smtClean="0"/>
              <a:pPr/>
              <a:t>19-5-2022</a:t>
            </a:fld>
            <a:endParaRPr lang="nl-NL"/>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Tree>
    <p:extLst>
      <p:ext uri="{BB962C8B-B14F-4D97-AF65-F5344CB8AC3E}">
        <p14:creationId xmlns:p14="http://schemas.microsoft.com/office/powerpoint/2010/main" val="3537319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eldia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52000" y="1656000"/>
            <a:ext cx="6840000" cy="1800000"/>
          </a:xfrm>
        </p:spPr>
        <p:txBody>
          <a:bodyPr anchor="b" anchorCtr="0"/>
          <a:lstStyle>
            <a:lvl1pPr algn="l">
              <a:defRPr sz="5000" b="1">
                <a:solidFill>
                  <a:schemeClr val="bg1"/>
                </a:solidFill>
              </a:defRPr>
            </a:lvl1pPr>
          </a:lstStyle>
          <a:p>
            <a:r>
              <a:rPr lang="nl-NL"/>
              <a:t>Titel bewerken</a:t>
            </a:r>
            <a:endParaRPr lang="en-US"/>
          </a:p>
        </p:txBody>
      </p:sp>
      <p:sp>
        <p:nvSpPr>
          <p:cNvPr id="3" name="Subtitle 2"/>
          <p:cNvSpPr>
            <a:spLocks noGrp="1"/>
          </p:cNvSpPr>
          <p:nvPr>
            <p:ph type="subTitle" idx="1" hasCustomPrompt="1"/>
          </p:nvPr>
        </p:nvSpPr>
        <p:spPr>
          <a:xfrm>
            <a:off x="1152000" y="3852000"/>
            <a:ext cx="6840000" cy="792000"/>
          </a:xfrm>
        </p:spPr>
        <p:txBody>
          <a:bodyPr anchor="t" anchorCtr="0"/>
          <a:lstStyle>
            <a:lvl1pPr marL="0" indent="0" algn="l">
              <a:lnSpc>
                <a:spcPct val="95000"/>
              </a:lnSpc>
              <a:buNone/>
              <a:defRPr sz="25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 om de subtitel te bewerken</a:t>
            </a:r>
            <a:endParaRPr lang="en-US"/>
          </a:p>
        </p:txBody>
      </p:sp>
      <p:sp>
        <p:nvSpPr>
          <p:cNvPr id="4" name="Date Placeholder 3"/>
          <p:cNvSpPr>
            <a:spLocks noGrp="1"/>
          </p:cNvSpPr>
          <p:nvPr>
            <p:ph type="dt" sz="half" idx="10"/>
          </p:nvPr>
        </p:nvSpPr>
        <p:spPr/>
        <p:txBody>
          <a:bodyPr/>
          <a:lstStyle>
            <a:lvl1pPr>
              <a:defRPr>
                <a:solidFill>
                  <a:schemeClr val="tx1"/>
                </a:solidFill>
              </a:defRPr>
            </a:lvl1pPr>
          </a:lstStyle>
          <a:p>
            <a:fld id="{35CFD2F0-EF60-464C-B7D7-A0E44E0B8B58}" type="datetimeFigureOut">
              <a:rPr lang="nl-NL" smtClean="0"/>
              <a:pPr/>
              <a:t>19-5-2022</a:t>
            </a:fld>
            <a:endParaRPr lang="nl-NL"/>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Tree>
    <p:extLst>
      <p:ext uri="{BB962C8B-B14F-4D97-AF65-F5344CB8AC3E}">
        <p14:creationId xmlns:p14="http://schemas.microsoft.com/office/powerpoint/2010/main" val="2834862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eldia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52000" y="1656000"/>
            <a:ext cx="6840000" cy="1800000"/>
          </a:xfrm>
        </p:spPr>
        <p:txBody>
          <a:bodyPr anchor="b" anchorCtr="0"/>
          <a:lstStyle>
            <a:lvl1pPr algn="l">
              <a:defRPr sz="5000" b="1">
                <a:solidFill>
                  <a:schemeClr val="bg1"/>
                </a:solidFill>
              </a:defRPr>
            </a:lvl1pPr>
          </a:lstStyle>
          <a:p>
            <a:r>
              <a:rPr lang="nl-NL"/>
              <a:t>Titel bewerken</a:t>
            </a:r>
            <a:endParaRPr lang="en-US"/>
          </a:p>
        </p:txBody>
      </p:sp>
      <p:sp>
        <p:nvSpPr>
          <p:cNvPr id="3" name="Subtitle 2"/>
          <p:cNvSpPr>
            <a:spLocks noGrp="1"/>
          </p:cNvSpPr>
          <p:nvPr>
            <p:ph type="subTitle" idx="1" hasCustomPrompt="1"/>
          </p:nvPr>
        </p:nvSpPr>
        <p:spPr>
          <a:xfrm>
            <a:off x="1152000" y="3852000"/>
            <a:ext cx="6840000" cy="792000"/>
          </a:xfrm>
        </p:spPr>
        <p:txBody>
          <a:bodyPr anchor="t" anchorCtr="0"/>
          <a:lstStyle>
            <a:lvl1pPr marL="0" indent="0" algn="l">
              <a:lnSpc>
                <a:spcPct val="95000"/>
              </a:lnSpc>
              <a:buNone/>
              <a:defRPr sz="25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 om de subtitel te bewerken</a:t>
            </a:r>
            <a:endParaRPr lang="en-US"/>
          </a:p>
        </p:txBody>
      </p:sp>
      <p:sp>
        <p:nvSpPr>
          <p:cNvPr id="4" name="Date Placeholder 3"/>
          <p:cNvSpPr>
            <a:spLocks noGrp="1"/>
          </p:cNvSpPr>
          <p:nvPr>
            <p:ph type="dt" sz="half" idx="10"/>
          </p:nvPr>
        </p:nvSpPr>
        <p:spPr/>
        <p:txBody>
          <a:bodyPr/>
          <a:lstStyle>
            <a:lvl1pPr>
              <a:defRPr>
                <a:solidFill>
                  <a:schemeClr val="tx1"/>
                </a:solidFill>
              </a:defRPr>
            </a:lvl1pPr>
          </a:lstStyle>
          <a:p>
            <a:fld id="{35CFD2F0-EF60-464C-B7D7-A0E44E0B8B58}" type="datetimeFigureOut">
              <a:rPr lang="nl-NL" smtClean="0"/>
              <a:pPr/>
              <a:t>19-5-2022</a:t>
            </a:fld>
            <a:endParaRPr lang="nl-NL"/>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Tree>
    <p:extLst>
      <p:ext uri="{BB962C8B-B14F-4D97-AF65-F5344CB8AC3E}">
        <p14:creationId xmlns:p14="http://schemas.microsoft.com/office/powerpoint/2010/main" val="15413336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eldia 5">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52000" y="1656000"/>
            <a:ext cx="6840000" cy="1800000"/>
          </a:xfrm>
        </p:spPr>
        <p:txBody>
          <a:bodyPr anchor="b" anchorCtr="0"/>
          <a:lstStyle>
            <a:lvl1pPr algn="l">
              <a:defRPr sz="5000" b="1">
                <a:solidFill>
                  <a:schemeClr val="bg1"/>
                </a:solidFill>
              </a:defRPr>
            </a:lvl1pPr>
          </a:lstStyle>
          <a:p>
            <a:r>
              <a:rPr lang="nl-NL"/>
              <a:t>Titel bewerken</a:t>
            </a:r>
            <a:endParaRPr lang="en-US"/>
          </a:p>
        </p:txBody>
      </p:sp>
      <p:sp>
        <p:nvSpPr>
          <p:cNvPr id="3" name="Subtitle 2"/>
          <p:cNvSpPr>
            <a:spLocks noGrp="1"/>
          </p:cNvSpPr>
          <p:nvPr>
            <p:ph type="subTitle" idx="1" hasCustomPrompt="1"/>
          </p:nvPr>
        </p:nvSpPr>
        <p:spPr>
          <a:xfrm>
            <a:off x="1152000" y="3852000"/>
            <a:ext cx="6840000" cy="792000"/>
          </a:xfrm>
        </p:spPr>
        <p:txBody>
          <a:bodyPr anchor="t" anchorCtr="0"/>
          <a:lstStyle>
            <a:lvl1pPr marL="0" indent="0" algn="l">
              <a:lnSpc>
                <a:spcPct val="95000"/>
              </a:lnSpc>
              <a:buNone/>
              <a:defRPr sz="25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 om de subtitel te bewerken</a:t>
            </a:r>
            <a:endParaRPr lang="en-US"/>
          </a:p>
        </p:txBody>
      </p:sp>
      <p:sp>
        <p:nvSpPr>
          <p:cNvPr id="4" name="Date Placeholder 3"/>
          <p:cNvSpPr>
            <a:spLocks noGrp="1"/>
          </p:cNvSpPr>
          <p:nvPr>
            <p:ph type="dt" sz="half" idx="10"/>
          </p:nvPr>
        </p:nvSpPr>
        <p:spPr/>
        <p:txBody>
          <a:bodyPr/>
          <a:lstStyle>
            <a:lvl1pPr>
              <a:defRPr>
                <a:solidFill>
                  <a:schemeClr val="tx1"/>
                </a:solidFill>
              </a:defRPr>
            </a:lvl1pPr>
          </a:lstStyle>
          <a:p>
            <a:fld id="{35CFD2F0-EF60-464C-B7D7-A0E44E0B8B58}" type="datetimeFigureOut">
              <a:rPr lang="nl-NL" smtClean="0"/>
              <a:pPr/>
              <a:t>19-5-2022</a:t>
            </a:fld>
            <a:endParaRPr lang="nl-NL"/>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Tree>
    <p:extLst>
      <p:ext uri="{BB962C8B-B14F-4D97-AF65-F5344CB8AC3E}">
        <p14:creationId xmlns:p14="http://schemas.microsoft.com/office/powerpoint/2010/main" val="13555137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dia met afbeeld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Picture Placeholder 2">
            <a:extLst>
              <a:ext uri="{FF2B5EF4-FFF2-40B4-BE49-F238E27FC236}">
                <a16:creationId xmlns:a16="http://schemas.microsoft.com/office/drawing/2014/main" id="{70DD9C65-D00A-B64C-AC76-B68FCA7D8F8A}"/>
              </a:ext>
            </a:extLst>
          </p:cNvPr>
          <p:cNvSpPr>
            <a:spLocks noGrp="1"/>
          </p:cNvSpPr>
          <p:nvPr>
            <p:ph type="pic" idx="13" hasCustomPrompt="1"/>
          </p:nvPr>
        </p:nvSpPr>
        <p:spPr>
          <a:xfrm>
            <a:off x="594000" y="594000"/>
            <a:ext cx="7956000" cy="3099600"/>
          </a:xfrm>
          <a:solidFill>
            <a:schemeClr val="bg1">
              <a:lumMod val="85000"/>
            </a:schemeClr>
          </a:solidFill>
        </p:spPr>
        <p:txBody>
          <a:bodyPr lIns="1440000" tIns="360000" rIns="1440000" anchor="t"/>
          <a:lstStyle>
            <a:lvl1pPr marL="0" indent="0" algn="ctr">
              <a:lnSpc>
                <a:spcPts val="2000"/>
              </a:lnSpc>
              <a:spcBef>
                <a:spcPts val="0"/>
              </a:spcBef>
              <a:buNone/>
              <a:defRPr sz="1600">
                <a:solidFill>
                  <a:schemeClr val="bg1">
                    <a:lumMod val="65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Sleep de afbeelding naar de tijdelijke aanduiding of klik op het pictogram als u een afbeelding wilt toevoegen</a:t>
            </a:r>
            <a:endParaRPr lang="en-US"/>
          </a:p>
        </p:txBody>
      </p:sp>
      <p:sp>
        <p:nvSpPr>
          <p:cNvPr id="2" name="Title 1"/>
          <p:cNvSpPr>
            <a:spLocks noGrp="1"/>
          </p:cNvSpPr>
          <p:nvPr>
            <p:ph type="ctrTitle" hasCustomPrompt="1"/>
          </p:nvPr>
        </p:nvSpPr>
        <p:spPr>
          <a:xfrm>
            <a:off x="1152000" y="2160000"/>
            <a:ext cx="6840000" cy="792000"/>
          </a:xfrm>
        </p:spPr>
        <p:txBody>
          <a:bodyPr anchor="b" anchorCtr="0"/>
          <a:lstStyle>
            <a:lvl1pPr algn="l">
              <a:defRPr sz="5000" b="1">
                <a:solidFill>
                  <a:schemeClr val="bg1"/>
                </a:solidFill>
              </a:defRPr>
            </a:lvl1pPr>
          </a:lstStyle>
          <a:p>
            <a:r>
              <a:rPr lang="nl-NL"/>
              <a:t>Titel bewerken</a:t>
            </a:r>
            <a:endParaRPr lang="en-US"/>
          </a:p>
        </p:txBody>
      </p:sp>
      <p:sp>
        <p:nvSpPr>
          <p:cNvPr id="3" name="Subtitle 2"/>
          <p:cNvSpPr>
            <a:spLocks noGrp="1"/>
          </p:cNvSpPr>
          <p:nvPr>
            <p:ph type="subTitle" idx="1" hasCustomPrompt="1"/>
          </p:nvPr>
        </p:nvSpPr>
        <p:spPr>
          <a:xfrm>
            <a:off x="1152000" y="3096000"/>
            <a:ext cx="6840000" cy="432000"/>
          </a:xfrm>
        </p:spPr>
        <p:txBody>
          <a:bodyPr anchor="t" anchorCtr="0"/>
          <a:lstStyle>
            <a:lvl1pPr marL="0" indent="0" algn="l">
              <a:lnSpc>
                <a:spcPct val="95000"/>
              </a:lnSpc>
              <a:buNone/>
              <a:defRPr sz="25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 om de subtitel te bewerken</a:t>
            </a:r>
            <a:endParaRPr lang="en-US"/>
          </a:p>
        </p:txBody>
      </p:sp>
      <p:sp>
        <p:nvSpPr>
          <p:cNvPr id="4" name="Date Placeholder 3"/>
          <p:cNvSpPr>
            <a:spLocks noGrp="1"/>
          </p:cNvSpPr>
          <p:nvPr>
            <p:ph type="dt" sz="half" idx="10"/>
          </p:nvPr>
        </p:nvSpPr>
        <p:spPr/>
        <p:txBody>
          <a:bodyPr/>
          <a:lstStyle/>
          <a:p>
            <a:fld id="{35CFD2F0-EF60-464C-B7D7-A0E44E0B8B58}" type="datetimeFigureOut">
              <a:rPr lang="nl-NL" smtClean="0"/>
              <a:t>19-5-2022</a:t>
            </a:fld>
            <a:endParaRPr lang="nl-NL"/>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Tree>
    <p:extLst>
      <p:ext uri="{BB962C8B-B14F-4D97-AF65-F5344CB8AC3E}">
        <p14:creationId xmlns:p14="http://schemas.microsoft.com/office/powerpoint/2010/main" val="25803174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el met opsommin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nl-NL"/>
              <a:t>Titel bewerken</a:t>
            </a:r>
            <a:endParaRPr lang="en-US"/>
          </a:p>
        </p:txBody>
      </p:sp>
      <p:sp>
        <p:nvSpPr>
          <p:cNvPr id="3" name="Content Placeholder 2"/>
          <p:cNvSpPr>
            <a:spLocks noGrp="1"/>
          </p:cNvSpPr>
          <p:nvPr>
            <p:ph idx="1"/>
          </p:nvPr>
        </p:nvSpPr>
        <p:spPr/>
        <p:txBody>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35CFD2F0-EF60-464C-B7D7-A0E44E0B8B58}" type="datetimeFigureOut">
              <a:rPr lang="nl-NL" smtClean="0"/>
              <a:t>19-5-2022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Tree>
    <p:extLst>
      <p:ext uri="{BB962C8B-B14F-4D97-AF65-F5344CB8AC3E}">
        <p14:creationId xmlns:p14="http://schemas.microsoft.com/office/powerpoint/2010/main" val="32732659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el met teks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nl-NL"/>
              <a:t>Titel bewerken</a:t>
            </a:r>
            <a:endParaRPr lang="en-US"/>
          </a:p>
        </p:txBody>
      </p:sp>
      <p:sp>
        <p:nvSpPr>
          <p:cNvPr id="3" name="Content Placeholder 2"/>
          <p:cNvSpPr>
            <a:spLocks noGrp="1"/>
          </p:cNvSpPr>
          <p:nvPr>
            <p:ph idx="1" hasCustomPrompt="1"/>
          </p:nvPr>
        </p:nvSpPr>
        <p:spPr/>
        <p:txBody>
          <a:bodyPr/>
          <a:lstStyle>
            <a:lvl1pPr marL="0" indent="0">
              <a:buFontTx/>
              <a:buNone/>
              <a:defRPr/>
            </a:lvl1pPr>
            <a:lvl2pPr marL="0" indent="0">
              <a:buFontTx/>
              <a:buNone/>
              <a:defRPr/>
            </a:lvl2pPr>
            <a:lvl3pPr marL="0" indent="0">
              <a:buFontTx/>
              <a:buNone/>
              <a:defRPr/>
            </a:lvl3pPr>
            <a:lvl4pPr marL="0" indent="0">
              <a:buFontTx/>
              <a:buNone/>
              <a:defRPr/>
            </a:lvl4pPr>
            <a:lvl5pPr marL="0" indent="0">
              <a:buFontTx/>
              <a:buNone/>
              <a:defRPr/>
            </a:lvl5pPr>
          </a:lstStyle>
          <a:p>
            <a:pPr lvl="0"/>
            <a:r>
              <a:rPr lang="nl-NL"/>
              <a:t>Klik om de tekststijl van het model te bewerken</a:t>
            </a:r>
          </a:p>
        </p:txBody>
      </p:sp>
      <p:sp>
        <p:nvSpPr>
          <p:cNvPr id="4" name="Date Placeholder 3"/>
          <p:cNvSpPr>
            <a:spLocks noGrp="1"/>
          </p:cNvSpPr>
          <p:nvPr>
            <p:ph type="dt" sz="half" idx="10"/>
          </p:nvPr>
        </p:nvSpPr>
        <p:spPr/>
        <p:txBody>
          <a:bodyPr/>
          <a:lstStyle/>
          <a:p>
            <a:fld id="{35CFD2F0-EF60-464C-B7D7-A0E44E0B8B58}" type="datetimeFigureOut">
              <a:rPr lang="nl-NL" smtClean="0"/>
              <a:t>19-5-2022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Tree>
    <p:extLst>
      <p:ext uri="{BB962C8B-B14F-4D97-AF65-F5344CB8AC3E}">
        <p14:creationId xmlns:p14="http://schemas.microsoft.com/office/powerpoint/2010/main" val="1774300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nl-NL"/>
              <a:t>Titel bewerken</a:t>
            </a:r>
            <a:endParaRPr lang="en-US"/>
          </a:p>
        </p:txBody>
      </p:sp>
      <p:sp>
        <p:nvSpPr>
          <p:cNvPr id="3" name="Content Placeholder 2"/>
          <p:cNvSpPr>
            <a:spLocks noGrp="1"/>
          </p:cNvSpPr>
          <p:nvPr>
            <p:ph sz="half" idx="1"/>
          </p:nvPr>
        </p:nvSpPr>
        <p:spPr>
          <a:xfrm>
            <a:off x="594000" y="1369219"/>
            <a:ext cx="3888000" cy="3096000"/>
          </a:xfrm>
        </p:spPr>
        <p:txBody>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Content Placeholder 3"/>
          <p:cNvSpPr>
            <a:spLocks noGrp="1"/>
          </p:cNvSpPr>
          <p:nvPr>
            <p:ph sz="half" idx="2"/>
          </p:nvPr>
        </p:nvSpPr>
        <p:spPr>
          <a:xfrm>
            <a:off x="4662000" y="1369219"/>
            <a:ext cx="3886200" cy="3096000"/>
          </a:xfrm>
        </p:spPr>
        <p:txBody>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Date Placeholder 4"/>
          <p:cNvSpPr>
            <a:spLocks noGrp="1"/>
          </p:cNvSpPr>
          <p:nvPr>
            <p:ph type="dt" sz="half" idx="10"/>
          </p:nvPr>
        </p:nvSpPr>
        <p:spPr/>
        <p:txBody>
          <a:bodyPr/>
          <a:lstStyle/>
          <a:p>
            <a:fld id="{35CFD2F0-EF60-464C-B7D7-A0E44E0B8B58}" type="datetimeFigureOut">
              <a:rPr lang="nl-NL" smtClean="0"/>
              <a:t>19-5-2022</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14F1411D-0280-154F-AEAC-4C20B7AA46B2}" type="slidenum">
              <a:rPr lang="nl-NL" smtClean="0"/>
              <a:t>‹nr.›</a:t>
            </a:fld>
            <a:endParaRPr lang="nl-NL"/>
          </a:p>
        </p:txBody>
      </p:sp>
    </p:spTree>
    <p:extLst>
      <p:ext uri="{BB962C8B-B14F-4D97-AF65-F5344CB8AC3E}">
        <p14:creationId xmlns:p14="http://schemas.microsoft.com/office/powerpoint/2010/main" val="12968575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alphaModFix amt="54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94000" y="558000"/>
            <a:ext cx="7200000" cy="720000"/>
          </a:xfrm>
          <a:prstGeom prst="rect">
            <a:avLst/>
          </a:prstGeom>
        </p:spPr>
        <p:txBody>
          <a:bodyPr vert="horz" lIns="0" tIns="0" rIns="0" bIns="0" rtlCol="0" anchor="t" anchorCtr="0">
            <a:noAutofit/>
          </a:bodyPr>
          <a:lstStyle/>
          <a:p>
            <a:r>
              <a:rPr lang="nl-NL"/>
              <a:t>Titel bewerken</a:t>
            </a:r>
            <a:endParaRPr lang="en-US"/>
          </a:p>
        </p:txBody>
      </p:sp>
      <p:sp>
        <p:nvSpPr>
          <p:cNvPr id="3" name="Text Placeholder 2"/>
          <p:cNvSpPr>
            <a:spLocks noGrp="1"/>
          </p:cNvSpPr>
          <p:nvPr>
            <p:ph type="body" idx="1"/>
          </p:nvPr>
        </p:nvSpPr>
        <p:spPr>
          <a:xfrm>
            <a:off x="612000" y="1512000"/>
            <a:ext cx="7956000" cy="3096000"/>
          </a:xfrm>
          <a:prstGeom prst="rect">
            <a:avLst/>
          </a:prstGeom>
        </p:spPr>
        <p:txBody>
          <a:bodyPr vert="horz" lIns="0" tIns="0" rIns="0" bIns="0" rtlCol="0" anchor="t" anchorCtr="0">
            <a:noAutofit/>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2"/>
          </p:nvPr>
        </p:nvSpPr>
        <p:spPr>
          <a:xfrm>
            <a:off x="7012418" y="4752000"/>
            <a:ext cx="1260000" cy="216000"/>
          </a:xfrm>
          <a:prstGeom prst="rect">
            <a:avLst/>
          </a:prstGeom>
        </p:spPr>
        <p:txBody>
          <a:bodyPr vert="horz" lIns="0" tIns="0" rIns="0" bIns="0" rtlCol="0" anchor="t" anchorCtr="0">
            <a:noAutofit/>
          </a:bodyPr>
          <a:lstStyle>
            <a:lvl1pPr algn="l">
              <a:defRPr sz="1000" i="1">
                <a:solidFill>
                  <a:schemeClr val="tx1"/>
                </a:solidFill>
              </a:defRPr>
            </a:lvl1pPr>
          </a:lstStyle>
          <a:p>
            <a:fld id="{35CFD2F0-EF60-464C-B7D7-A0E44E0B8B58}" type="datetimeFigureOut">
              <a:rPr lang="nl-NL" smtClean="0"/>
              <a:pPr/>
              <a:t>19-5-2022</a:t>
            </a:fld>
            <a:endParaRPr lang="nl-NL"/>
          </a:p>
        </p:txBody>
      </p:sp>
      <p:sp>
        <p:nvSpPr>
          <p:cNvPr id="5" name="Footer Placeholder 4"/>
          <p:cNvSpPr>
            <a:spLocks noGrp="1"/>
          </p:cNvSpPr>
          <p:nvPr>
            <p:ph type="ftr" sz="quarter" idx="3"/>
          </p:nvPr>
        </p:nvSpPr>
        <p:spPr>
          <a:xfrm>
            <a:off x="594000" y="4752000"/>
            <a:ext cx="4320000" cy="216000"/>
          </a:xfrm>
          <a:prstGeom prst="rect">
            <a:avLst/>
          </a:prstGeom>
        </p:spPr>
        <p:txBody>
          <a:bodyPr vert="horz" lIns="0" tIns="0" rIns="0" bIns="0" rtlCol="0" anchor="t" anchorCtr="0">
            <a:noAutofit/>
          </a:bodyPr>
          <a:lstStyle>
            <a:lvl1pPr algn="l">
              <a:defRPr sz="900">
                <a:solidFill>
                  <a:schemeClr val="tx1"/>
                </a:solidFill>
              </a:defRPr>
            </a:lvl1pPr>
          </a:lstStyle>
          <a:p>
            <a:endParaRPr lang="nl-NL"/>
          </a:p>
        </p:txBody>
      </p:sp>
      <p:sp>
        <p:nvSpPr>
          <p:cNvPr id="6" name="Slide Number Placeholder 5"/>
          <p:cNvSpPr>
            <a:spLocks noGrp="1"/>
          </p:cNvSpPr>
          <p:nvPr>
            <p:ph type="sldNum" sz="quarter" idx="4"/>
          </p:nvPr>
        </p:nvSpPr>
        <p:spPr>
          <a:xfrm>
            <a:off x="595564" y="4752000"/>
            <a:ext cx="360000" cy="216000"/>
          </a:xfrm>
          <a:prstGeom prst="rect">
            <a:avLst/>
          </a:prstGeom>
        </p:spPr>
        <p:txBody>
          <a:bodyPr vert="horz" lIns="0" tIns="0" rIns="0" bIns="0" rtlCol="0" anchor="t" anchorCtr="0">
            <a:noAutofit/>
          </a:bodyPr>
          <a:lstStyle>
            <a:lvl1pPr algn="r">
              <a:defRPr sz="1000" b="0">
                <a:solidFill>
                  <a:schemeClr val="tx1"/>
                </a:solidFill>
              </a:defRPr>
            </a:lvl1pPr>
          </a:lstStyle>
          <a:p>
            <a:fld id="{14F1411D-0280-154F-AEAC-4C20B7AA46B2}" type="slidenum">
              <a:rPr lang="nl-NL" smtClean="0"/>
              <a:pPr/>
              <a:t>‹nr.›</a:t>
            </a:fld>
            <a:endParaRPr lang="nl-NL"/>
          </a:p>
        </p:txBody>
      </p:sp>
      <p:pic>
        <p:nvPicPr>
          <p:cNvPr id="7" name="Afbeelding 6">
            <a:extLst>
              <a:ext uri="{FF2B5EF4-FFF2-40B4-BE49-F238E27FC236}">
                <a16:creationId xmlns:a16="http://schemas.microsoft.com/office/drawing/2014/main" id="{C120F54A-F17F-45BC-A063-15C2DA2CF2A4}"/>
              </a:ext>
            </a:extLst>
          </p:cNvPr>
          <p:cNvPicPr>
            <a:picLocks noChangeAspect="1"/>
          </p:cNvPicPr>
          <p:nvPr userDrawn="1"/>
        </p:nvPicPr>
        <p:blipFill>
          <a:blip r:embed="rId20"/>
          <a:stretch>
            <a:fillRect/>
          </a:stretch>
        </p:blipFill>
        <p:spPr>
          <a:xfrm>
            <a:off x="8272418" y="4596980"/>
            <a:ext cx="863018" cy="546520"/>
          </a:xfrm>
          <a:prstGeom prst="rect">
            <a:avLst/>
          </a:prstGeom>
        </p:spPr>
      </p:pic>
    </p:spTree>
    <p:extLst>
      <p:ext uri="{BB962C8B-B14F-4D97-AF65-F5344CB8AC3E}">
        <p14:creationId xmlns:p14="http://schemas.microsoft.com/office/powerpoint/2010/main" val="622555708"/>
      </p:ext>
    </p:extLst>
  </p:cSld>
  <p:clrMap bg1="lt1" tx1="dk1" bg2="lt2" tx2="dk2" accent1="accent1" accent2="accent2" accent3="accent3" accent4="accent4" accent5="accent5" accent6="accent6" hlink="hlink" folHlink="folHlink"/>
  <p:sldLayoutIdLst>
    <p:sldLayoutId id="2147483673" r:id="rId1"/>
    <p:sldLayoutId id="2147483687" r:id="rId2"/>
    <p:sldLayoutId id="2147483688" r:id="rId3"/>
    <p:sldLayoutId id="2147483689" r:id="rId4"/>
    <p:sldLayoutId id="2147483690" r:id="rId5"/>
    <p:sldLayoutId id="2147483684" r:id="rId6"/>
    <p:sldLayoutId id="2147483686" r:id="rId7"/>
    <p:sldLayoutId id="2147483674" r:id="rId8"/>
    <p:sldLayoutId id="2147483676" r:id="rId9"/>
    <p:sldLayoutId id="2147483691" r:id="rId10"/>
    <p:sldLayoutId id="2147483685" r:id="rId11"/>
    <p:sldLayoutId id="2147483683" r:id="rId12"/>
    <p:sldLayoutId id="2147483681" r:id="rId13"/>
    <p:sldLayoutId id="2147483678" r:id="rId14"/>
    <p:sldLayoutId id="2147483679" r:id="rId15"/>
    <p:sldLayoutId id="2147483692" r:id="rId16"/>
    <p:sldLayoutId id="2147483693" r:id="rId17"/>
  </p:sldLayoutIdLst>
  <p:txStyles>
    <p:titleStyle>
      <a:lvl1pPr algn="l" defTabSz="685800" rtl="0" eaLnBrk="1" latinLnBrk="0" hangingPunct="1">
        <a:lnSpc>
          <a:spcPct val="95000"/>
        </a:lnSpc>
        <a:spcBef>
          <a:spcPct val="0"/>
        </a:spcBef>
        <a:buNone/>
        <a:defRPr sz="2500" b="1" kern="1200">
          <a:solidFill>
            <a:schemeClr val="accent3"/>
          </a:solidFill>
          <a:latin typeface="+mj-lt"/>
          <a:ea typeface="+mj-ea"/>
          <a:cs typeface="+mj-cs"/>
        </a:defRPr>
      </a:lvl1pPr>
    </p:titleStyle>
    <p:bodyStyle>
      <a:lvl1pPr marL="180000" indent="-180000" algn="l" defTabSz="685800" rtl="0" eaLnBrk="1" latinLnBrk="0" hangingPunct="1">
        <a:lnSpc>
          <a:spcPct val="110000"/>
        </a:lnSpc>
        <a:spcBef>
          <a:spcPts val="0"/>
        </a:spcBef>
        <a:buFont typeface="Arial" panose="020B0604020202020204" pitchFamily="34" charset="0"/>
        <a:buChar char="•"/>
        <a:defRPr sz="2000" kern="1200">
          <a:solidFill>
            <a:schemeClr val="tx1"/>
          </a:solidFill>
          <a:latin typeface="+mn-lt"/>
          <a:ea typeface="+mn-ea"/>
          <a:cs typeface="+mn-cs"/>
        </a:defRPr>
      </a:lvl1pPr>
      <a:lvl2pPr marL="360000" indent="-180000" algn="l" defTabSz="685800" rtl="0" eaLnBrk="1" latinLnBrk="0" hangingPunct="1">
        <a:lnSpc>
          <a:spcPct val="110000"/>
        </a:lnSpc>
        <a:spcBef>
          <a:spcPts val="0"/>
        </a:spcBef>
        <a:buClr>
          <a:schemeClr val="accent2"/>
        </a:buClr>
        <a:buFont typeface="Arial" panose="020B0604020202020204" pitchFamily="34" charset="0"/>
        <a:buChar char="•"/>
        <a:defRPr sz="1800" kern="1200">
          <a:solidFill>
            <a:schemeClr val="tx1"/>
          </a:solidFill>
          <a:latin typeface="+mn-lt"/>
          <a:ea typeface="+mn-ea"/>
          <a:cs typeface="+mn-cs"/>
        </a:defRPr>
      </a:lvl2pPr>
      <a:lvl3pPr marL="540000" indent="-180000" algn="l" defTabSz="685800" rtl="0" eaLnBrk="1" latinLnBrk="0" hangingPunct="1">
        <a:lnSpc>
          <a:spcPct val="110000"/>
        </a:lnSpc>
        <a:spcBef>
          <a:spcPts val="0"/>
        </a:spcBef>
        <a:buClr>
          <a:schemeClr val="accent4"/>
        </a:buClr>
        <a:buFont typeface="Arial" panose="020B0604020202020204" pitchFamily="34" charset="0"/>
        <a:buChar char="•"/>
        <a:defRPr sz="1600" kern="1200">
          <a:solidFill>
            <a:schemeClr val="tx1"/>
          </a:solidFill>
          <a:latin typeface="+mn-lt"/>
          <a:ea typeface="+mn-ea"/>
          <a:cs typeface="+mn-cs"/>
        </a:defRPr>
      </a:lvl3pPr>
      <a:lvl4pPr marL="720000" indent="-180000" algn="l" defTabSz="685800" rtl="0" eaLnBrk="1" latinLnBrk="0" hangingPunct="1">
        <a:lnSpc>
          <a:spcPct val="110000"/>
        </a:lnSpc>
        <a:spcBef>
          <a:spcPts val="0"/>
        </a:spcBef>
        <a:buClr>
          <a:schemeClr val="accent5"/>
        </a:buClr>
        <a:buFont typeface="Arial" panose="020B0604020202020204" pitchFamily="34" charset="0"/>
        <a:buChar char="•"/>
        <a:defRPr sz="1600" kern="1200">
          <a:solidFill>
            <a:schemeClr val="tx1"/>
          </a:solidFill>
          <a:latin typeface="+mn-lt"/>
          <a:ea typeface="+mn-ea"/>
          <a:cs typeface="+mn-cs"/>
        </a:defRPr>
      </a:lvl4pPr>
      <a:lvl5pPr marL="900000" indent="-180000" algn="l" defTabSz="685800" rtl="0" eaLnBrk="1" latinLnBrk="0" hangingPunct="1">
        <a:lnSpc>
          <a:spcPct val="110000"/>
        </a:lnSpc>
        <a:spcBef>
          <a:spcPts val="0"/>
        </a:spcBef>
        <a:buClr>
          <a:schemeClr val="accent6"/>
        </a:buClr>
        <a:buFont typeface="Arial" panose="020B0604020202020204" pitchFamily="34" charset="0"/>
        <a:buChar char="•"/>
        <a:defRPr sz="16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17.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8.pn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9.pn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1.jpe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7.xml"/><Relationship Id="rId5" Type="http://schemas.openxmlformats.org/officeDocument/2006/relationships/image" Target="../media/image27.jpeg"/><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4.png"/><Relationship Id="rId1" Type="http://schemas.openxmlformats.org/officeDocument/2006/relationships/slideLayout" Target="../slideLayouts/slideLayout17.xml"/><Relationship Id="rId4" Type="http://schemas.openxmlformats.org/officeDocument/2006/relationships/image" Target="../media/image28.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emf"/><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7.xml"/><Relationship Id="rId4" Type="http://schemas.openxmlformats.org/officeDocument/2006/relationships/image" Target="../media/image14.sv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7.xml"/><Relationship Id="rId4" Type="http://schemas.openxmlformats.org/officeDocument/2006/relationships/image" Target="../media/image33.png"/></Relationships>
</file>

<file path=ppt/slides/_rels/slide4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5.jpeg"/><Relationship Id="rId1" Type="http://schemas.openxmlformats.org/officeDocument/2006/relationships/slideLayout" Target="../slideLayouts/slideLayout17.xml"/><Relationship Id="rId4" Type="http://schemas.openxmlformats.org/officeDocument/2006/relationships/hyperlink" Target="https://ae01.alicdn.com/kf/HLB1pir1LG6qK1RjSZFmq6x0PFXa7/Compatible-With-Lego-31003-145pcs-Decool-3107-Technic-Creator-Red-ROTORS-Helicopter-3in1-Buidling-Blocks-Plane.jpg"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514350" y="1495495"/>
            <a:ext cx="5097411" cy="1790700"/>
          </a:xfrm>
        </p:spPr>
        <p:txBody>
          <a:bodyPr/>
          <a:lstStyle/>
          <a:p>
            <a:r>
              <a:rPr lang="nl-NL"/>
              <a:t>Release 2.0</a:t>
            </a:r>
          </a:p>
        </p:txBody>
      </p:sp>
      <p:sp>
        <p:nvSpPr>
          <p:cNvPr id="3" name="Ondertitel 2"/>
          <p:cNvSpPr>
            <a:spLocks noGrp="1"/>
          </p:cNvSpPr>
          <p:nvPr>
            <p:ph type="subTitle" idx="1"/>
          </p:nvPr>
        </p:nvSpPr>
        <p:spPr>
          <a:xfrm>
            <a:off x="514350" y="3355251"/>
            <a:ext cx="5454650" cy="497747"/>
          </a:xfrm>
        </p:spPr>
        <p:txBody>
          <a:bodyPr/>
          <a:lstStyle/>
          <a:p>
            <a:r>
              <a:rPr lang="nl-NL"/>
              <a:t>Netbeheer Business </a:t>
            </a:r>
            <a:r>
              <a:rPr lang="nl-NL" err="1"/>
              <a:t>Capability</a:t>
            </a:r>
            <a:r>
              <a:rPr lang="nl-NL"/>
              <a:t> Model</a:t>
            </a:r>
          </a:p>
        </p:txBody>
      </p:sp>
      <p:sp>
        <p:nvSpPr>
          <p:cNvPr id="5" name="Tijdelijke aanduiding voor tekst 4"/>
          <p:cNvSpPr>
            <a:spLocks noGrp="1"/>
          </p:cNvSpPr>
          <p:nvPr>
            <p:ph type="body" sz="quarter" idx="11"/>
          </p:nvPr>
        </p:nvSpPr>
        <p:spPr>
          <a:xfrm>
            <a:off x="514349" y="3850586"/>
            <a:ext cx="1636265" cy="420848"/>
          </a:xfrm>
        </p:spPr>
        <p:txBody>
          <a:bodyPr>
            <a:normAutofit/>
          </a:bodyPr>
          <a:lstStyle/>
          <a:p>
            <a:r>
              <a:rPr lang="nl-NL"/>
              <a:t>april 2022</a:t>
            </a:r>
          </a:p>
        </p:txBody>
      </p:sp>
      <p:pic>
        <p:nvPicPr>
          <p:cNvPr id="7" name="Afbeelding 6"/>
          <p:cNvPicPr>
            <a:picLocks noChangeAspect="1"/>
          </p:cNvPicPr>
          <p:nvPr/>
        </p:nvPicPr>
        <p:blipFill>
          <a:blip r:embed="rId2"/>
          <a:stretch>
            <a:fillRect/>
          </a:stretch>
        </p:blipFill>
        <p:spPr>
          <a:xfrm>
            <a:off x="7620583" y="4376661"/>
            <a:ext cx="1323023" cy="632927"/>
          </a:xfrm>
          <a:prstGeom prst="rect">
            <a:avLst/>
          </a:prstGeom>
        </p:spPr>
      </p:pic>
    </p:spTree>
    <p:extLst>
      <p:ext uri="{BB962C8B-B14F-4D97-AF65-F5344CB8AC3E}">
        <p14:creationId xmlns:p14="http://schemas.microsoft.com/office/powerpoint/2010/main" val="8208501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hoek 5">
            <a:extLst>
              <a:ext uri="{FF2B5EF4-FFF2-40B4-BE49-F238E27FC236}">
                <a16:creationId xmlns:a16="http://schemas.microsoft.com/office/drawing/2014/main" id="{6BF4A369-3075-4EC3-828E-57A1323FCF77}"/>
              </a:ext>
            </a:extLst>
          </p:cNvPr>
          <p:cNvSpPr/>
          <p:nvPr/>
        </p:nvSpPr>
        <p:spPr>
          <a:xfrm>
            <a:off x="10455815" y="-38100"/>
            <a:ext cx="11189478" cy="263591"/>
          </a:xfrm>
          <a:prstGeom prst="rect">
            <a:avLst/>
          </a:prstGeom>
          <a:solidFill>
            <a:srgbClr val="008CBE"/>
          </a:solidFill>
          <a:ln w="25400" cap="flat" cmpd="sng" algn="ctr">
            <a:noFill/>
            <a:prstDash val="solid"/>
          </a:ln>
          <a:effectLst/>
        </p:spPr>
        <p:txBody>
          <a:bodyPr vert="horz" rtlCol="0" anchor="ct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0" i="0" u="none" strike="noStrike" kern="0" cap="none" spc="0" normalizeH="0" baseline="0" noProof="0">
                <a:ln>
                  <a:noFill/>
                </a:ln>
                <a:solidFill>
                  <a:prstClr val="white"/>
                </a:solidFill>
                <a:effectLst/>
                <a:uLnTx/>
                <a:uFillTx/>
                <a:latin typeface="Microsoft JhengHei Light"/>
                <a:ea typeface="+mn-ea"/>
                <a:cs typeface="+mn-cs"/>
              </a:rPr>
              <a:t>Het bedrijf richting geven</a:t>
            </a:r>
          </a:p>
        </p:txBody>
      </p:sp>
      <p:sp>
        <p:nvSpPr>
          <p:cNvPr id="2" name="Afgeronde rechthoek 14">
            <a:extLst>
              <a:ext uri="{FF2B5EF4-FFF2-40B4-BE49-F238E27FC236}">
                <a16:creationId xmlns:a16="http://schemas.microsoft.com/office/drawing/2014/main" id="{E6D54ABA-43D4-404A-B312-0CA06A680C41}"/>
              </a:ext>
            </a:extLst>
          </p:cNvPr>
          <p:cNvSpPr/>
          <p:nvPr/>
        </p:nvSpPr>
        <p:spPr>
          <a:xfrm>
            <a:off x="10437938" y="1523767"/>
            <a:ext cx="2207273" cy="545826"/>
          </a:xfrm>
          <a:prstGeom prst="roundRect">
            <a:avLst>
              <a:gd name="adj" fmla="val 6014"/>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a:ln>
                  <a:noFill/>
                </a:ln>
                <a:solidFill>
                  <a:srgbClr val="080808"/>
                </a:solidFill>
                <a:effectLst/>
                <a:uLnTx/>
                <a:uFillTx/>
                <a:latin typeface="Microsoft JhengHei Light"/>
                <a:ea typeface="+mn-ea"/>
                <a:cs typeface="+mn-cs"/>
              </a:rPr>
              <a:t>1.2. Contracten verwerven en beheren</a:t>
            </a:r>
          </a:p>
        </p:txBody>
      </p:sp>
      <p:sp>
        <p:nvSpPr>
          <p:cNvPr id="4" name="Afgeronde rechthoek 16">
            <a:extLst>
              <a:ext uri="{FF2B5EF4-FFF2-40B4-BE49-F238E27FC236}">
                <a16:creationId xmlns:a16="http://schemas.microsoft.com/office/drawing/2014/main" id="{CC90A80C-6242-4CBE-B5DE-C5275CA7D362}"/>
              </a:ext>
            </a:extLst>
          </p:cNvPr>
          <p:cNvSpPr/>
          <p:nvPr/>
        </p:nvSpPr>
        <p:spPr>
          <a:xfrm>
            <a:off x="10447995" y="275868"/>
            <a:ext cx="2197890" cy="1224457"/>
          </a:xfrm>
          <a:prstGeom prst="roundRect">
            <a:avLst>
              <a:gd name="adj" fmla="val 3977"/>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1" i="0" u="none" strike="noStrike" kern="1200" cap="none" spc="0" normalizeH="0" baseline="0" noProof="0">
                <a:ln>
                  <a:noFill/>
                </a:ln>
                <a:solidFill>
                  <a:srgbClr val="080808"/>
                </a:solidFill>
                <a:effectLst/>
                <a:uLnTx/>
                <a:uFillTx/>
                <a:latin typeface="Microsoft JhengHei Light"/>
                <a:ea typeface="+mn-ea"/>
                <a:cs typeface="+mn-cs"/>
              </a:rPr>
              <a:t>1.1. Klanten bedienen en relaties onderhouden</a:t>
            </a:r>
          </a:p>
        </p:txBody>
      </p:sp>
      <p:sp>
        <p:nvSpPr>
          <p:cNvPr id="8" name="Afgeronde rechthoek 22">
            <a:extLst>
              <a:ext uri="{FF2B5EF4-FFF2-40B4-BE49-F238E27FC236}">
                <a16:creationId xmlns:a16="http://schemas.microsoft.com/office/drawing/2014/main" id="{6AA55FF6-B510-4E20-8415-684BD9DA454F}"/>
              </a:ext>
            </a:extLst>
          </p:cNvPr>
          <p:cNvSpPr/>
          <p:nvPr/>
        </p:nvSpPr>
        <p:spPr>
          <a:xfrm>
            <a:off x="10444088" y="2749973"/>
            <a:ext cx="2211336" cy="1515406"/>
          </a:xfrm>
          <a:prstGeom prst="roundRect">
            <a:avLst>
              <a:gd name="adj" fmla="val 6290"/>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a:ln>
                  <a:noFill/>
                </a:ln>
                <a:solidFill>
                  <a:srgbClr val="080808"/>
                </a:solidFill>
                <a:effectLst/>
                <a:uLnTx/>
                <a:uFillTx/>
                <a:latin typeface="Microsoft JhengHei Light"/>
                <a:ea typeface="+mn-ea"/>
                <a:cs typeface="+mn-cs"/>
              </a:rPr>
              <a:t>1.4. Inkomstenverlies beperken</a:t>
            </a:r>
          </a:p>
        </p:txBody>
      </p:sp>
      <p:sp>
        <p:nvSpPr>
          <p:cNvPr id="9" name="Afgeronde rechthoek 25">
            <a:extLst>
              <a:ext uri="{FF2B5EF4-FFF2-40B4-BE49-F238E27FC236}">
                <a16:creationId xmlns:a16="http://schemas.microsoft.com/office/drawing/2014/main" id="{3EBF9EAC-3B37-4E94-B366-11969694156A}"/>
              </a:ext>
            </a:extLst>
          </p:cNvPr>
          <p:cNvSpPr/>
          <p:nvPr/>
        </p:nvSpPr>
        <p:spPr>
          <a:xfrm>
            <a:off x="10447996" y="2094365"/>
            <a:ext cx="2210730" cy="624023"/>
          </a:xfrm>
          <a:prstGeom prst="roundRect">
            <a:avLst>
              <a:gd name="adj" fmla="val 6290"/>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a:ln>
                  <a:noFill/>
                </a:ln>
                <a:solidFill>
                  <a:srgbClr val="080808"/>
                </a:solidFill>
                <a:effectLst/>
                <a:uLnTx/>
                <a:uFillTx/>
                <a:latin typeface="Microsoft JhengHei Light"/>
                <a:ea typeface="+mn-ea"/>
                <a:cs typeface="+mn-cs"/>
              </a:rPr>
              <a:t>1.3. Factureren en innen</a:t>
            </a:r>
          </a:p>
        </p:txBody>
      </p:sp>
      <p:graphicFrame>
        <p:nvGraphicFramePr>
          <p:cNvPr id="10" name="Tabel 3">
            <a:extLst>
              <a:ext uri="{FF2B5EF4-FFF2-40B4-BE49-F238E27FC236}">
                <a16:creationId xmlns:a16="http://schemas.microsoft.com/office/drawing/2014/main" id="{2AE7B0BA-3758-4960-A548-B2B28B225FA2}"/>
              </a:ext>
            </a:extLst>
          </p:cNvPr>
          <p:cNvGraphicFramePr>
            <a:graphicFrameLocks noGrp="1"/>
          </p:cNvGraphicFramePr>
          <p:nvPr/>
        </p:nvGraphicFramePr>
        <p:xfrm>
          <a:off x="10425098" y="2937254"/>
          <a:ext cx="2351065" cy="1262520"/>
        </p:xfrm>
        <a:graphic>
          <a:graphicData uri="http://schemas.openxmlformats.org/drawingml/2006/table">
            <a:tbl>
              <a:tblPr>
                <a:tableStyleId>{2D5ABB26-0587-4C30-8999-92F81FD0307C}</a:tableStyleId>
              </a:tblPr>
              <a:tblGrid>
                <a:gridCol w="2351065">
                  <a:extLst>
                    <a:ext uri="{9D8B030D-6E8A-4147-A177-3AD203B41FA5}">
                      <a16:colId xmlns:a16="http://schemas.microsoft.com/office/drawing/2014/main" val="3018278592"/>
                    </a:ext>
                  </a:extLst>
                </a:gridCol>
              </a:tblGrid>
              <a:tr h="146070">
                <a:tc>
                  <a:txBody>
                    <a:bodyPr/>
                    <a:lstStyle/>
                    <a:p>
                      <a:pPr marL="182563" indent="-182563"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..1. Schade verhalen veroorzaakt door derden</a:t>
                      </a:r>
                    </a:p>
                  </a:txBody>
                  <a:tcPr marL="68580" marR="68580" marT="21600" marB="21600"/>
                </a:tc>
                <a:extLst>
                  <a:ext uri="{0D108BD9-81ED-4DB2-BD59-A6C34878D82A}">
                    <a16:rowId xmlns:a16="http://schemas.microsoft.com/office/drawing/2014/main" val="1625242384"/>
                  </a:ext>
                </a:extLst>
              </a:tr>
              <a:tr h="248940">
                <a:tc>
                  <a:txBody>
                    <a:bodyPr/>
                    <a:lstStyle/>
                    <a:p>
                      <a:pPr marL="182563" indent="-182563"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..2. Inkomstenverlies in processen opsporen en voorkomen (revenu </a:t>
                      </a:r>
                      <a:r>
                        <a:rPr kumimoji="0" lang="nl-NL" sz="700" b="0" i="0" u="none" strike="noStrike" kern="1200" cap="none" spc="0" normalizeH="0" baseline="0" err="1">
                          <a:ln>
                            <a:noFill/>
                          </a:ln>
                          <a:solidFill>
                            <a:srgbClr val="000000"/>
                          </a:solidFill>
                          <a:effectLst/>
                          <a:uLnTx/>
                          <a:uFillTx/>
                          <a:latin typeface="Microsoft JhengHei Light"/>
                          <a:ea typeface="+mn-ea"/>
                          <a:cs typeface="+mn-cs"/>
                        </a:rPr>
                        <a:t>assurance</a:t>
                      </a:r>
                      <a:r>
                        <a:rPr kumimoji="0" lang="nl-NL" sz="700" b="0" i="0" u="none" strike="noStrike" kern="1200" cap="none" spc="0" normalizeH="0" baseline="0">
                          <a:ln>
                            <a:noFill/>
                          </a:ln>
                          <a:solidFill>
                            <a:srgbClr val="000000"/>
                          </a:solidFill>
                          <a:effectLst/>
                          <a:uLnTx/>
                          <a:uFillTx/>
                          <a:latin typeface="Microsoft JhengHei Light"/>
                          <a:ea typeface="+mn-ea"/>
                          <a:cs typeface="+mn-cs"/>
                        </a:rPr>
                        <a:t>)</a:t>
                      </a:r>
                    </a:p>
                  </a:txBody>
                  <a:tcPr marL="68580" marR="68580" marT="21600" marB="21600"/>
                </a:tc>
                <a:extLst>
                  <a:ext uri="{0D108BD9-81ED-4DB2-BD59-A6C34878D82A}">
                    <a16:rowId xmlns:a16="http://schemas.microsoft.com/office/drawing/2014/main" val="3100095967"/>
                  </a:ext>
                </a:extLst>
              </a:tr>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..3. Technisch netverlies opsporen en voorkomen</a:t>
                      </a:r>
                    </a:p>
                  </a:txBody>
                  <a:tcPr marL="68580" marR="68580" marT="21600" marB="21600"/>
                </a:tc>
                <a:extLst>
                  <a:ext uri="{0D108BD9-81ED-4DB2-BD59-A6C34878D82A}">
                    <a16:rowId xmlns:a16="http://schemas.microsoft.com/office/drawing/2014/main" val="4247406757"/>
                  </a:ext>
                </a:extLst>
              </a:tr>
              <a:tr h="146070">
                <a:tc>
                  <a:txBody>
                    <a:bodyPr/>
                    <a:lstStyle/>
                    <a:p>
                      <a:pPr marL="182563" indent="-182563" algn="l" defTabSz="914400" rtl="0" eaLnBrk="1" latinLnBrk="0" hangingPunct="1"/>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..4. Storingscompensatie bepalen</a:t>
                      </a:r>
                    </a:p>
                  </a:txBody>
                  <a:tcPr marL="68580" marR="68580" marT="21600" marB="21600"/>
                </a:tc>
                <a:extLst>
                  <a:ext uri="{0D108BD9-81ED-4DB2-BD59-A6C34878D82A}">
                    <a16:rowId xmlns:a16="http://schemas.microsoft.com/office/drawing/2014/main" val="518737075"/>
                  </a:ext>
                </a:extLst>
              </a:tr>
              <a:tr h="146070">
                <a:tc>
                  <a:txBody>
                    <a:bodyPr/>
                    <a:lstStyle/>
                    <a:p>
                      <a:pPr marL="182563" indent="-182563" algn="l" defTabSz="914400" rtl="0" eaLnBrk="1" latinLnBrk="0" hangingPunct="1"/>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..5. </a:t>
                      </a:r>
                      <a:r>
                        <a:rPr kumimoji="0" lang="nl-NL" sz="700" b="0" i="0" u="none" strike="noStrike" kern="1200" cap="none" spc="0" normalizeH="0" baseline="0">
                          <a:ln>
                            <a:noFill/>
                          </a:ln>
                          <a:solidFill>
                            <a:srgbClr val="000000"/>
                          </a:solidFill>
                          <a:effectLst/>
                          <a:uLnTx/>
                          <a:uFillTx/>
                          <a:latin typeface="Microsoft JhengHei Light"/>
                          <a:ea typeface="+mn-ea"/>
                          <a:cs typeface="+mn-cs"/>
                        </a:rPr>
                        <a:t>Schadevergoeding bij schade veroorzaakt door werkzaamheden bepalen</a:t>
                      </a:r>
                    </a:p>
                  </a:txBody>
                  <a:tcPr marL="68580" marR="68580" marT="21600" marB="21600"/>
                </a:tc>
                <a:extLst>
                  <a:ext uri="{0D108BD9-81ED-4DB2-BD59-A6C34878D82A}">
                    <a16:rowId xmlns:a16="http://schemas.microsoft.com/office/drawing/2014/main" val="349404031"/>
                  </a:ext>
                </a:extLst>
              </a:tr>
              <a:tr h="146070">
                <a:tc>
                  <a:txBody>
                    <a:bodyPr/>
                    <a:lstStyle/>
                    <a:p>
                      <a:pPr marL="179388" marR="0" lvl="0" indent="-179388"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80808"/>
                          </a:solidFill>
                          <a:effectLst/>
                          <a:uLnTx/>
                          <a:uFillTx/>
                          <a:latin typeface="Microsoft JhengHei Light"/>
                          <a:ea typeface="+mn-ea"/>
                          <a:cs typeface="+mn-cs"/>
                        </a:rPr>
                        <a:t>..6. </a:t>
                      </a:r>
                      <a:r>
                        <a:rPr kumimoji="0" lang="nl-NL" sz="700" b="0" i="0" u="none" strike="noStrike" kern="1200" cap="none" spc="0" normalizeH="0" baseline="0" err="1">
                          <a:ln>
                            <a:noFill/>
                          </a:ln>
                          <a:solidFill>
                            <a:srgbClr val="080808"/>
                          </a:solidFill>
                          <a:effectLst/>
                          <a:uLnTx/>
                          <a:uFillTx/>
                          <a:latin typeface="Microsoft JhengHei Light"/>
                          <a:ea typeface="+mn-ea"/>
                          <a:cs typeface="+mn-cs"/>
                        </a:rPr>
                        <a:t>Contractloze</a:t>
                      </a:r>
                      <a:r>
                        <a:rPr kumimoji="0" lang="nl-NL" sz="700" b="0" i="0" u="none" strike="noStrike" kern="1200" cap="none" spc="0" normalizeH="0" baseline="0">
                          <a:ln>
                            <a:noFill/>
                          </a:ln>
                          <a:solidFill>
                            <a:srgbClr val="080808"/>
                          </a:solidFill>
                          <a:effectLst/>
                          <a:uLnTx/>
                          <a:uFillTx/>
                          <a:latin typeface="Microsoft JhengHei Light"/>
                          <a:ea typeface="+mn-ea"/>
                          <a:cs typeface="+mn-cs"/>
                        </a:rPr>
                        <a:t> aansluitingen bewaken/verminderen</a:t>
                      </a:r>
                    </a:p>
                  </a:txBody>
                  <a:tcPr marL="68580" marR="68580" marT="21600" marB="21600"/>
                </a:tc>
                <a:extLst>
                  <a:ext uri="{0D108BD9-81ED-4DB2-BD59-A6C34878D82A}">
                    <a16:rowId xmlns:a16="http://schemas.microsoft.com/office/drawing/2014/main" val="396248936"/>
                  </a:ext>
                </a:extLst>
              </a:tr>
              <a:tr h="146070">
                <a:tc>
                  <a:txBody>
                    <a:bodyPr/>
                    <a:lstStyle/>
                    <a:p>
                      <a:pPr marL="179388" indent="-179388"/>
                      <a:r>
                        <a:rPr kumimoji="0" lang="nl-NL" sz="700" b="0" i="0" u="none" strike="noStrike" kern="1200" cap="none" spc="0" normalizeH="0" baseline="0">
                          <a:ln>
                            <a:noFill/>
                          </a:ln>
                          <a:solidFill>
                            <a:srgbClr val="080808"/>
                          </a:solidFill>
                          <a:effectLst/>
                          <a:uLnTx/>
                          <a:uFillTx/>
                          <a:latin typeface="Microsoft JhengHei Light"/>
                          <a:ea typeface="+mn-ea"/>
                          <a:cs typeface="+mn-cs"/>
                        </a:rPr>
                        <a:t>..7. Fraude bestrijden</a:t>
                      </a:r>
                    </a:p>
                  </a:txBody>
                  <a:tcPr marL="68580" marR="68580" marT="21600" marB="21600"/>
                </a:tc>
                <a:extLst>
                  <a:ext uri="{0D108BD9-81ED-4DB2-BD59-A6C34878D82A}">
                    <a16:rowId xmlns:a16="http://schemas.microsoft.com/office/drawing/2014/main" val="3112111891"/>
                  </a:ext>
                </a:extLst>
              </a:tr>
            </a:tbl>
          </a:graphicData>
        </a:graphic>
      </p:graphicFrame>
      <p:graphicFrame>
        <p:nvGraphicFramePr>
          <p:cNvPr id="11" name="Tabel 3">
            <a:extLst>
              <a:ext uri="{FF2B5EF4-FFF2-40B4-BE49-F238E27FC236}">
                <a16:creationId xmlns:a16="http://schemas.microsoft.com/office/drawing/2014/main" id="{BE7BE7FB-CF89-4CE0-9037-E7C31642E056}"/>
              </a:ext>
            </a:extLst>
          </p:cNvPr>
          <p:cNvGraphicFramePr>
            <a:graphicFrameLocks noGrp="1"/>
          </p:cNvGraphicFramePr>
          <p:nvPr/>
        </p:nvGraphicFramePr>
        <p:xfrm>
          <a:off x="10429875" y="2253262"/>
          <a:ext cx="2351065" cy="449640"/>
        </p:xfrm>
        <a:graphic>
          <a:graphicData uri="http://schemas.openxmlformats.org/drawingml/2006/table">
            <a:tbl>
              <a:tblPr>
                <a:tableStyleId>{2D5ABB26-0587-4C30-8999-92F81FD0307C}</a:tableStyleId>
              </a:tblPr>
              <a:tblGrid>
                <a:gridCol w="2351065">
                  <a:extLst>
                    <a:ext uri="{9D8B030D-6E8A-4147-A177-3AD203B41FA5}">
                      <a16:colId xmlns:a16="http://schemas.microsoft.com/office/drawing/2014/main" val="1594262196"/>
                    </a:ext>
                  </a:extLst>
                </a:gridCol>
              </a:tblGrid>
              <a:tr h="146070">
                <a:tc>
                  <a:txBody>
                    <a:bodyPr/>
                    <a:lstStyle/>
                    <a:p>
                      <a:pPr marL="182563" indent="-182563"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..1. Vergoeding voor geleverde diensten berekenen</a:t>
                      </a:r>
                    </a:p>
                  </a:txBody>
                  <a:tcPr marL="68580" marR="68580" marT="21600" marB="21600"/>
                </a:tc>
                <a:extLst>
                  <a:ext uri="{0D108BD9-81ED-4DB2-BD59-A6C34878D82A}">
                    <a16:rowId xmlns:a16="http://schemas.microsoft.com/office/drawing/2014/main" val="3623793983"/>
                  </a:ext>
                </a:extLst>
              </a:tr>
              <a:tr h="146070">
                <a:tc>
                  <a:txBody>
                    <a:bodyPr/>
                    <a:lstStyle/>
                    <a:p>
                      <a:pPr marL="182563" indent="-182563"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..2. Factuur maken en versturen</a:t>
                      </a:r>
                      <a:endParaRPr kumimoji="0" lang="nl-NL" sz="700" b="0" i="0" u="none" strike="sngStrike" kern="1200" cap="none" spc="0" normalizeH="0" baseline="0">
                        <a:ln>
                          <a:noFill/>
                        </a:ln>
                        <a:solidFill>
                          <a:srgbClr val="FF0000"/>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523326302"/>
                  </a:ext>
                </a:extLst>
              </a:tr>
              <a:tr h="146070">
                <a:tc>
                  <a:txBody>
                    <a:bodyPr/>
                    <a:lstStyle/>
                    <a:p>
                      <a:pPr marL="182563" indent="-182563"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..3. Openstaande vorderingen beheren en innen</a:t>
                      </a:r>
                    </a:p>
                  </a:txBody>
                  <a:tcPr marL="68580" marR="68580" marT="21600" marB="21600"/>
                </a:tc>
                <a:extLst>
                  <a:ext uri="{0D108BD9-81ED-4DB2-BD59-A6C34878D82A}">
                    <a16:rowId xmlns:a16="http://schemas.microsoft.com/office/drawing/2014/main" val="1625242384"/>
                  </a:ext>
                </a:extLst>
              </a:tr>
            </a:tbl>
          </a:graphicData>
        </a:graphic>
      </p:graphicFrame>
      <p:graphicFrame>
        <p:nvGraphicFramePr>
          <p:cNvPr id="12" name="Tabel 3">
            <a:extLst>
              <a:ext uri="{FF2B5EF4-FFF2-40B4-BE49-F238E27FC236}">
                <a16:creationId xmlns:a16="http://schemas.microsoft.com/office/drawing/2014/main" id="{B615E6E1-5F18-474C-84F9-6720379EE344}"/>
              </a:ext>
            </a:extLst>
          </p:cNvPr>
          <p:cNvGraphicFramePr>
            <a:graphicFrameLocks noGrp="1"/>
          </p:cNvGraphicFramePr>
          <p:nvPr/>
        </p:nvGraphicFramePr>
        <p:xfrm>
          <a:off x="10445757" y="1666204"/>
          <a:ext cx="2245083" cy="406440"/>
        </p:xfrm>
        <a:graphic>
          <a:graphicData uri="http://schemas.openxmlformats.org/drawingml/2006/table">
            <a:tbl>
              <a:tblPr>
                <a:tableStyleId>{2D5ABB26-0587-4C30-8999-92F81FD0307C}</a:tableStyleId>
              </a:tblPr>
              <a:tblGrid>
                <a:gridCol w="2245083">
                  <a:extLst>
                    <a:ext uri="{9D8B030D-6E8A-4147-A177-3AD203B41FA5}">
                      <a16:colId xmlns:a16="http://schemas.microsoft.com/office/drawing/2014/main" val="1870407470"/>
                    </a:ext>
                  </a:extLst>
                </a:gridCol>
              </a:tblGrid>
              <a:tr h="146070">
                <a:tc>
                  <a:txBody>
                    <a:bodyPr/>
                    <a:lstStyle/>
                    <a:p>
                      <a:pPr marL="182563" indent="-182563"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..1. Producten aan klanten offreren</a:t>
                      </a:r>
                    </a:p>
                  </a:txBody>
                  <a:tcPr marL="68580" marR="68580" marT="21600" marB="21600"/>
                </a:tc>
                <a:extLst>
                  <a:ext uri="{0D108BD9-81ED-4DB2-BD59-A6C34878D82A}">
                    <a16:rowId xmlns:a16="http://schemas.microsoft.com/office/drawing/2014/main" val="3623793983"/>
                  </a:ext>
                </a:extLst>
              </a:tr>
              <a:tr h="146070">
                <a:tc>
                  <a:txBody>
                    <a:bodyPr/>
                    <a:lstStyle/>
                    <a:p>
                      <a:pPr marL="182563" indent="-182563"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..2. Contracten/</a:t>
                      </a:r>
                      <a:r>
                        <a:rPr kumimoji="0" lang="nl-NL" sz="700" b="0" i="0" u="none" strike="noStrike" kern="1200" cap="none" spc="0" normalizeH="0" baseline="0" err="1">
                          <a:ln>
                            <a:noFill/>
                          </a:ln>
                          <a:solidFill>
                            <a:srgbClr val="000000"/>
                          </a:solidFill>
                          <a:effectLst/>
                          <a:uLnTx/>
                          <a:uFillTx/>
                          <a:latin typeface="Microsoft JhengHei Light"/>
                          <a:ea typeface="+mn-ea"/>
                          <a:cs typeface="+mn-cs"/>
                        </a:rPr>
                        <a:t>SLA's</a:t>
                      </a:r>
                      <a:r>
                        <a:rPr kumimoji="0" lang="nl-NL" sz="700" b="0" i="0" u="none" strike="noStrike" kern="1200" cap="none" spc="0" normalizeH="0" baseline="0">
                          <a:ln>
                            <a:noFill/>
                          </a:ln>
                          <a:solidFill>
                            <a:srgbClr val="000000"/>
                          </a:solidFill>
                          <a:effectLst/>
                          <a:uLnTx/>
                          <a:uFillTx/>
                          <a:latin typeface="Microsoft JhengHei Light"/>
                          <a:ea typeface="+mn-ea"/>
                          <a:cs typeface="+mn-cs"/>
                        </a:rPr>
                        <a:t> afsluiten, aanpassen, beheren en beëindigen</a:t>
                      </a:r>
                    </a:p>
                  </a:txBody>
                  <a:tcPr marL="68580" marR="68580" marT="21600" marB="21600"/>
                </a:tc>
                <a:extLst>
                  <a:ext uri="{0D108BD9-81ED-4DB2-BD59-A6C34878D82A}">
                    <a16:rowId xmlns:a16="http://schemas.microsoft.com/office/drawing/2014/main" val="3523326302"/>
                  </a:ext>
                </a:extLst>
              </a:tr>
            </a:tbl>
          </a:graphicData>
        </a:graphic>
      </p:graphicFrame>
      <p:graphicFrame>
        <p:nvGraphicFramePr>
          <p:cNvPr id="13" name="Tabel 3">
            <a:extLst>
              <a:ext uri="{FF2B5EF4-FFF2-40B4-BE49-F238E27FC236}">
                <a16:creationId xmlns:a16="http://schemas.microsoft.com/office/drawing/2014/main" id="{AC91644C-CAD3-4DC8-A2E5-CB068817191C}"/>
              </a:ext>
            </a:extLst>
          </p:cNvPr>
          <p:cNvGraphicFramePr>
            <a:graphicFrameLocks noGrp="1"/>
          </p:cNvGraphicFramePr>
          <p:nvPr/>
        </p:nvGraphicFramePr>
        <p:xfrm>
          <a:off x="10429875" y="435965"/>
          <a:ext cx="2241031" cy="986515"/>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173635">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..1. Service verlenen aan klanten</a:t>
                      </a:r>
                      <a:r>
                        <a:rPr kumimoji="0" lang="nl-NL" sz="700" b="0" i="0" u="none" strike="noStrike" kern="1200" cap="none" spc="0" normalizeH="0" baseline="0">
                          <a:ln>
                            <a:noFill/>
                          </a:ln>
                          <a:solidFill>
                            <a:schemeClr val="tx1"/>
                          </a:solidFill>
                          <a:effectLst/>
                          <a:uLnTx/>
                          <a:uFillTx/>
                          <a:latin typeface="Microsoft JhengHei Light"/>
                          <a:ea typeface="+mn-ea"/>
                          <a:cs typeface="+mn-cs"/>
                        </a:rPr>
                        <a:t> in kanalen</a:t>
                      </a:r>
                    </a:p>
                  </a:txBody>
                  <a:tcPr marL="68580" marR="68580" marT="21600" marB="21600"/>
                </a:tc>
                <a:extLst>
                  <a:ext uri="{0D108BD9-81ED-4DB2-BD59-A6C34878D82A}">
                    <a16:rowId xmlns:a16="http://schemas.microsoft.com/office/drawing/2014/main" val="3623793983"/>
                  </a:ext>
                </a:extLst>
              </a:tr>
              <a:tr h="248940">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..2. Melding/vraag/verzoek van k</a:t>
                      </a:r>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lanten aannemen en behandelen</a:t>
                      </a:r>
                    </a:p>
                  </a:txBody>
                  <a:tcPr marL="68580" marR="68580" marT="21600" marB="21600"/>
                </a:tc>
                <a:extLst>
                  <a:ext uri="{0D108BD9-81ED-4DB2-BD59-A6C34878D82A}">
                    <a16:rowId xmlns:a16="http://schemas.microsoft.com/office/drawing/2014/main" val="3523326302"/>
                  </a:ext>
                </a:extLst>
              </a:tr>
              <a:tr h="248940">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..3. Contactpersoon/verantwoordelijke voor locatie bepalen</a:t>
                      </a:r>
                    </a:p>
                  </a:txBody>
                  <a:tcPr marL="68580" marR="68580" marT="21600" marB="21600"/>
                </a:tc>
                <a:extLst>
                  <a:ext uri="{0D108BD9-81ED-4DB2-BD59-A6C34878D82A}">
                    <a16:rowId xmlns:a16="http://schemas.microsoft.com/office/drawing/2014/main" val="1625242384"/>
                  </a:ext>
                </a:extLst>
              </a:tr>
              <a:tr h="146070">
                <a:tc>
                  <a:txBody>
                    <a:bodyPr/>
                    <a:lstStyle/>
                    <a:p>
                      <a:pPr marL="185738" indent="-185738"/>
                      <a:r>
                        <a:rPr kumimoji="0" lang="nl-NL" sz="700" b="0" i="0" u="none" strike="noStrike" kern="1200" cap="none" spc="0" normalizeH="0" baseline="0">
                          <a:ln>
                            <a:noFill/>
                          </a:ln>
                          <a:solidFill>
                            <a:srgbClr val="000000"/>
                          </a:solidFill>
                          <a:effectLst/>
                          <a:uLnTx/>
                          <a:uFillTx/>
                          <a:latin typeface="Microsoft JhengHei Light"/>
                          <a:ea typeface="+mn-ea"/>
                          <a:cs typeface="+mn-cs"/>
                        </a:rPr>
                        <a:t>..4. Relatie met klanten</a:t>
                      </a:r>
                      <a:r>
                        <a:rPr kumimoji="0" lang="nl-NL" sz="700" b="0" i="0" u="none" strike="noStrike" kern="1200" cap="none" spc="0" normalizeH="0" baseline="0">
                          <a:ln>
                            <a:noFill/>
                          </a:ln>
                          <a:solidFill>
                            <a:srgbClr val="FF0000"/>
                          </a:solidFill>
                          <a:effectLst/>
                          <a:uLnTx/>
                          <a:uFillTx/>
                          <a:latin typeface="Microsoft JhengHei Light"/>
                          <a:ea typeface="+mn-ea"/>
                          <a:cs typeface="+mn-cs"/>
                        </a:rPr>
                        <a:t> </a:t>
                      </a:r>
                      <a:r>
                        <a:rPr kumimoji="0" lang="nl-NL" sz="700" b="0" i="0" u="none" strike="noStrike" kern="1200" cap="none" spc="0" normalizeH="0" baseline="0">
                          <a:ln>
                            <a:noFill/>
                          </a:ln>
                          <a:solidFill>
                            <a:srgbClr val="000000"/>
                          </a:solidFill>
                          <a:effectLst/>
                          <a:uLnTx/>
                          <a:uFillTx/>
                          <a:latin typeface="Microsoft JhengHei Light"/>
                          <a:ea typeface="+mn-ea"/>
                          <a:cs typeface="+mn-cs"/>
                        </a:rPr>
                        <a:t>onderhouden</a:t>
                      </a:r>
                    </a:p>
                  </a:txBody>
                  <a:tcPr marL="68580" marR="68580" marT="21600" marB="21600"/>
                </a:tc>
                <a:extLst>
                  <a:ext uri="{0D108BD9-81ED-4DB2-BD59-A6C34878D82A}">
                    <a16:rowId xmlns:a16="http://schemas.microsoft.com/office/drawing/2014/main" val="3100095967"/>
                  </a:ext>
                </a:extLst>
              </a:tr>
              <a:tr h="146070">
                <a:tc>
                  <a:txBody>
                    <a:bodyPr/>
                    <a:lstStyle/>
                    <a:p>
                      <a:pPr marL="185738" indent="-185738"/>
                      <a:r>
                        <a:rPr kumimoji="0" lang="nl-NL" sz="700" b="0" i="0" u="none" strike="noStrike" kern="1200" cap="none" spc="0" normalizeH="0" baseline="0">
                          <a:ln>
                            <a:noFill/>
                          </a:ln>
                          <a:solidFill>
                            <a:srgbClr val="000000"/>
                          </a:solidFill>
                          <a:effectLst/>
                          <a:uLnTx/>
                          <a:uFillTx/>
                          <a:latin typeface="Microsoft JhengHei Light"/>
                          <a:ea typeface="+mn-ea"/>
                          <a:cs typeface="+mn-cs"/>
                        </a:rPr>
                        <a:t>..5. Energievraag inventariseren</a:t>
                      </a:r>
                    </a:p>
                  </a:txBody>
                  <a:tcPr marL="68580" marR="68580" marT="21600" marB="21600"/>
                </a:tc>
                <a:extLst>
                  <a:ext uri="{0D108BD9-81ED-4DB2-BD59-A6C34878D82A}">
                    <a16:rowId xmlns:a16="http://schemas.microsoft.com/office/drawing/2014/main" val="2571958378"/>
                  </a:ext>
                </a:extLst>
              </a:tr>
            </a:tbl>
          </a:graphicData>
        </a:graphic>
      </p:graphicFrame>
      <p:sp>
        <p:nvSpPr>
          <p:cNvPr id="14" name="Afgeronde rechthoek 13">
            <a:extLst>
              <a:ext uri="{FF2B5EF4-FFF2-40B4-BE49-F238E27FC236}">
                <a16:creationId xmlns:a16="http://schemas.microsoft.com/office/drawing/2014/main" id="{D83FBD43-4849-4820-8F78-3E3A4999C485}"/>
              </a:ext>
            </a:extLst>
          </p:cNvPr>
          <p:cNvSpPr/>
          <p:nvPr/>
        </p:nvSpPr>
        <p:spPr>
          <a:xfrm>
            <a:off x="12685643" y="2365723"/>
            <a:ext cx="2213824" cy="721183"/>
          </a:xfrm>
          <a:prstGeom prst="roundRect">
            <a:avLst>
              <a:gd name="adj" fmla="val 3777"/>
            </a:avLst>
          </a:prstGeom>
          <a:solidFill>
            <a:srgbClr val="008CBE">
              <a:lumMod val="20000"/>
              <a:lumOff val="80000"/>
            </a:srgbClr>
          </a:solidFill>
          <a:ln w="3175" cap="flat" cmpd="sng" algn="ctr">
            <a:solidFill>
              <a:srgbClr val="008CBE"/>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a:ln>
                  <a:noFill/>
                </a:ln>
                <a:solidFill>
                  <a:srgbClr val="080808"/>
                </a:solidFill>
                <a:effectLst/>
                <a:uLnTx/>
                <a:uFillTx/>
                <a:latin typeface="Microsoft JhengHei Light"/>
                <a:ea typeface="+mn-ea"/>
                <a:cs typeface="+mn-cs"/>
              </a:rPr>
              <a:t>2.3. Transport- en bedieningsplannen maken</a:t>
            </a:r>
          </a:p>
          <a:p>
            <a:pPr marL="0" marR="0" lvl="0" indent="0" algn="ctr" defTabSz="767871" rtl="0" eaLnBrk="1" fontAlgn="auto" latinLnBrk="0" hangingPunct="1">
              <a:lnSpc>
                <a:spcPct val="100000"/>
              </a:lnSpc>
              <a:spcBef>
                <a:spcPts val="0"/>
              </a:spcBef>
              <a:spcAft>
                <a:spcPts val="0"/>
              </a:spcAft>
              <a:buClrTx/>
              <a:buSzTx/>
              <a:buFontTx/>
              <a:buNone/>
              <a:tabLst/>
              <a:defRPr/>
            </a:pPr>
            <a:endParaRPr kumimoji="0" lang="nl-NL" sz="750" b="1" i="0" u="none" strike="noStrike" kern="0" cap="none" spc="0" normalizeH="0" baseline="0" noProof="0">
              <a:ln>
                <a:noFill/>
              </a:ln>
              <a:solidFill>
                <a:srgbClr val="080808"/>
              </a:solidFill>
              <a:effectLst/>
              <a:uLnTx/>
              <a:uFillTx/>
              <a:latin typeface="Microsoft JhengHei Light"/>
              <a:ea typeface="+mn-ea"/>
              <a:cs typeface="+mn-cs"/>
            </a:endParaRPr>
          </a:p>
        </p:txBody>
      </p:sp>
      <p:sp>
        <p:nvSpPr>
          <p:cNvPr id="16" name="Afgeronde rechthoek 11">
            <a:extLst>
              <a:ext uri="{FF2B5EF4-FFF2-40B4-BE49-F238E27FC236}">
                <a16:creationId xmlns:a16="http://schemas.microsoft.com/office/drawing/2014/main" id="{2416F53C-47D2-44C6-BDA1-373020FF1DE3}"/>
              </a:ext>
            </a:extLst>
          </p:cNvPr>
          <p:cNvSpPr/>
          <p:nvPr/>
        </p:nvSpPr>
        <p:spPr>
          <a:xfrm>
            <a:off x="12685643" y="273946"/>
            <a:ext cx="2213824" cy="1103727"/>
          </a:xfrm>
          <a:prstGeom prst="roundRect">
            <a:avLst>
              <a:gd name="adj" fmla="val 4219"/>
            </a:avLst>
          </a:prstGeom>
          <a:solidFill>
            <a:srgbClr val="008CBE">
              <a:lumMod val="20000"/>
              <a:lumOff val="80000"/>
            </a:srgbClr>
          </a:solidFill>
          <a:ln w="3175" cap="flat" cmpd="sng" algn="ctr">
            <a:solidFill>
              <a:srgbClr val="008CBE"/>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a:ln>
                  <a:noFill/>
                </a:ln>
                <a:solidFill>
                  <a:srgbClr val="080808"/>
                </a:solidFill>
                <a:effectLst/>
                <a:uLnTx/>
                <a:uFillTx/>
                <a:latin typeface="Microsoft JhengHei Light"/>
                <a:ea typeface="+mn-ea"/>
                <a:cs typeface="+mn-cs"/>
              </a:rPr>
              <a:t>2.1. Energietransport verzorgen</a:t>
            </a:r>
          </a:p>
        </p:txBody>
      </p:sp>
      <p:sp>
        <p:nvSpPr>
          <p:cNvPr id="21" name="Afgeronde rechthoek 12">
            <a:extLst>
              <a:ext uri="{FF2B5EF4-FFF2-40B4-BE49-F238E27FC236}">
                <a16:creationId xmlns:a16="http://schemas.microsoft.com/office/drawing/2014/main" id="{C2D1CA29-3E80-499F-A84B-CA798CCC86DE}"/>
              </a:ext>
            </a:extLst>
          </p:cNvPr>
          <p:cNvSpPr/>
          <p:nvPr/>
        </p:nvSpPr>
        <p:spPr>
          <a:xfrm>
            <a:off x="12685643" y="1421455"/>
            <a:ext cx="2213824" cy="912613"/>
          </a:xfrm>
          <a:prstGeom prst="roundRect">
            <a:avLst>
              <a:gd name="adj" fmla="val 5133"/>
            </a:avLst>
          </a:prstGeom>
          <a:solidFill>
            <a:srgbClr val="008CBE">
              <a:lumMod val="20000"/>
              <a:lumOff val="80000"/>
            </a:srgbClr>
          </a:solidFill>
          <a:ln w="3175" cap="flat" cmpd="sng" algn="ctr">
            <a:solidFill>
              <a:srgbClr val="008CBE"/>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a:ln>
                  <a:noFill/>
                </a:ln>
                <a:solidFill>
                  <a:srgbClr val="080808"/>
                </a:solidFill>
                <a:effectLst/>
                <a:uLnTx/>
                <a:uFillTx/>
                <a:latin typeface="Microsoft JhengHei Light"/>
                <a:ea typeface="+mn-ea"/>
                <a:cs typeface="+mn-cs"/>
              </a:rPr>
              <a:t>2.2. Energietransport herstellen</a:t>
            </a:r>
          </a:p>
        </p:txBody>
      </p:sp>
      <p:graphicFrame>
        <p:nvGraphicFramePr>
          <p:cNvPr id="22" name="Tabel 3">
            <a:extLst>
              <a:ext uri="{FF2B5EF4-FFF2-40B4-BE49-F238E27FC236}">
                <a16:creationId xmlns:a16="http://schemas.microsoft.com/office/drawing/2014/main" id="{0659E3B3-03E7-4B31-8764-C269098EE5B1}"/>
              </a:ext>
            </a:extLst>
          </p:cNvPr>
          <p:cNvGraphicFramePr>
            <a:graphicFrameLocks noGrp="1"/>
          </p:cNvGraphicFramePr>
          <p:nvPr/>
        </p:nvGraphicFramePr>
        <p:xfrm>
          <a:off x="12681633" y="2564487"/>
          <a:ext cx="2294899" cy="480590"/>
        </p:xfrm>
        <a:graphic>
          <a:graphicData uri="http://schemas.openxmlformats.org/drawingml/2006/table">
            <a:tbl>
              <a:tblPr>
                <a:tableStyleId>{2D5ABB26-0587-4C30-8999-92F81FD0307C}</a:tableStyleId>
              </a:tblPr>
              <a:tblGrid>
                <a:gridCol w="2294899">
                  <a:extLst>
                    <a:ext uri="{9D8B030D-6E8A-4147-A177-3AD203B41FA5}">
                      <a16:colId xmlns:a16="http://schemas.microsoft.com/office/drawing/2014/main" val="3018278592"/>
                    </a:ext>
                  </a:extLst>
                </a:gridCol>
              </a:tblGrid>
              <a:tr h="180830">
                <a:tc>
                  <a:txBody>
                    <a:bodyPr/>
                    <a:lstStyle/>
                    <a:p>
                      <a:pPr marL="177800" indent="-177800"/>
                      <a:r>
                        <a:rPr kumimoji="0" lang="nl-NL" sz="700" b="0" i="0" u="none" strike="noStrike" kern="1200" cap="none" spc="0" normalizeH="0" baseline="0">
                          <a:ln>
                            <a:noFill/>
                          </a:ln>
                          <a:solidFill>
                            <a:srgbClr val="000000"/>
                          </a:solidFill>
                          <a:effectLst/>
                          <a:uLnTx/>
                          <a:uFillTx/>
                          <a:latin typeface="Microsoft JhengHei Light"/>
                          <a:ea typeface="+mn-ea"/>
                          <a:cs typeface="+mn-cs"/>
                        </a:rPr>
                        <a:t>..1. Transport plannen en analyseren</a:t>
                      </a:r>
                      <a:endParaRPr kumimoji="0" lang="nl-NL" sz="700" b="0" i="0" u="none" strike="sngStrike" kern="1200" cap="none" spc="0" normalizeH="0" baseline="0">
                        <a:ln>
                          <a:noFill/>
                        </a:ln>
                        <a:solidFill>
                          <a:srgbClr val="FF0000"/>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623793983"/>
                  </a:ext>
                </a:extLst>
              </a:tr>
              <a:tr h="146070">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..2. Impact van (geplande) onderbrekingen bepalen</a:t>
                      </a:r>
                    </a:p>
                  </a:txBody>
                  <a:tcPr marL="68580" marR="68580" marT="21600" marB="21600"/>
                </a:tc>
                <a:extLst>
                  <a:ext uri="{0D108BD9-81ED-4DB2-BD59-A6C34878D82A}">
                    <a16:rowId xmlns:a16="http://schemas.microsoft.com/office/drawing/2014/main" val="3523326302"/>
                  </a:ext>
                </a:extLst>
              </a:tr>
              <a:tr h="146070">
                <a:tc>
                  <a:txBody>
                    <a:bodyPr/>
                    <a:lstStyle/>
                    <a:p>
                      <a:pPr marL="179388" marR="0" lvl="0" indent="-179388"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..3. Bedieningsplannen opstellen</a:t>
                      </a:r>
                    </a:p>
                  </a:txBody>
                  <a:tcPr marL="68580" marR="68580" marT="21600" marB="21600"/>
                </a:tc>
                <a:extLst>
                  <a:ext uri="{0D108BD9-81ED-4DB2-BD59-A6C34878D82A}">
                    <a16:rowId xmlns:a16="http://schemas.microsoft.com/office/drawing/2014/main" val="4199792913"/>
                  </a:ext>
                </a:extLst>
              </a:tr>
            </a:tbl>
          </a:graphicData>
        </a:graphic>
      </p:graphicFrame>
      <p:graphicFrame>
        <p:nvGraphicFramePr>
          <p:cNvPr id="24" name="Tabel 3">
            <a:extLst>
              <a:ext uri="{FF2B5EF4-FFF2-40B4-BE49-F238E27FC236}">
                <a16:creationId xmlns:a16="http://schemas.microsoft.com/office/drawing/2014/main" id="{531547D7-9D01-4CFE-8279-A2D007C2CCC5}"/>
              </a:ext>
            </a:extLst>
          </p:cNvPr>
          <p:cNvGraphicFramePr>
            <a:graphicFrameLocks noGrp="1"/>
          </p:cNvGraphicFramePr>
          <p:nvPr/>
        </p:nvGraphicFramePr>
        <p:xfrm>
          <a:off x="12676361" y="454283"/>
          <a:ext cx="2221015" cy="864844"/>
        </p:xfrm>
        <a:graphic>
          <a:graphicData uri="http://schemas.openxmlformats.org/drawingml/2006/table">
            <a:tbl>
              <a:tblPr>
                <a:tableStyleId>{2D5ABB26-0587-4C30-8999-92F81FD0307C}</a:tableStyleId>
              </a:tblPr>
              <a:tblGrid>
                <a:gridCol w="2221015">
                  <a:extLst>
                    <a:ext uri="{9D8B030D-6E8A-4147-A177-3AD203B41FA5}">
                      <a16:colId xmlns:a16="http://schemas.microsoft.com/office/drawing/2014/main" val="4109487623"/>
                    </a:ext>
                  </a:extLst>
                </a:gridCol>
              </a:tblGrid>
              <a:tr h="146070">
                <a:tc>
                  <a:txBody>
                    <a:bodyPr/>
                    <a:lstStyle/>
                    <a:p>
                      <a:pPr marL="0"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..1. Energietransport bewaken</a:t>
                      </a:r>
                    </a:p>
                  </a:txBody>
                  <a:tcPr marL="68580" marR="68580" marT="21600" marB="21600"/>
                </a:tc>
                <a:extLst>
                  <a:ext uri="{0D108BD9-81ED-4DB2-BD59-A6C34878D82A}">
                    <a16:rowId xmlns:a16="http://schemas.microsoft.com/office/drawing/2014/main" val="3623793983"/>
                  </a:ext>
                </a:extLst>
              </a:tr>
              <a:tr h="146070">
                <a:tc>
                  <a:txBody>
                    <a:bodyPr/>
                    <a:lstStyle/>
                    <a:p>
                      <a:pPr marL="179388" marR="0" lvl="0" indent="-179388"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..2. Werking van netcomponenten bewaken</a:t>
                      </a:r>
                    </a:p>
                  </a:txBody>
                  <a:tcPr marL="68580" marR="68580" marT="21600" marB="21600"/>
                </a:tc>
                <a:extLst>
                  <a:ext uri="{0D108BD9-81ED-4DB2-BD59-A6C34878D82A}">
                    <a16:rowId xmlns:a16="http://schemas.microsoft.com/office/drawing/2014/main" val="3523326302"/>
                  </a:ext>
                </a:extLst>
              </a:tr>
              <a:tr h="146070">
                <a:tc>
                  <a:txBody>
                    <a:bodyPr/>
                    <a:lstStyle/>
                    <a:p>
                      <a:pPr marL="0"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..3. Energietransport besturen</a:t>
                      </a:r>
                    </a:p>
                  </a:txBody>
                  <a:tcPr marL="68580" marR="68580" marT="21600" marB="21600"/>
                </a:tc>
                <a:extLst>
                  <a:ext uri="{0D108BD9-81ED-4DB2-BD59-A6C34878D82A}">
                    <a16:rowId xmlns:a16="http://schemas.microsoft.com/office/drawing/2014/main" val="1625242384"/>
                  </a:ext>
                </a:extLst>
              </a:tr>
              <a:tr h="158644">
                <a:tc>
                  <a:txBody>
                    <a:bodyPr/>
                    <a:lstStyle/>
                    <a:p>
                      <a:pPr marL="179388" indent="-179388"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..4. Energienetten in/uitbedrijf nemen op afstand</a:t>
                      </a:r>
                    </a:p>
                  </a:txBody>
                  <a:tcPr marL="68580" marR="68580" marT="21600" marB="21600"/>
                </a:tc>
                <a:extLst>
                  <a:ext uri="{0D108BD9-81ED-4DB2-BD59-A6C34878D82A}">
                    <a16:rowId xmlns:a16="http://schemas.microsoft.com/office/drawing/2014/main" val="3100095967"/>
                  </a:ext>
                </a:extLst>
              </a:tr>
              <a:tr h="248940">
                <a:tc>
                  <a:txBody>
                    <a:bodyPr/>
                    <a:lstStyle/>
                    <a:p>
                      <a:pPr marL="179388" marR="0" lvl="0" indent="-179388"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..5. Energienetten opnemen in de besturing van energietransport</a:t>
                      </a:r>
                    </a:p>
                  </a:txBody>
                  <a:tcPr marL="68580" marR="68580" marT="21600" marB="21600"/>
                </a:tc>
                <a:extLst>
                  <a:ext uri="{0D108BD9-81ED-4DB2-BD59-A6C34878D82A}">
                    <a16:rowId xmlns:a16="http://schemas.microsoft.com/office/drawing/2014/main" val="4247406757"/>
                  </a:ext>
                </a:extLst>
              </a:tr>
            </a:tbl>
          </a:graphicData>
        </a:graphic>
      </p:graphicFrame>
      <p:sp>
        <p:nvSpPr>
          <p:cNvPr id="25" name="Afgeronde rechthoek 11">
            <a:extLst>
              <a:ext uri="{FF2B5EF4-FFF2-40B4-BE49-F238E27FC236}">
                <a16:creationId xmlns:a16="http://schemas.microsoft.com/office/drawing/2014/main" id="{008DB169-1756-4765-B054-B2CC72910D54}"/>
              </a:ext>
            </a:extLst>
          </p:cNvPr>
          <p:cNvSpPr/>
          <p:nvPr/>
        </p:nvSpPr>
        <p:spPr>
          <a:xfrm>
            <a:off x="14935571" y="4183707"/>
            <a:ext cx="2344822" cy="1182043"/>
          </a:xfrm>
          <a:prstGeom prst="roundRect">
            <a:avLst>
              <a:gd name="adj" fmla="val 2148"/>
            </a:avLst>
          </a:prstGeom>
          <a:solidFill>
            <a:srgbClr val="FF7C80"/>
          </a:solidFill>
          <a:ln w="3175" cap="flat" cmpd="sng" algn="ctr">
            <a:solidFill>
              <a:srgbClr val="C00000"/>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a:ln>
                  <a:noFill/>
                </a:ln>
                <a:solidFill>
                  <a:srgbClr val="080808"/>
                </a:solidFill>
                <a:effectLst/>
                <a:uLnTx/>
                <a:uFillTx/>
                <a:latin typeface="Microsoft JhengHei Light"/>
                <a:ea typeface="+mn-ea"/>
                <a:cs typeface="+mn-cs"/>
              </a:rPr>
              <a:t>3.3. Energienet richtlijnen en -patronen vaststellen</a:t>
            </a:r>
          </a:p>
        </p:txBody>
      </p:sp>
      <p:sp>
        <p:nvSpPr>
          <p:cNvPr id="31" name="Afgeronde rechthoek 11">
            <a:extLst>
              <a:ext uri="{FF2B5EF4-FFF2-40B4-BE49-F238E27FC236}">
                <a16:creationId xmlns:a16="http://schemas.microsoft.com/office/drawing/2014/main" id="{5BD2501F-7619-47F5-AA09-4A9252070195}"/>
              </a:ext>
            </a:extLst>
          </p:cNvPr>
          <p:cNvSpPr/>
          <p:nvPr/>
        </p:nvSpPr>
        <p:spPr>
          <a:xfrm>
            <a:off x="14935571" y="2503424"/>
            <a:ext cx="2344823" cy="1645947"/>
          </a:xfrm>
          <a:prstGeom prst="roundRect">
            <a:avLst>
              <a:gd name="adj" fmla="val 2148"/>
            </a:avLst>
          </a:prstGeom>
          <a:solidFill>
            <a:srgbClr val="FF7C80"/>
          </a:solidFill>
          <a:ln w="3175" cap="flat" cmpd="sng" algn="ctr">
            <a:solidFill>
              <a:srgbClr val="C00000"/>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a:ln>
                  <a:noFill/>
                </a:ln>
                <a:solidFill>
                  <a:srgbClr val="080808"/>
                </a:solidFill>
                <a:effectLst/>
                <a:uLnTx/>
                <a:uFillTx/>
                <a:latin typeface="Microsoft JhengHei Light"/>
                <a:ea typeface="+mn-ea"/>
                <a:cs typeface="+mn-cs"/>
              </a:rPr>
              <a:t>3.2. Energienetten </a:t>
            </a:r>
            <a:r>
              <a:rPr kumimoji="0" lang="nl-NL" sz="750" b="1" i="0" u="none" strike="noStrike" kern="0" cap="none" spc="0" normalizeH="0" baseline="0" noProof="0" err="1">
                <a:ln>
                  <a:noFill/>
                </a:ln>
                <a:solidFill>
                  <a:srgbClr val="080808"/>
                </a:solidFill>
                <a:effectLst/>
                <a:uLnTx/>
                <a:uFillTx/>
                <a:latin typeface="Microsoft JhengHei Light"/>
                <a:ea typeface="+mn-ea"/>
                <a:cs typeface="+mn-cs"/>
              </a:rPr>
              <a:t>instandhouden</a:t>
            </a:r>
            <a:endParaRPr kumimoji="0" lang="nl-NL" sz="750" b="1" i="0" u="none" strike="noStrike" kern="0" cap="none" spc="0" normalizeH="0" baseline="0" noProof="0">
              <a:ln>
                <a:noFill/>
              </a:ln>
              <a:solidFill>
                <a:srgbClr val="080808"/>
              </a:solidFill>
              <a:effectLst/>
              <a:uLnTx/>
              <a:uFillTx/>
              <a:latin typeface="Microsoft JhengHei Light"/>
              <a:ea typeface="+mn-ea"/>
              <a:cs typeface="+mn-cs"/>
            </a:endParaRPr>
          </a:p>
        </p:txBody>
      </p:sp>
      <p:sp>
        <p:nvSpPr>
          <p:cNvPr id="67" name="Afgeronde rechthoek 11">
            <a:extLst>
              <a:ext uri="{FF2B5EF4-FFF2-40B4-BE49-F238E27FC236}">
                <a16:creationId xmlns:a16="http://schemas.microsoft.com/office/drawing/2014/main" id="{51D3183E-87BB-4BD2-A363-1B181B6F7065}"/>
              </a:ext>
            </a:extLst>
          </p:cNvPr>
          <p:cNvSpPr/>
          <p:nvPr/>
        </p:nvSpPr>
        <p:spPr>
          <a:xfrm>
            <a:off x="14935571" y="273945"/>
            <a:ext cx="2344823" cy="2199244"/>
          </a:xfrm>
          <a:prstGeom prst="roundRect">
            <a:avLst>
              <a:gd name="adj" fmla="val 2148"/>
            </a:avLst>
          </a:prstGeom>
          <a:solidFill>
            <a:srgbClr val="FF7C80"/>
          </a:solidFill>
          <a:ln w="3175" cap="flat" cmpd="sng" algn="ctr">
            <a:solidFill>
              <a:srgbClr val="C00000"/>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a:ln>
                  <a:noFill/>
                </a:ln>
                <a:solidFill>
                  <a:srgbClr val="080808"/>
                </a:solidFill>
                <a:effectLst/>
                <a:uLnTx/>
                <a:uFillTx/>
                <a:latin typeface="Microsoft JhengHei Light"/>
                <a:ea typeface="+mn-ea"/>
                <a:cs typeface="+mn-cs"/>
              </a:rPr>
              <a:t>3.1. Energienetten uitbreiden, vervangen, en vernieuwen</a:t>
            </a:r>
          </a:p>
        </p:txBody>
      </p:sp>
      <p:graphicFrame>
        <p:nvGraphicFramePr>
          <p:cNvPr id="69" name="Tabel 3">
            <a:extLst>
              <a:ext uri="{FF2B5EF4-FFF2-40B4-BE49-F238E27FC236}">
                <a16:creationId xmlns:a16="http://schemas.microsoft.com/office/drawing/2014/main" id="{717086AD-750D-4399-A1AF-66423EDEE37C}"/>
              </a:ext>
            </a:extLst>
          </p:cNvPr>
          <p:cNvGraphicFramePr>
            <a:graphicFrameLocks noGrp="1"/>
          </p:cNvGraphicFramePr>
          <p:nvPr/>
        </p:nvGraphicFramePr>
        <p:xfrm>
          <a:off x="14924596" y="4350265"/>
          <a:ext cx="2337641" cy="1155840"/>
        </p:xfrm>
        <a:graphic>
          <a:graphicData uri="http://schemas.openxmlformats.org/drawingml/2006/table">
            <a:tbl>
              <a:tblPr>
                <a:tableStyleId>{2D5ABB26-0587-4C30-8999-92F81FD0307C}</a:tableStyleId>
              </a:tblPr>
              <a:tblGrid>
                <a:gridCol w="2337641">
                  <a:extLst>
                    <a:ext uri="{9D8B030D-6E8A-4147-A177-3AD203B41FA5}">
                      <a16:colId xmlns:a16="http://schemas.microsoft.com/office/drawing/2014/main" val="3018278592"/>
                    </a:ext>
                  </a:extLst>
                </a:gridCol>
              </a:tblGrid>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..1. Visie op energienetten ontwikkelen</a:t>
                      </a:r>
                    </a:p>
                  </a:txBody>
                  <a:tcPr marL="68580" marR="68580" marT="21600" marB="21600"/>
                </a:tc>
                <a:extLst>
                  <a:ext uri="{0D108BD9-81ED-4DB2-BD59-A6C34878D82A}">
                    <a16:rowId xmlns:a16="http://schemas.microsoft.com/office/drawing/2014/main" val="3623793983"/>
                  </a:ext>
                </a:extLst>
              </a:tr>
              <a:tr h="146070">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..2. Strategische risico’s op energienetten vaststellen</a:t>
                      </a:r>
                    </a:p>
                  </a:txBody>
                  <a:tcPr marL="68580" marR="68580" marT="21600" marB="21600"/>
                </a:tc>
                <a:extLst>
                  <a:ext uri="{0D108BD9-81ED-4DB2-BD59-A6C34878D82A}">
                    <a16:rowId xmlns:a16="http://schemas.microsoft.com/office/drawing/2014/main" val="3523326302"/>
                  </a:ext>
                </a:extLst>
              </a:tr>
              <a:tr h="146070">
                <a:tc>
                  <a:txBody>
                    <a:bodyPr/>
                    <a:lstStyle/>
                    <a:p>
                      <a:pPr marL="179388" marR="0" lvl="0" indent="-179388"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..3. Strategie op energienetten ontwikkelen</a:t>
                      </a:r>
                    </a:p>
                  </a:txBody>
                  <a:tcPr marL="68580" marR="68580" marT="21600" marB="21600"/>
                </a:tc>
                <a:extLst>
                  <a:ext uri="{0D108BD9-81ED-4DB2-BD59-A6C34878D82A}">
                    <a16:rowId xmlns:a16="http://schemas.microsoft.com/office/drawing/2014/main" val="1625242384"/>
                  </a:ext>
                </a:extLst>
              </a:tr>
              <a:tr h="248940">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..4. Beleid en standaardisatie van energienetten opstellen en onderhouden</a:t>
                      </a:r>
                    </a:p>
                  </a:txBody>
                  <a:tcPr marL="68580" marR="68580" marT="21600" marB="21600"/>
                </a:tc>
                <a:extLst>
                  <a:ext uri="{0D108BD9-81ED-4DB2-BD59-A6C34878D82A}">
                    <a16:rowId xmlns:a16="http://schemas.microsoft.com/office/drawing/2014/main" val="3100095967"/>
                  </a:ext>
                </a:extLst>
              </a:tr>
              <a:tr h="146070">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..5. Netcomponenten ontwikkelen</a:t>
                      </a:r>
                    </a:p>
                  </a:txBody>
                  <a:tcPr marL="68580" marR="68580" marT="21600" marB="21600"/>
                </a:tc>
                <a:extLst>
                  <a:ext uri="{0D108BD9-81ED-4DB2-BD59-A6C34878D82A}">
                    <a16:rowId xmlns:a16="http://schemas.microsoft.com/office/drawing/2014/main" val="4247406757"/>
                  </a:ext>
                </a:extLst>
              </a:tr>
              <a:tr h="146070">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..6. Externe regelgeving in richtlijnen vertalen</a:t>
                      </a:r>
                    </a:p>
                  </a:txBody>
                  <a:tcPr marL="68580" marR="68580" marT="21600" marB="21600"/>
                </a:tc>
                <a:extLst>
                  <a:ext uri="{0D108BD9-81ED-4DB2-BD59-A6C34878D82A}">
                    <a16:rowId xmlns:a16="http://schemas.microsoft.com/office/drawing/2014/main" val="1407002118"/>
                  </a:ext>
                </a:extLst>
              </a:tr>
              <a:tr h="146070">
                <a:tc>
                  <a:txBody>
                    <a:bodyPr/>
                    <a:lstStyle/>
                    <a:p>
                      <a:pPr algn="l" fontAlgn="b"/>
                      <a:endParaRPr kumimoji="0" lang="nl-NL" sz="700" b="0" i="0" u="none" strike="noStrike" kern="1200" cap="none" spc="0" normalizeH="0" baseline="0">
                        <a:ln>
                          <a:noFill/>
                        </a:ln>
                        <a:solidFill>
                          <a:srgbClr val="000000"/>
                        </a:solidFill>
                        <a:effectLst/>
                        <a:uLnTx/>
                        <a:uFillTx/>
                        <a:latin typeface="Microsoft JhengHei Light"/>
                        <a:ea typeface="+mn-ea"/>
                        <a:cs typeface="+mn-cs"/>
                      </a:endParaRPr>
                    </a:p>
                  </a:txBody>
                  <a:tcPr marL="0" marR="0" marT="21600" marB="21600" anchor="b"/>
                </a:tc>
                <a:extLst>
                  <a:ext uri="{0D108BD9-81ED-4DB2-BD59-A6C34878D82A}">
                    <a16:rowId xmlns:a16="http://schemas.microsoft.com/office/drawing/2014/main" val="1943951726"/>
                  </a:ext>
                </a:extLst>
              </a:tr>
            </a:tbl>
          </a:graphicData>
        </a:graphic>
      </p:graphicFrame>
      <p:graphicFrame>
        <p:nvGraphicFramePr>
          <p:cNvPr id="71" name="Tabel 3">
            <a:extLst>
              <a:ext uri="{FF2B5EF4-FFF2-40B4-BE49-F238E27FC236}">
                <a16:creationId xmlns:a16="http://schemas.microsoft.com/office/drawing/2014/main" id="{441C155D-8676-4A7C-8F27-A3E604E7CBC2}"/>
              </a:ext>
            </a:extLst>
          </p:cNvPr>
          <p:cNvGraphicFramePr>
            <a:graphicFrameLocks noGrp="1"/>
          </p:cNvGraphicFramePr>
          <p:nvPr/>
        </p:nvGraphicFramePr>
        <p:xfrm>
          <a:off x="14889940" y="2662864"/>
          <a:ext cx="2445559" cy="1475880"/>
        </p:xfrm>
        <a:graphic>
          <a:graphicData uri="http://schemas.openxmlformats.org/drawingml/2006/table">
            <a:tbl>
              <a:tblPr>
                <a:tableStyleId>{2D5ABB26-0587-4C30-8999-92F81FD0307C}</a:tableStyleId>
              </a:tblPr>
              <a:tblGrid>
                <a:gridCol w="2445559">
                  <a:extLst>
                    <a:ext uri="{9D8B030D-6E8A-4147-A177-3AD203B41FA5}">
                      <a16:colId xmlns:a16="http://schemas.microsoft.com/office/drawing/2014/main" val="1870407470"/>
                    </a:ext>
                  </a:extLst>
                </a:gridCol>
              </a:tblGrid>
              <a:tr h="248940">
                <a:tc>
                  <a:txBody>
                    <a:bodyPr/>
                    <a:lstStyle/>
                    <a:p>
                      <a:pPr marL="177800" indent="-177800"/>
                      <a:r>
                        <a:rPr kumimoji="0" lang="nl-NL" sz="700" b="0" i="0" u="none" strike="noStrike" kern="1200" cap="none" spc="0" normalizeH="0" baseline="0">
                          <a:ln>
                            <a:noFill/>
                          </a:ln>
                          <a:solidFill>
                            <a:srgbClr val="000000"/>
                          </a:solidFill>
                          <a:effectLst/>
                          <a:uLnTx/>
                          <a:uFillTx/>
                          <a:latin typeface="Microsoft JhengHei Light"/>
                          <a:ea typeface="+mn-ea"/>
                          <a:cs typeface="+mn-cs"/>
                        </a:rPr>
                        <a:t>..1. Net(componenten)toestand inventariseren en analyseren</a:t>
                      </a:r>
                    </a:p>
                  </a:txBody>
                  <a:tcPr marL="68580" marR="68580" marT="21600" marB="21600"/>
                </a:tc>
                <a:extLst>
                  <a:ext uri="{0D108BD9-81ED-4DB2-BD59-A6C34878D82A}">
                    <a16:rowId xmlns:a16="http://schemas.microsoft.com/office/drawing/2014/main" val="3623793983"/>
                  </a:ext>
                </a:extLst>
              </a:tr>
              <a:tr h="146070">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..2. Netrisico’s op kwaliteit bepalen en waarderen</a:t>
                      </a:r>
                    </a:p>
                  </a:txBody>
                  <a:tcPr marL="68580" marR="68580" marT="21600" marB="21600"/>
                </a:tc>
                <a:extLst>
                  <a:ext uri="{0D108BD9-81ED-4DB2-BD59-A6C34878D82A}">
                    <a16:rowId xmlns:a16="http://schemas.microsoft.com/office/drawing/2014/main" val="2322928640"/>
                  </a:ext>
                </a:extLst>
              </a:tr>
              <a:tr h="248940">
                <a:tc>
                  <a:txBody>
                    <a:bodyPr/>
                    <a:lstStyle/>
                    <a:p>
                      <a:pPr marL="177800" indent="-177800"/>
                      <a:r>
                        <a:rPr kumimoji="0" lang="nl-NL" sz="700" b="0" i="0" u="none" strike="noStrike" kern="1200" cap="none" spc="0" normalizeH="0" baseline="0">
                          <a:ln>
                            <a:noFill/>
                          </a:ln>
                          <a:solidFill>
                            <a:srgbClr val="000000"/>
                          </a:solidFill>
                          <a:effectLst/>
                          <a:uLnTx/>
                          <a:uFillTx/>
                          <a:latin typeface="Microsoft JhengHei Light"/>
                          <a:ea typeface="+mn-ea"/>
                          <a:cs typeface="+mn-cs"/>
                        </a:rPr>
                        <a:t>..3. Alternatieven voor mitigatie kwaliteitsrisico analyseren en mitigerende maatregelen bepalen</a:t>
                      </a:r>
                    </a:p>
                  </a:txBody>
                  <a:tcPr marL="68580" marR="68580" marT="21600" marB="21600"/>
                </a:tc>
                <a:extLst>
                  <a:ext uri="{0D108BD9-81ED-4DB2-BD59-A6C34878D82A}">
                    <a16:rowId xmlns:a16="http://schemas.microsoft.com/office/drawing/2014/main" val="3523326302"/>
                  </a:ext>
                </a:extLst>
              </a:tr>
              <a:tr h="248940">
                <a:tc>
                  <a:txBody>
                    <a:bodyPr/>
                    <a:lstStyle/>
                    <a:p>
                      <a:pPr marL="177800" indent="-177800"/>
                      <a:r>
                        <a:rPr kumimoji="0" lang="nl-NL" sz="700" b="0" i="0" u="none" strike="noStrike" kern="1200" cap="none" spc="0" normalizeH="0" baseline="0">
                          <a:ln>
                            <a:noFill/>
                          </a:ln>
                          <a:solidFill>
                            <a:srgbClr val="000000"/>
                          </a:solidFill>
                          <a:effectLst/>
                          <a:uLnTx/>
                          <a:uFillTx/>
                          <a:latin typeface="Microsoft JhengHei Light"/>
                          <a:ea typeface="+mn-ea"/>
                          <a:cs typeface="+mn-cs"/>
                        </a:rPr>
                        <a:t>..4. (Meer)jarenplanning voor onderhoud en inspecties bepalen</a:t>
                      </a:r>
                    </a:p>
                  </a:txBody>
                  <a:tcPr marL="68580" marR="68580" marT="21600" marB="21600"/>
                </a:tc>
                <a:extLst>
                  <a:ext uri="{0D108BD9-81ED-4DB2-BD59-A6C34878D82A}">
                    <a16:rowId xmlns:a16="http://schemas.microsoft.com/office/drawing/2014/main" val="3100095967"/>
                  </a:ext>
                </a:extLst>
              </a:tr>
              <a:tr h="248940">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..5. Opdracht voor uitvoering van onderhoud en inspectie verstrekken en bewaken</a:t>
                      </a:r>
                    </a:p>
                  </a:txBody>
                  <a:tcPr marL="68580" marR="68580" marT="21600" marB="21600"/>
                </a:tc>
                <a:extLst>
                  <a:ext uri="{0D108BD9-81ED-4DB2-BD59-A6C34878D82A}">
                    <a16:rowId xmlns:a16="http://schemas.microsoft.com/office/drawing/2014/main" val="4247406757"/>
                  </a:ext>
                </a:extLst>
              </a:tr>
              <a:tr h="146070">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..6. Storingen onderzoeken</a:t>
                      </a:r>
                    </a:p>
                  </a:txBody>
                  <a:tcPr marL="68580" marR="68580" marT="21600" marB="21600"/>
                </a:tc>
                <a:extLst>
                  <a:ext uri="{0D108BD9-81ED-4DB2-BD59-A6C34878D82A}">
                    <a16:rowId xmlns:a16="http://schemas.microsoft.com/office/drawing/2014/main" val="2571958378"/>
                  </a:ext>
                </a:extLst>
              </a:tr>
              <a:tr h="146070">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..7. Graafschade voorkomen</a:t>
                      </a:r>
                    </a:p>
                  </a:txBody>
                  <a:tcPr marL="68580" marR="68580" marT="21600" marB="21600"/>
                </a:tc>
                <a:extLst>
                  <a:ext uri="{0D108BD9-81ED-4DB2-BD59-A6C34878D82A}">
                    <a16:rowId xmlns:a16="http://schemas.microsoft.com/office/drawing/2014/main" val="2822829673"/>
                  </a:ext>
                </a:extLst>
              </a:tr>
            </a:tbl>
          </a:graphicData>
        </a:graphic>
      </p:graphicFrame>
      <p:graphicFrame>
        <p:nvGraphicFramePr>
          <p:cNvPr id="73" name="Tabel 3">
            <a:extLst>
              <a:ext uri="{FF2B5EF4-FFF2-40B4-BE49-F238E27FC236}">
                <a16:creationId xmlns:a16="http://schemas.microsoft.com/office/drawing/2014/main" id="{6F3BD293-6937-47CA-88B1-31152D7E49B9}"/>
              </a:ext>
            </a:extLst>
          </p:cNvPr>
          <p:cNvGraphicFramePr>
            <a:graphicFrameLocks noGrp="1"/>
          </p:cNvGraphicFramePr>
          <p:nvPr/>
        </p:nvGraphicFramePr>
        <p:xfrm>
          <a:off x="14887066" y="552622"/>
          <a:ext cx="2445559" cy="1882005"/>
        </p:xfrm>
        <a:graphic>
          <a:graphicData uri="http://schemas.openxmlformats.org/drawingml/2006/table">
            <a:tbl>
              <a:tblPr>
                <a:tableStyleId>{2D5ABB26-0587-4C30-8999-92F81FD0307C}</a:tableStyleId>
              </a:tblPr>
              <a:tblGrid>
                <a:gridCol w="2445559">
                  <a:extLst>
                    <a:ext uri="{9D8B030D-6E8A-4147-A177-3AD203B41FA5}">
                      <a16:colId xmlns:a16="http://schemas.microsoft.com/office/drawing/2014/main" val="4109487623"/>
                    </a:ext>
                  </a:extLst>
                </a:gridCol>
              </a:tblGrid>
              <a:tr h="255043">
                <a:tc>
                  <a:txBody>
                    <a:bodyPr/>
                    <a:lstStyle/>
                    <a:p>
                      <a:pPr marL="177800" indent="-177800" algn="l" defTabSz="914400" rtl="0" eaLnBrk="1" latinLnBrk="0" hangingPunct="1"/>
                      <a:r>
                        <a:rPr kumimoji="0" lang="nl-NL" sz="700" b="0" i="0" u="none" strike="noStrike" kern="1200" cap="none" spc="0" normalizeH="0" baseline="0">
                          <a:ln>
                            <a:noFill/>
                          </a:ln>
                          <a:solidFill>
                            <a:srgbClr val="080808"/>
                          </a:solidFill>
                          <a:effectLst/>
                          <a:uLnTx/>
                          <a:uFillTx/>
                          <a:latin typeface="Microsoft JhengHei Light"/>
                          <a:ea typeface="+mn-ea"/>
                          <a:cs typeface="+mn-cs"/>
                        </a:rPr>
                        <a:t>..1. (Veranderde) behoefte aan capaciteit en </a:t>
                      </a:r>
                      <a:br>
                        <a:rPr kumimoji="0" lang="nl-NL" sz="700" b="0" i="0" u="none" strike="noStrike" kern="1200" cap="none" spc="0" normalizeH="0" baseline="0">
                          <a:ln>
                            <a:noFill/>
                          </a:ln>
                          <a:solidFill>
                            <a:srgbClr val="080808"/>
                          </a:solidFill>
                          <a:effectLst/>
                          <a:uLnTx/>
                          <a:uFillTx/>
                          <a:latin typeface="Microsoft JhengHei Light"/>
                          <a:ea typeface="+mn-ea"/>
                          <a:cs typeface="+mn-cs"/>
                        </a:rPr>
                      </a:br>
                      <a:r>
                        <a:rPr kumimoji="0" lang="nl-NL" sz="700" b="0" i="0" u="none" strike="noStrike" kern="1200" cap="none" spc="0" normalizeH="0" baseline="0">
                          <a:ln>
                            <a:noFill/>
                          </a:ln>
                          <a:solidFill>
                            <a:srgbClr val="080808"/>
                          </a:solidFill>
                          <a:effectLst/>
                          <a:uLnTx/>
                          <a:uFillTx/>
                          <a:latin typeface="Microsoft JhengHei Light"/>
                          <a:ea typeface="+mn-ea"/>
                          <a:cs typeface="+mn-cs"/>
                        </a:rPr>
                        <a:t>functionaliteit inventariseren en analyseren/simuleren </a:t>
                      </a:r>
                    </a:p>
                  </a:txBody>
                  <a:tcPr marL="68580" marR="0" marT="21600" marB="21600"/>
                </a:tc>
                <a:extLst>
                  <a:ext uri="{0D108BD9-81ED-4DB2-BD59-A6C34878D82A}">
                    <a16:rowId xmlns:a16="http://schemas.microsoft.com/office/drawing/2014/main" val="3623793983"/>
                  </a:ext>
                </a:extLst>
              </a:tr>
              <a:tr h="248940">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80808"/>
                          </a:solidFill>
                          <a:effectLst/>
                          <a:uLnTx/>
                          <a:uFillTx/>
                          <a:latin typeface="Microsoft JhengHei Light"/>
                          <a:ea typeface="+mn-ea"/>
                          <a:cs typeface="+mn-cs"/>
                        </a:rPr>
                        <a:t>..2. Netrisico’s op capaciteit en/of functionaliteit </a:t>
                      </a:r>
                      <a:br>
                        <a:rPr kumimoji="0" lang="nl-NL" sz="700" b="0" i="0" u="none" strike="noStrike" kern="1200" cap="none" spc="0" normalizeH="0" baseline="0">
                          <a:ln>
                            <a:noFill/>
                          </a:ln>
                          <a:solidFill>
                            <a:srgbClr val="080808"/>
                          </a:solidFill>
                          <a:effectLst/>
                          <a:uLnTx/>
                          <a:uFillTx/>
                          <a:latin typeface="Microsoft JhengHei Light"/>
                          <a:ea typeface="+mn-ea"/>
                          <a:cs typeface="+mn-cs"/>
                        </a:rPr>
                      </a:br>
                      <a:r>
                        <a:rPr kumimoji="0" lang="nl-NL" sz="700" b="0" i="0" u="none" strike="noStrike" kern="1200" cap="none" spc="0" normalizeH="0" baseline="0">
                          <a:ln>
                            <a:noFill/>
                          </a:ln>
                          <a:solidFill>
                            <a:srgbClr val="080808"/>
                          </a:solidFill>
                          <a:effectLst/>
                          <a:uLnTx/>
                          <a:uFillTx/>
                          <a:latin typeface="Microsoft JhengHei Light"/>
                          <a:ea typeface="+mn-ea"/>
                          <a:cs typeface="+mn-cs"/>
                        </a:rPr>
                        <a:t>bepalen en waarderen</a:t>
                      </a:r>
                    </a:p>
                  </a:txBody>
                  <a:tcPr marL="68580" marR="0" marT="21600" marB="21600"/>
                </a:tc>
                <a:extLst>
                  <a:ext uri="{0D108BD9-81ED-4DB2-BD59-A6C34878D82A}">
                    <a16:rowId xmlns:a16="http://schemas.microsoft.com/office/drawing/2014/main" val="3523326302"/>
                  </a:ext>
                </a:extLst>
              </a:tr>
              <a:tr h="248940">
                <a:tc>
                  <a:txBody>
                    <a:bodyPr/>
                    <a:lstStyle/>
                    <a:p>
                      <a:pPr marL="177800" indent="-177800" algn="l" defTabSz="914400" rtl="0" eaLnBrk="1" latinLnBrk="0" hangingPunct="1"/>
                      <a:r>
                        <a:rPr kumimoji="0" lang="nl-NL" sz="700" b="0" i="0" u="none" strike="noStrike" kern="1200" cap="none" spc="0" normalizeH="0" baseline="0">
                          <a:ln>
                            <a:noFill/>
                          </a:ln>
                          <a:solidFill>
                            <a:srgbClr val="7030A0"/>
                          </a:solidFill>
                          <a:effectLst/>
                          <a:uLnTx/>
                          <a:uFillTx/>
                          <a:latin typeface="Microsoft JhengHei Light"/>
                          <a:ea typeface="+mn-ea"/>
                          <a:cs typeface="+mn-cs"/>
                        </a:rPr>
                        <a:t>..3. </a:t>
                      </a:r>
                      <a:r>
                        <a:rPr kumimoji="0" lang="nl-NL" sz="700" b="0" i="0" u="none" strike="noStrike" kern="1200" cap="none" spc="0" normalizeH="0" baseline="0">
                          <a:ln>
                            <a:noFill/>
                          </a:ln>
                          <a:solidFill>
                            <a:srgbClr val="080808"/>
                          </a:solidFill>
                          <a:effectLst/>
                          <a:uLnTx/>
                          <a:uFillTx/>
                          <a:latin typeface="Microsoft JhengHei Light"/>
                          <a:ea typeface="+mn-ea"/>
                          <a:cs typeface="+mn-cs"/>
                        </a:rPr>
                        <a:t>Alternatieven voor mitigatie risico op capaciteit </a:t>
                      </a:r>
                      <a:br>
                        <a:rPr kumimoji="0" lang="nl-NL" sz="700" b="0" i="0" u="none" strike="noStrike" kern="1200" cap="none" spc="0" normalizeH="0" baseline="0">
                          <a:ln>
                            <a:noFill/>
                          </a:ln>
                          <a:solidFill>
                            <a:srgbClr val="080808"/>
                          </a:solidFill>
                          <a:effectLst/>
                          <a:uLnTx/>
                          <a:uFillTx/>
                          <a:latin typeface="Microsoft JhengHei Light"/>
                          <a:ea typeface="+mn-ea"/>
                          <a:cs typeface="+mn-cs"/>
                        </a:rPr>
                      </a:br>
                      <a:r>
                        <a:rPr kumimoji="0" lang="nl-NL" sz="700" b="0" i="0" u="none" strike="noStrike" kern="1200" cap="none" spc="0" normalizeH="0" baseline="0">
                          <a:ln>
                            <a:noFill/>
                          </a:ln>
                          <a:solidFill>
                            <a:srgbClr val="080808"/>
                          </a:solidFill>
                          <a:effectLst/>
                          <a:uLnTx/>
                          <a:uFillTx/>
                          <a:latin typeface="Microsoft JhengHei Light"/>
                          <a:ea typeface="+mn-ea"/>
                          <a:cs typeface="+mn-cs"/>
                        </a:rPr>
                        <a:t>en/of functionaliteit analyseren en mitigerende maatregelen bepalen</a:t>
                      </a:r>
                    </a:p>
                  </a:txBody>
                  <a:tcPr marL="68580" marR="0" marT="21600" marB="21600"/>
                </a:tc>
                <a:extLst>
                  <a:ext uri="{0D108BD9-81ED-4DB2-BD59-A6C34878D82A}">
                    <a16:rowId xmlns:a16="http://schemas.microsoft.com/office/drawing/2014/main" val="1625242384"/>
                  </a:ext>
                </a:extLst>
              </a:tr>
              <a:tr h="250777">
                <a:tc>
                  <a:txBody>
                    <a:bodyPr/>
                    <a:lstStyle/>
                    <a:p>
                      <a:pPr marL="177800" indent="-177800"/>
                      <a:r>
                        <a:rPr kumimoji="0" lang="nl-NL" sz="700" b="0" i="0" u="none" strike="noStrike" kern="1200" cap="none" spc="0" normalizeH="0" baseline="0">
                          <a:ln>
                            <a:noFill/>
                          </a:ln>
                          <a:solidFill>
                            <a:srgbClr val="080808"/>
                          </a:solidFill>
                          <a:effectLst/>
                          <a:uLnTx/>
                          <a:uFillTx/>
                          <a:latin typeface="Microsoft JhengHei Light"/>
                          <a:ea typeface="+mn-ea"/>
                          <a:cs typeface="+mn-cs"/>
                        </a:rPr>
                        <a:t>..4. (</a:t>
                      </a:r>
                      <a:r>
                        <a:rPr kumimoji="0" lang="nl-NL" sz="700" b="0" i="0" u="none" strike="noStrike" kern="1200" cap="none" spc="0" normalizeH="0" baseline="0" err="1">
                          <a:ln>
                            <a:noFill/>
                          </a:ln>
                          <a:solidFill>
                            <a:srgbClr val="080808"/>
                          </a:solidFill>
                          <a:effectLst/>
                          <a:uLnTx/>
                          <a:uFillTx/>
                          <a:latin typeface="Microsoft JhengHei Light"/>
                          <a:ea typeface="+mn-ea"/>
                          <a:cs typeface="+mn-cs"/>
                        </a:rPr>
                        <a:t>Meerjaren</a:t>
                      </a:r>
                      <a:r>
                        <a:rPr kumimoji="0" lang="nl-NL" sz="700" b="0" i="0" u="none" strike="noStrike" kern="1200" cap="none" spc="0" normalizeH="0" baseline="0">
                          <a:ln>
                            <a:noFill/>
                          </a:ln>
                          <a:solidFill>
                            <a:srgbClr val="080808"/>
                          </a:solidFill>
                          <a:effectLst/>
                          <a:uLnTx/>
                          <a:uFillTx/>
                          <a:latin typeface="Microsoft JhengHei Light"/>
                          <a:ea typeface="+mn-ea"/>
                          <a:cs typeface="+mn-cs"/>
                        </a:rPr>
                        <a:t>)planning voor maatregelen op capaciteit en/of functionaliteit opstellen</a:t>
                      </a:r>
                    </a:p>
                  </a:txBody>
                  <a:tcPr marL="68580" marR="0" marT="21600" marB="21600"/>
                </a:tc>
                <a:extLst>
                  <a:ext uri="{0D108BD9-81ED-4DB2-BD59-A6C34878D82A}">
                    <a16:rowId xmlns:a16="http://schemas.microsoft.com/office/drawing/2014/main" val="4247406757"/>
                  </a:ext>
                </a:extLst>
              </a:tr>
              <a:tr h="158592">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80808"/>
                          </a:solidFill>
                          <a:effectLst/>
                          <a:uLnTx/>
                          <a:uFillTx/>
                          <a:latin typeface="Microsoft JhengHei Light"/>
                          <a:ea typeface="+mn-ea"/>
                          <a:cs typeface="+mn-cs"/>
                        </a:rPr>
                        <a:t>..5. Programma van eisen/functioneel ontwerp opstellen</a:t>
                      </a:r>
                    </a:p>
                  </a:txBody>
                  <a:tcPr marL="68580" marR="0" marT="21600" marB="21600"/>
                </a:tc>
                <a:extLst>
                  <a:ext uri="{0D108BD9-81ED-4DB2-BD59-A6C34878D82A}">
                    <a16:rowId xmlns:a16="http://schemas.microsoft.com/office/drawing/2014/main" val="2140771595"/>
                  </a:ext>
                </a:extLst>
              </a:tr>
              <a:tr h="162815">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80808"/>
                          </a:solidFill>
                          <a:effectLst/>
                          <a:uLnTx/>
                          <a:uFillTx/>
                          <a:latin typeface="Microsoft JhengHei Light"/>
                          <a:ea typeface="+mn-ea"/>
                          <a:cs typeface="+mn-cs"/>
                        </a:rPr>
                        <a:t>..6. Omgevingsanalyses verrichten</a:t>
                      </a:r>
                    </a:p>
                  </a:txBody>
                  <a:tcPr marL="68580" marR="0" marT="21600" marB="21600"/>
                </a:tc>
                <a:extLst>
                  <a:ext uri="{0D108BD9-81ED-4DB2-BD59-A6C34878D82A}">
                    <a16:rowId xmlns:a16="http://schemas.microsoft.com/office/drawing/2014/main" val="2787369777"/>
                  </a:ext>
                </a:extLst>
              </a:tr>
              <a:tr h="152400">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80808"/>
                          </a:solidFill>
                          <a:effectLst/>
                          <a:uLnTx/>
                          <a:uFillTx/>
                          <a:latin typeface="Microsoft JhengHei Light"/>
                          <a:ea typeface="+mn-ea"/>
                          <a:cs typeface="+mn-cs"/>
                        </a:rPr>
                        <a:t>..7. Tracé vergunningen verkrijgen/zakelijk recht vestigen</a:t>
                      </a:r>
                    </a:p>
                  </a:txBody>
                  <a:tcPr marL="68580" marR="0" marT="21600" marB="21600"/>
                </a:tc>
                <a:extLst>
                  <a:ext uri="{0D108BD9-81ED-4DB2-BD59-A6C34878D82A}">
                    <a16:rowId xmlns:a16="http://schemas.microsoft.com/office/drawing/2014/main" val="3528453171"/>
                  </a:ext>
                </a:extLst>
              </a:tr>
              <a:tr h="275278">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80808"/>
                          </a:solidFill>
                          <a:effectLst/>
                          <a:uLnTx/>
                          <a:uFillTx/>
                          <a:latin typeface="Microsoft JhengHei Light"/>
                          <a:ea typeface="+mn-ea"/>
                          <a:cs typeface="+mn-cs"/>
                        </a:rPr>
                        <a:t>..8. Opdracht voor uitvoeren van netaanpassing verstrekken, bewaken en administratief verwerken</a:t>
                      </a:r>
                    </a:p>
                  </a:txBody>
                  <a:tcPr marL="68580" marR="0" marT="21600" marB="21600"/>
                </a:tc>
                <a:extLst>
                  <a:ext uri="{0D108BD9-81ED-4DB2-BD59-A6C34878D82A}">
                    <a16:rowId xmlns:a16="http://schemas.microsoft.com/office/drawing/2014/main" val="1943951726"/>
                  </a:ext>
                </a:extLst>
              </a:tr>
            </a:tbl>
          </a:graphicData>
        </a:graphic>
      </p:graphicFrame>
      <p:sp>
        <p:nvSpPr>
          <p:cNvPr id="89" name="Afgeronde rechthoek 16">
            <a:extLst>
              <a:ext uri="{FF2B5EF4-FFF2-40B4-BE49-F238E27FC236}">
                <a16:creationId xmlns:a16="http://schemas.microsoft.com/office/drawing/2014/main" id="{F4A12FAC-8850-45DD-B06C-CE4FA72B7A29}"/>
              </a:ext>
            </a:extLst>
          </p:cNvPr>
          <p:cNvSpPr/>
          <p:nvPr/>
        </p:nvSpPr>
        <p:spPr>
          <a:xfrm>
            <a:off x="17303306" y="1720162"/>
            <a:ext cx="2213538" cy="1755998"/>
          </a:xfrm>
          <a:prstGeom prst="roundRect">
            <a:avLst>
              <a:gd name="adj" fmla="val 3691"/>
            </a:avLst>
          </a:prstGeom>
          <a:solidFill>
            <a:srgbClr val="FFFFCC"/>
          </a:solidFill>
          <a:ln w="3175" cap="flat" cmpd="sng" algn="ctr">
            <a:solidFill>
              <a:srgbClr val="CC9900"/>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1" i="0" u="none" strike="noStrike" kern="1200" cap="none" spc="0" normalizeH="0" baseline="0" noProof="0">
                <a:ln>
                  <a:noFill/>
                </a:ln>
                <a:solidFill>
                  <a:srgbClr val="080808"/>
                </a:solidFill>
                <a:effectLst/>
                <a:uLnTx/>
                <a:uFillTx/>
                <a:latin typeface="Microsoft JhengHei Light"/>
                <a:ea typeface="+mn-ea"/>
                <a:cs typeface="+mn-cs"/>
              </a:rPr>
              <a:t>5.3. Werkzaamheden uitvoeren</a:t>
            </a:r>
          </a:p>
        </p:txBody>
      </p:sp>
      <p:sp>
        <p:nvSpPr>
          <p:cNvPr id="91" name="Afgeronde rechthoek 11">
            <a:extLst>
              <a:ext uri="{FF2B5EF4-FFF2-40B4-BE49-F238E27FC236}">
                <a16:creationId xmlns:a16="http://schemas.microsoft.com/office/drawing/2014/main" id="{CEF34795-C2E3-4221-A5EE-544ACE71B558}"/>
              </a:ext>
            </a:extLst>
          </p:cNvPr>
          <p:cNvSpPr/>
          <p:nvPr/>
        </p:nvSpPr>
        <p:spPr>
          <a:xfrm>
            <a:off x="17303306" y="278370"/>
            <a:ext cx="2199935" cy="550231"/>
          </a:xfrm>
          <a:prstGeom prst="roundRect">
            <a:avLst>
              <a:gd name="adj" fmla="val 4097"/>
            </a:avLst>
          </a:prstGeom>
          <a:solidFill>
            <a:srgbClr val="FFFFCC"/>
          </a:solidFill>
          <a:ln w="3175" cap="flat" cmpd="sng" algn="ctr">
            <a:solidFill>
              <a:srgbClr val="CC9900"/>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1" i="0" u="none" strike="noStrike" kern="1200" cap="none" spc="0" normalizeH="0" baseline="0" noProof="0">
                <a:ln>
                  <a:noFill/>
                </a:ln>
                <a:solidFill>
                  <a:srgbClr val="080808"/>
                </a:solidFill>
                <a:effectLst/>
                <a:uLnTx/>
                <a:uFillTx/>
                <a:latin typeface="Microsoft JhengHei Light"/>
                <a:ea typeface="+mn-ea"/>
                <a:cs typeface="+mn-cs"/>
              </a:rPr>
              <a:t>5.1. Werkzaamheden-portfolio opstellen en onderhouden</a:t>
            </a:r>
          </a:p>
        </p:txBody>
      </p:sp>
      <p:sp>
        <p:nvSpPr>
          <p:cNvPr id="93" name="Afgeronde rechthoek 12">
            <a:extLst>
              <a:ext uri="{FF2B5EF4-FFF2-40B4-BE49-F238E27FC236}">
                <a16:creationId xmlns:a16="http://schemas.microsoft.com/office/drawing/2014/main" id="{14882FA8-9F56-47AE-9CDF-586B6650A423}"/>
              </a:ext>
            </a:extLst>
          </p:cNvPr>
          <p:cNvSpPr/>
          <p:nvPr/>
        </p:nvSpPr>
        <p:spPr>
          <a:xfrm>
            <a:off x="17303306" y="854289"/>
            <a:ext cx="2213538" cy="842443"/>
          </a:xfrm>
          <a:prstGeom prst="roundRect">
            <a:avLst>
              <a:gd name="adj" fmla="val 4097"/>
            </a:avLst>
          </a:prstGeom>
          <a:solidFill>
            <a:srgbClr val="FFFFCC"/>
          </a:solidFill>
          <a:ln w="3175" cap="flat" cmpd="sng" algn="ctr">
            <a:solidFill>
              <a:srgbClr val="CC9900"/>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1" i="0" u="none" strike="noStrike" kern="1200" cap="none" spc="0" normalizeH="0" baseline="0" noProof="0">
                <a:ln>
                  <a:noFill/>
                </a:ln>
                <a:solidFill>
                  <a:srgbClr val="080808"/>
                </a:solidFill>
                <a:effectLst/>
                <a:uLnTx/>
                <a:uFillTx/>
                <a:latin typeface="Microsoft JhengHei Light"/>
                <a:ea typeface="+mn-ea"/>
                <a:cs typeface="+mn-cs"/>
              </a:rPr>
              <a:t>5.2. Regievoeren over werkzaamheden</a:t>
            </a:r>
          </a:p>
        </p:txBody>
      </p:sp>
      <p:graphicFrame>
        <p:nvGraphicFramePr>
          <p:cNvPr id="97" name="Tabel 3">
            <a:extLst>
              <a:ext uri="{FF2B5EF4-FFF2-40B4-BE49-F238E27FC236}">
                <a16:creationId xmlns:a16="http://schemas.microsoft.com/office/drawing/2014/main" id="{AA4C10A7-7170-4C50-804C-C77D6B9761A0}"/>
              </a:ext>
            </a:extLst>
          </p:cNvPr>
          <p:cNvGraphicFramePr>
            <a:graphicFrameLocks noGrp="1"/>
          </p:cNvGraphicFramePr>
          <p:nvPr/>
        </p:nvGraphicFramePr>
        <p:xfrm>
          <a:off x="17289575" y="1897555"/>
          <a:ext cx="2174078" cy="1546860"/>
        </p:xfrm>
        <a:graphic>
          <a:graphicData uri="http://schemas.openxmlformats.org/drawingml/2006/table">
            <a:tbl>
              <a:tblPr>
                <a:tableStyleId>{2D5ABB26-0587-4C30-8999-92F81FD0307C}</a:tableStyleId>
              </a:tblPr>
              <a:tblGrid>
                <a:gridCol w="2174078">
                  <a:extLst>
                    <a:ext uri="{9D8B030D-6E8A-4147-A177-3AD203B41FA5}">
                      <a16:colId xmlns:a16="http://schemas.microsoft.com/office/drawing/2014/main" val="1594262196"/>
                    </a:ext>
                  </a:extLst>
                </a:gridCol>
              </a:tblGrid>
              <a:tr h="274320">
                <a:tc>
                  <a:txBody>
                    <a:bodyPr/>
                    <a:lstStyle/>
                    <a:p>
                      <a:pPr marL="179388" indent="-179388"/>
                      <a:r>
                        <a:rPr kumimoji="0" lang="nl-NL" sz="700" b="0" i="0" u="none" strike="noStrike" kern="1200" cap="none" spc="0" normalizeH="0" baseline="0">
                          <a:ln>
                            <a:noFill/>
                          </a:ln>
                          <a:solidFill>
                            <a:srgbClr val="080808"/>
                          </a:solidFill>
                          <a:effectLst/>
                          <a:uLnTx/>
                          <a:uFillTx/>
                          <a:latin typeface="Microsoft JhengHei Light"/>
                          <a:ea typeface="+mn-ea"/>
                          <a:cs typeface="+mn-cs"/>
                        </a:rPr>
                        <a:t>..1. Voorlopige en definitieve ontwerpen van energienetten opstellen</a:t>
                      </a:r>
                    </a:p>
                  </a:txBody>
                  <a:tcPr marL="68580" marR="68580" marT="34290" marB="34290"/>
                </a:tc>
                <a:extLst>
                  <a:ext uri="{0D108BD9-81ED-4DB2-BD59-A6C34878D82A}">
                    <a16:rowId xmlns:a16="http://schemas.microsoft.com/office/drawing/2014/main" val="3623793983"/>
                  </a:ext>
                </a:extLst>
              </a:tr>
              <a:tr h="171450">
                <a:tc>
                  <a:txBody>
                    <a:bodyPr/>
                    <a:lstStyle/>
                    <a:p>
                      <a:pPr marL="179388" indent="-179388"/>
                      <a:r>
                        <a:rPr kumimoji="0" lang="nl-NL" sz="700" b="0" i="0" u="none" strike="noStrike" kern="1200" cap="none" spc="0" normalizeH="0" baseline="0">
                          <a:ln>
                            <a:noFill/>
                          </a:ln>
                          <a:solidFill>
                            <a:srgbClr val="080808"/>
                          </a:solidFill>
                          <a:effectLst/>
                          <a:uLnTx/>
                          <a:uFillTx/>
                          <a:latin typeface="Microsoft JhengHei Light"/>
                          <a:ea typeface="+mn-ea"/>
                          <a:cs typeface="+mn-cs"/>
                        </a:rPr>
                        <a:t>..2. Uitvoering van werkzaamheden voorbereiden</a:t>
                      </a:r>
                    </a:p>
                  </a:txBody>
                  <a:tcPr marL="68580" marR="68580" marT="34290" marB="34290"/>
                </a:tc>
                <a:extLst>
                  <a:ext uri="{0D108BD9-81ED-4DB2-BD59-A6C34878D82A}">
                    <a16:rowId xmlns:a16="http://schemas.microsoft.com/office/drawing/2014/main" val="3523326302"/>
                  </a:ext>
                </a:extLst>
              </a:tr>
              <a:tr h="17145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..3. Werkzaamheden operationeel plannen</a:t>
                      </a:r>
                    </a:p>
                  </a:txBody>
                  <a:tcPr marL="68580" marR="68580" marT="34290" marB="34290"/>
                </a:tc>
                <a:extLst>
                  <a:ext uri="{0D108BD9-81ED-4DB2-BD59-A6C34878D82A}">
                    <a16:rowId xmlns:a16="http://schemas.microsoft.com/office/drawing/2014/main" val="1625242384"/>
                  </a:ext>
                </a:extLst>
              </a:tr>
              <a:tr h="17145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..4. Werkomgevingen veiligstellen</a:t>
                      </a:r>
                    </a:p>
                  </a:txBody>
                  <a:tcPr marL="68580" marR="68580" marT="34290" marB="34290"/>
                </a:tc>
                <a:extLst>
                  <a:ext uri="{0D108BD9-81ED-4DB2-BD59-A6C34878D82A}">
                    <a16:rowId xmlns:a16="http://schemas.microsoft.com/office/drawing/2014/main" val="3100095967"/>
                  </a:ext>
                </a:extLst>
              </a:tr>
              <a:tr h="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..5. Werkzaamheden uitvoeren</a:t>
                      </a:r>
                    </a:p>
                  </a:txBody>
                  <a:tcPr marL="68580" marR="68580" marT="34290" marB="34290"/>
                </a:tc>
                <a:extLst>
                  <a:ext uri="{0D108BD9-81ED-4DB2-BD59-A6C34878D82A}">
                    <a16:rowId xmlns:a16="http://schemas.microsoft.com/office/drawing/2014/main" val="4247406757"/>
                  </a:ext>
                </a:extLst>
              </a:tr>
              <a:tr h="274320">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..6. Netcomponenten in/uit bedrijf nemen op locatie</a:t>
                      </a:r>
                    </a:p>
                  </a:txBody>
                  <a:tcPr marL="68580" marR="68580" marT="34290" marB="34290"/>
                </a:tc>
                <a:extLst>
                  <a:ext uri="{0D108BD9-81ED-4DB2-BD59-A6C34878D82A}">
                    <a16:rowId xmlns:a16="http://schemas.microsoft.com/office/drawing/2014/main" val="2571958378"/>
                  </a:ext>
                </a:extLst>
              </a:tr>
              <a:tr h="274320">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..7. Werkzaamheden en netcomponenten administratief opleveren</a:t>
                      </a:r>
                    </a:p>
                  </a:txBody>
                  <a:tcPr marL="68580" marR="68580" marT="34290" marB="34290"/>
                </a:tc>
                <a:extLst>
                  <a:ext uri="{0D108BD9-81ED-4DB2-BD59-A6C34878D82A}">
                    <a16:rowId xmlns:a16="http://schemas.microsoft.com/office/drawing/2014/main" val="249714797"/>
                  </a:ext>
                </a:extLst>
              </a:tr>
            </a:tbl>
          </a:graphicData>
        </a:graphic>
      </p:graphicFrame>
      <p:graphicFrame>
        <p:nvGraphicFramePr>
          <p:cNvPr id="99" name="Tabel 3">
            <a:extLst>
              <a:ext uri="{FF2B5EF4-FFF2-40B4-BE49-F238E27FC236}">
                <a16:creationId xmlns:a16="http://schemas.microsoft.com/office/drawing/2014/main" id="{C5ED3945-6B94-4491-9E65-125F2DE0A39D}"/>
              </a:ext>
            </a:extLst>
          </p:cNvPr>
          <p:cNvGraphicFramePr>
            <a:graphicFrameLocks noGrp="1"/>
          </p:cNvGraphicFramePr>
          <p:nvPr/>
        </p:nvGraphicFramePr>
        <p:xfrm>
          <a:off x="17264189" y="1058775"/>
          <a:ext cx="2279593" cy="622019"/>
        </p:xfrm>
        <a:graphic>
          <a:graphicData uri="http://schemas.openxmlformats.org/drawingml/2006/table">
            <a:tbl>
              <a:tblPr>
                <a:tableStyleId>{2D5ABB26-0587-4C30-8999-92F81FD0307C}</a:tableStyleId>
              </a:tblPr>
              <a:tblGrid>
                <a:gridCol w="2279593">
                  <a:extLst>
                    <a:ext uri="{9D8B030D-6E8A-4147-A177-3AD203B41FA5}">
                      <a16:colId xmlns:a16="http://schemas.microsoft.com/office/drawing/2014/main" val="1870407470"/>
                    </a:ext>
                  </a:extLst>
                </a:gridCol>
              </a:tblGrid>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..1. Werkzaamheden adviseren aan opdrachtgevers</a:t>
                      </a:r>
                    </a:p>
                  </a:txBody>
                  <a:tcPr marL="68580" marR="68580" marT="21600" marB="21600"/>
                </a:tc>
                <a:extLst>
                  <a:ext uri="{0D108BD9-81ED-4DB2-BD59-A6C34878D82A}">
                    <a16:rowId xmlns:a16="http://schemas.microsoft.com/office/drawing/2014/main" val="3623793983"/>
                  </a:ext>
                </a:extLst>
              </a:tr>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..2. Opdrachten geven aan uitvoering</a:t>
                      </a:r>
                    </a:p>
                  </a:txBody>
                  <a:tcPr marL="68580" marR="68580" marT="21600" marB="21600"/>
                </a:tc>
                <a:extLst>
                  <a:ext uri="{0D108BD9-81ED-4DB2-BD59-A6C34878D82A}">
                    <a16:rowId xmlns:a16="http://schemas.microsoft.com/office/drawing/2014/main" val="3523326302"/>
                  </a:ext>
                </a:extLst>
              </a:tr>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..3. Werkzaamheden coördineren</a:t>
                      </a:r>
                    </a:p>
                  </a:txBody>
                  <a:tcPr marL="68580" marR="68580" marT="21600" marB="21600"/>
                </a:tc>
                <a:extLst>
                  <a:ext uri="{0D108BD9-81ED-4DB2-BD59-A6C34878D82A}">
                    <a16:rowId xmlns:a16="http://schemas.microsoft.com/office/drawing/2014/main" val="1625242384"/>
                  </a:ext>
                </a:extLst>
              </a:tr>
              <a:tr h="172379">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..4. Werkzaamheden evalueren</a:t>
                      </a:r>
                    </a:p>
                  </a:txBody>
                  <a:tcPr marL="68580" marR="68580" marT="21600" marB="21600"/>
                </a:tc>
                <a:extLst>
                  <a:ext uri="{0D108BD9-81ED-4DB2-BD59-A6C34878D82A}">
                    <a16:rowId xmlns:a16="http://schemas.microsoft.com/office/drawing/2014/main" val="3100095967"/>
                  </a:ext>
                </a:extLst>
              </a:tr>
            </a:tbl>
          </a:graphicData>
        </a:graphic>
      </p:graphicFrame>
      <p:graphicFrame>
        <p:nvGraphicFramePr>
          <p:cNvPr id="101" name="Tabel 3">
            <a:extLst>
              <a:ext uri="{FF2B5EF4-FFF2-40B4-BE49-F238E27FC236}">
                <a16:creationId xmlns:a16="http://schemas.microsoft.com/office/drawing/2014/main" id="{4D958DF5-130C-4ACF-B19A-CB58E55A0081}"/>
              </a:ext>
            </a:extLst>
          </p:cNvPr>
          <p:cNvGraphicFramePr>
            <a:graphicFrameLocks noGrp="1"/>
          </p:cNvGraphicFramePr>
          <p:nvPr/>
        </p:nvGraphicFramePr>
        <p:xfrm>
          <a:off x="17285849" y="536666"/>
          <a:ext cx="2257933" cy="281940"/>
        </p:xfrm>
        <a:graphic>
          <a:graphicData uri="http://schemas.openxmlformats.org/drawingml/2006/table">
            <a:tbl>
              <a:tblPr>
                <a:tableStyleId>{2D5ABB26-0587-4C30-8999-92F81FD0307C}</a:tableStyleId>
              </a:tblPr>
              <a:tblGrid>
                <a:gridCol w="2257933">
                  <a:extLst>
                    <a:ext uri="{9D8B030D-6E8A-4147-A177-3AD203B41FA5}">
                      <a16:colId xmlns:a16="http://schemas.microsoft.com/office/drawing/2014/main" val="4109487623"/>
                    </a:ext>
                  </a:extLst>
                </a:gridCol>
              </a:tblGrid>
              <a:tr h="274320">
                <a:tc>
                  <a:txBody>
                    <a:bodyPr/>
                    <a:lstStyle/>
                    <a:p>
                      <a:pPr marL="177800" indent="-177800"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..1. Portfolio van werkzaamheden opstellen en onderhouden</a:t>
                      </a:r>
                    </a:p>
                  </a:txBody>
                  <a:tcPr marL="68580" marR="68580" marT="34290" marB="34290"/>
                </a:tc>
                <a:extLst>
                  <a:ext uri="{0D108BD9-81ED-4DB2-BD59-A6C34878D82A}">
                    <a16:rowId xmlns:a16="http://schemas.microsoft.com/office/drawing/2014/main" val="3623793983"/>
                  </a:ext>
                </a:extLst>
              </a:tr>
            </a:tbl>
          </a:graphicData>
        </a:graphic>
      </p:graphicFrame>
      <p:sp>
        <p:nvSpPr>
          <p:cNvPr id="103" name="Afgeronde rechthoek 18">
            <a:extLst>
              <a:ext uri="{FF2B5EF4-FFF2-40B4-BE49-F238E27FC236}">
                <a16:creationId xmlns:a16="http://schemas.microsoft.com/office/drawing/2014/main" id="{D9D7CC37-BDBF-4A14-B85C-168E70E5B49D}"/>
              </a:ext>
            </a:extLst>
          </p:cNvPr>
          <p:cNvSpPr/>
          <p:nvPr/>
        </p:nvSpPr>
        <p:spPr>
          <a:xfrm>
            <a:off x="19534048" y="275868"/>
            <a:ext cx="2111244" cy="1047659"/>
          </a:xfrm>
          <a:prstGeom prst="roundRect">
            <a:avLst>
              <a:gd name="adj" fmla="val 5918"/>
            </a:avLst>
          </a:prstGeom>
          <a:solidFill>
            <a:srgbClr val="FFCC99"/>
          </a:solidFill>
          <a:ln w="3175" cap="flat" cmpd="sng" algn="ctr">
            <a:solidFill>
              <a:srgbClr val="996633"/>
            </a:solidFill>
            <a:prstDash val="solid"/>
            <a:miter lim="800000"/>
          </a:ln>
          <a:effectLst/>
        </p:spPr>
        <p:txBody>
          <a:bodyPr rot="0" spcFirstLastPara="0" vertOverflow="overflow" horzOverflow="overflow" vert="horz" wrap="none" lIns="0" tIns="34290" rIns="0" bIns="34290" numCol="1" spcCol="0" rtlCol="0" fromWordArt="0" anchor="t" anchorCtr="0" forceAA="0" compatLnSpc="1">
            <a:prstTxWarp prst="textNoShape">
              <a:avLst/>
            </a:prstTxWarp>
            <a:noAutofit/>
          </a:body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a:ln>
                  <a:noFill/>
                </a:ln>
                <a:solidFill>
                  <a:srgbClr val="080808"/>
                </a:solidFill>
                <a:effectLst/>
                <a:uLnTx/>
                <a:uFillTx/>
                <a:latin typeface="Microsoft JhengHei Light"/>
                <a:ea typeface="+mn-ea"/>
                <a:cs typeface="+mn-cs"/>
              </a:rPr>
              <a:t>6.1. Marktpartijen bedienen en relaties </a:t>
            </a:r>
          </a:p>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a:ln>
                  <a:noFill/>
                </a:ln>
                <a:solidFill>
                  <a:srgbClr val="080808"/>
                </a:solidFill>
                <a:effectLst/>
                <a:uLnTx/>
                <a:uFillTx/>
                <a:latin typeface="Microsoft JhengHei Light"/>
                <a:ea typeface="+mn-ea"/>
                <a:cs typeface="+mn-cs"/>
              </a:rPr>
              <a:t>onderhouden</a:t>
            </a:r>
            <a:endParaRPr kumimoji="0" lang="nl-NL" sz="750" b="1" i="0" u="none" strike="sngStrike" kern="0" cap="none" spc="0" normalizeH="0" baseline="0" noProof="0">
              <a:ln>
                <a:noFill/>
              </a:ln>
              <a:solidFill>
                <a:srgbClr val="080808"/>
              </a:solidFill>
              <a:effectLst/>
              <a:uLnTx/>
              <a:uFillTx/>
              <a:latin typeface="Microsoft JhengHei Light"/>
              <a:ea typeface="+mn-ea"/>
              <a:cs typeface="+mn-cs"/>
            </a:endParaRPr>
          </a:p>
        </p:txBody>
      </p:sp>
      <p:sp>
        <p:nvSpPr>
          <p:cNvPr id="107" name="Afgeronde rechthoek 18">
            <a:extLst>
              <a:ext uri="{FF2B5EF4-FFF2-40B4-BE49-F238E27FC236}">
                <a16:creationId xmlns:a16="http://schemas.microsoft.com/office/drawing/2014/main" id="{B6F6A372-C214-4295-BD78-8852006568A1}"/>
              </a:ext>
            </a:extLst>
          </p:cNvPr>
          <p:cNvSpPr/>
          <p:nvPr/>
        </p:nvSpPr>
        <p:spPr>
          <a:xfrm>
            <a:off x="19534048" y="1356503"/>
            <a:ext cx="2111244" cy="775973"/>
          </a:xfrm>
          <a:prstGeom prst="roundRect">
            <a:avLst>
              <a:gd name="adj" fmla="val 7112"/>
            </a:avLst>
          </a:prstGeom>
          <a:solidFill>
            <a:srgbClr val="FFCC99"/>
          </a:solidFill>
          <a:ln w="3175" cap="flat" cmpd="sng" algn="ctr">
            <a:solidFill>
              <a:srgbClr val="996633"/>
            </a:solidFill>
            <a:prstDash val="solid"/>
            <a:miter lim="800000"/>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a:ln>
                  <a:noFill/>
                </a:ln>
                <a:solidFill>
                  <a:srgbClr val="080808"/>
                </a:solidFill>
                <a:effectLst/>
                <a:uLnTx/>
                <a:uFillTx/>
                <a:latin typeface="Microsoft JhengHei Light"/>
                <a:ea typeface="+mn-ea"/>
                <a:cs typeface="+mn-cs"/>
              </a:rPr>
              <a:t>6.2. Marktdata beheren</a:t>
            </a:r>
          </a:p>
        </p:txBody>
      </p:sp>
      <p:sp>
        <p:nvSpPr>
          <p:cNvPr id="109" name="Afgeronde rechthoek 19">
            <a:extLst>
              <a:ext uri="{FF2B5EF4-FFF2-40B4-BE49-F238E27FC236}">
                <a16:creationId xmlns:a16="http://schemas.microsoft.com/office/drawing/2014/main" id="{114D2AF7-5194-4295-98B9-168405BB8DE1}"/>
              </a:ext>
            </a:extLst>
          </p:cNvPr>
          <p:cNvSpPr/>
          <p:nvPr/>
        </p:nvSpPr>
        <p:spPr>
          <a:xfrm>
            <a:off x="19534048" y="3489518"/>
            <a:ext cx="2111244" cy="773422"/>
          </a:xfrm>
          <a:prstGeom prst="roundRect">
            <a:avLst>
              <a:gd name="adj" fmla="val 8307"/>
            </a:avLst>
          </a:prstGeom>
          <a:solidFill>
            <a:srgbClr val="FFCC99"/>
          </a:solidFill>
          <a:ln w="3175" cap="flat" cmpd="sng" algn="ctr">
            <a:solidFill>
              <a:srgbClr val="996633"/>
            </a:solidFill>
            <a:prstDash val="solid"/>
            <a:miter lim="800000"/>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a:ln>
                  <a:noFill/>
                </a:ln>
                <a:solidFill>
                  <a:srgbClr val="080808"/>
                </a:solidFill>
                <a:effectLst/>
                <a:uLnTx/>
                <a:uFillTx/>
                <a:latin typeface="Microsoft JhengHei Light"/>
                <a:ea typeface="+mn-ea"/>
                <a:cs typeface="+mn-cs"/>
              </a:rPr>
              <a:t>6.4. Delen van marktdata faciliteren</a:t>
            </a:r>
          </a:p>
        </p:txBody>
      </p:sp>
      <p:graphicFrame>
        <p:nvGraphicFramePr>
          <p:cNvPr id="111" name="Tabel 3">
            <a:extLst>
              <a:ext uri="{FF2B5EF4-FFF2-40B4-BE49-F238E27FC236}">
                <a16:creationId xmlns:a16="http://schemas.microsoft.com/office/drawing/2014/main" id="{31DD8178-6EE8-4794-857B-135B89BB75D3}"/>
              </a:ext>
            </a:extLst>
          </p:cNvPr>
          <p:cNvGraphicFramePr>
            <a:graphicFrameLocks noGrp="1"/>
          </p:cNvGraphicFramePr>
          <p:nvPr/>
        </p:nvGraphicFramePr>
        <p:xfrm>
          <a:off x="19536599" y="3731703"/>
          <a:ext cx="2221513" cy="449640"/>
        </p:xfrm>
        <a:graphic>
          <a:graphicData uri="http://schemas.openxmlformats.org/drawingml/2006/table">
            <a:tbl>
              <a:tblPr>
                <a:tableStyleId>{2D5ABB26-0587-4C30-8999-92F81FD0307C}</a:tableStyleId>
              </a:tblPr>
              <a:tblGrid>
                <a:gridCol w="2221513">
                  <a:extLst>
                    <a:ext uri="{9D8B030D-6E8A-4147-A177-3AD203B41FA5}">
                      <a16:colId xmlns:a16="http://schemas.microsoft.com/office/drawing/2014/main" val="1870407470"/>
                    </a:ext>
                  </a:extLst>
                </a:gridCol>
              </a:tblGrid>
              <a:tr h="147639">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..1. Marktdata beschikbaar maken voor partijen</a:t>
                      </a:r>
                    </a:p>
                  </a:txBody>
                  <a:tcPr marL="68580" marR="68580" marT="21600" marB="21600"/>
                </a:tc>
                <a:extLst>
                  <a:ext uri="{0D108BD9-81ED-4DB2-BD59-A6C34878D82A}">
                    <a16:rowId xmlns:a16="http://schemas.microsoft.com/office/drawing/2014/main" val="3623793983"/>
                  </a:ext>
                </a:extLst>
              </a:tr>
              <a:tr h="0">
                <a:tc>
                  <a:txBody>
                    <a:bodyPr/>
                    <a:lstStyle/>
                    <a:p>
                      <a:pPr marL="179388" indent="-179388"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..2. Open data beschikbaar maken voor derden</a:t>
                      </a:r>
                    </a:p>
                  </a:txBody>
                  <a:tcPr marL="68580" marR="68580" marT="21600" marB="21600"/>
                </a:tc>
                <a:extLst>
                  <a:ext uri="{0D108BD9-81ED-4DB2-BD59-A6C34878D82A}">
                    <a16:rowId xmlns:a16="http://schemas.microsoft.com/office/drawing/2014/main" val="3523326302"/>
                  </a:ext>
                </a:extLst>
              </a:tr>
              <a:tr h="78664">
                <a:tc>
                  <a:txBody>
                    <a:bodyPr/>
                    <a:lstStyle/>
                    <a:p>
                      <a:pPr marL="179388" marR="0" lvl="0" indent="-179388"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..3. Toestemming beheren</a:t>
                      </a:r>
                    </a:p>
                  </a:txBody>
                  <a:tcPr marL="68580" marR="68580" marT="21600" marB="21600"/>
                </a:tc>
                <a:extLst>
                  <a:ext uri="{0D108BD9-81ED-4DB2-BD59-A6C34878D82A}">
                    <a16:rowId xmlns:a16="http://schemas.microsoft.com/office/drawing/2014/main" val="847846606"/>
                  </a:ext>
                </a:extLst>
              </a:tr>
            </a:tbl>
          </a:graphicData>
        </a:graphic>
      </p:graphicFrame>
      <p:graphicFrame>
        <p:nvGraphicFramePr>
          <p:cNvPr id="113" name="Tabel 3">
            <a:extLst>
              <a:ext uri="{FF2B5EF4-FFF2-40B4-BE49-F238E27FC236}">
                <a16:creationId xmlns:a16="http://schemas.microsoft.com/office/drawing/2014/main" id="{B017B5A0-BF69-499C-AB8C-C57319CF9315}"/>
              </a:ext>
            </a:extLst>
          </p:cNvPr>
          <p:cNvGraphicFramePr>
            <a:graphicFrameLocks noGrp="1"/>
          </p:cNvGraphicFramePr>
          <p:nvPr/>
        </p:nvGraphicFramePr>
        <p:xfrm>
          <a:off x="19508591" y="1630501"/>
          <a:ext cx="2221513" cy="599520"/>
        </p:xfrm>
        <a:graphic>
          <a:graphicData uri="http://schemas.openxmlformats.org/drawingml/2006/table">
            <a:tbl>
              <a:tblPr>
                <a:tableStyleId>{2D5ABB26-0587-4C30-8999-92F81FD0307C}</a:tableStyleId>
              </a:tblPr>
              <a:tblGrid>
                <a:gridCol w="2221513">
                  <a:extLst>
                    <a:ext uri="{9D8B030D-6E8A-4147-A177-3AD203B41FA5}">
                      <a16:colId xmlns:a16="http://schemas.microsoft.com/office/drawing/2014/main" val="4109487623"/>
                    </a:ext>
                  </a:extLst>
                </a:gridCol>
              </a:tblGrid>
              <a:tr h="146070">
                <a:tc>
                  <a:txBody>
                    <a:bodyPr/>
                    <a:lstStyle/>
                    <a:p>
                      <a:pPr marL="179388" indent="-179388"/>
                      <a:r>
                        <a:rPr kumimoji="0" lang="nl-NL" sz="700" b="0" i="0" u="none" strike="noStrike" kern="1200" cap="none" spc="0" normalizeH="0" baseline="0">
                          <a:ln>
                            <a:noFill/>
                          </a:ln>
                          <a:solidFill>
                            <a:srgbClr val="080808"/>
                          </a:solidFill>
                          <a:effectLst/>
                          <a:uLnTx/>
                          <a:uFillTx/>
                          <a:latin typeface="Microsoft JhengHei Light"/>
                          <a:ea typeface="+mn-ea"/>
                          <a:cs typeface="+mn-cs"/>
                        </a:rPr>
                        <a:t>..1. Aansluitingen beheren</a:t>
                      </a:r>
                    </a:p>
                  </a:txBody>
                  <a:tcPr marL="68580" marR="68580" marT="21600" marB="21600"/>
                </a:tc>
                <a:extLst>
                  <a:ext uri="{0D108BD9-81ED-4DB2-BD59-A6C34878D82A}">
                    <a16:rowId xmlns:a16="http://schemas.microsoft.com/office/drawing/2014/main" val="3623793983"/>
                  </a:ext>
                </a:extLst>
              </a:tr>
              <a:tr h="146070">
                <a:tc>
                  <a:txBody>
                    <a:bodyPr/>
                    <a:lstStyle/>
                    <a:p>
                      <a:pPr marL="179388" indent="-179388"/>
                      <a:r>
                        <a:rPr kumimoji="0" lang="nl-NL" sz="700" b="0" i="0" u="none" strike="noStrike" kern="1200" cap="none" spc="0" normalizeH="0" baseline="0">
                          <a:ln>
                            <a:noFill/>
                          </a:ln>
                          <a:solidFill>
                            <a:srgbClr val="080808"/>
                          </a:solidFill>
                          <a:effectLst/>
                          <a:uLnTx/>
                          <a:uFillTx/>
                          <a:latin typeface="Microsoft JhengHei Light"/>
                          <a:ea typeface="+mn-ea"/>
                          <a:cs typeface="+mn-cs"/>
                        </a:rPr>
                        <a:t>..2. Installaties achter aansluitingen beheren.</a:t>
                      </a:r>
                    </a:p>
                  </a:txBody>
                  <a:tcPr marL="68580" marR="68580" marT="21600" marB="21600"/>
                </a:tc>
                <a:extLst>
                  <a:ext uri="{0D108BD9-81ED-4DB2-BD59-A6C34878D82A}">
                    <a16:rowId xmlns:a16="http://schemas.microsoft.com/office/drawing/2014/main" val="3523326302"/>
                  </a:ext>
                </a:extLst>
              </a:tr>
              <a:tr h="146070">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80808"/>
                          </a:solidFill>
                          <a:effectLst/>
                          <a:uLnTx/>
                          <a:uFillTx/>
                          <a:latin typeface="Microsoft JhengHei Light"/>
                          <a:ea typeface="+mn-ea"/>
                          <a:cs typeface="+mn-cs"/>
                        </a:rPr>
                        <a:t>..3. Congestiegebieden beheren</a:t>
                      </a:r>
                    </a:p>
                  </a:txBody>
                  <a:tcPr marL="68580" marR="68580" marT="21600" marB="21600"/>
                </a:tc>
                <a:extLst>
                  <a:ext uri="{0D108BD9-81ED-4DB2-BD59-A6C34878D82A}">
                    <a16:rowId xmlns:a16="http://schemas.microsoft.com/office/drawing/2014/main" val="1546936799"/>
                  </a:ext>
                </a:extLst>
              </a:tr>
              <a:tr h="146070">
                <a:tc>
                  <a:txBody>
                    <a:bodyPr/>
                    <a:lstStyle/>
                    <a:p>
                      <a:pPr marL="179388" marR="0" lvl="0" indent="-179388" algn="l" defTabSz="914418" rtl="0" eaLnBrk="1" fontAlgn="auto" latinLnBrk="0" hangingPunct="1">
                        <a:lnSpc>
                          <a:spcPct val="100000"/>
                        </a:lnSpc>
                        <a:spcBef>
                          <a:spcPts val="0"/>
                        </a:spcBef>
                        <a:spcAft>
                          <a:spcPts val="0"/>
                        </a:spcAft>
                        <a:buClrTx/>
                        <a:buSzTx/>
                        <a:buFontTx/>
                        <a:buNone/>
                        <a:tabLst/>
                        <a:defRPr/>
                      </a:pPr>
                      <a:endParaRPr kumimoji="0" lang="nl-NL" sz="700" b="0" i="0" u="none" strike="noStrike" kern="1200" cap="none" spc="0" normalizeH="0" baseline="0">
                        <a:ln>
                          <a:noFill/>
                        </a:ln>
                        <a:solidFill>
                          <a:srgbClr val="080808"/>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1625242384"/>
                  </a:ext>
                </a:extLst>
              </a:tr>
            </a:tbl>
          </a:graphicData>
        </a:graphic>
      </p:graphicFrame>
      <p:sp>
        <p:nvSpPr>
          <p:cNvPr id="115" name="Afgeronde rechthoek 18">
            <a:extLst>
              <a:ext uri="{FF2B5EF4-FFF2-40B4-BE49-F238E27FC236}">
                <a16:creationId xmlns:a16="http://schemas.microsoft.com/office/drawing/2014/main" id="{EA59CBA2-C3DA-4CD2-966E-B39AA63DE890}"/>
              </a:ext>
            </a:extLst>
          </p:cNvPr>
          <p:cNvSpPr/>
          <p:nvPr/>
        </p:nvSpPr>
        <p:spPr>
          <a:xfrm>
            <a:off x="19534048" y="2181660"/>
            <a:ext cx="2111244" cy="1274883"/>
          </a:xfrm>
          <a:prstGeom prst="roundRect">
            <a:avLst>
              <a:gd name="adj" fmla="val 6515"/>
            </a:avLst>
          </a:prstGeom>
          <a:solidFill>
            <a:srgbClr val="FFCC99"/>
          </a:solidFill>
          <a:ln w="3175" cap="flat" cmpd="sng" algn="ctr">
            <a:solidFill>
              <a:srgbClr val="996633"/>
            </a:solidFill>
            <a:prstDash val="solid"/>
            <a:miter lim="800000"/>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a:ln>
                  <a:noFill/>
                </a:ln>
                <a:solidFill>
                  <a:srgbClr val="080808"/>
                </a:solidFill>
                <a:effectLst/>
                <a:uLnTx/>
                <a:uFillTx/>
                <a:latin typeface="Microsoft JhengHei Light"/>
                <a:ea typeface="+mn-ea"/>
                <a:cs typeface="+mn-cs"/>
              </a:rPr>
              <a:t>6.3. Marktprocessen uitvoeren/faciliteren</a:t>
            </a:r>
          </a:p>
        </p:txBody>
      </p:sp>
      <p:graphicFrame>
        <p:nvGraphicFramePr>
          <p:cNvPr id="117" name="Tabel 3">
            <a:extLst>
              <a:ext uri="{FF2B5EF4-FFF2-40B4-BE49-F238E27FC236}">
                <a16:creationId xmlns:a16="http://schemas.microsoft.com/office/drawing/2014/main" id="{9C716175-C6FC-4309-BD0C-688C1DDC2094}"/>
              </a:ext>
            </a:extLst>
          </p:cNvPr>
          <p:cNvGraphicFramePr>
            <a:graphicFrameLocks noGrp="1"/>
          </p:cNvGraphicFramePr>
          <p:nvPr/>
        </p:nvGraphicFramePr>
        <p:xfrm>
          <a:off x="19500113" y="2398044"/>
          <a:ext cx="2221513" cy="1135342"/>
        </p:xfrm>
        <a:graphic>
          <a:graphicData uri="http://schemas.openxmlformats.org/drawingml/2006/table">
            <a:tbl>
              <a:tblPr>
                <a:tableStyleId>{2D5ABB26-0587-4C30-8999-92F81FD0307C}</a:tableStyleId>
              </a:tblPr>
              <a:tblGrid>
                <a:gridCol w="2221513">
                  <a:extLst>
                    <a:ext uri="{9D8B030D-6E8A-4147-A177-3AD203B41FA5}">
                      <a16:colId xmlns:a16="http://schemas.microsoft.com/office/drawing/2014/main" val="4109487623"/>
                    </a:ext>
                  </a:extLst>
                </a:gridCol>
              </a:tblGrid>
              <a:tr h="172197">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..1. Marktprocedures uitvoeren</a:t>
                      </a:r>
                    </a:p>
                  </a:txBody>
                  <a:tcPr marL="68580" marR="68580" marT="21600" marB="21600"/>
                </a:tc>
                <a:extLst>
                  <a:ext uri="{0D108BD9-81ED-4DB2-BD59-A6C34878D82A}">
                    <a16:rowId xmlns:a16="http://schemas.microsoft.com/office/drawing/2014/main" val="561529431"/>
                  </a:ext>
                </a:extLst>
              </a:tr>
              <a:tr h="169015">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..2. Energieplanning uitwisselen</a:t>
                      </a:r>
                    </a:p>
                  </a:txBody>
                  <a:tcPr marL="68580" marR="68580" marT="21600" marB="21600"/>
                </a:tc>
                <a:extLst>
                  <a:ext uri="{0D108BD9-81ED-4DB2-BD59-A6C34878D82A}">
                    <a16:rowId xmlns:a16="http://schemas.microsoft.com/office/drawing/2014/main" val="2893825776"/>
                  </a:ext>
                </a:extLst>
              </a:tr>
              <a:tr h="164790">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..3. Energie-uitwisseling vaststellen</a:t>
                      </a:r>
                    </a:p>
                  </a:txBody>
                  <a:tcPr marL="68580" marR="68580" marT="21600" marB="21600"/>
                </a:tc>
                <a:extLst>
                  <a:ext uri="{0D108BD9-81ED-4DB2-BD59-A6C34878D82A}">
                    <a16:rowId xmlns:a16="http://schemas.microsoft.com/office/drawing/2014/main" val="2620291979"/>
                  </a:ext>
                </a:extLst>
              </a:tr>
              <a:tr h="164790">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..4. Energie-uitwisseling toewijzen aan marktpartijen</a:t>
                      </a:r>
                    </a:p>
                  </a:txBody>
                  <a:tcPr marL="68580" marR="68580" marT="21600" marB="21600"/>
                </a:tc>
                <a:extLst>
                  <a:ext uri="{0D108BD9-81ED-4DB2-BD59-A6C34878D82A}">
                    <a16:rowId xmlns:a16="http://schemas.microsoft.com/office/drawing/2014/main" val="3623793983"/>
                  </a:ext>
                </a:extLst>
              </a:tr>
              <a:tr h="164790">
                <a:tc>
                  <a:txBody>
                    <a:bodyPr/>
                    <a:lstStyle/>
                    <a:p>
                      <a:pPr marL="179388" marR="0" lvl="0" indent="-179388" algn="l" defTabSz="914418" rtl="0" eaLnBrk="1" fontAlgn="auto" latinLnBrk="0" hangingPunct="1">
                        <a:lnSpc>
                          <a:spcPct val="100000"/>
                        </a:lnSpc>
                        <a:spcBef>
                          <a:spcPts val="0"/>
                        </a:spcBef>
                        <a:spcAft>
                          <a:spcPts val="0"/>
                        </a:spcAft>
                        <a:buClrTx/>
                        <a:buSzTx/>
                        <a:buFontTx/>
                        <a:buNone/>
                        <a:tabLst/>
                        <a:defRPr/>
                      </a:pPr>
                      <a:r>
                        <a:rPr kumimoji="0" lang="da-DK" sz="700" b="0" i="0" u="none" strike="noStrike" kern="1200" cap="none" spc="0" normalizeH="0" baseline="0">
                          <a:ln>
                            <a:noFill/>
                          </a:ln>
                          <a:solidFill>
                            <a:srgbClr val="000000"/>
                          </a:solidFill>
                          <a:effectLst/>
                          <a:uLnTx/>
                          <a:uFillTx/>
                          <a:latin typeface="Microsoft JhengHei Light"/>
                          <a:ea typeface="+mn-ea"/>
                          <a:cs typeface="+mn-cs"/>
                        </a:rPr>
                        <a:t>..5. Opregel- en afregelbehoefte communiceren</a:t>
                      </a:r>
                      <a:endParaRPr kumimoji="0" lang="nl-NL" sz="700" b="0" i="0" u="none" strike="noStrike" kern="1200" cap="none" spc="0" normalizeH="0" baseline="0">
                        <a:ln>
                          <a:noFill/>
                        </a:ln>
                        <a:solidFill>
                          <a:srgbClr val="000000"/>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523326302"/>
                  </a:ext>
                </a:extLst>
              </a:tr>
              <a:tr h="149599">
                <a:tc>
                  <a:txBody>
                    <a:bodyPr/>
                    <a:lstStyle/>
                    <a:p>
                      <a:pPr marL="179388" marR="0" lvl="0" indent="-179388" algn="l" defTabSz="914418"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..6. </a:t>
                      </a:r>
                      <a:r>
                        <a:rPr kumimoji="0" lang="nl-NL" sz="700" b="0" i="0" u="none" strike="noStrike" kern="1200" cap="none" spc="0" normalizeH="0" baseline="0" err="1">
                          <a:ln>
                            <a:noFill/>
                          </a:ln>
                          <a:solidFill>
                            <a:srgbClr val="000000"/>
                          </a:solidFill>
                          <a:effectLst/>
                          <a:uLnTx/>
                          <a:uFillTx/>
                          <a:latin typeface="Microsoft JhengHei Light"/>
                          <a:ea typeface="+mn-ea"/>
                          <a:cs typeface="+mn-cs"/>
                        </a:rPr>
                        <a:t>Opregel</a:t>
                      </a:r>
                      <a:r>
                        <a:rPr kumimoji="0" lang="nl-NL" sz="700" b="0" i="0" u="none" strike="noStrike" kern="1200" cap="none" spc="0" normalizeH="0" baseline="0">
                          <a:ln>
                            <a:noFill/>
                          </a:ln>
                          <a:solidFill>
                            <a:srgbClr val="000000"/>
                          </a:solidFill>
                          <a:effectLst/>
                          <a:uLnTx/>
                          <a:uFillTx/>
                          <a:latin typeface="Microsoft JhengHei Light"/>
                          <a:ea typeface="+mn-ea"/>
                          <a:cs typeface="+mn-cs"/>
                        </a:rPr>
                        <a:t>- en afregelaanbod beheren</a:t>
                      </a:r>
                    </a:p>
                  </a:txBody>
                  <a:tcPr marL="68580" marR="68580" marT="21600" marB="21600"/>
                </a:tc>
                <a:extLst>
                  <a:ext uri="{0D108BD9-81ED-4DB2-BD59-A6C34878D82A}">
                    <a16:rowId xmlns:a16="http://schemas.microsoft.com/office/drawing/2014/main" val="1625242384"/>
                  </a:ext>
                </a:extLst>
              </a:tr>
              <a:tr h="149599">
                <a:tc>
                  <a:txBody>
                    <a:bodyPr/>
                    <a:lstStyle/>
                    <a:p>
                      <a:pPr marL="179388" indent="-179388"/>
                      <a:endParaRPr kumimoji="0" lang="nl-NL" sz="700" b="0" i="0" u="none" strike="noStrike" kern="1200" cap="none" spc="0" normalizeH="0" baseline="0">
                        <a:ln>
                          <a:noFill/>
                        </a:ln>
                        <a:solidFill>
                          <a:srgbClr val="080808"/>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665566942"/>
                  </a:ext>
                </a:extLst>
              </a:tr>
            </a:tbl>
          </a:graphicData>
        </a:graphic>
      </p:graphicFrame>
      <p:sp>
        <p:nvSpPr>
          <p:cNvPr id="17" name="Rechthoek 16">
            <a:extLst>
              <a:ext uri="{FF2B5EF4-FFF2-40B4-BE49-F238E27FC236}">
                <a16:creationId xmlns:a16="http://schemas.microsoft.com/office/drawing/2014/main" id="{883F2F83-508D-40EF-A272-090F2F173E22}"/>
              </a:ext>
            </a:extLst>
          </p:cNvPr>
          <p:cNvSpPr/>
          <p:nvPr/>
        </p:nvSpPr>
        <p:spPr>
          <a:xfrm>
            <a:off x="10455815" y="5403850"/>
            <a:ext cx="11189478" cy="263591"/>
          </a:xfrm>
          <a:prstGeom prst="rect">
            <a:avLst/>
          </a:prstGeom>
          <a:solidFill>
            <a:srgbClr val="008CBE"/>
          </a:solidFill>
          <a:ln w="25400" cap="flat" cmpd="sng" algn="ctr">
            <a:noFill/>
            <a:prstDash val="solid"/>
          </a:ln>
          <a:effectLst/>
        </p:spPr>
        <p:txBody>
          <a:bodyPr vert="horz" rtlCol="0" anchor="ct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0" i="0" u="none" strike="noStrike" kern="0" cap="none" spc="0" normalizeH="0" baseline="0" noProof="0">
                <a:ln>
                  <a:noFill/>
                </a:ln>
                <a:solidFill>
                  <a:prstClr val="white"/>
                </a:solidFill>
                <a:effectLst/>
                <a:uLnTx/>
                <a:uFillTx/>
                <a:latin typeface="Microsoft JhengHei Light"/>
                <a:ea typeface="+mn-ea"/>
                <a:cs typeface="+mn-cs"/>
              </a:rPr>
              <a:t>Het bedrijf ondersteunen</a:t>
            </a:r>
          </a:p>
        </p:txBody>
      </p:sp>
      <p:sp>
        <p:nvSpPr>
          <p:cNvPr id="87" name="Afgeronde rechthoek 13">
            <a:extLst>
              <a:ext uri="{FF2B5EF4-FFF2-40B4-BE49-F238E27FC236}">
                <a16:creationId xmlns:a16="http://schemas.microsoft.com/office/drawing/2014/main" id="{7675AAC2-4905-4DB9-9FEE-5CC5A65E01DD}"/>
              </a:ext>
            </a:extLst>
          </p:cNvPr>
          <p:cNvSpPr/>
          <p:nvPr/>
        </p:nvSpPr>
        <p:spPr>
          <a:xfrm>
            <a:off x="17303306" y="3512322"/>
            <a:ext cx="2209767" cy="1325867"/>
          </a:xfrm>
          <a:prstGeom prst="roundRect">
            <a:avLst>
              <a:gd name="adj" fmla="val 3286"/>
            </a:avLst>
          </a:prstGeom>
          <a:solidFill>
            <a:srgbClr val="FFFFCC"/>
          </a:solidFill>
          <a:ln w="3175" cap="flat" cmpd="sng" algn="ctr">
            <a:solidFill>
              <a:srgbClr val="CC9900"/>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1" i="0" u="none" strike="noStrike" kern="1200" cap="none" spc="0" normalizeH="0" baseline="0" noProof="0">
                <a:ln>
                  <a:noFill/>
                </a:ln>
                <a:solidFill>
                  <a:srgbClr val="000000"/>
                </a:solidFill>
                <a:effectLst/>
                <a:uLnTx/>
                <a:uFillTx/>
                <a:latin typeface="Microsoft JhengHei Light"/>
                <a:ea typeface="+mn-ea"/>
                <a:cs typeface="+mn-cs"/>
              </a:rPr>
              <a:t>5.4. Werkzaamheden faciliteren</a:t>
            </a:r>
          </a:p>
        </p:txBody>
      </p:sp>
      <p:graphicFrame>
        <p:nvGraphicFramePr>
          <p:cNvPr id="95" name="Tabel 3">
            <a:extLst>
              <a:ext uri="{FF2B5EF4-FFF2-40B4-BE49-F238E27FC236}">
                <a16:creationId xmlns:a16="http://schemas.microsoft.com/office/drawing/2014/main" id="{0F81E10E-DD1C-4704-A811-3C945F654124}"/>
              </a:ext>
            </a:extLst>
          </p:cNvPr>
          <p:cNvGraphicFramePr>
            <a:graphicFrameLocks noGrp="1"/>
          </p:cNvGraphicFramePr>
          <p:nvPr/>
        </p:nvGraphicFramePr>
        <p:xfrm>
          <a:off x="17301368" y="3753215"/>
          <a:ext cx="2260405" cy="1005960"/>
        </p:xfrm>
        <a:graphic>
          <a:graphicData uri="http://schemas.openxmlformats.org/drawingml/2006/table">
            <a:tbl>
              <a:tblPr>
                <a:tableStyleId>{2D5ABB26-0587-4C30-8999-92F81FD0307C}</a:tableStyleId>
              </a:tblPr>
              <a:tblGrid>
                <a:gridCol w="2260405">
                  <a:extLst>
                    <a:ext uri="{9D8B030D-6E8A-4147-A177-3AD203B41FA5}">
                      <a16:colId xmlns:a16="http://schemas.microsoft.com/office/drawing/2014/main" val="3018278592"/>
                    </a:ext>
                  </a:extLst>
                </a:gridCol>
              </a:tblGrid>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..1.  Uitvoeringsbestekken opstellen en onderhouden</a:t>
                      </a:r>
                    </a:p>
                  </a:txBody>
                  <a:tcPr marL="68580" marR="68580" marT="21600" marB="21600"/>
                </a:tc>
                <a:extLst>
                  <a:ext uri="{0D108BD9-81ED-4DB2-BD59-A6C34878D82A}">
                    <a16:rowId xmlns:a16="http://schemas.microsoft.com/office/drawing/2014/main" val="3623793983"/>
                  </a:ext>
                </a:extLst>
              </a:tr>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..2. Uitvoeringscapaciteit managen</a:t>
                      </a:r>
                    </a:p>
                  </a:txBody>
                  <a:tcPr marL="68580" marR="68580" marT="21600" marB="21600"/>
                </a:tc>
                <a:extLst>
                  <a:ext uri="{0D108BD9-81ED-4DB2-BD59-A6C34878D82A}">
                    <a16:rowId xmlns:a16="http://schemas.microsoft.com/office/drawing/2014/main" val="3523326302"/>
                  </a:ext>
                </a:extLst>
              </a:tr>
              <a:tr h="248940">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..3. Toepassing/</a:t>
                      </a:r>
                      <a:r>
                        <a:rPr kumimoji="0" lang="nl-NL" sz="700" b="0" i="0" u="none" strike="noStrike" kern="1200" cap="none" spc="0" normalizeH="0" baseline="0" err="1">
                          <a:ln>
                            <a:noFill/>
                          </a:ln>
                          <a:solidFill>
                            <a:srgbClr val="000000"/>
                          </a:solidFill>
                          <a:effectLst/>
                          <a:uLnTx/>
                          <a:uFillTx/>
                          <a:latin typeface="Microsoft JhengHei Light"/>
                          <a:ea typeface="+mn-ea"/>
                          <a:cs typeface="+mn-cs"/>
                        </a:rPr>
                        <a:t>uitnutting</a:t>
                      </a:r>
                      <a:r>
                        <a:rPr kumimoji="0" lang="nl-NL" sz="700" b="0" i="0" u="none" strike="noStrike" kern="1200" cap="none" spc="0" normalizeH="0" baseline="0">
                          <a:ln>
                            <a:noFill/>
                          </a:ln>
                          <a:solidFill>
                            <a:srgbClr val="000000"/>
                          </a:solidFill>
                          <a:effectLst/>
                          <a:uLnTx/>
                          <a:uFillTx/>
                          <a:latin typeface="Microsoft JhengHei Light"/>
                          <a:ea typeface="+mn-ea"/>
                          <a:cs typeface="+mn-cs"/>
                        </a:rPr>
                        <a:t> van contracten met derden beheren</a:t>
                      </a:r>
                    </a:p>
                  </a:txBody>
                  <a:tcPr marL="68580" marR="68580" marT="21600" marB="21600"/>
                </a:tc>
                <a:extLst>
                  <a:ext uri="{0D108BD9-81ED-4DB2-BD59-A6C34878D82A}">
                    <a16:rowId xmlns:a16="http://schemas.microsoft.com/office/drawing/2014/main" val="1625242384"/>
                  </a:ext>
                </a:extLst>
              </a:tr>
              <a:tr h="146070">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..4. Goederen en diensten afroepen</a:t>
                      </a:r>
                    </a:p>
                  </a:txBody>
                  <a:tcPr marL="68580" marR="68580" marT="21600" marB="21600"/>
                </a:tc>
                <a:extLst>
                  <a:ext uri="{0D108BD9-81ED-4DB2-BD59-A6C34878D82A}">
                    <a16:rowId xmlns:a16="http://schemas.microsoft.com/office/drawing/2014/main" val="3100095967"/>
                  </a:ext>
                </a:extLst>
              </a:tr>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..5. Magazijnen en voorraden beheren</a:t>
                      </a:r>
                    </a:p>
                  </a:txBody>
                  <a:tcPr marL="68580" marR="68580" marT="21600" marB="21600"/>
                </a:tc>
                <a:extLst>
                  <a:ext uri="{0D108BD9-81ED-4DB2-BD59-A6C34878D82A}">
                    <a16:rowId xmlns:a16="http://schemas.microsoft.com/office/drawing/2014/main" val="4247406757"/>
                  </a:ext>
                </a:extLst>
              </a:tr>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..6. Goederen fysiek distribueren</a:t>
                      </a:r>
                    </a:p>
                  </a:txBody>
                  <a:tcPr marL="68580" marR="68580" marT="21600" marB="21600"/>
                </a:tc>
                <a:extLst>
                  <a:ext uri="{0D108BD9-81ED-4DB2-BD59-A6C34878D82A}">
                    <a16:rowId xmlns:a16="http://schemas.microsoft.com/office/drawing/2014/main" val="2571958378"/>
                  </a:ext>
                </a:extLst>
              </a:tr>
            </a:tbl>
          </a:graphicData>
        </a:graphic>
      </p:graphicFrame>
      <p:sp>
        <p:nvSpPr>
          <p:cNvPr id="50" name="Tijdelijke aanduiding voor tekst 2">
            <a:extLst>
              <a:ext uri="{FF2B5EF4-FFF2-40B4-BE49-F238E27FC236}">
                <a16:creationId xmlns:a16="http://schemas.microsoft.com/office/drawing/2014/main" id="{D6E12A07-F709-4453-A2D8-DB16244B3951}"/>
              </a:ext>
            </a:extLst>
          </p:cNvPr>
          <p:cNvSpPr txBox="1">
            <a:spLocks/>
          </p:cNvSpPr>
          <p:nvPr/>
        </p:nvSpPr>
        <p:spPr>
          <a:xfrm>
            <a:off x="3235610" y="62522"/>
            <a:ext cx="6901969" cy="203093"/>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pPr marL="0" marR="0" lvl="0" indent="0" algn="l" defTabSz="914400" rtl="0" eaLnBrk="1" fontAlgn="auto" latinLnBrk="0" hangingPunct="1">
              <a:lnSpc>
                <a:spcPct val="120000"/>
              </a:lnSpc>
              <a:spcBef>
                <a:spcPts val="0"/>
              </a:spcBef>
              <a:spcAft>
                <a:spcPts val="0"/>
              </a:spcAft>
              <a:buClr>
                <a:srgbClr val="002D41"/>
              </a:buClr>
              <a:buSzTx/>
              <a:buFontTx/>
              <a:buNone/>
              <a:tabLst/>
              <a:defRPr/>
            </a:pPr>
            <a:r>
              <a:rPr kumimoji="0" lang="nl-NL" sz="1500" b="0" i="0" u="none" strike="noStrike" kern="1200" cap="none" spc="0" normalizeH="0" baseline="0" noProof="0">
                <a:ln>
                  <a:noFill/>
                </a:ln>
                <a:solidFill>
                  <a:srgbClr val="48AED0"/>
                </a:solidFill>
                <a:effectLst/>
                <a:uLnTx/>
                <a:uFillTx/>
                <a:latin typeface="Microsoft JhengHei Light" panose="020B0304030504040204" pitchFamily="34" charset="-120"/>
                <a:ea typeface="Microsoft JhengHei Light" panose="020B0304030504040204" pitchFamily="34" charset="-120"/>
                <a:cs typeface="Calibri Light"/>
              </a:rPr>
              <a:t>Niveau 3</a:t>
            </a:r>
          </a:p>
        </p:txBody>
      </p:sp>
      <p:sp>
        <p:nvSpPr>
          <p:cNvPr id="51" name="Titel 1">
            <a:extLst>
              <a:ext uri="{FF2B5EF4-FFF2-40B4-BE49-F238E27FC236}">
                <a16:creationId xmlns:a16="http://schemas.microsoft.com/office/drawing/2014/main" id="{4FBB4BB9-3B9C-411E-8568-E7844188022A}"/>
              </a:ext>
            </a:extLst>
          </p:cNvPr>
          <p:cNvSpPr txBox="1">
            <a:spLocks/>
          </p:cNvSpPr>
          <p:nvPr/>
        </p:nvSpPr>
        <p:spPr>
          <a:xfrm>
            <a:off x="460761" y="6273"/>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marL="0" marR="0" lvl="0" indent="0" algn="l" defTabSz="914418" rtl="0" eaLnBrk="1" fontAlgn="auto" latinLnBrk="0" hangingPunct="1">
              <a:lnSpc>
                <a:spcPts val="2800"/>
              </a:lnSpc>
              <a:spcBef>
                <a:spcPct val="0"/>
              </a:spcBef>
              <a:spcAft>
                <a:spcPts val="0"/>
              </a:spcAft>
              <a:buClrTx/>
              <a:buSzTx/>
              <a:buFontTx/>
              <a:buNone/>
              <a:tabLst/>
              <a:defRPr/>
            </a:pPr>
            <a:r>
              <a:rPr kumimoji="0" lang="nl-NL" sz="2100" b="0" i="0" u="none" strike="noStrike" kern="1200" cap="none" spc="0" normalizeH="0" baseline="0" noProof="0">
                <a:ln>
                  <a:noFill/>
                </a:ln>
                <a:solidFill>
                  <a:srgbClr val="821E7D"/>
                </a:solidFill>
                <a:effectLst/>
                <a:uLnTx/>
                <a:uFillTx/>
                <a:latin typeface="Microsoft JhengHei Light"/>
                <a:ea typeface="+mj-ea"/>
                <a:cs typeface="Arial" pitchFamily="34" charset="0"/>
              </a:rPr>
              <a:t>Business </a:t>
            </a:r>
            <a:r>
              <a:rPr kumimoji="0" lang="nl-NL" sz="2100" b="0" i="0" u="none" strike="noStrike" kern="1200" cap="none" spc="0" normalizeH="0" baseline="0" noProof="0" err="1">
                <a:ln>
                  <a:noFill/>
                </a:ln>
                <a:solidFill>
                  <a:srgbClr val="821E7D"/>
                </a:solidFill>
                <a:effectLst/>
                <a:uLnTx/>
                <a:uFillTx/>
                <a:latin typeface="Microsoft JhengHei Light"/>
                <a:ea typeface="+mj-ea"/>
                <a:cs typeface="Arial" pitchFamily="34" charset="0"/>
              </a:rPr>
              <a:t>capabilities</a:t>
            </a:r>
            <a:endParaRPr kumimoji="0" lang="nl-NL" sz="2100" b="0" i="0" u="none" strike="noStrike" kern="1200" cap="none" spc="0" normalizeH="0" baseline="0" noProof="0">
              <a:ln>
                <a:noFill/>
              </a:ln>
              <a:solidFill>
                <a:srgbClr val="821E7D"/>
              </a:solidFill>
              <a:effectLst/>
              <a:uLnTx/>
              <a:uFillTx/>
              <a:latin typeface="Microsoft JhengHei Light"/>
              <a:ea typeface="+mj-ea"/>
              <a:cs typeface="Arial" pitchFamily="34" charset="0"/>
            </a:endParaRPr>
          </a:p>
        </p:txBody>
      </p:sp>
      <p:graphicFrame>
        <p:nvGraphicFramePr>
          <p:cNvPr id="52" name="Tabel 3">
            <a:extLst>
              <a:ext uri="{FF2B5EF4-FFF2-40B4-BE49-F238E27FC236}">
                <a16:creationId xmlns:a16="http://schemas.microsoft.com/office/drawing/2014/main" id="{E29BE100-C1CC-4706-AA68-C6A40ED18413}"/>
              </a:ext>
            </a:extLst>
          </p:cNvPr>
          <p:cNvGraphicFramePr>
            <a:graphicFrameLocks noGrp="1"/>
          </p:cNvGraphicFramePr>
          <p:nvPr/>
        </p:nvGraphicFramePr>
        <p:xfrm>
          <a:off x="19497677" y="604240"/>
          <a:ext cx="2199936" cy="623763"/>
        </p:xfrm>
        <a:graphic>
          <a:graphicData uri="http://schemas.openxmlformats.org/drawingml/2006/table">
            <a:tbl>
              <a:tblPr>
                <a:tableStyleId>{2D5ABB26-0587-4C30-8999-92F81FD0307C}</a:tableStyleId>
              </a:tblPr>
              <a:tblGrid>
                <a:gridCol w="2199936">
                  <a:extLst>
                    <a:ext uri="{9D8B030D-6E8A-4147-A177-3AD203B41FA5}">
                      <a16:colId xmlns:a16="http://schemas.microsoft.com/office/drawing/2014/main" val="4109487623"/>
                    </a:ext>
                  </a:extLst>
                </a:gridCol>
              </a:tblGrid>
              <a:tr h="146070">
                <a:tc>
                  <a:txBody>
                    <a:bodyPr/>
                    <a:lstStyle/>
                    <a:p>
                      <a:pPr marL="179388" indent="-179388"/>
                      <a:r>
                        <a:rPr kumimoji="0" lang="nl-NL" sz="700" b="0" i="0" u="none" strike="noStrike" kern="1200" cap="none" spc="0" normalizeH="0" baseline="0">
                          <a:ln>
                            <a:noFill/>
                          </a:ln>
                          <a:solidFill>
                            <a:srgbClr val="080808"/>
                          </a:solidFill>
                          <a:effectLst/>
                          <a:uLnTx/>
                          <a:uFillTx/>
                          <a:latin typeface="Microsoft JhengHei Light"/>
                          <a:ea typeface="+mn-ea"/>
                          <a:cs typeface="+mn-cs"/>
                        </a:rPr>
                        <a:t>..1. Relatie met marktpartijen onderhouden</a:t>
                      </a:r>
                    </a:p>
                  </a:txBody>
                  <a:tcPr marL="68580" marR="68580" marT="21600" marB="21600"/>
                </a:tc>
                <a:extLst>
                  <a:ext uri="{0D108BD9-81ED-4DB2-BD59-A6C34878D82A}">
                    <a16:rowId xmlns:a16="http://schemas.microsoft.com/office/drawing/2014/main" val="3623793983"/>
                  </a:ext>
                </a:extLst>
              </a:tr>
              <a:tr h="174123">
                <a:tc>
                  <a:txBody>
                    <a:bodyPr/>
                    <a:lstStyle/>
                    <a:p>
                      <a:pPr marL="179388" marR="0" lvl="0" indent="-179388"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80808"/>
                          </a:solidFill>
                          <a:effectLst/>
                          <a:uLnTx/>
                          <a:uFillTx/>
                          <a:latin typeface="Microsoft JhengHei Light"/>
                          <a:ea typeface="+mn-ea"/>
                          <a:cs typeface="+mn-cs"/>
                        </a:rPr>
                        <a:t>..2. Vragen van marktpartijen afhandelen</a:t>
                      </a:r>
                    </a:p>
                  </a:txBody>
                  <a:tcPr marL="68580" marR="68580" marT="21600" marB="21600"/>
                </a:tc>
                <a:extLst>
                  <a:ext uri="{0D108BD9-81ED-4DB2-BD59-A6C34878D82A}">
                    <a16:rowId xmlns:a16="http://schemas.microsoft.com/office/drawing/2014/main" val="3360572625"/>
                  </a:ext>
                </a:extLst>
              </a:tr>
              <a:tr h="146163">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80808"/>
                          </a:solidFill>
                          <a:effectLst/>
                          <a:uLnTx/>
                          <a:uFillTx/>
                          <a:latin typeface="Microsoft JhengHei Light"/>
                          <a:ea typeface="+mn-ea"/>
                          <a:cs typeface="+mn-cs"/>
                        </a:rPr>
                        <a:t>..3. Contracten voor markdiensten afsluiten</a:t>
                      </a:r>
                    </a:p>
                  </a:txBody>
                  <a:tcPr marL="68580" marR="68580" marT="21600" marB="21600"/>
                </a:tc>
                <a:extLst>
                  <a:ext uri="{0D108BD9-81ED-4DB2-BD59-A6C34878D82A}">
                    <a16:rowId xmlns:a16="http://schemas.microsoft.com/office/drawing/2014/main" val="615185113"/>
                  </a:ext>
                </a:extLst>
              </a:tr>
              <a:tr h="146070">
                <a:tc>
                  <a:txBody>
                    <a:bodyPr/>
                    <a:lstStyle/>
                    <a:p>
                      <a:pPr marL="179388" marR="0" lvl="0" indent="-179388"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80808"/>
                          </a:solidFill>
                          <a:effectLst/>
                          <a:uLnTx/>
                          <a:uFillTx/>
                          <a:latin typeface="Microsoft JhengHei Light"/>
                          <a:ea typeface="+mn-ea"/>
                          <a:cs typeface="+mn-cs"/>
                        </a:rPr>
                        <a:t>..4. Energiemarkten beheren</a:t>
                      </a:r>
                    </a:p>
                  </a:txBody>
                  <a:tcPr marL="68580" marR="68580" marT="21600" marB="21600"/>
                </a:tc>
                <a:extLst>
                  <a:ext uri="{0D108BD9-81ED-4DB2-BD59-A6C34878D82A}">
                    <a16:rowId xmlns:a16="http://schemas.microsoft.com/office/drawing/2014/main" val="2265448905"/>
                  </a:ext>
                </a:extLst>
              </a:tr>
            </a:tbl>
          </a:graphicData>
        </a:graphic>
      </p:graphicFrame>
      <p:sp>
        <p:nvSpPr>
          <p:cNvPr id="49" name="Afgeronde rechthoek 11">
            <a:extLst>
              <a:ext uri="{FF2B5EF4-FFF2-40B4-BE49-F238E27FC236}">
                <a16:creationId xmlns:a16="http://schemas.microsoft.com/office/drawing/2014/main" id="{29F135E8-45D3-47F4-A8C4-15B91AC42E35}"/>
              </a:ext>
            </a:extLst>
          </p:cNvPr>
          <p:cNvSpPr/>
          <p:nvPr/>
        </p:nvSpPr>
        <p:spPr>
          <a:xfrm>
            <a:off x="12692478" y="3124052"/>
            <a:ext cx="2209837" cy="1001627"/>
          </a:xfrm>
          <a:prstGeom prst="roundRect">
            <a:avLst>
              <a:gd name="adj" fmla="val 6498"/>
            </a:avLst>
          </a:prstGeom>
          <a:solidFill>
            <a:srgbClr val="EDEBF9"/>
          </a:solidFill>
          <a:ln w="3175">
            <a:solidFill>
              <a:srgbClr val="7030A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a:ln>
                  <a:noFill/>
                </a:ln>
                <a:solidFill>
                  <a:srgbClr val="000000">
                    <a:lumMod val="50000"/>
                  </a:srgbClr>
                </a:solidFill>
                <a:effectLst/>
                <a:uLnTx/>
                <a:uFillTx/>
                <a:latin typeface="Microsoft JhengHei Light"/>
                <a:ea typeface="+mn-ea"/>
                <a:cs typeface="+mn-cs"/>
              </a:rPr>
              <a:t>4.1. Metingen van energietransport en -netten beschikbaar krijgen</a:t>
            </a:r>
          </a:p>
        </p:txBody>
      </p:sp>
      <p:graphicFrame>
        <p:nvGraphicFramePr>
          <p:cNvPr id="53" name="Tabel 3">
            <a:extLst>
              <a:ext uri="{FF2B5EF4-FFF2-40B4-BE49-F238E27FC236}">
                <a16:creationId xmlns:a16="http://schemas.microsoft.com/office/drawing/2014/main" id="{2F3E0AA6-918F-4AF3-B6C4-D38F9AACD772}"/>
              </a:ext>
            </a:extLst>
          </p:cNvPr>
          <p:cNvGraphicFramePr>
            <a:graphicFrameLocks noGrp="1"/>
          </p:cNvGraphicFramePr>
          <p:nvPr/>
        </p:nvGraphicFramePr>
        <p:xfrm>
          <a:off x="12653291" y="3381239"/>
          <a:ext cx="2372132" cy="812684"/>
        </p:xfrm>
        <a:graphic>
          <a:graphicData uri="http://schemas.openxmlformats.org/drawingml/2006/table">
            <a:tbl>
              <a:tblPr>
                <a:tableStyleId>{2D5ABB26-0587-4C30-8999-92F81FD0307C}</a:tableStyleId>
              </a:tblPr>
              <a:tblGrid>
                <a:gridCol w="2372132">
                  <a:extLst>
                    <a:ext uri="{9D8B030D-6E8A-4147-A177-3AD203B41FA5}">
                      <a16:colId xmlns:a16="http://schemas.microsoft.com/office/drawing/2014/main" val="4109487623"/>
                    </a:ext>
                  </a:extLst>
                </a:gridCol>
              </a:tblGrid>
              <a:tr h="266121">
                <a:tc>
                  <a:txBody>
                    <a:bodyPr/>
                    <a:lstStyle/>
                    <a:p>
                      <a:pPr marL="179388" indent="-179388"/>
                      <a:r>
                        <a:rPr kumimoji="0" lang="nl-NL" sz="700" b="0" i="0" u="none" strike="noStrike" kern="1200" cap="none" spc="0" normalizeH="0" baseline="0">
                          <a:ln>
                            <a:noFill/>
                          </a:ln>
                          <a:solidFill>
                            <a:schemeClr val="accent4">
                              <a:lumMod val="50000"/>
                            </a:schemeClr>
                          </a:solidFill>
                          <a:effectLst/>
                          <a:uLnTx/>
                          <a:uFillTx/>
                          <a:latin typeface="Microsoft JhengHei Light"/>
                          <a:ea typeface="+mn-ea"/>
                          <a:cs typeface="+mn-cs"/>
                        </a:rPr>
                        <a:t>..1. </a:t>
                      </a:r>
                      <a:r>
                        <a:rPr kumimoji="0" lang="nl-NL" sz="700" b="0" i="0" u="none" strike="noStrike" kern="1200" cap="none" spc="0" normalizeH="0" baseline="0">
                          <a:ln>
                            <a:noFill/>
                          </a:ln>
                          <a:solidFill>
                            <a:srgbClr val="000000"/>
                          </a:solidFill>
                          <a:effectLst/>
                          <a:uLnTx/>
                          <a:uFillTx/>
                          <a:latin typeface="Microsoft JhengHei Light"/>
                          <a:ea typeface="+mn-ea"/>
                          <a:cs typeface="+mn-cs"/>
                        </a:rPr>
                        <a:t>Energietransport en -netten waarnemen en omzetten in metingen</a:t>
                      </a:r>
                    </a:p>
                  </a:txBody>
                  <a:tcPr marL="68580" marR="68580" marT="21600" marB="21600"/>
                </a:tc>
                <a:extLst>
                  <a:ext uri="{0D108BD9-81ED-4DB2-BD59-A6C34878D82A}">
                    <a16:rowId xmlns:a16="http://schemas.microsoft.com/office/drawing/2014/main" val="3623793983"/>
                  </a:ext>
                </a:extLst>
              </a:tr>
              <a:tr h="135254">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..2. Metingen verzamelen</a:t>
                      </a:r>
                    </a:p>
                  </a:txBody>
                  <a:tcPr marL="68580" marR="68580" marT="21600" marB="21600"/>
                </a:tc>
                <a:extLst>
                  <a:ext uri="{0D108BD9-81ED-4DB2-BD59-A6C34878D82A}">
                    <a16:rowId xmlns:a16="http://schemas.microsoft.com/office/drawing/2014/main" val="3523326302"/>
                  </a:ext>
                </a:extLst>
              </a:tr>
              <a:tr h="165160">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..3. Metingen interpretabel maken</a:t>
                      </a:r>
                    </a:p>
                  </a:txBody>
                  <a:tcPr marL="68580" marR="68580" marT="21600" marB="21600"/>
                </a:tc>
                <a:extLst>
                  <a:ext uri="{0D108BD9-81ED-4DB2-BD59-A6C34878D82A}">
                    <a16:rowId xmlns:a16="http://schemas.microsoft.com/office/drawing/2014/main" val="1625242384"/>
                  </a:ext>
                </a:extLst>
              </a:tr>
              <a:tr h="231523">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..4. Metingen valideren</a:t>
                      </a:r>
                    </a:p>
                  </a:txBody>
                  <a:tcPr marL="68580" marR="68580" marT="21600" marB="21600"/>
                </a:tc>
                <a:extLst>
                  <a:ext uri="{0D108BD9-81ED-4DB2-BD59-A6C34878D82A}">
                    <a16:rowId xmlns:a16="http://schemas.microsoft.com/office/drawing/2014/main" val="2441935083"/>
                  </a:ext>
                </a:extLst>
              </a:tr>
            </a:tbl>
          </a:graphicData>
        </a:graphic>
      </p:graphicFrame>
      <p:sp>
        <p:nvSpPr>
          <p:cNvPr id="54" name="Afgeronde rechthoek 13">
            <a:extLst>
              <a:ext uri="{FF2B5EF4-FFF2-40B4-BE49-F238E27FC236}">
                <a16:creationId xmlns:a16="http://schemas.microsoft.com/office/drawing/2014/main" id="{3B9CB171-6630-4603-901D-E4A213AC636A}"/>
              </a:ext>
            </a:extLst>
          </p:cNvPr>
          <p:cNvSpPr/>
          <p:nvPr/>
        </p:nvSpPr>
        <p:spPr>
          <a:xfrm>
            <a:off x="12695147" y="4162173"/>
            <a:ext cx="2220473" cy="683494"/>
          </a:xfrm>
          <a:prstGeom prst="roundRect">
            <a:avLst>
              <a:gd name="adj" fmla="val 5532"/>
            </a:avLst>
          </a:prstGeom>
          <a:solidFill>
            <a:srgbClr val="EDEBF9"/>
          </a:solidFill>
          <a:ln w="3175">
            <a:solidFill>
              <a:srgbClr val="7030A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a:ln>
                  <a:noFill/>
                </a:ln>
                <a:solidFill>
                  <a:srgbClr val="080808"/>
                </a:solidFill>
                <a:effectLst/>
                <a:uLnTx/>
                <a:uFillTx/>
                <a:latin typeface="Microsoft JhengHei Light"/>
                <a:ea typeface="+mn-ea"/>
                <a:cs typeface="+mn-cs"/>
              </a:rPr>
              <a:t>4.2. Metingen van energietransport en -netten ter beschikking stellen</a:t>
            </a:r>
          </a:p>
        </p:txBody>
      </p:sp>
      <p:graphicFrame>
        <p:nvGraphicFramePr>
          <p:cNvPr id="55" name="Tabel 3">
            <a:extLst>
              <a:ext uri="{FF2B5EF4-FFF2-40B4-BE49-F238E27FC236}">
                <a16:creationId xmlns:a16="http://schemas.microsoft.com/office/drawing/2014/main" id="{DE56AB74-63FD-483F-8A5A-3D83289410EE}"/>
              </a:ext>
            </a:extLst>
          </p:cNvPr>
          <p:cNvGraphicFramePr>
            <a:graphicFrameLocks noGrp="1"/>
          </p:cNvGraphicFramePr>
          <p:nvPr/>
        </p:nvGraphicFramePr>
        <p:xfrm>
          <a:off x="12654076" y="4471511"/>
          <a:ext cx="2371347" cy="350627"/>
        </p:xfrm>
        <a:graphic>
          <a:graphicData uri="http://schemas.openxmlformats.org/drawingml/2006/table">
            <a:tbl>
              <a:tblPr>
                <a:tableStyleId>{2D5ABB26-0587-4C30-8999-92F81FD0307C}</a:tableStyleId>
              </a:tblPr>
              <a:tblGrid>
                <a:gridCol w="2371347">
                  <a:extLst>
                    <a:ext uri="{9D8B030D-6E8A-4147-A177-3AD203B41FA5}">
                      <a16:colId xmlns:a16="http://schemas.microsoft.com/office/drawing/2014/main" val="1870407470"/>
                    </a:ext>
                  </a:extLst>
                </a:gridCol>
              </a:tblGrid>
              <a:tr h="136239">
                <a:tc>
                  <a:txBody>
                    <a:bodyPr/>
                    <a:lstStyle/>
                    <a:p>
                      <a:pPr marL="88900" indent="-88900"/>
                      <a:r>
                        <a:rPr kumimoji="0" lang="nl-NL" sz="700" b="0" i="0" u="none" strike="noStrike" kern="1200" cap="none" spc="0" normalizeH="0" baseline="0">
                          <a:ln>
                            <a:noFill/>
                          </a:ln>
                          <a:solidFill>
                            <a:srgbClr val="000000"/>
                          </a:solidFill>
                          <a:effectLst/>
                          <a:uLnTx/>
                          <a:uFillTx/>
                          <a:latin typeface="Microsoft JhengHei Light"/>
                          <a:ea typeface="+mn-ea"/>
                          <a:cs typeface="+mn-cs"/>
                        </a:rPr>
                        <a:t>..1. Metingen direct beschikbaar maken.</a:t>
                      </a:r>
                    </a:p>
                  </a:txBody>
                  <a:tcPr marL="68580" marR="0" marT="21600" marB="21600"/>
                </a:tc>
                <a:extLst>
                  <a:ext uri="{0D108BD9-81ED-4DB2-BD59-A6C34878D82A}">
                    <a16:rowId xmlns:a16="http://schemas.microsoft.com/office/drawing/2014/main" val="3623793983"/>
                  </a:ext>
                </a:extLst>
              </a:tr>
              <a:tr h="200747">
                <a:tc>
                  <a:txBody>
                    <a:bodyPr/>
                    <a:lstStyle/>
                    <a:p>
                      <a:pPr marL="88900" indent="-88900"/>
                      <a:r>
                        <a:rPr kumimoji="0" lang="nl-NL" sz="700" b="0" i="0" u="none" strike="noStrike" kern="1200" cap="none" spc="0" normalizeH="0" baseline="0">
                          <a:ln>
                            <a:noFill/>
                          </a:ln>
                          <a:solidFill>
                            <a:srgbClr val="000000"/>
                          </a:solidFill>
                          <a:effectLst/>
                          <a:uLnTx/>
                          <a:uFillTx/>
                          <a:latin typeface="Microsoft JhengHei Light"/>
                          <a:ea typeface="+mn-ea"/>
                          <a:cs typeface="+mn-cs"/>
                        </a:rPr>
                        <a:t>..2. Metingen op afroep beschikbaar maken.</a:t>
                      </a:r>
                    </a:p>
                  </a:txBody>
                  <a:tcPr marL="68580" marR="0" marT="21600" marB="21600"/>
                </a:tc>
                <a:extLst>
                  <a:ext uri="{0D108BD9-81ED-4DB2-BD59-A6C34878D82A}">
                    <a16:rowId xmlns:a16="http://schemas.microsoft.com/office/drawing/2014/main" val="3523326302"/>
                  </a:ext>
                </a:extLst>
              </a:tr>
            </a:tbl>
          </a:graphicData>
        </a:graphic>
      </p:graphicFrame>
      <p:graphicFrame>
        <p:nvGraphicFramePr>
          <p:cNvPr id="47" name="Tabel 3">
            <a:extLst>
              <a:ext uri="{FF2B5EF4-FFF2-40B4-BE49-F238E27FC236}">
                <a16:creationId xmlns:a16="http://schemas.microsoft.com/office/drawing/2014/main" id="{2007E8AE-0F5A-4E88-B2E9-B1021B9847B6}"/>
              </a:ext>
            </a:extLst>
          </p:cNvPr>
          <p:cNvGraphicFramePr>
            <a:graphicFrameLocks noGrp="1"/>
          </p:cNvGraphicFramePr>
          <p:nvPr/>
        </p:nvGraphicFramePr>
        <p:xfrm>
          <a:off x="12681413" y="1568487"/>
          <a:ext cx="2211406" cy="749400"/>
        </p:xfrm>
        <a:graphic>
          <a:graphicData uri="http://schemas.openxmlformats.org/drawingml/2006/table">
            <a:tbl>
              <a:tblPr>
                <a:tableStyleId>{2D5ABB26-0587-4C30-8999-92F81FD0307C}</a:tableStyleId>
              </a:tblPr>
              <a:tblGrid>
                <a:gridCol w="2211406">
                  <a:extLst>
                    <a:ext uri="{9D8B030D-6E8A-4147-A177-3AD203B41FA5}">
                      <a16:colId xmlns:a16="http://schemas.microsoft.com/office/drawing/2014/main" val="1870407470"/>
                    </a:ext>
                  </a:extLst>
                </a:gridCol>
              </a:tblGrid>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..1. Storingen classificeren</a:t>
                      </a:r>
                    </a:p>
                  </a:txBody>
                  <a:tcPr marL="68580" marR="68580" marT="21600" marB="21600"/>
                </a:tc>
                <a:extLst>
                  <a:ext uri="{0D108BD9-81ED-4DB2-BD59-A6C34878D82A}">
                    <a16:rowId xmlns:a16="http://schemas.microsoft.com/office/drawing/2014/main" val="3623793983"/>
                  </a:ext>
                </a:extLst>
              </a:tr>
              <a:tr h="146070">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..2. Storingen toewijzen</a:t>
                      </a:r>
                    </a:p>
                  </a:txBody>
                  <a:tcPr marL="68580" marR="68580" marT="21600" marB="21600"/>
                </a:tc>
                <a:extLst>
                  <a:ext uri="{0D108BD9-81ED-4DB2-BD59-A6C34878D82A}">
                    <a16:rowId xmlns:a16="http://schemas.microsoft.com/office/drawing/2014/main" val="3523326302"/>
                  </a:ext>
                </a:extLst>
              </a:tr>
              <a:tr h="1460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..3. Storingen analyseren</a:t>
                      </a:r>
                    </a:p>
                  </a:txBody>
                  <a:tcPr marL="68580" marR="68580" marT="21600" marB="21600"/>
                </a:tc>
                <a:extLst>
                  <a:ext uri="{0D108BD9-81ED-4DB2-BD59-A6C34878D82A}">
                    <a16:rowId xmlns:a16="http://schemas.microsoft.com/office/drawing/2014/main" val="132827128"/>
                  </a:ext>
                </a:extLst>
              </a:tr>
              <a:tr h="1460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..4. Storingen en onderbrekingen oplossen</a:t>
                      </a:r>
                    </a:p>
                  </a:txBody>
                  <a:tcPr marL="68580" marR="68580" marT="21600" marB="21600"/>
                </a:tc>
                <a:extLst>
                  <a:ext uri="{0D108BD9-81ED-4DB2-BD59-A6C34878D82A}">
                    <a16:rowId xmlns:a16="http://schemas.microsoft.com/office/drawing/2014/main" val="1625242384"/>
                  </a:ext>
                </a:extLst>
              </a:tr>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..5. Definitief herstel storingen initiëren</a:t>
                      </a:r>
                    </a:p>
                  </a:txBody>
                  <a:tcPr marL="68580" marR="68580" marT="21600" marB="21600"/>
                </a:tc>
                <a:extLst>
                  <a:ext uri="{0D108BD9-81ED-4DB2-BD59-A6C34878D82A}">
                    <a16:rowId xmlns:a16="http://schemas.microsoft.com/office/drawing/2014/main" val="3100095967"/>
                  </a:ext>
                </a:extLst>
              </a:tr>
            </a:tbl>
          </a:graphicData>
        </a:graphic>
      </p:graphicFrame>
      <p:pic>
        <p:nvPicPr>
          <p:cNvPr id="18" name="Afbeelding 17">
            <a:extLst>
              <a:ext uri="{FF2B5EF4-FFF2-40B4-BE49-F238E27FC236}">
                <a16:creationId xmlns:a16="http://schemas.microsoft.com/office/drawing/2014/main" id="{7BEE84BA-169F-4A50-891D-CAE24FA995CF}"/>
              </a:ext>
            </a:extLst>
          </p:cNvPr>
          <p:cNvPicPr>
            <a:picLocks noChangeAspect="1"/>
          </p:cNvPicPr>
          <p:nvPr/>
        </p:nvPicPr>
        <p:blipFill>
          <a:blip r:embed="rId3"/>
          <a:stretch>
            <a:fillRect/>
          </a:stretch>
        </p:blipFill>
        <p:spPr>
          <a:xfrm>
            <a:off x="0" y="474201"/>
            <a:ext cx="9144000" cy="4601497"/>
          </a:xfrm>
          <a:prstGeom prst="rect">
            <a:avLst/>
          </a:prstGeom>
        </p:spPr>
      </p:pic>
      <p:pic>
        <p:nvPicPr>
          <p:cNvPr id="48" name="Afbeelding 47">
            <a:extLst>
              <a:ext uri="{FF2B5EF4-FFF2-40B4-BE49-F238E27FC236}">
                <a16:creationId xmlns:a16="http://schemas.microsoft.com/office/drawing/2014/main" id="{81EB477D-B988-44EC-82BC-DEA036647997}"/>
              </a:ext>
            </a:extLst>
          </p:cNvPr>
          <p:cNvPicPr>
            <a:picLocks noChangeAspect="1"/>
          </p:cNvPicPr>
          <p:nvPr/>
        </p:nvPicPr>
        <p:blipFill>
          <a:blip r:embed="rId4"/>
          <a:stretch>
            <a:fillRect/>
          </a:stretch>
        </p:blipFill>
        <p:spPr>
          <a:xfrm>
            <a:off x="7751731" y="102171"/>
            <a:ext cx="1316699" cy="359100"/>
          </a:xfrm>
          <a:prstGeom prst="rect">
            <a:avLst/>
          </a:prstGeom>
        </p:spPr>
      </p:pic>
    </p:spTree>
    <p:extLst>
      <p:ext uri="{BB962C8B-B14F-4D97-AF65-F5344CB8AC3E}">
        <p14:creationId xmlns:p14="http://schemas.microsoft.com/office/powerpoint/2010/main" val="18147167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ianummer 2"/>
          <p:cNvSpPr>
            <a:spLocks noGrp="1"/>
          </p:cNvSpPr>
          <p:nvPr>
            <p:ph type="sldNum" sz="quarter" idx="4294967295"/>
          </p:nvPr>
        </p:nvSpPr>
        <p:spPr>
          <a:xfrm>
            <a:off x="595564" y="4752000"/>
            <a:ext cx="360000" cy="216000"/>
          </a:xfr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F68BF4A6-40A7-E04A-A78B-7409A1BC41E0}" type="slidenum">
              <a:rPr kumimoji="0" lang="en-GB" sz="750" b="0" i="0" u="none" strike="noStrike" kern="1200" cap="none" spc="0" normalizeH="0" baseline="0" noProof="0">
                <a:ln>
                  <a:noFill/>
                </a:ln>
                <a:solidFill>
                  <a:srgbClr val="625D62">
                    <a:tint val="75000"/>
                  </a:srgbClr>
                </a:solidFill>
                <a:effectLst/>
                <a:uLnTx/>
                <a:uFillTx/>
                <a:latin typeface="Arial"/>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11</a:t>
            </a:fld>
            <a:endParaRPr kumimoji="0" lang="en-GB" sz="750" b="0" i="0" u="none" strike="noStrike" kern="1200" cap="none" spc="0" normalizeH="0" baseline="0" noProof="0">
              <a:ln>
                <a:noFill/>
              </a:ln>
              <a:solidFill>
                <a:srgbClr val="625D62">
                  <a:tint val="75000"/>
                </a:srgbClr>
              </a:solidFill>
              <a:effectLst/>
              <a:uLnTx/>
              <a:uFillTx/>
              <a:latin typeface="Arial"/>
              <a:ea typeface="+mn-ea"/>
              <a:cs typeface="+mn-cs"/>
            </a:endParaRPr>
          </a:p>
        </p:txBody>
      </p:sp>
      <p:sp>
        <p:nvSpPr>
          <p:cNvPr id="23" name="Vijfhoek 22"/>
          <p:cNvSpPr/>
          <p:nvPr/>
        </p:nvSpPr>
        <p:spPr>
          <a:xfrm>
            <a:off x="451754" y="1733641"/>
            <a:ext cx="8500599" cy="266861"/>
          </a:xfrm>
          <a:prstGeom prst="homePlate">
            <a:avLst>
              <a:gd name="adj" fmla="val 25862"/>
            </a:avLst>
          </a:prstGeom>
          <a:solidFill>
            <a:srgbClr val="FFD100">
              <a:lumMod val="20000"/>
              <a:lumOff val="80000"/>
            </a:srgbClr>
          </a:solidFill>
          <a:ln w="12700" cap="flat" cmpd="sng" algn="ctr">
            <a:solidFill>
              <a:srgbClr val="97999B">
                <a:shade val="50000"/>
              </a:srgbClr>
            </a:solid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350" b="0" i="0" u="none" strike="noStrike" kern="0" cap="none" spc="0" normalizeH="0" baseline="0" noProof="0">
              <a:ln>
                <a:noFill/>
              </a:ln>
              <a:solidFill>
                <a:prstClr val="white"/>
              </a:solidFill>
              <a:effectLst/>
              <a:uLnTx/>
              <a:uFillTx/>
              <a:latin typeface="Calibri Light"/>
              <a:ea typeface="+mn-ea"/>
              <a:cs typeface="+mn-cs"/>
            </a:endParaRPr>
          </a:p>
        </p:txBody>
      </p:sp>
      <p:sp>
        <p:nvSpPr>
          <p:cNvPr id="24" name="Vijfhoek 23"/>
          <p:cNvSpPr/>
          <p:nvPr/>
        </p:nvSpPr>
        <p:spPr>
          <a:xfrm>
            <a:off x="458973" y="2130681"/>
            <a:ext cx="8500599" cy="266861"/>
          </a:xfrm>
          <a:prstGeom prst="homePlate">
            <a:avLst>
              <a:gd name="adj" fmla="val 25862"/>
            </a:avLst>
          </a:prstGeom>
          <a:solidFill>
            <a:srgbClr val="FFD100">
              <a:lumMod val="40000"/>
              <a:lumOff val="60000"/>
            </a:srgbClr>
          </a:solidFill>
          <a:ln w="12700" cap="flat" cmpd="sng" algn="ctr">
            <a:solidFill>
              <a:srgbClr val="97999B">
                <a:shade val="50000"/>
              </a:srgbClr>
            </a:solid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350" b="0" i="0" u="none" strike="noStrike" kern="0" cap="none" spc="0" normalizeH="0" baseline="0" noProof="0">
              <a:ln>
                <a:noFill/>
              </a:ln>
              <a:solidFill>
                <a:prstClr val="white"/>
              </a:solidFill>
              <a:effectLst/>
              <a:uLnTx/>
              <a:uFillTx/>
              <a:latin typeface="Calibri Light"/>
              <a:ea typeface="+mn-ea"/>
              <a:cs typeface="+mn-cs"/>
            </a:endParaRPr>
          </a:p>
        </p:txBody>
      </p:sp>
      <p:sp>
        <p:nvSpPr>
          <p:cNvPr id="25" name="Vijfhoek 24"/>
          <p:cNvSpPr/>
          <p:nvPr/>
        </p:nvSpPr>
        <p:spPr>
          <a:xfrm>
            <a:off x="457770" y="2512082"/>
            <a:ext cx="8500599" cy="266861"/>
          </a:xfrm>
          <a:prstGeom prst="homePlate">
            <a:avLst>
              <a:gd name="adj" fmla="val 25862"/>
            </a:avLst>
          </a:prstGeom>
          <a:solidFill>
            <a:srgbClr val="FFD100">
              <a:lumMod val="20000"/>
              <a:lumOff val="80000"/>
            </a:srgbClr>
          </a:solidFill>
          <a:ln w="12700" cap="flat" cmpd="sng" algn="ctr">
            <a:solidFill>
              <a:srgbClr val="97999B">
                <a:shade val="50000"/>
              </a:srgbClr>
            </a:solid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350" b="0" i="0" u="none" strike="noStrike" kern="0" cap="none" spc="0" normalizeH="0" baseline="0" noProof="0">
              <a:ln>
                <a:noFill/>
              </a:ln>
              <a:solidFill>
                <a:prstClr val="white"/>
              </a:solidFill>
              <a:effectLst/>
              <a:uLnTx/>
              <a:uFillTx/>
              <a:latin typeface="Calibri Light"/>
              <a:ea typeface="+mn-ea"/>
              <a:cs typeface="+mn-cs"/>
            </a:endParaRPr>
          </a:p>
        </p:txBody>
      </p:sp>
      <p:sp>
        <p:nvSpPr>
          <p:cNvPr id="26" name="Vijfhoek 25"/>
          <p:cNvSpPr/>
          <p:nvPr/>
        </p:nvSpPr>
        <p:spPr>
          <a:xfrm>
            <a:off x="464990" y="2909127"/>
            <a:ext cx="8500599" cy="266861"/>
          </a:xfrm>
          <a:prstGeom prst="homePlate">
            <a:avLst>
              <a:gd name="adj" fmla="val 25862"/>
            </a:avLst>
          </a:prstGeom>
          <a:solidFill>
            <a:srgbClr val="FFD100">
              <a:lumMod val="40000"/>
              <a:lumOff val="60000"/>
            </a:srgbClr>
          </a:solidFill>
          <a:ln w="12700" cap="flat" cmpd="sng" algn="ctr">
            <a:solidFill>
              <a:srgbClr val="97999B">
                <a:shade val="50000"/>
              </a:srgbClr>
            </a:solid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350" b="0" i="0" u="none" strike="noStrike" kern="0" cap="none" spc="0" normalizeH="0" baseline="0" noProof="0">
              <a:ln>
                <a:noFill/>
              </a:ln>
              <a:solidFill>
                <a:prstClr val="white"/>
              </a:solidFill>
              <a:effectLst/>
              <a:uLnTx/>
              <a:uFillTx/>
              <a:latin typeface="Calibri Light"/>
              <a:ea typeface="+mn-ea"/>
              <a:cs typeface="+mn-cs"/>
            </a:endParaRPr>
          </a:p>
        </p:txBody>
      </p:sp>
      <p:sp>
        <p:nvSpPr>
          <p:cNvPr id="27" name="Vijfhoek 26"/>
          <p:cNvSpPr/>
          <p:nvPr/>
        </p:nvSpPr>
        <p:spPr>
          <a:xfrm>
            <a:off x="463787" y="3290528"/>
            <a:ext cx="8500599" cy="266861"/>
          </a:xfrm>
          <a:prstGeom prst="homePlate">
            <a:avLst>
              <a:gd name="adj" fmla="val 25862"/>
            </a:avLst>
          </a:prstGeom>
          <a:solidFill>
            <a:srgbClr val="FFD100">
              <a:lumMod val="20000"/>
              <a:lumOff val="80000"/>
            </a:srgbClr>
          </a:solidFill>
          <a:ln w="12700" cap="flat" cmpd="sng" algn="ctr">
            <a:solidFill>
              <a:srgbClr val="97999B">
                <a:shade val="50000"/>
              </a:srgbClr>
            </a:solid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350" b="0" i="0" u="none" strike="noStrike" kern="0" cap="none" spc="0" normalizeH="0" baseline="0" noProof="0">
              <a:ln>
                <a:noFill/>
              </a:ln>
              <a:solidFill>
                <a:prstClr val="white"/>
              </a:solidFill>
              <a:effectLst/>
              <a:uLnTx/>
              <a:uFillTx/>
              <a:latin typeface="Calibri Light"/>
              <a:ea typeface="+mn-ea"/>
              <a:cs typeface="+mn-cs"/>
            </a:endParaRPr>
          </a:p>
        </p:txBody>
      </p:sp>
      <p:sp>
        <p:nvSpPr>
          <p:cNvPr id="28" name="Vijfhoek 27"/>
          <p:cNvSpPr/>
          <p:nvPr/>
        </p:nvSpPr>
        <p:spPr>
          <a:xfrm>
            <a:off x="471005" y="3673132"/>
            <a:ext cx="8500599" cy="266861"/>
          </a:xfrm>
          <a:prstGeom prst="homePlate">
            <a:avLst>
              <a:gd name="adj" fmla="val 25862"/>
            </a:avLst>
          </a:prstGeom>
          <a:solidFill>
            <a:srgbClr val="FFD100">
              <a:lumMod val="40000"/>
              <a:lumOff val="60000"/>
            </a:srgbClr>
          </a:solidFill>
          <a:ln w="12700" cap="flat" cmpd="sng" algn="ctr">
            <a:solidFill>
              <a:srgbClr val="97999B">
                <a:shade val="50000"/>
              </a:srgbClr>
            </a:solid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350" b="0" i="0" u="none" strike="noStrike" kern="0" cap="none" spc="0" normalizeH="0" baseline="0" noProof="0">
              <a:ln>
                <a:noFill/>
              </a:ln>
              <a:solidFill>
                <a:prstClr val="white"/>
              </a:solidFill>
              <a:effectLst/>
              <a:uLnTx/>
              <a:uFillTx/>
              <a:latin typeface="Calibri Light"/>
              <a:ea typeface="+mn-ea"/>
              <a:cs typeface="+mn-cs"/>
            </a:endParaRPr>
          </a:p>
        </p:txBody>
      </p:sp>
      <p:sp>
        <p:nvSpPr>
          <p:cNvPr id="29" name="Vijfhoek 28"/>
          <p:cNvSpPr/>
          <p:nvPr/>
        </p:nvSpPr>
        <p:spPr>
          <a:xfrm>
            <a:off x="469802" y="4054534"/>
            <a:ext cx="8500599" cy="266861"/>
          </a:xfrm>
          <a:prstGeom prst="homePlate">
            <a:avLst>
              <a:gd name="adj" fmla="val 25862"/>
            </a:avLst>
          </a:prstGeom>
          <a:solidFill>
            <a:srgbClr val="FFD100">
              <a:lumMod val="20000"/>
              <a:lumOff val="80000"/>
            </a:srgbClr>
          </a:solidFill>
          <a:ln w="12700" cap="flat" cmpd="sng" algn="ctr">
            <a:solidFill>
              <a:srgbClr val="97999B">
                <a:shade val="50000"/>
              </a:srgbClr>
            </a:solid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350" b="0" i="0" u="none" strike="noStrike" kern="0" cap="none" spc="0" normalizeH="0" baseline="0" noProof="0">
              <a:ln>
                <a:noFill/>
              </a:ln>
              <a:solidFill>
                <a:prstClr val="white"/>
              </a:solidFill>
              <a:effectLst/>
              <a:uLnTx/>
              <a:uFillTx/>
              <a:latin typeface="Calibri Light"/>
              <a:ea typeface="+mn-ea"/>
              <a:cs typeface="+mn-cs"/>
            </a:endParaRPr>
          </a:p>
        </p:txBody>
      </p:sp>
      <p:sp>
        <p:nvSpPr>
          <p:cNvPr id="30" name="Vijfhoek 29"/>
          <p:cNvSpPr/>
          <p:nvPr/>
        </p:nvSpPr>
        <p:spPr>
          <a:xfrm>
            <a:off x="452957" y="1352239"/>
            <a:ext cx="8500599" cy="266861"/>
          </a:xfrm>
          <a:prstGeom prst="homePlate">
            <a:avLst>
              <a:gd name="adj" fmla="val 25862"/>
            </a:avLst>
          </a:prstGeom>
          <a:solidFill>
            <a:srgbClr val="FFD100">
              <a:lumMod val="40000"/>
              <a:lumOff val="60000"/>
            </a:srgbClr>
          </a:solidFill>
          <a:ln w="12700" cap="flat" cmpd="sng" algn="ctr">
            <a:solidFill>
              <a:srgbClr val="97999B">
                <a:shade val="50000"/>
              </a:srgbClr>
            </a:solid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350" b="0" i="0" u="none" strike="noStrike" kern="0" cap="none" spc="0" normalizeH="0" baseline="0" noProof="0">
              <a:ln>
                <a:noFill/>
              </a:ln>
              <a:solidFill>
                <a:prstClr val="white"/>
              </a:solidFill>
              <a:effectLst/>
              <a:uLnTx/>
              <a:uFillTx/>
              <a:latin typeface="Calibri Light"/>
              <a:ea typeface="+mn-ea"/>
              <a:cs typeface="+mn-cs"/>
            </a:endParaRPr>
          </a:p>
        </p:txBody>
      </p:sp>
      <p:sp>
        <p:nvSpPr>
          <p:cNvPr id="31" name="Tijdelijke aanduiding voor verticale tekst 1"/>
          <p:cNvSpPr txBox="1">
            <a:spLocks/>
          </p:cNvSpPr>
          <p:nvPr/>
        </p:nvSpPr>
        <p:spPr>
          <a:xfrm>
            <a:off x="4786093" y="913910"/>
            <a:ext cx="3231299" cy="3409575"/>
          </a:xfrm>
          <a:prstGeom prst="rect">
            <a:avLst/>
          </a:prstGeom>
        </p:spPr>
        <p:txBody>
          <a:bodyPr vert="horz" lIns="0" tIns="0" rIns="0" bIns="0" rtlCol="0">
            <a:noAutofit/>
          </a:bodyPr>
          <a:lstStyle>
            <a:lvl1pPr marL="238125" indent="-238125" algn="l" defTabSz="719138" rtl="0" eaLnBrk="1" latinLnBrk="0" hangingPunct="1">
              <a:lnSpc>
                <a:spcPct val="90000"/>
              </a:lnSpc>
              <a:spcBef>
                <a:spcPts val="600"/>
              </a:spcBef>
              <a:spcAft>
                <a:spcPts val="600"/>
              </a:spcAft>
              <a:buClr>
                <a:schemeClr val="tx2"/>
              </a:buClr>
              <a:buSzPct val="90000"/>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1pPr>
            <a:lvl2pPr marL="500063" indent="-261938" algn="l" defTabSz="719138" rtl="0" eaLnBrk="1" latinLnBrk="0" hangingPunct="1">
              <a:lnSpc>
                <a:spcPct val="90000"/>
              </a:lnSpc>
              <a:spcBef>
                <a:spcPts val="600"/>
              </a:spcBef>
              <a:spcAft>
                <a:spcPts val="600"/>
              </a:spcAft>
              <a:buClr>
                <a:schemeClr val="tx2"/>
              </a:buClr>
              <a:buSzPct val="100000"/>
              <a:buFont typeface="Arial" panose="020B0604020202020204" pitchFamily="34" charset="0"/>
              <a:buChar char="•"/>
              <a:defRPr sz="1600" i="0" kern="1200">
                <a:solidFill>
                  <a:schemeClr val="tx2"/>
                </a:solidFill>
                <a:latin typeface="Arial" panose="020B0604020202020204" pitchFamily="34" charset="0"/>
                <a:ea typeface="+mn-ea"/>
                <a:cs typeface="Arial" panose="020B0604020202020204" pitchFamily="34" charset="0"/>
              </a:defRPr>
            </a:lvl2pPr>
            <a:lvl3pPr marL="0" indent="0" algn="l" defTabSz="719138" rtl="0" eaLnBrk="1" latinLnBrk="0" hangingPunct="1">
              <a:lnSpc>
                <a:spcPct val="120000"/>
              </a:lnSpc>
              <a:spcBef>
                <a:spcPts val="600"/>
              </a:spcBef>
              <a:spcAft>
                <a:spcPts val="600"/>
              </a:spcAft>
              <a:buClr>
                <a:srgbClr val="0070C0"/>
              </a:buClr>
              <a:buSzPct val="85000"/>
              <a:buFont typeface="Arial" panose="020B0604020202020204" pitchFamily="34" charset="0"/>
              <a:buNone/>
              <a:defRPr sz="1600" i="0" kern="1200">
                <a:solidFill>
                  <a:schemeClr val="tx2"/>
                </a:solidFill>
                <a:latin typeface="Arial" panose="020B0604020202020204" pitchFamily="34" charset="0"/>
                <a:ea typeface="+mn-ea"/>
                <a:cs typeface="Arial" panose="020B0604020202020204" pitchFamily="34" charset="0"/>
              </a:defRPr>
            </a:lvl3pPr>
            <a:lvl4pPr marL="0" indent="0" algn="l" defTabSz="719138" rtl="0" eaLnBrk="1" latinLnBrk="0" hangingPunct="1">
              <a:lnSpc>
                <a:spcPct val="90000"/>
              </a:lnSpc>
              <a:spcBef>
                <a:spcPts val="600"/>
              </a:spcBef>
              <a:spcAft>
                <a:spcPts val="1200"/>
              </a:spcAft>
              <a:buFont typeface="Arial" panose="020B0604020202020204" pitchFamily="34" charset="0"/>
              <a:buNone/>
              <a:defRPr sz="1800" b="1" kern="1200" cap="all" spc="30" baseline="0">
                <a:solidFill>
                  <a:schemeClr val="tx2"/>
                </a:solidFill>
                <a:latin typeface="Arial" panose="020B0604020202020204" pitchFamily="34" charset="0"/>
                <a:ea typeface="+mn-ea"/>
                <a:cs typeface="Arial" panose="020B0604020202020204" pitchFamily="34" charset="0"/>
              </a:defRPr>
            </a:lvl4pPr>
            <a:lvl5pPr marL="0" indent="0" algn="l" defTabSz="719138" rtl="0" eaLnBrk="1" latinLnBrk="0" hangingPunct="1">
              <a:lnSpc>
                <a:spcPct val="90000"/>
              </a:lnSpc>
              <a:spcBef>
                <a:spcPts val="600"/>
              </a:spcBef>
              <a:spcAft>
                <a:spcPts val="1200"/>
              </a:spcAft>
              <a:buClr>
                <a:schemeClr val="bg2"/>
              </a:buClr>
              <a:buFont typeface="+mj-lt"/>
              <a:buNone/>
              <a:defRPr sz="1800" b="1" i="0" kern="1200" baseline="0">
                <a:solidFill>
                  <a:schemeClr val="bg2"/>
                </a:solidFill>
                <a:latin typeface="Arial" panose="020B0604020202020204" pitchFamily="34" charset="0"/>
                <a:ea typeface="+mn-ea"/>
                <a:cs typeface="Arial" panose="020B0604020202020204" pitchFamily="34" charset="0"/>
              </a:defRPr>
            </a:lvl5pPr>
            <a:lvl6pPr marL="0" indent="0" algn="l" defTabSz="914400" rtl="0" eaLnBrk="1" latinLnBrk="0" hangingPunct="1">
              <a:lnSpc>
                <a:spcPct val="90000"/>
              </a:lnSpc>
              <a:spcBef>
                <a:spcPts val="600"/>
              </a:spcBef>
              <a:spcAft>
                <a:spcPts val="600"/>
              </a:spcAft>
              <a:buFont typeface="Arial" panose="020B0604020202020204" pitchFamily="34" charset="0"/>
              <a:buNone/>
              <a:defRPr sz="1600" b="1" i="0" kern="1200">
                <a:solidFill>
                  <a:schemeClr val="tx2"/>
                </a:solidFill>
                <a:latin typeface="Arial" panose="020B0604020202020204" pitchFamily="34" charset="0"/>
                <a:ea typeface="+mn-ea"/>
                <a:cs typeface="Arial" panose="020B0604020202020204" pitchFamily="34" charset="0"/>
              </a:defRPr>
            </a:lvl6pPr>
            <a:lvl7pPr marL="0" indent="0" algn="l" defTabSz="914400" rtl="0" eaLnBrk="1" latinLnBrk="0" hangingPunct="1">
              <a:lnSpc>
                <a:spcPct val="90000"/>
              </a:lnSpc>
              <a:spcBef>
                <a:spcPts val="600"/>
              </a:spcBef>
              <a:spcAft>
                <a:spcPts val="600"/>
              </a:spcAft>
              <a:buFont typeface="Arial" panose="020B0604020202020204" pitchFamily="34" charset="0"/>
              <a:buNone/>
              <a:defRPr sz="1600" i="0" kern="1200" baseline="0">
                <a:solidFill>
                  <a:schemeClr val="tx2"/>
                </a:solidFill>
                <a:latin typeface="Arial" panose="020B0604020202020204" pitchFamily="34" charset="0"/>
                <a:ea typeface="+mn-ea"/>
                <a:cs typeface="Arial" panose="020B0604020202020204" pitchFamily="34" charset="0"/>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539354" rtl="0" eaLnBrk="1" fontAlgn="auto" latinLnBrk="0" hangingPunct="1">
              <a:lnSpc>
                <a:spcPct val="150000"/>
              </a:lnSpc>
              <a:spcBef>
                <a:spcPts val="450"/>
              </a:spcBef>
              <a:spcAft>
                <a:spcPts val="450"/>
              </a:spcAft>
              <a:buClr>
                <a:srgbClr val="4D4D4D"/>
              </a:buClr>
              <a:buSzPct val="90000"/>
              <a:buFont typeface="Arial" panose="020B0604020202020204" pitchFamily="34" charset="0"/>
              <a:buNone/>
              <a:tabLst/>
              <a:defRPr/>
            </a:pPr>
            <a:r>
              <a:rPr kumimoji="0" lang="nl-NL" sz="1200" b="1"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rPr>
              <a:t>Product</a:t>
            </a:r>
          </a:p>
          <a:p>
            <a:pPr marL="0" marR="0" lvl="0" indent="0" algn="l" defTabSz="539354" rtl="0" eaLnBrk="1" fontAlgn="auto" latinLnBrk="0" hangingPunct="1">
              <a:lnSpc>
                <a:spcPct val="150000"/>
              </a:lnSpc>
              <a:spcBef>
                <a:spcPts val="450"/>
              </a:spcBef>
              <a:spcAft>
                <a:spcPts val="450"/>
              </a:spcAft>
              <a:buClr>
                <a:srgbClr val="4D4D4D"/>
              </a:buClr>
              <a:buSzPct val="90000"/>
              <a:buFont typeface="Arial" panose="020B0604020202020204" pitchFamily="34" charset="0"/>
              <a:buNone/>
              <a:tabLst/>
              <a:defRPr/>
            </a:pPr>
            <a:r>
              <a:rPr kumimoji="0" lang="nl-NL" sz="12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rPr>
              <a:t>Aansluiting</a:t>
            </a:r>
          </a:p>
          <a:p>
            <a:pPr marL="0" marR="0" lvl="0" indent="0" algn="l" defTabSz="539354" rtl="0" eaLnBrk="1" fontAlgn="auto" latinLnBrk="0" hangingPunct="1">
              <a:lnSpc>
                <a:spcPct val="150000"/>
              </a:lnSpc>
              <a:spcBef>
                <a:spcPts val="450"/>
              </a:spcBef>
              <a:spcAft>
                <a:spcPts val="450"/>
              </a:spcAft>
              <a:buClr>
                <a:srgbClr val="4D4D4D"/>
              </a:buClr>
              <a:buSzPct val="90000"/>
              <a:buFont typeface="Arial" panose="020B0604020202020204" pitchFamily="34" charset="0"/>
              <a:buNone/>
              <a:tabLst/>
              <a:defRPr/>
            </a:pPr>
            <a:r>
              <a:rPr kumimoji="0" lang="nl-NL" sz="12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rPr>
              <a:t>Reconstructie energienet</a:t>
            </a:r>
          </a:p>
          <a:p>
            <a:pPr marL="0" marR="0" lvl="0" indent="0" algn="l" defTabSz="539354" rtl="0" eaLnBrk="1" fontAlgn="auto" latinLnBrk="0" hangingPunct="1">
              <a:lnSpc>
                <a:spcPct val="150000"/>
              </a:lnSpc>
              <a:spcBef>
                <a:spcPts val="450"/>
              </a:spcBef>
              <a:spcAft>
                <a:spcPts val="200"/>
              </a:spcAft>
              <a:buClr>
                <a:srgbClr val="4D4D4D"/>
              </a:buClr>
              <a:buSzPct val="90000"/>
              <a:buFont typeface="Arial" panose="020B0604020202020204" pitchFamily="34" charset="0"/>
              <a:buNone/>
              <a:tabLst/>
              <a:defRPr/>
            </a:pPr>
            <a:r>
              <a:rPr kumimoji="0" lang="nl-NL" sz="12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rPr>
              <a:t>Toekomstbestendig energienet</a:t>
            </a:r>
          </a:p>
          <a:p>
            <a:pPr marL="0" marR="0" lvl="0" indent="0" algn="l" defTabSz="539354" rtl="0" eaLnBrk="1" fontAlgn="auto" latinLnBrk="0" hangingPunct="1">
              <a:lnSpc>
                <a:spcPct val="150000"/>
              </a:lnSpc>
              <a:spcBef>
                <a:spcPts val="450"/>
              </a:spcBef>
              <a:spcAft>
                <a:spcPts val="200"/>
              </a:spcAft>
              <a:buClr>
                <a:srgbClr val="4D4D4D"/>
              </a:buClr>
              <a:buSzPct val="90000"/>
              <a:buFont typeface="Arial" panose="020B0604020202020204" pitchFamily="34" charset="0"/>
              <a:buNone/>
              <a:tabLst/>
              <a:defRPr/>
            </a:pPr>
            <a:r>
              <a:rPr kumimoji="0" lang="nl-NL" sz="12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rPr>
              <a:t>Betrouwbaar energienet</a:t>
            </a:r>
          </a:p>
          <a:p>
            <a:pPr marL="0" marR="0" lvl="0" indent="0" algn="l" defTabSz="539354" rtl="0" eaLnBrk="1" fontAlgn="auto" latinLnBrk="0" hangingPunct="1">
              <a:lnSpc>
                <a:spcPct val="150000"/>
              </a:lnSpc>
              <a:spcBef>
                <a:spcPts val="800"/>
              </a:spcBef>
              <a:spcAft>
                <a:spcPts val="450"/>
              </a:spcAft>
              <a:buClr>
                <a:srgbClr val="4D4D4D"/>
              </a:buClr>
              <a:buSzPct val="90000"/>
              <a:buFont typeface="Arial" panose="020B0604020202020204" pitchFamily="34" charset="0"/>
              <a:buNone/>
              <a:tabLst/>
              <a:defRPr/>
            </a:pPr>
            <a:r>
              <a:rPr kumimoji="0" lang="nl-NL" sz="12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rPr>
              <a:t>Transportcapaciteit</a:t>
            </a:r>
          </a:p>
          <a:p>
            <a:pPr marL="0" marR="0" lvl="0" indent="0" algn="l" defTabSz="539354" rtl="0" eaLnBrk="1" fontAlgn="auto" latinLnBrk="0" hangingPunct="1">
              <a:lnSpc>
                <a:spcPct val="150000"/>
              </a:lnSpc>
              <a:spcBef>
                <a:spcPts val="400"/>
              </a:spcBef>
              <a:spcAft>
                <a:spcPts val="450"/>
              </a:spcAft>
              <a:buClr>
                <a:srgbClr val="4D4D4D"/>
              </a:buClr>
              <a:buSzPct val="90000"/>
              <a:buFont typeface="Arial" panose="020B0604020202020204" pitchFamily="34" charset="0"/>
              <a:buNone/>
              <a:tabLst/>
              <a:defRPr/>
            </a:pPr>
            <a:r>
              <a:rPr kumimoji="0" lang="nl-NL" sz="12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rPr>
              <a:t>Afgeleverde energie</a:t>
            </a:r>
          </a:p>
          <a:p>
            <a:pPr marL="0" marR="0" lvl="0" indent="0" algn="l" defTabSz="539354" rtl="0" eaLnBrk="1" fontAlgn="auto" latinLnBrk="0" hangingPunct="1">
              <a:lnSpc>
                <a:spcPct val="150000"/>
              </a:lnSpc>
              <a:spcBef>
                <a:spcPts val="300"/>
              </a:spcBef>
              <a:spcAft>
                <a:spcPts val="450"/>
              </a:spcAft>
              <a:buClr>
                <a:srgbClr val="4D4D4D"/>
              </a:buClr>
              <a:buSzPct val="90000"/>
              <a:buFont typeface="Arial" panose="020B0604020202020204" pitchFamily="34" charset="0"/>
              <a:buNone/>
              <a:tabLst/>
              <a:defRPr/>
            </a:pPr>
            <a:r>
              <a:rPr kumimoji="0" lang="nl-NL" sz="12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rPr>
              <a:t>Toegewezen energie-uitwisseling</a:t>
            </a:r>
          </a:p>
          <a:p>
            <a:pPr marL="0" marR="0" lvl="0" indent="0" algn="l" defTabSz="539354" rtl="0" eaLnBrk="1" fontAlgn="auto" latinLnBrk="0" hangingPunct="1">
              <a:lnSpc>
                <a:spcPct val="150000"/>
              </a:lnSpc>
              <a:spcBef>
                <a:spcPts val="300"/>
              </a:spcBef>
              <a:spcAft>
                <a:spcPts val="450"/>
              </a:spcAft>
              <a:buClr>
                <a:srgbClr val="4D4D4D"/>
              </a:buClr>
              <a:buSzPct val="90000"/>
              <a:buFont typeface="Arial" panose="020B0604020202020204" pitchFamily="34" charset="0"/>
              <a:buNone/>
              <a:tabLst/>
              <a:defRPr/>
            </a:pPr>
            <a:r>
              <a:rPr kumimoji="0" lang="nl-NL" sz="12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rPr>
              <a:t>Netbeheerdata </a:t>
            </a:r>
          </a:p>
        </p:txBody>
      </p:sp>
      <p:sp>
        <p:nvSpPr>
          <p:cNvPr id="32" name="Tijdelijke aanduiding voor verticale tekst 1"/>
          <p:cNvSpPr txBox="1">
            <a:spLocks/>
          </p:cNvSpPr>
          <p:nvPr/>
        </p:nvSpPr>
        <p:spPr>
          <a:xfrm>
            <a:off x="626031" y="913910"/>
            <a:ext cx="6739246" cy="3409575"/>
          </a:xfrm>
          <a:prstGeom prst="rect">
            <a:avLst/>
          </a:prstGeom>
        </p:spPr>
        <p:txBody>
          <a:bodyPr vert="horz" lIns="0" tIns="0" rIns="0" bIns="0" rtlCol="0">
            <a:noAutofit/>
          </a:bodyPr>
          <a:lstStyle>
            <a:lvl1pPr marL="238125" indent="-238125" algn="l" defTabSz="719138" rtl="0" eaLnBrk="1" latinLnBrk="0" hangingPunct="1">
              <a:lnSpc>
                <a:spcPct val="90000"/>
              </a:lnSpc>
              <a:spcBef>
                <a:spcPts val="600"/>
              </a:spcBef>
              <a:spcAft>
                <a:spcPts val="600"/>
              </a:spcAft>
              <a:buClr>
                <a:schemeClr val="tx2"/>
              </a:buClr>
              <a:buSzPct val="90000"/>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1pPr>
            <a:lvl2pPr marL="500063" indent="-261938" algn="l" defTabSz="719138" rtl="0" eaLnBrk="1" latinLnBrk="0" hangingPunct="1">
              <a:lnSpc>
                <a:spcPct val="90000"/>
              </a:lnSpc>
              <a:spcBef>
                <a:spcPts val="600"/>
              </a:spcBef>
              <a:spcAft>
                <a:spcPts val="600"/>
              </a:spcAft>
              <a:buClr>
                <a:schemeClr val="tx2"/>
              </a:buClr>
              <a:buSzPct val="100000"/>
              <a:buFont typeface="Arial" panose="020B0604020202020204" pitchFamily="34" charset="0"/>
              <a:buChar char="•"/>
              <a:defRPr sz="1600" i="0" kern="1200">
                <a:solidFill>
                  <a:schemeClr val="tx2"/>
                </a:solidFill>
                <a:latin typeface="Arial" panose="020B0604020202020204" pitchFamily="34" charset="0"/>
                <a:ea typeface="+mn-ea"/>
                <a:cs typeface="Arial" panose="020B0604020202020204" pitchFamily="34" charset="0"/>
              </a:defRPr>
            </a:lvl2pPr>
            <a:lvl3pPr marL="0" indent="0" algn="l" defTabSz="719138" rtl="0" eaLnBrk="1" latinLnBrk="0" hangingPunct="1">
              <a:lnSpc>
                <a:spcPct val="120000"/>
              </a:lnSpc>
              <a:spcBef>
                <a:spcPts val="600"/>
              </a:spcBef>
              <a:spcAft>
                <a:spcPts val="600"/>
              </a:spcAft>
              <a:buClr>
                <a:srgbClr val="0070C0"/>
              </a:buClr>
              <a:buSzPct val="85000"/>
              <a:buFont typeface="Arial" panose="020B0604020202020204" pitchFamily="34" charset="0"/>
              <a:buNone/>
              <a:defRPr sz="1600" i="0" kern="1200">
                <a:solidFill>
                  <a:schemeClr val="tx2"/>
                </a:solidFill>
                <a:latin typeface="Arial" panose="020B0604020202020204" pitchFamily="34" charset="0"/>
                <a:ea typeface="+mn-ea"/>
                <a:cs typeface="Arial" panose="020B0604020202020204" pitchFamily="34" charset="0"/>
              </a:defRPr>
            </a:lvl3pPr>
            <a:lvl4pPr marL="0" indent="0" algn="l" defTabSz="719138" rtl="0" eaLnBrk="1" latinLnBrk="0" hangingPunct="1">
              <a:lnSpc>
                <a:spcPct val="90000"/>
              </a:lnSpc>
              <a:spcBef>
                <a:spcPts val="600"/>
              </a:spcBef>
              <a:spcAft>
                <a:spcPts val="1200"/>
              </a:spcAft>
              <a:buFont typeface="Arial" panose="020B0604020202020204" pitchFamily="34" charset="0"/>
              <a:buNone/>
              <a:defRPr sz="1800" b="1" kern="1200" cap="all" spc="30" baseline="0">
                <a:solidFill>
                  <a:schemeClr val="tx2"/>
                </a:solidFill>
                <a:latin typeface="Arial" panose="020B0604020202020204" pitchFamily="34" charset="0"/>
                <a:ea typeface="+mn-ea"/>
                <a:cs typeface="Arial" panose="020B0604020202020204" pitchFamily="34" charset="0"/>
              </a:defRPr>
            </a:lvl4pPr>
            <a:lvl5pPr marL="0" indent="0" algn="l" defTabSz="719138" rtl="0" eaLnBrk="1" latinLnBrk="0" hangingPunct="1">
              <a:lnSpc>
                <a:spcPct val="90000"/>
              </a:lnSpc>
              <a:spcBef>
                <a:spcPts val="600"/>
              </a:spcBef>
              <a:spcAft>
                <a:spcPts val="1200"/>
              </a:spcAft>
              <a:buClr>
                <a:schemeClr val="bg2"/>
              </a:buClr>
              <a:buFont typeface="+mj-lt"/>
              <a:buNone/>
              <a:defRPr sz="1800" b="1" i="0" kern="1200" baseline="0">
                <a:solidFill>
                  <a:schemeClr val="bg2"/>
                </a:solidFill>
                <a:latin typeface="Arial" panose="020B0604020202020204" pitchFamily="34" charset="0"/>
                <a:ea typeface="+mn-ea"/>
                <a:cs typeface="Arial" panose="020B0604020202020204" pitchFamily="34" charset="0"/>
              </a:defRPr>
            </a:lvl5pPr>
            <a:lvl6pPr marL="0" indent="0" algn="l" defTabSz="914400" rtl="0" eaLnBrk="1" latinLnBrk="0" hangingPunct="1">
              <a:lnSpc>
                <a:spcPct val="90000"/>
              </a:lnSpc>
              <a:spcBef>
                <a:spcPts val="600"/>
              </a:spcBef>
              <a:spcAft>
                <a:spcPts val="600"/>
              </a:spcAft>
              <a:buFont typeface="Arial" panose="020B0604020202020204" pitchFamily="34" charset="0"/>
              <a:buNone/>
              <a:defRPr sz="1600" b="1" i="0" kern="1200">
                <a:solidFill>
                  <a:schemeClr val="tx2"/>
                </a:solidFill>
                <a:latin typeface="Arial" panose="020B0604020202020204" pitchFamily="34" charset="0"/>
                <a:ea typeface="+mn-ea"/>
                <a:cs typeface="Arial" panose="020B0604020202020204" pitchFamily="34" charset="0"/>
              </a:defRPr>
            </a:lvl6pPr>
            <a:lvl7pPr marL="0" indent="0" algn="l" defTabSz="914400" rtl="0" eaLnBrk="1" latinLnBrk="0" hangingPunct="1">
              <a:lnSpc>
                <a:spcPct val="90000"/>
              </a:lnSpc>
              <a:spcBef>
                <a:spcPts val="600"/>
              </a:spcBef>
              <a:spcAft>
                <a:spcPts val="600"/>
              </a:spcAft>
              <a:buFont typeface="Arial" panose="020B0604020202020204" pitchFamily="34" charset="0"/>
              <a:buNone/>
              <a:defRPr sz="1600" i="0" kern="1200" baseline="0">
                <a:solidFill>
                  <a:schemeClr val="tx2"/>
                </a:solidFill>
                <a:latin typeface="Arial" panose="020B0604020202020204" pitchFamily="34" charset="0"/>
                <a:ea typeface="+mn-ea"/>
                <a:cs typeface="Arial" panose="020B0604020202020204" pitchFamily="34" charset="0"/>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539354" rtl="0" eaLnBrk="1" fontAlgn="auto" latinLnBrk="0" hangingPunct="1">
              <a:lnSpc>
                <a:spcPct val="150000"/>
              </a:lnSpc>
              <a:spcBef>
                <a:spcPts val="450"/>
              </a:spcBef>
              <a:spcAft>
                <a:spcPts val="450"/>
              </a:spcAft>
              <a:buClr>
                <a:srgbClr val="4D4D4D"/>
              </a:buClr>
              <a:buSzPct val="90000"/>
              <a:buFont typeface="Arial" panose="020B0604020202020204" pitchFamily="34" charset="0"/>
              <a:buNone/>
              <a:tabLst/>
              <a:defRPr/>
            </a:pPr>
            <a:r>
              <a:rPr kumimoji="0" lang="nl-NL" sz="1200" b="1" i="0" u="none" strike="noStrike" kern="1200" cap="none" spc="0" normalizeH="0" baseline="0" noProof="0" err="1">
                <a:ln>
                  <a:noFill/>
                </a:ln>
                <a:solidFill>
                  <a:srgbClr val="4D4D4D"/>
                </a:solidFill>
                <a:effectLst/>
                <a:uLnTx/>
                <a:uFillTx/>
                <a:latin typeface="Arial" panose="020B0604020202020204" pitchFamily="34" charset="0"/>
                <a:ea typeface="+mn-ea"/>
                <a:cs typeface="Arial" panose="020B0604020202020204" pitchFamily="34" charset="0"/>
              </a:rPr>
              <a:t>waardestroom</a:t>
            </a:r>
            <a:endParaRPr kumimoji="0" lang="nl-NL" sz="1200" b="1"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a:p>
            <a:pPr marL="0" marR="0" lvl="0" indent="0" algn="l" defTabSz="539354" rtl="0" eaLnBrk="1" fontAlgn="auto" latinLnBrk="0" hangingPunct="1">
              <a:lnSpc>
                <a:spcPct val="150000"/>
              </a:lnSpc>
              <a:spcBef>
                <a:spcPts val="450"/>
              </a:spcBef>
              <a:spcAft>
                <a:spcPts val="450"/>
              </a:spcAft>
              <a:buClr>
                <a:srgbClr val="4D4D4D"/>
              </a:buClr>
              <a:buSzPct val="90000"/>
              <a:buFont typeface="Arial" panose="020B0604020202020204" pitchFamily="34" charset="0"/>
              <a:buNone/>
              <a:tabLst/>
              <a:defRPr/>
            </a:pPr>
            <a:r>
              <a:rPr kumimoji="0" lang="nl-NL" sz="12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rPr>
              <a:t>Contracteren, aan- en afsluiten van gebruikers</a:t>
            </a:r>
          </a:p>
          <a:p>
            <a:pPr marL="0" marR="0" lvl="0" indent="0" algn="l" defTabSz="539354" rtl="0" eaLnBrk="1" fontAlgn="auto" latinLnBrk="0" hangingPunct="1">
              <a:lnSpc>
                <a:spcPct val="150000"/>
              </a:lnSpc>
              <a:spcBef>
                <a:spcPts val="450"/>
              </a:spcBef>
              <a:spcAft>
                <a:spcPts val="450"/>
              </a:spcAft>
              <a:buClr>
                <a:srgbClr val="4D4D4D"/>
              </a:buClr>
              <a:buSzPct val="90000"/>
              <a:buFont typeface="Arial" panose="020B0604020202020204" pitchFamily="34" charset="0"/>
              <a:buNone/>
              <a:tabLst/>
              <a:defRPr/>
            </a:pPr>
            <a:r>
              <a:rPr kumimoji="0" lang="nl-NL" sz="12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rPr>
              <a:t>Reconstrueren van energienetten</a:t>
            </a:r>
          </a:p>
          <a:p>
            <a:pPr marL="0" marR="0" lvl="0" indent="0" algn="l" defTabSz="539354" rtl="0" eaLnBrk="1" fontAlgn="auto" latinLnBrk="0" hangingPunct="1">
              <a:lnSpc>
                <a:spcPct val="150000"/>
              </a:lnSpc>
              <a:spcBef>
                <a:spcPts val="450"/>
              </a:spcBef>
              <a:spcAft>
                <a:spcPts val="200"/>
              </a:spcAft>
              <a:buClr>
                <a:srgbClr val="4D4D4D"/>
              </a:buClr>
              <a:buSzPct val="90000"/>
              <a:buFont typeface="Arial" panose="020B0604020202020204" pitchFamily="34" charset="0"/>
              <a:buNone/>
              <a:tabLst/>
              <a:defRPr/>
            </a:pPr>
            <a:r>
              <a:rPr kumimoji="0" lang="nl-NL" sz="1200" b="0" i="0" u="none" strike="noStrike" kern="1200" cap="none" spc="0" normalizeH="0" baseline="0" noProof="0" err="1">
                <a:ln>
                  <a:noFill/>
                </a:ln>
                <a:solidFill>
                  <a:srgbClr val="4D4D4D"/>
                </a:solidFill>
                <a:effectLst/>
                <a:uLnTx/>
                <a:uFillTx/>
                <a:latin typeface="Arial" panose="020B0604020202020204" pitchFamily="34" charset="0"/>
                <a:ea typeface="+mn-ea"/>
                <a:cs typeface="Arial" panose="020B0604020202020204" pitchFamily="34" charset="0"/>
              </a:rPr>
              <a:t>Netgedreven</a:t>
            </a:r>
            <a:r>
              <a:rPr kumimoji="0" lang="nl-NL" sz="12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rPr>
              <a:t> aanpassen van energienetten</a:t>
            </a:r>
          </a:p>
          <a:p>
            <a:pPr marL="0" marR="0" lvl="0" indent="0" algn="l" defTabSz="539354" rtl="0" eaLnBrk="1" fontAlgn="auto" latinLnBrk="0" hangingPunct="1">
              <a:lnSpc>
                <a:spcPct val="150000"/>
              </a:lnSpc>
              <a:spcBef>
                <a:spcPts val="450"/>
              </a:spcBef>
              <a:spcAft>
                <a:spcPts val="200"/>
              </a:spcAft>
              <a:buClr>
                <a:srgbClr val="4D4D4D"/>
              </a:buClr>
              <a:buSzPct val="90000"/>
              <a:buFont typeface="Arial" panose="020B0604020202020204" pitchFamily="34" charset="0"/>
              <a:buNone/>
              <a:tabLst/>
              <a:defRPr/>
            </a:pPr>
            <a:r>
              <a:rPr kumimoji="0" lang="nl-NL" sz="1200" b="0" i="0" u="none" strike="noStrike" kern="1200" cap="none" spc="0" normalizeH="0" baseline="0" noProof="0" err="1">
                <a:ln>
                  <a:noFill/>
                </a:ln>
                <a:solidFill>
                  <a:srgbClr val="4D4D4D"/>
                </a:solidFill>
                <a:effectLst/>
                <a:uLnTx/>
                <a:uFillTx/>
                <a:latin typeface="Arial" panose="020B0604020202020204" pitchFamily="34" charset="0"/>
                <a:ea typeface="+mn-ea"/>
                <a:cs typeface="Arial" panose="020B0604020202020204" pitchFamily="34" charset="0"/>
              </a:rPr>
              <a:t>Instandhouden</a:t>
            </a:r>
            <a:r>
              <a:rPr kumimoji="0" lang="nl-NL" sz="12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rPr>
              <a:t> van energienetten </a:t>
            </a:r>
            <a:r>
              <a:rPr kumimoji="0" lang="nl-NL" sz="788"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rPr>
              <a:t>(</a:t>
            </a:r>
            <a:r>
              <a:rPr kumimoji="0" lang="nl-NL" sz="788" b="0" i="0" u="none" strike="noStrike" kern="1200" cap="none" spc="0" normalizeH="0" baseline="0" noProof="0" err="1">
                <a:ln>
                  <a:noFill/>
                </a:ln>
                <a:solidFill>
                  <a:srgbClr val="4D4D4D"/>
                </a:solidFill>
                <a:effectLst/>
                <a:uLnTx/>
                <a:uFillTx/>
                <a:latin typeface="Arial" panose="020B0604020202020204" pitchFamily="34" charset="0"/>
                <a:ea typeface="+mn-ea"/>
                <a:cs typeface="Arial" panose="020B0604020202020204" pitchFamily="34" charset="0"/>
              </a:rPr>
              <a:t>onderhoud+storingherstel</a:t>
            </a:r>
            <a:r>
              <a:rPr kumimoji="0" lang="nl-NL" sz="788"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rPr>
              <a:t>)</a:t>
            </a:r>
            <a:endParaRPr kumimoji="0" lang="nl-NL" sz="12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a:p>
            <a:pPr marL="0" marR="0" lvl="0" indent="0" algn="l" defTabSz="539354" rtl="0" eaLnBrk="1" fontAlgn="auto" latinLnBrk="0" hangingPunct="1">
              <a:lnSpc>
                <a:spcPct val="150000"/>
              </a:lnSpc>
              <a:spcBef>
                <a:spcPts val="800"/>
              </a:spcBef>
              <a:spcAft>
                <a:spcPts val="200"/>
              </a:spcAft>
              <a:buClr>
                <a:srgbClr val="4D4D4D"/>
              </a:buClr>
              <a:buSzPct val="90000"/>
              <a:buFont typeface="Arial" panose="020B0604020202020204" pitchFamily="34" charset="0"/>
              <a:buNone/>
              <a:tabLst/>
              <a:defRPr/>
            </a:pPr>
            <a:r>
              <a:rPr kumimoji="0" lang="nl-NL" sz="12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rPr>
              <a:t>Managen van beschikbare energienetcapaciteit </a:t>
            </a:r>
            <a:r>
              <a:rPr kumimoji="0" lang="nl-NL" sz="788"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rPr>
              <a:t>(</a:t>
            </a:r>
            <a:r>
              <a:rPr kumimoji="0" lang="nl-NL" sz="788" b="0" i="0" u="none" strike="noStrike" kern="1200" cap="none" spc="0" normalizeH="0" baseline="0" noProof="0" err="1">
                <a:ln>
                  <a:noFill/>
                </a:ln>
                <a:solidFill>
                  <a:srgbClr val="4D4D4D"/>
                </a:solidFill>
                <a:effectLst/>
                <a:uLnTx/>
                <a:uFillTx/>
                <a:latin typeface="Arial" panose="020B0604020202020204" pitchFamily="34" charset="0"/>
                <a:ea typeface="+mn-ea"/>
                <a:cs typeface="Arial" panose="020B0604020202020204" pitchFamily="34" charset="0"/>
              </a:rPr>
              <a:t>near</a:t>
            </a:r>
            <a:r>
              <a:rPr kumimoji="0" lang="nl-NL" sz="788"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rPr>
              <a:t> real time)</a:t>
            </a:r>
            <a:endParaRPr kumimoji="0" lang="nl-NL" sz="12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a:p>
            <a:pPr marL="0" marR="0" lvl="0" indent="0" algn="l" defTabSz="539354" rtl="0" eaLnBrk="1" fontAlgn="auto" latinLnBrk="0" hangingPunct="1">
              <a:lnSpc>
                <a:spcPct val="150000"/>
              </a:lnSpc>
              <a:spcBef>
                <a:spcPts val="800"/>
              </a:spcBef>
              <a:spcAft>
                <a:spcPts val="450"/>
              </a:spcAft>
              <a:buClr>
                <a:srgbClr val="4D4D4D"/>
              </a:buClr>
              <a:buSzPct val="90000"/>
              <a:buFont typeface="Arial" panose="020B0604020202020204" pitchFamily="34" charset="0"/>
              <a:buNone/>
              <a:tabLst/>
              <a:defRPr/>
            </a:pPr>
            <a:r>
              <a:rPr kumimoji="0" lang="nl-NL" sz="12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rPr>
              <a:t>Transporteren van energie </a:t>
            </a:r>
            <a:r>
              <a:rPr kumimoji="0" lang="nl-NL" sz="788"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rPr>
              <a:t>(real time)</a:t>
            </a:r>
          </a:p>
          <a:p>
            <a:pPr marL="0" marR="0" lvl="0" indent="0" algn="l" defTabSz="539354" rtl="0" eaLnBrk="1" fontAlgn="auto" latinLnBrk="0" hangingPunct="1">
              <a:lnSpc>
                <a:spcPct val="150000"/>
              </a:lnSpc>
              <a:spcBef>
                <a:spcPts val="300"/>
              </a:spcBef>
              <a:spcAft>
                <a:spcPts val="450"/>
              </a:spcAft>
              <a:buClr>
                <a:srgbClr val="4D4D4D"/>
              </a:buClr>
              <a:buSzPct val="90000"/>
              <a:buFont typeface="Arial" panose="020B0604020202020204" pitchFamily="34" charset="0"/>
              <a:buNone/>
              <a:tabLst/>
              <a:defRPr/>
            </a:pPr>
            <a:r>
              <a:rPr kumimoji="0" lang="nl-NL" sz="12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rPr>
              <a:t>Toewijzen van energie-uitwisseling</a:t>
            </a:r>
          </a:p>
          <a:p>
            <a:pPr marL="0" marR="0" lvl="0" indent="0" algn="l" defTabSz="539354" rtl="0" eaLnBrk="1" fontAlgn="auto" latinLnBrk="0" hangingPunct="1">
              <a:lnSpc>
                <a:spcPct val="150000"/>
              </a:lnSpc>
              <a:spcBef>
                <a:spcPts val="300"/>
              </a:spcBef>
              <a:spcAft>
                <a:spcPts val="450"/>
              </a:spcAft>
              <a:buClr>
                <a:srgbClr val="4D4D4D"/>
              </a:buClr>
              <a:buSzPct val="90000"/>
              <a:buFont typeface="Arial" panose="020B0604020202020204" pitchFamily="34" charset="0"/>
              <a:buNone/>
              <a:tabLst/>
              <a:defRPr/>
            </a:pPr>
            <a:r>
              <a:rPr kumimoji="0" lang="nl-NL" sz="12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rPr>
              <a:t>Beschikbaar stellen van netbeheerdata</a:t>
            </a:r>
          </a:p>
        </p:txBody>
      </p:sp>
      <p:sp>
        <p:nvSpPr>
          <p:cNvPr id="33" name="Tijdelijke aanduiding voor verticale tekst 1"/>
          <p:cNvSpPr txBox="1">
            <a:spLocks/>
          </p:cNvSpPr>
          <p:nvPr/>
        </p:nvSpPr>
        <p:spPr>
          <a:xfrm>
            <a:off x="7149848" y="913910"/>
            <a:ext cx="1802505" cy="3409575"/>
          </a:xfrm>
          <a:prstGeom prst="rect">
            <a:avLst/>
          </a:prstGeom>
        </p:spPr>
        <p:txBody>
          <a:bodyPr vert="horz" lIns="0" tIns="0" rIns="0" bIns="0" rtlCol="0">
            <a:noAutofit/>
          </a:bodyPr>
          <a:lstStyle>
            <a:lvl1pPr marL="238125" indent="-238125" algn="l" defTabSz="719138" rtl="0" eaLnBrk="1" latinLnBrk="0" hangingPunct="1">
              <a:lnSpc>
                <a:spcPct val="90000"/>
              </a:lnSpc>
              <a:spcBef>
                <a:spcPts val="600"/>
              </a:spcBef>
              <a:spcAft>
                <a:spcPts val="600"/>
              </a:spcAft>
              <a:buClr>
                <a:schemeClr val="tx2"/>
              </a:buClr>
              <a:buSzPct val="90000"/>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1pPr>
            <a:lvl2pPr marL="500063" indent="-261938" algn="l" defTabSz="719138" rtl="0" eaLnBrk="1" latinLnBrk="0" hangingPunct="1">
              <a:lnSpc>
                <a:spcPct val="90000"/>
              </a:lnSpc>
              <a:spcBef>
                <a:spcPts val="600"/>
              </a:spcBef>
              <a:spcAft>
                <a:spcPts val="600"/>
              </a:spcAft>
              <a:buClr>
                <a:schemeClr val="tx2"/>
              </a:buClr>
              <a:buSzPct val="100000"/>
              <a:buFont typeface="Arial" panose="020B0604020202020204" pitchFamily="34" charset="0"/>
              <a:buChar char="•"/>
              <a:defRPr sz="1600" i="0" kern="1200">
                <a:solidFill>
                  <a:schemeClr val="tx2"/>
                </a:solidFill>
                <a:latin typeface="Arial" panose="020B0604020202020204" pitchFamily="34" charset="0"/>
                <a:ea typeface="+mn-ea"/>
                <a:cs typeface="Arial" panose="020B0604020202020204" pitchFamily="34" charset="0"/>
              </a:defRPr>
            </a:lvl2pPr>
            <a:lvl3pPr marL="0" indent="0" algn="l" defTabSz="719138" rtl="0" eaLnBrk="1" latinLnBrk="0" hangingPunct="1">
              <a:lnSpc>
                <a:spcPct val="120000"/>
              </a:lnSpc>
              <a:spcBef>
                <a:spcPts val="600"/>
              </a:spcBef>
              <a:spcAft>
                <a:spcPts val="600"/>
              </a:spcAft>
              <a:buClr>
                <a:srgbClr val="0070C0"/>
              </a:buClr>
              <a:buSzPct val="85000"/>
              <a:buFont typeface="Arial" panose="020B0604020202020204" pitchFamily="34" charset="0"/>
              <a:buNone/>
              <a:defRPr sz="1600" i="0" kern="1200">
                <a:solidFill>
                  <a:schemeClr val="tx2"/>
                </a:solidFill>
                <a:latin typeface="Arial" panose="020B0604020202020204" pitchFamily="34" charset="0"/>
                <a:ea typeface="+mn-ea"/>
                <a:cs typeface="Arial" panose="020B0604020202020204" pitchFamily="34" charset="0"/>
              </a:defRPr>
            </a:lvl3pPr>
            <a:lvl4pPr marL="0" indent="0" algn="l" defTabSz="719138" rtl="0" eaLnBrk="1" latinLnBrk="0" hangingPunct="1">
              <a:lnSpc>
                <a:spcPct val="90000"/>
              </a:lnSpc>
              <a:spcBef>
                <a:spcPts val="600"/>
              </a:spcBef>
              <a:spcAft>
                <a:spcPts val="1200"/>
              </a:spcAft>
              <a:buFont typeface="Arial" panose="020B0604020202020204" pitchFamily="34" charset="0"/>
              <a:buNone/>
              <a:defRPr sz="1800" b="1" kern="1200" cap="all" spc="30" baseline="0">
                <a:solidFill>
                  <a:schemeClr val="tx2"/>
                </a:solidFill>
                <a:latin typeface="Arial" panose="020B0604020202020204" pitchFamily="34" charset="0"/>
                <a:ea typeface="+mn-ea"/>
                <a:cs typeface="Arial" panose="020B0604020202020204" pitchFamily="34" charset="0"/>
              </a:defRPr>
            </a:lvl4pPr>
            <a:lvl5pPr marL="0" indent="0" algn="l" defTabSz="719138" rtl="0" eaLnBrk="1" latinLnBrk="0" hangingPunct="1">
              <a:lnSpc>
                <a:spcPct val="90000"/>
              </a:lnSpc>
              <a:spcBef>
                <a:spcPts val="600"/>
              </a:spcBef>
              <a:spcAft>
                <a:spcPts val="1200"/>
              </a:spcAft>
              <a:buClr>
                <a:schemeClr val="bg2"/>
              </a:buClr>
              <a:buFont typeface="+mj-lt"/>
              <a:buNone/>
              <a:defRPr sz="1800" b="1" i="0" kern="1200" baseline="0">
                <a:solidFill>
                  <a:schemeClr val="bg2"/>
                </a:solidFill>
                <a:latin typeface="Arial" panose="020B0604020202020204" pitchFamily="34" charset="0"/>
                <a:ea typeface="+mn-ea"/>
                <a:cs typeface="Arial" panose="020B0604020202020204" pitchFamily="34" charset="0"/>
              </a:defRPr>
            </a:lvl5pPr>
            <a:lvl6pPr marL="0" indent="0" algn="l" defTabSz="914400" rtl="0" eaLnBrk="1" latinLnBrk="0" hangingPunct="1">
              <a:lnSpc>
                <a:spcPct val="90000"/>
              </a:lnSpc>
              <a:spcBef>
                <a:spcPts val="600"/>
              </a:spcBef>
              <a:spcAft>
                <a:spcPts val="600"/>
              </a:spcAft>
              <a:buFont typeface="Arial" panose="020B0604020202020204" pitchFamily="34" charset="0"/>
              <a:buNone/>
              <a:defRPr sz="1600" b="1" i="0" kern="1200">
                <a:solidFill>
                  <a:schemeClr val="tx2"/>
                </a:solidFill>
                <a:latin typeface="Arial" panose="020B0604020202020204" pitchFamily="34" charset="0"/>
                <a:ea typeface="+mn-ea"/>
                <a:cs typeface="Arial" panose="020B0604020202020204" pitchFamily="34" charset="0"/>
              </a:defRPr>
            </a:lvl6pPr>
            <a:lvl7pPr marL="0" indent="0" algn="l" defTabSz="914400" rtl="0" eaLnBrk="1" latinLnBrk="0" hangingPunct="1">
              <a:lnSpc>
                <a:spcPct val="90000"/>
              </a:lnSpc>
              <a:spcBef>
                <a:spcPts val="600"/>
              </a:spcBef>
              <a:spcAft>
                <a:spcPts val="600"/>
              </a:spcAft>
              <a:buFont typeface="Arial" panose="020B0604020202020204" pitchFamily="34" charset="0"/>
              <a:buNone/>
              <a:defRPr sz="1600" i="0" kern="1200" baseline="0">
                <a:solidFill>
                  <a:schemeClr val="tx2"/>
                </a:solidFill>
                <a:latin typeface="Arial" panose="020B0604020202020204" pitchFamily="34" charset="0"/>
                <a:ea typeface="+mn-ea"/>
                <a:cs typeface="Arial" panose="020B0604020202020204" pitchFamily="34" charset="0"/>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539354" rtl="0" eaLnBrk="1" fontAlgn="auto" latinLnBrk="0" hangingPunct="1">
              <a:lnSpc>
                <a:spcPct val="150000"/>
              </a:lnSpc>
              <a:spcBef>
                <a:spcPts val="450"/>
              </a:spcBef>
              <a:spcAft>
                <a:spcPts val="450"/>
              </a:spcAft>
              <a:buClr>
                <a:srgbClr val="4D4D4D"/>
              </a:buClr>
              <a:buSzPct val="90000"/>
              <a:buFont typeface="Arial" panose="020B0604020202020204" pitchFamily="34" charset="0"/>
              <a:buNone/>
              <a:tabLst/>
              <a:defRPr/>
            </a:pPr>
            <a:r>
              <a:rPr kumimoji="0" lang="nl-NL" sz="1200" b="1"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rPr>
              <a:t>Markt</a:t>
            </a:r>
          </a:p>
          <a:p>
            <a:pPr marL="0" marR="0" lvl="0" indent="0" algn="l" defTabSz="539354" rtl="0" eaLnBrk="1" fontAlgn="auto" latinLnBrk="0" hangingPunct="1">
              <a:lnSpc>
                <a:spcPct val="150000"/>
              </a:lnSpc>
              <a:spcBef>
                <a:spcPts val="450"/>
              </a:spcBef>
              <a:spcAft>
                <a:spcPts val="450"/>
              </a:spcAft>
              <a:buClr>
                <a:srgbClr val="4D4D4D"/>
              </a:buClr>
              <a:buSzPct val="90000"/>
              <a:buFont typeface="Arial" panose="020B0604020202020204" pitchFamily="34" charset="0"/>
              <a:buNone/>
              <a:tabLst/>
              <a:defRPr/>
            </a:pPr>
            <a:r>
              <a:rPr kumimoji="0" lang="nl-NL" sz="12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rPr>
              <a:t>Klant</a:t>
            </a:r>
          </a:p>
          <a:p>
            <a:pPr marL="0" marR="0" lvl="0" indent="0" algn="l" defTabSz="539354" rtl="0" eaLnBrk="1" fontAlgn="auto" latinLnBrk="0" hangingPunct="1">
              <a:lnSpc>
                <a:spcPct val="150000"/>
              </a:lnSpc>
              <a:spcBef>
                <a:spcPts val="450"/>
              </a:spcBef>
              <a:spcAft>
                <a:spcPts val="450"/>
              </a:spcAft>
              <a:buClr>
                <a:srgbClr val="4D4D4D"/>
              </a:buClr>
              <a:buSzPct val="90000"/>
              <a:buFont typeface="Arial" panose="020B0604020202020204" pitchFamily="34" charset="0"/>
              <a:buNone/>
              <a:tabLst/>
              <a:defRPr/>
            </a:pPr>
            <a:r>
              <a:rPr kumimoji="0" lang="nl-NL" sz="12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rPr>
              <a:t>Overheid, Klant</a:t>
            </a:r>
          </a:p>
          <a:p>
            <a:pPr marL="0" marR="0" lvl="0" indent="0" algn="l" defTabSz="539354" rtl="0" eaLnBrk="1" fontAlgn="auto" latinLnBrk="0" hangingPunct="1">
              <a:lnSpc>
                <a:spcPct val="150000"/>
              </a:lnSpc>
              <a:spcBef>
                <a:spcPts val="450"/>
              </a:spcBef>
              <a:spcAft>
                <a:spcPts val="200"/>
              </a:spcAft>
              <a:buClr>
                <a:srgbClr val="4D4D4D"/>
              </a:buClr>
              <a:buSzPct val="90000"/>
              <a:buFont typeface="Arial" panose="020B0604020202020204" pitchFamily="34" charset="0"/>
              <a:buNone/>
              <a:tabLst/>
              <a:defRPr/>
            </a:pPr>
            <a:r>
              <a:rPr kumimoji="0" lang="nl-NL" sz="12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rPr>
              <a:t>Maatschappij</a:t>
            </a:r>
          </a:p>
          <a:p>
            <a:pPr marL="0" marR="0" lvl="0" indent="0" algn="l" defTabSz="539354" rtl="0" eaLnBrk="1" fontAlgn="auto" latinLnBrk="0" hangingPunct="1">
              <a:lnSpc>
                <a:spcPct val="150000"/>
              </a:lnSpc>
              <a:spcBef>
                <a:spcPts val="450"/>
              </a:spcBef>
              <a:spcAft>
                <a:spcPts val="200"/>
              </a:spcAft>
              <a:buClr>
                <a:srgbClr val="4D4D4D"/>
              </a:buClr>
              <a:buSzPct val="90000"/>
              <a:buFont typeface="Arial" panose="020B0604020202020204" pitchFamily="34" charset="0"/>
              <a:buNone/>
              <a:tabLst/>
              <a:defRPr/>
            </a:pPr>
            <a:r>
              <a:rPr kumimoji="0" lang="nl-NL" sz="12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rPr>
              <a:t>Maatschappij, Klant</a:t>
            </a:r>
          </a:p>
          <a:p>
            <a:pPr marL="0" marR="0" lvl="0" indent="0" algn="l" defTabSz="539354" rtl="0" eaLnBrk="1" fontAlgn="auto" latinLnBrk="0" hangingPunct="1">
              <a:lnSpc>
                <a:spcPct val="150000"/>
              </a:lnSpc>
              <a:spcBef>
                <a:spcPts val="800"/>
              </a:spcBef>
              <a:spcAft>
                <a:spcPts val="450"/>
              </a:spcAft>
              <a:buClr>
                <a:srgbClr val="4D4D4D"/>
              </a:buClr>
              <a:buSzPct val="90000"/>
              <a:buFont typeface="Arial" panose="020B0604020202020204" pitchFamily="34" charset="0"/>
              <a:buNone/>
              <a:tabLst/>
              <a:defRPr/>
            </a:pPr>
            <a:r>
              <a:rPr kumimoji="0" lang="nl-NL" sz="12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rPr>
              <a:t>Maatschappij</a:t>
            </a:r>
          </a:p>
          <a:p>
            <a:pPr marL="0" marR="0" lvl="0" indent="0" algn="l" defTabSz="539354" rtl="0" eaLnBrk="1" fontAlgn="auto" latinLnBrk="0" hangingPunct="1">
              <a:lnSpc>
                <a:spcPct val="150000"/>
              </a:lnSpc>
              <a:spcBef>
                <a:spcPts val="400"/>
              </a:spcBef>
              <a:spcAft>
                <a:spcPts val="450"/>
              </a:spcAft>
              <a:buClr>
                <a:srgbClr val="4D4D4D"/>
              </a:buClr>
              <a:buSzPct val="90000"/>
              <a:buFont typeface="Arial" panose="020B0604020202020204" pitchFamily="34" charset="0"/>
              <a:buNone/>
              <a:tabLst/>
              <a:defRPr/>
            </a:pPr>
            <a:r>
              <a:rPr kumimoji="0" lang="nl-NL" sz="12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rPr>
              <a:t>Klant</a:t>
            </a:r>
          </a:p>
          <a:p>
            <a:pPr marL="0" marR="0" lvl="0" indent="0" algn="l" defTabSz="539354" rtl="0" eaLnBrk="1" fontAlgn="auto" latinLnBrk="0" hangingPunct="1">
              <a:lnSpc>
                <a:spcPct val="150000"/>
              </a:lnSpc>
              <a:spcBef>
                <a:spcPts val="300"/>
              </a:spcBef>
              <a:spcAft>
                <a:spcPts val="450"/>
              </a:spcAft>
              <a:buClr>
                <a:srgbClr val="4D4D4D"/>
              </a:buClr>
              <a:buSzPct val="90000"/>
              <a:buFont typeface="Arial" panose="020B0604020202020204" pitchFamily="34" charset="0"/>
              <a:buNone/>
              <a:tabLst/>
              <a:defRPr/>
            </a:pPr>
            <a:r>
              <a:rPr kumimoji="0" lang="nl-NL" sz="12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rPr>
              <a:t>Marktpartij</a:t>
            </a:r>
          </a:p>
          <a:p>
            <a:pPr marL="0" marR="0" lvl="0" indent="0" algn="l" defTabSz="539354" rtl="0" eaLnBrk="1" fontAlgn="auto" latinLnBrk="0" hangingPunct="1">
              <a:lnSpc>
                <a:spcPct val="150000"/>
              </a:lnSpc>
              <a:spcBef>
                <a:spcPts val="300"/>
              </a:spcBef>
              <a:spcAft>
                <a:spcPts val="450"/>
              </a:spcAft>
              <a:buClr>
                <a:srgbClr val="4D4D4D"/>
              </a:buClr>
              <a:buSzPct val="90000"/>
              <a:buFont typeface="Arial" panose="020B0604020202020204" pitchFamily="34" charset="0"/>
              <a:buNone/>
              <a:tabLst/>
              <a:defRPr/>
            </a:pPr>
            <a:r>
              <a:rPr kumimoji="0" lang="nl-NL" sz="12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rPr>
              <a:t>Marktpartij, Maatschappij</a:t>
            </a:r>
          </a:p>
        </p:txBody>
      </p:sp>
      <p:sp>
        <p:nvSpPr>
          <p:cNvPr id="34" name="Afgeronde rechthoek 33"/>
          <p:cNvSpPr/>
          <p:nvPr/>
        </p:nvSpPr>
        <p:spPr>
          <a:xfrm>
            <a:off x="163316" y="1381697"/>
            <a:ext cx="239091" cy="181579"/>
          </a:xfrm>
          <a:prstGeom prst="roundRect">
            <a:avLst/>
          </a:prstGeom>
          <a:solidFill>
            <a:srgbClr val="FFD100"/>
          </a:solidFill>
          <a:ln w="12700" cap="flat" cmpd="sng" algn="ctr">
            <a:noFill/>
            <a:prstDash val="solid"/>
            <a:miter lim="800000"/>
          </a:ln>
          <a:effectLst/>
        </p:spPr>
        <p:txBody>
          <a:bodyPr lIns="0" rIns="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975" b="0" i="0" u="none" strike="noStrike" kern="0" cap="none" spc="0" normalizeH="0" baseline="0" noProof="0">
              <a:ln>
                <a:noFill/>
              </a:ln>
              <a:solidFill>
                <a:prstClr val="white"/>
              </a:solidFill>
              <a:effectLst/>
              <a:uLnTx/>
              <a:uFillTx/>
              <a:latin typeface="Calibri Light"/>
              <a:ea typeface="+mn-ea"/>
              <a:cs typeface="+mn-cs"/>
            </a:endParaRPr>
          </a:p>
        </p:txBody>
      </p:sp>
      <p:sp>
        <p:nvSpPr>
          <p:cNvPr id="35" name="Afgeronde rechthoek 34"/>
          <p:cNvSpPr/>
          <p:nvPr/>
        </p:nvSpPr>
        <p:spPr>
          <a:xfrm>
            <a:off x="163316" y="2175202"/>
            <a:ext cx="239091" cy="181579"/>
          </a:xfrm>
          <a:prstGeom prst="roundRect">
            <a:avLst/>
          </a:prstGeom>
          <a:solidFill>
            <a:srgbClr val="A50021"/>
          </a:solidFill>
          <a:ln w="12700" cap="flat" cmpd="sng" algn="ctr">
            <a:noFill/>
            <a:prstDash val="solid"/>
            <a:miter lim="800000"/>
          </a:ln>
          <a:effectLst/>
        </p:spPr>
        <p:txBody>
          <a:bodyPr lIns="0" rIns="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975" b="0" i="0" u="none" strike="noStrike" kern="0" cap="none" spc="0" normalizeH="0" baseline="0" noProof="0">
              <a:ln>
                <a:noFill/>
              </a:ln>
              <a:solidFill>
                <a:prstClr val="white"/>
              </a:solidFill>
              <a:effectLst/>
              <a:uLnTx/>
              <a:uFillTx/>
              <a:latin typeface="Calibri Light"/>
              <a:ea typeface="+mn-ea"/>
              <a:cs typeface="+mn-cs"/>
            </a:endParaRPr>
          </a:p>
        </p:txBody>
      </p:sp>
      <p:sp>
        <p:nvSpPr>
          <p:cNvPr id="36" name="Afgeronde rechthoek 35"/>
          <p:cNvSpPr/>
          <p:nvPr/>
        </p:nvSpPr>
        <p:spPr>
          <a:xfrm>
            <a:off x="163316" y="2527727"/>
            <a:ext cx="239091" cy="181579"/>
          </a:xfrm>
          <a:prstGeom prst="roundRect">
            <a:avLst/>
          </a:prstGeom>
          <a:solidFill>
            <a:srgbClr val="FF0000"/>
          </a:solidFill>
          <a:ln w="12700" cap="flat" cmpd="sng" algn="ctr">
            <a:noFill/>
            <a:prstDash val="solid"/>
            <a:miter lim="800000"/>
          </a:ln>
          <a:effectLst/>
        </p:spPr>
        <p:txBody>
          <a:bodyPr lIns="0" rIns="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975" b="0" i="0" u="none" strike="noStrike" kern="0" cap="none" spc="0" normalizeH="0" baseline="0" noProof="0">
              <a:ln>
                <a:noFill/>
              </a:ln>
              <a:solidFill>
                <a:prstClr val="white"/>
              </a:solidFill>
              <a:effectLst/>
              <a:uLnTx/>
              <a:uFillTx/>
              <a:latin typeface="Calibri Light"/>
              <a:ea typeface="+mn-ea"/>
              <a:cs typeface="+mn-cs"/>
            </a:endParaRPr>
          </a:p>
        </p:txBody>
      </p:sp>
      <p:sp>
        <p:nvSpPr>
          <p:cNvPr id="37" name="Afgeronde rechthoek 36"/>
          <p:cNvSpPr/>
          <p:nvPr/>
        </p:nvSpPr>
        <p:spPr>
          <a:xfrm>
            <a:off x="163316" y="1763635"/>
            <a:ext cx="239091" cy="181579"/>
          </a:xfrm>
          <a:prstGeom prst="roundRect">
            <a:avLst/>
          </a:prstGeom>
          <a:solidFill>
            <a:srgbClr val="FF9900"/>
          </a:solidFill>
          <a:ln w="12700" cap="flat" cmpd="sng" algn="ctr">
            <a:noFill/>
            <a:prstDash val="solid"/>
            <a:miter lim="800000"/>
          </a:ln>
          <a:effectLst/>
        </p:spPr>
        <p:txBody>
          <a:bodyPr lIns="0" rIns="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975" b="0" i="0" u="none" strike="noStrike" kern="0" cap="none" spc="0" normalizeH="0" baseline="0" noProof="0">
              <a:ln>
                <a:noFill/>
              </a:ln>
              <a:solidFill>
                <a:prstClr val="white"/>
              </a:solidFill>
              <a:effectLst/>
              <a:uLnTx/>
              <a:uFillTx/>
              <a:latin typeface="Calibri Light"/>
              <a:ea typeface="+mn-ea"/>
              <a:cs typeface="+mn-cs"/>
            </a:endParaRPr>
          </a:p>
        </p:txBody>
      </p:sp>
      <p:sp>
        <p:nvSpPr>
          <p:cNvPr id="38" name="Afgeronde rechthoek 37"/>
          <p:cNvSpPr/>
          <p:nvPr/>
        </p:nvSpPr>
        <p:spPr>
          <a:xfrm>
            <a:off x="163316" y="2909128"/>
            <a:ext cx="239091" cy="181579"/>
          </a:xfrm>
          <a:prstGeom prst="roundRect">
            <a:avLst/>
          </a:prstGeom>
          <a:solidFill>
            <a:srgbClr val="3399FF"/>
          </a:solidFill>
          <a:ln w="12700" cap="flat" cmpd="sng" algn="ctr">
            <a:solidFill>
              <a:srgbClr val="3399FF"/>
            </a:solidFill>
            <a:prstDash val="solid"/>
            <a:miter lim="800000"/>
          </a:ln>
          <a:effectLst/>
        </p:spPr>
        <p:txBody>
          <a:bodyPr lIns="0" rIns="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975" b="0" i="0" u="none" strike="noStrike" kern="0" cap="none" spc="0" normalizeH="0" baseline="0" noProof="0">
              <a:ln>
                <a:noFill/>
              </a:ln>
              <a:solidFill>
                <a:prstClr val="white"/>
              </a:solidFill>
              <a:effectLst/>
              <a:uLnTx/>
              <a:uFillTx/>
              <a:latin typeface="Calibri Light"/>
              <a:ea typeface="+mn-ea"/>
              <a:cs typeface="+mn-cs"/>
            </a:endParaRPr>
          </a:p>
        </p:txBody>
      </p:sp>
      <p:sp>
        <p:nvSpPr>
          <p:cNvPr id="39" name="Afgeronde rechthoek 38"/>
          <p:cNvSpPr/>
          <p:nvPr/>
        </p:nvSpPr>
        <p:spPr>
          <a:xfrm>
            <a:off x="163316" y="3290529"/>
            <a:ext cx="239091" cy="181579"/>
          </a:xfrm>
          <a:prstGeom prst="roundRect">
            <a:avLst/>
          </a:prstGeom>
          <a:solidFill>
            <a:schemeClr val="accent2"/>
          </a:solidFill>
          <a:ln w="12700" cap="flat" cmpd="sng" algn="ctr">
            <a:noFill/>
            <a:prstDash val="solid"/>
            <a:miter lim="800000"/>
          </a:ln>
          <a:effectLst/>
        </p:spPr>
        <p:txBody>
          <a:bodyPr lIns="0" rIns="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975" b="0" i="0" u="none" strike="noStrike" kern="0" cap="none" spc="0" normalizeH="0" baseline="0" noProof="0">
              <a:ln>
                <a:noFill/>
              </a:ln>
              <a:solidFill>
                <a:prstClr val="white"/>
              </a:solidFill>
              <a:effectLst/>
              <a:uLnTx/>
              <a:uFillTx/>
              <a:latin typeface="Calibri Light"/>
              <a:ea typeface="+mn-ea"/>
              <a:cs typeface="+mn-cs"/>
            </a:endParaRPr>
          </a:p>
        </p:txBody>
      </p:sp>
      <p:sp>
        <p:nvSpPr>
          <p:cNvPr id="40" name="Afgeronde rechthoek 39"/>
          <p:cNvSpPr/>
          <p:nvPr/>
        </p:nvSpPr>
        <p:spPr>
          <a:xfrm>
            <a:off x="163316" y="3664710"/>
            <a:ext cx="239091" cy="181579"/>
          </a:xfrm>
          <a:prstGeom prst="roundRect">
            <a:avLst/>
          </a:prstGeom>
          <a:solidFill>
            <a:srgbClr val="B2CF39"/>
          </a:solidFill>
          <a:ln w="12700" cap="flat" cmpd="sng" algn="ctr">
            <a:noFill/>
            <a:prstDash val="solid"/>
            <a:miter lim="800000"/>
          </a:ln>
          <a:effectLst/>
        </p:spPr>
        <p:txBody>
          <a:bodyPr lIns="0" rIns="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975" b="0" i="0" u="none" strike="noStrike" kern="0" cap="none" spc="0" normalizeH="0" baseline="0" noProof="0">
              <a:ln>
                <a:noFill/>
              </a:ln>
              <a:solidFill>
                <a:prstClr val="white"/>
              </a:solidFill>
              <a:effectLst/>
              <a:uLnTx/>
              <a:uFillTx/>
              <a:latin typeface="Calibri Light"/>
              <a:ea typeface="+mn-ea"/>
              <a:cs typeface="+mn-cs"/>
            </a:endParaRPr>
          </a:p>
        </p:txBody>
      </p:sp>
      <p:sp>
        <p:nvSpPr>
          <p:cNvPr id="41" name="Afgeronde rechthoek 40"/>
          <p:cNvSpPr/>
          <p:nvPr/>
        </p:nvSpPr>
        <p:spPr>
          <a:xfrm>
            <a:off x="163316" y="4053329"/>
            <a:ext cx="239091" cy="181579"/>
          </a:xfrm>
          <a:prstGeom prst="roundRect">
            <a:avLst/>
          </a:prstGeom>
          <a:solidFill>
            <a:srgbClr val="00B050"/>
          </a:solidFill>
          <a:ln w="12700" cap="flat" cmpd="sng" algn="ctr">
            <a:noFill/>
            <a:prstDash val="solid"/>
            <a:miter lim="800000"/>
          </a:ln>
          <a:effectLst/>
        </p:spPr>
        <p:txBody>
          <a:bodyPr lIns="0" rIns="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975" b="0" i="0" u="none" strike="noStrike" kern="0" cap="none" spc="0" normalizeH="0" baseline="0" noProof="0">
              <a:ln>
                <a:noFill/>
              </a:ln>
              <a:solidFill>
                <a:prstClr val="white"/>
              </a:solidFill>
              <a:effectLst/>
              <a:uLnTx/>
              <a:uFillTx/>
              <a:latin typeface="Calibri Light"/>
              <a:ea typeface="+mn-ea"/>
              <a:cs typeface="+mn-cs"/>
            </a:endParaRPr>
          </a:p>
        </p:txBody>
      </p:sp>
      <p:sp>
        <p:nvSpPr>
          <p:cNvPr id="42" name="Titel 1">
            <a:extLst>
              <a:ext uri="{FF2B5EF4-FFF2-40B4-BE49-F238E27FC236}">
                <a16:creationId xmlns:a16="http://schemas.microsoft.com/office/drawing/2014/main" id="{08DA13D0-9DE6-4F2D-BA68-E5D0C13F2621}"/>
              </a:ext>
            </a:extLst>
          </p:cNvPr>
          <p:cNvSpPr txBox="1">
            <a:spLocks/>
          </p:cNvSpPr>
          <p:nvPr/>
        </p:nvSpPr>
        <p:spPr>
          <a:xfrm>
            <a:off x="535676" y="322520"/>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marL="0" marR="0" lvl="0" indent="0" algn="l" defTabSz="914418" rtl="0" eaLnBrk="1" fontAlgn="auto" latinLnBrk="0" hangingPunct="1">
              <a:lnSpc>
                <a:spcPts val="2800"/>
              </a:lnSpc>
              <a:spcBef>
                <a:spcPct val="0"/>
              </a:spcBef>
              <a:spcAft>
                <a:spcPts val="0"/>
              </a:spcAft>
              <a:buClrTx/>
              <a:buSzTx/>
              <a:buFontTx/>
              <a:buNone/>
              <a:tabLst/>
              <a:defRPr/>
            </a:pPr>
            <a:r>
              <a:rPr kumimoji="0" lang="nl-NL" sz="2100" b="0" i="0" u="none" strike="noStrike" kern="1200" cap="none" spc="0" normalizeH="0" baseline="0" noProof="0">
                <a:ln>
                  <a:noFill/>
                </a:ln>
                <a:solidFill>
                  <a:srgbClr val="821E7D"/>
                </a:solidFill>
                <a:effectLst/>
                <a:uLnTx/>
                <a:uFillTx/>
                <a:latin typeface="Microsoft JhengHei Light"/>
                <a:ea typeface="+mj-ea"/>
                <a:cs typeface="Arial" pitchFamily="34" charset="0"/>
              </a:rPr>
              <a:t>Waarde stromen</a:t>
            </a:r>
          </a:p>
        </p:txBody>
      </p:sp>
      <p:sp>
        <p:nvSpPr>
          <p:cNvPr id="43" name="Tijdelijke aanduiding voor tekst 2">
            <a:extLst>
              <a:ext uri="{FF2B5EF4-FFF2-40B4-BE49-F238E27FC236}">
                <a16:creationId xmlns:a16="http://schemas.microsoft.com/office/drawing/2014/main" id="{EE76F2FA-DD5E-4B08-BB8D-041471A59564}"/>
              </a:ext>
            </a:extLst>
          </p:cNvPr>
          <p:cNvSpPr txBox="1">
            <a:spLocks/>
          </p:cNvSpPr>
          <p:nvPr/>
        </p:nvSpPr>
        <p:spPr>
          <a:xfrm>
            <a:off x="513000" y="632190"/>
            <a:ext cx="7610465" cy="222905"/>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pPr marL="0" marR="0" lvl="0" indent="0" algn="l" defTabSz="914400" rtl="0" eaLnBrk="1" fontAlgn="auto" latinLnBrk="0" hangingPunct="1">
              <a:lnSpc>
                <a:spcPct val="120000"/>
              </a:lnSpc>
              <a:spcBef>
                <a:spcPts val="0"/>
              </a:spcBef>
              <a:spcAft>
                <a:spcPts val="0"/>
              </a:spcAft>
              <a:buClr>
                <a:srgbClr val="002D41"/>
              </a:buClr>
              <a:buSzTx/>
              <a:buFontTx/>
              <a:buNone/>
              <a:tabLst/>
              <a:defRPr/>
            </a:pPr>
            <a:r>
              <a:rPr kumimoji="0" lang="nl-NL" sz="1500" b="0" i="0" u="none" strike="noStrike" kern="1200" cap="none" spc="0" normalizeH="0" baseline="0" noProof="0">
                <a:ln>
                  <a:noFill/>
                </a:ln>
                <a:solidFill>
                  <a:srgbClr val="48AED0"/>
                </a:solidFill>
                <a:effectLst/>
                <a:uLnTx/>
                <a:uFillTx/>
                <a:latin typeface="Microsoft JhengHei Light" panose="020B0304030504040204" pitchFamily="34" charset="-120"/>
                <a:ea typeface="Microsoft JhengHei Light" panose="020B0304030504040204" pitchFamily="34" charset="-120"/>
                <a:cs typeface="Calibri Light"/>
              </a:rPr>
              <a:t>Waarde stromen, Producten en Markten</a:t>
            </a:r>
            <a:endParaRPr kumimoji="0" lang="nl-NL" sz="1500" b="0" i="0" u="none" strike="noStrike" kern="1200" cap="none" spc="0" normalizeH="0" baseline="0" noProof="0">
              <a:ln>
                <a:noFill/>
              </a:ln>
              <a:solidFill>
                <a:srgbClr val="48AED0"/>
              </a:solidFill>
              <a:effectLst/>
              <a:uLnTx/>
              <a:uFillTx/>
              <a:latin typeface="Microsoft JhengHei Light" panose="020B0304030504040204" pitchFamily="34" charset="-120"/>
              <a:ea typeface="Microsoft JhengHei Light" panose="020B0304030504040204" pitchFamily="34" charset="-120"/>
              <a:cs typeface="Calibri Light" panose="020F0302020204030204" pitchFamily="34" charset="0"/>
            </a:endParaRPr>
          </a:p>
        </p:txBody>
      </p:sp>
      <p:pic>
        <p:nvPicPr>
          <p:cNvPr id="44" name="Afbeelding 43">
            <a:extLst>
              <a:ext uri="{FF2B5EF4-FFF2-40B4-BE49-F238E27FC236}">
                <a16:creationId xmlns:a16="http://schemas.microsoft.com/office/drawing/2014/main" id="{B9E384E3-CC9F-483A-B8A1-3451D90F6C9C}"/>
              </a:ext>
            </a:extLst>
          </p:cNvPr>
          <p:cNvPicPr>
            <a:picLocks noChangeAspect="1"/>
          </p:cNvPicPr>
          <p:nvPr/>
        </p:nvPicPr>
        <p:blipFill>
          <a:blip r:embed="rId3"/>
          <a:stretch>
            <a:fillRect/>
          </a:stretch>
        </p:blipFill>
        <p:spPr>
          <a:xfrm>
            <a:off x="7751731" y="102171"/>
            <a:ext cx="1316699" cy="359100"/>
          </a:xfrm>
          <a:prstGeom prst="rect">
            <a:avLst/>
          </a:prstGeom>
        </p:spPr>
      </p:pic>
    </p:spTree>
    <p:extLst>
      <p:ext uri="{BB962C8B-B14F-4D97-AF65-F5344CB8AC3E}">
        <p14:creationId xmlns:p14="http://schemas.microsoft.com/office/powerpoint/2010/main" val="3526062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ianummer 2"/>
          <p:cNvSpPr>
            <a:spLocks noGrp="1"/>
          </p:cNvSpPr>
          <p:nvPr>
            <p:ph type="sldNum" sz="quarter" idx="4294967295"/>
          </p:nvPr>
        </p:nvSpPr>
        <p:spPr>
          <a:xfrm>
            <a:off x="595564" y="4752000"/>
            <a:ext cx="360000" cy="216000"/>
          </a:xfr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F68BF4A6-40A7-E04A-A78B-7409A1BC41E0}" type="slidenum">
              <a:rPr kumimoji="0" lang="en-GB" sz="750" b="0" i="0" u="none" strike="noStrike" kern="1200" cap="none" spc="0" normalizeH="0" baseline="0" noProof="0">
                <a:ln>
                  <a:noFill/>
                </a:ln>
                <a:solidFill>
                  <a:srgbClr val="625D62">
                    <a:tint val="75000"/>
                  </a:srgbClr>
                </a:solidFill>
                <a:effectLst/>
                <a:uLnTx/>
                <a:uFillTx/>
                <a:latin typeface="Arial"/>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12</a:t>
            </a:fld>
            <a:endParaRPr kumimoji="0" lang="en-GB" sz="750" b="0" i="0" u="none" strike="noStrike" kern="1200" cap="none" spc="0" normalizeH="0" baseline="0" noProof="0">
              <a:ln>
                <a:noFill/>
              </a:ln>
              <a:solidFill>
                <a:srgbClr val="625D62">
                  <a:tint val="75000"/>
                </a:srgbClr>
              </a:solidFill>
              <a:effectLst/>
              <a:uLnTx/>
              <a:uFillTx/>
              <a:latin typeface="Arial"/>
              <a:ea typeface="+mn-ea"/>
              <a:cs typeface="+mn-cs"/>
            </a:endParaRPr>
          </a:p>
        </p:txBody>
      </p:sp>
      <p:sp>
        <p:nvSpPr>
          <p:cNvPr id="5" name="Tijdelijke aanduiding voor verticale tekst 1"/>
          <p:cNvSpPr txBox="1">
            <a:spLocks/>
          </p:cNvSpPr>
          <p:nvPr/>
        </p:nvSpPr>
        <p:spPr>
          <a:xfrm>
            <a:off x="308401" y="1012523"/>
            <a:ext cx="4529721" cy="3409575"/>
          </a:xfrm>
          <a:prstGeom prst="rect">
            <a:avLst/>
          </a:prstGeom>
        </p:spPr>
        <p:txBody>
          <a:bodyPr vert="horz" lIns="0" tIns="0" rIns="0" bIns="0" rtlCol="0">
            <a:noAutofit/>
          </a:bodyPr>
          <a:lstStyle>
            <a:lvl1pPr marL="238125" indent="-238125" algn="l" defTabSz="719138" rtl="0" eaLnBrk="1" latinLnBrk="0" hangingPunct="1">
              <a:lnSpc>
                <a:spcPct val="90000"/>
              </a:lnSpc>
              <a:spcBef>
                <a:spcPts val="600"/>
              </a:spcBef>
              <a:spcAft>
                <a:spcPts val="600"/>
              </a:spcAft>
              <a:buClr>
                <a:schemeClr val="tx2"/>
              </a:buClr>
              <a:buSzPct val="90000"/>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1pPr>
            <a:lvl2pPr marL="500063" indent="-261938" algn="l" defTabSz="719138" rtl="0" eaLnBrk="1" latinLnBrk="0" hangingPunct="1">
              <a:lnSpc>
                <a:spcPct val="90000"/>
              </a:lnSpc>
              <a:spcBef>
                <a:spcPts val="600"/>
              </a:spcBef>
              <a:spcAft>
                <a:spcPts val="600"/>
              </a:spcAft>
              <a:buClr>
                <a:schemeClr val="tx2"/>
              </a:buClr>
              <a:buSzPct val="100000"/>
              <a:buFont typeface="Arial" panose="020B0604020202020204" pitchFamily="34" charset="0"/>
              <a:buChar char="•"/>
              <a:defRPr sz="1600" i="0" kern="1200">
                <a:solidFill>
                  <a:schemeClr val="tx2"/>
                </a:solidFill>
                <a:latin typeface="Arial" panose="020B0604020202020204" pitchFamily="34" charset="0"/>
                <a:ea typeface="+mn-ea"/>
                <a:cs typeface="Arial" panose="020B0604020202020204" pitchFamily="34" charset="0"/>
              </a:defRPr>
            </a:lvl2pPr>
            <a:lvl3pPr marL="0" indent="0" algn="l" defTabSz="719138" rtl="0" eaLnBrk="1" latinLnBrk="0" hangingPunct="1">
              <a:lnSpc>
                <a:spcPct val="120000"/>
              </a:lnSpc>
              <a:spcBef>
                <a:spcPts val="600"/>
              </a:spcBef>
              <a:spcAft>
                <a:spcPts val="600"/>
              </a:spcAft>
              <a:buClr>
                <a:srgbClr val="0070C0"/>
              </a:buClr>
              <a:buSzPct val="85000"/>
              <a:buFont typeface="Arial" panose="020B0604020202020204" pitchFamily="34" charset="0"/>
              <a:buNone/>
              <a:defRPr sz="1600" i="0" kern="1200">
                <a:solidFill>
                  <a:schemeClr val="tx2"/>
                </a:solidFill>
                <a:latin typeface="Arial" panose="020B0604020202020204" pitchFamily="34" charset="0"/>
                <a:ea typeface="+mn-ea"/>
                <a:cs typeface="Arial" panose="020B0604020202020204" pitchFamily="34" charset="0"/>
              </a:defRPr>
            </a:lvl3pPr>
            <a:lvl4pPr marL="0" indent="0" algn="l" defTabSz="719138" rtl="0" eaLnBrk="1" latinLnBrk="0" hangingPunct="1">
              <a:lnSpc>
                <a:spcPct val="90000"/>
              </a:lnSpc>
              <a:spcBef>
                <a:spcPts val="600"/>
              </a:spcBef>
              <a:spcAft>
                <a:spcPts val="1200"/>
              </a:spcAft>
              <a:buFont typeface="Arial" panose="020B0604020202020204" pitchFamily="34" charset="0"/>
              <a:buNone/>
              <a:defRPr sz="1800" b="1" kern="1200" cap="all" spc="30" baseline="0">
                <a:solidFill>
                  <a:schemeClr val="tx2"/>
                </a:solidFill>
                <a:latin typeface="Arial" panose="020B0604020202020204" pitchFamily="34" charset="0"/>
                <a:ea typeface="+mn-ea"/>
                <a:cs typeface="Arial" panose="020B0604020202020204" pitchFamily="34" charset="0"/>
              </a:defRPr>
            </a:lvl4pPr>
            <a:lvl5pPr marL="0" indent="0" algn="l" defTabSz="719138" rtl="0" eaLnBrk="1" latinLnBrk="0" hangingPunct="1">
              <a:lnSpc>
                <a:spcPct val="90000"/>
              </a:lnSpc>
              <a:spcBef>
                <a:spcPts val="600"/>
              </a:spcBef>
              <a:spcAft>
                <a:spcPts val="1200"/>
              </a:spcAft>
              <a:buClr>
                <a:schemeClr val="bg2"/>
              </a:buClr>
              <a:buFont typeface="+mj-lt"/>
              <a:buNone/>
              <a:defRPr sz="1800" b="1" i="0" kern="1200" baseline="0">
                <a:solidFill>
                  <a:schemeClr val="bg2"/>
                </a:solidFill>
                <a:latin typeface="Arial" panose="020B0604020202020204" pitchFamily="34" charset="0"/>
                <a:ea typeface="+mn-ea"/>
                <a:cs typeface="Arial" panose="020B0604020202020204" pitchFamily="34" charset="0"/>
              </a:defRPr>
            </a:lvl5pPr>
            <a:lvl6pPr marL="0" indent="0" algn="l" defTabSz="914400" rtl="0" eaLnBrk="1" latinLnBrk="0" hangingPunct="1">
              <a:lnSpc>
                <a:spcPct val="90000"/>
              </a:lnSpc>
              <a:spcBef>
                <a:spcPts val="600"/>
              </a:spcBef>
              <a:spcAft>
                <a:spcPts val="600"/>
              </a:spcAft>
              <a:buFont typeface="Arial" panose="020B0604020202020204" pitchFamily="34" charset="0"/>
              <a:buNone/>
              <a:defRPr sz="1600" b="1" i="0" kern="1200">
                <a:solidFill>
                  <a:schemeClr val="tx2"/>
                </a:solidFill>
                <a:latin typeface="Arial" panose="020B0604020202020204" pitchFamily="34" charset="0"/>
                <a:ea typeface="+mn-ea"/>
                <a:cs typeface="Arial" panose="020B0604020202020204" pitchFamily="34" charset="0"/>
              </a:defRPr>
            </a:lvl6pPr>
            <a:lvl7pPr marL="0" indent="0" algn="l" defTabSz="914400" rtl="0" eaLnBrk="1" latinLnBrk="0" hangingPunct="1">
              <a:lnSpc>
                <a:spcPct val="90000"/>
              </a:lnSpc>
              <a:spcBef>
                <a:spcPts val="600"/>
              </a:spcBef>
              <a:spcAft>
                <a:spcPts val="600"/>
              </a:spcAft>
              <a:buFont typeface="Arial" panose="020B0604020202020204" pitchFamily="34" charset="0"/>
              <a:buNone/>
              <a:defRPr sz="1600" i="0" kern="1200" baseline="0">
                <a:solidFill>
                  <a:schemeClr val="tx2"/>
                </a:solidFill>
                <a:latin typeface="Arial" panose="020B0604020202020204" pitchFamily="34" charset="0"/>
                <a:ea typeface="+mn-ea"/>
                <a:cs typeface="Arial" panose="020B0604020202020204" pitchFamily="34" charset="0"/>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8594" marR="0" lvl="0" indent="-178594" algn="l" defTabSz="539354" rtl="0" eaLnBrk="1" fontAlgn="auto" latinLnBrk="0" hangingPunct="1">
              <a:lnSpc>
                <a:spcPct val="90000"/>
              </a:lnSpc>
              <a:spcBef>
                <a:spcPts val="450"/>
              </a:spcBef>
              <a:spcAft>
                <a:spcPts val="450"/>
              </a:spcAft>
              <a:buClr>
                <a:srgbClr val="4D4D4D"/>
              </a:buClr>
              <a:buSzPct val="90000"/>
              <a:buFont typeface="Arial" panose="020B0604020202020204" pitchFamily="34" charset="0"/>
              <a:buChar char="•"/>
              <a:tabLst/>
              <a:defRPr/>
            </a:pPr>
            <a:r>
              <a:rPr kumimoji="0" lang="nl-NL" sz="975"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rPr>
              <a:t>Value stream ‘</a:t>
            </a:r>
            <a:r>
              <a:rPr kumimoji="0" lang="nl-NL" sz="975" b="1" i="0" u="none" strike="noStrike" kern="1200" cap="none" spc="0" normalizeH="0" baseline="0" noProof="0" err="1">
                <a:ln>
                  <a:noFill/>
                </a:ln>
                <a:solidFill>
                  <a:srgbClr val="4D4D4D"/>
                </a:solidFill>
                <a:effectLst/>
                <a:uLnTx/>
                <a:uFillTx/>
                <a:latin typeface="Arial" panose="020B0604020202020204" pitchFamily="34" charset="0"/>
                <a:ea typeface="+mn-ea"/>
                <a:cs typeface="Arial" panose="020B0604020202020204" pitchFamily="34" charset="0"/>
              </a:rPr>
              <a:t>Netgedreven</a:t>
            </a:r>
            <a:r>
              <a:rPr kumimoji="0" lang="nl-NL" sz="975" b="1"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rPr>
              <a:t> aanpassen van energienetten</a:t>
            </a:r>
            <a:r>
              <a:rPr kumimoji="0" lang="nl-NL" sz="975"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rPr>
              <a:t>’ leidt tot Toekomstbestendige energienetten voor zowel klanten als markpartijen waarmee transportfunctionaliteit en transportcapaciteit wordt gerealiseerd voor het transporteren van energie en aansluitcapaciteit voor </a:t>
            </a:r>
            <a:r>
              <a:rPr kumimoji="0" lang="nl-NL" sz="975" b="1"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rPr>
              <a:t>‘Contracteren, aan- en afsluiten van gebruikers’.</a:t>
            </a:r>
          </a:p>
          <a:p>
            <a:pPr marL="178594" marR="0" lvl="0" indent="-178594" algn="l" defTabSz="539354" rtl="0" eaLnBrk="1" fontAlgn="auto" latinLnBrk="0" hangingPunct="1">
              <a:lnSpc>
                <a:spcPct val="90000"/>
              </a:lnSpc>
              <a:spcBef>
                <a:spcPts val="450"/>
              </a:spcBef>
              <a:spcAft>
                <a:spcPts val="450"/>
              </a:spcAft>
              <a:buClr>
                <a:srgbClr val="4D4D4D"/>
              </a:buClr>
              <a:buSzPct val="90000"/>
              <a:buFont typeface="Arial" panose="020B0604020202020204" pitchFamily="34" charset="0"/>
              <a:buChar char="•"/>
              <a:tabLst/>
              <a:defRPr/>
            </a:pPr>
            <a:r>
              <a:rPr kumimoji="0" lang="nl-NL" sz="975"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rPr>
              <a:t>Value stream ‘</a:t>
            </a:r>
            <a:r>
              <a:rPr kumimoji="0" lang="nl-NL" sz="975" b="1" i="0" u="none" strike="noStrike" kern="1200" cap="none" spc="0" normalizeH="0" baseline="0" noProof="0" err="1">
                <a:ln>
                  <a:noFill/>
                </a:ln>
                <a:solidFill>
                  <a:srgbClr val="4D4D4D"/>
                </a:solidFill>
                <a:effectLst/>
                <a:uLnTx/>
                <a:uFillTx/>
                <a:latin typeface="Arial" panose="020B0604020202020204" pitchFamily="34" charset="0"/>
                <a:ea typeface="+mn-ea"/>
                <a:cs typeface="Arial" panose="020B0604020202020204" pitchFamily="34" charset="0"/>
              </a:rPr>
              <a:t>Instandhouden</a:t>
            </a:r>
            <a:r>
              <a:rPr kumimoji="0" lang="nl-NL" sz="975" b="1"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rPr>
              <a:t> van energienetten</a:t>
            </a:r>
            <a:r>
              <a:rPr kumimoji="0" lang="nl-NL" sz="975"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rPr>
              <a:t>’ omvat het preventief onderhouden van de energienetten en het oplossen van storingen (</a:t>
            </a:r>
            <a:r>
              <a:rPr kumimoji="0" lang="nl-NL" sz="975" b="0" i="0" u="none" strike="noStrike" kern="1200" cap="none" spc="0" normalizeH="0" baseline="0" noProof="0" err="1">
                <a:ln>
                  <a:noFill/>
                </a:ln>
                <a:solidFill>
                  <a:srgbClr val="4D4D4D"/>
                </a:solidFill>
                <a:effectLst/>
                <a:uLnTx/>
                <a:uFillTx/>
                <a:latin typeface="Arial" panose="020B0604020202020204" pitchFamily="34" charset="0"/>
                <a:ea typeface="+mn-ea"/>
                <a:cs typeface="Arial" panose="020B0604020202020204" pitchFamily="34" charset="0"/>
              </a:rPr>
              <a:t>alarmgedreven</a:t>
            </a:r>
            <a:r>
              <a:rPr kumimoji="0" lang="nl-NL" sz="975"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rPr>
              <a:t> en </a:t>
            </a:r>
            <a:r>
              <a:rPr kumimoji="0" lang="nl-NL" sz="975" b="0" i="0" u="none" strike="noStrike" kern="1200" cap="none" spc="0" normalizeH="0" baseline="0" noProof="0" err="1">
                <a:ln>
                  <a:noFill/>
                </a:ln>
                <a:solidFill>
                  <a:srgbClr val="4D4D4D"/>
                </a:solidFill>
                <a:effectLst/>
                <a:uLnTx/>
                <a:uFillTx/>
                <a:latin typeface="Arial" panose="020B0604020202020204" pitchFamily="34" charset="0"/>
                <a:ea typeface="+mn-ea"/>
                <a:cs typeface="Arial" panose="020B0604020202020204" pitchFamily="34" charset="0"/>
              </a:rPr>
              <a:t>klantgedreven</a:t>
            </a:r>
            <a:r>
              <a:rPr kumimoji="0" lang="nl-NL" sz="975"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rPr>
              <a:t>) en leidt tot betrouwbare netten waarmee de afgesproken kwaliteit wordt geborgd/hersteld voor het transporteren van energie. </a:t>
            </a:r>
          </a:p>
          <a:p>
            <a:pPr marL="178594" marR="0" lvl="0" indent="-178594" algn="l" defTabSz="539354" rtl="0" eaLnBrk="1" fontAlgn="auto" latinLnBrk="0" hangingPunct="1">
              <a:lnSpc>
                <a:spcPct val="90000"/>
              </a:lnSpc>
              <a:spcBef>
                <a:spcPts val="450"/>
              </a:spcBef>
              <a:spcAft>
                <a:spcPts val="450"/>
              </a:spcAft>
              <a:buClr>
                <a:srgbClr val="4D4D4D"/>
              </a:buClr>
              <a:buSzPct val="90000"/>
              <a:buFont typeface="Arial" panose="020B0604020202020204" pitchFamily="34" charset="0"/>
              <a:buChar char="•"/>
              <a:tabLst/>
              <a:defRPr/>
            </a:pPr>
            <a:r>
              <a:rPr kumimoji="0" lang="nl-NL" sz="975"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rPr>
              <a:t>Value stream ‘</a:t>
            </a:r>
            <a:r>
              <a:rPr kumimoji="0" lang="nl-NL" sz="975" b="1"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rPr>
              <a:t>Managen van beschikbare energienetcapaciteit</a:t>
            </a:r>
            <a:r>
              <a:rPr kumimoji="0" lang="nl-NL" sz="975"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rPr>
              <a:t>’ betreft het managen van de met de ‘</a:t>
            </a:r>
            <a:r>
              <a:rPr kumimoji="0" lang="nl-NL" sz="975" b="0" i="0" u="none" strike="noStrike" kern="1200" cap="none" spc="0" normalizeH="0" baseline="0" noProof="0" err="1">
                <a:ln>
                  <a:noFill/>
                </a:ln>
                <a:solidFill>
                  <a:srgbClr val="4D4D4D"/>
                </a:solidFill>
                <a:effectLst/>
                <a:uLnTx/>
                <a:uFillTx/>
                <a:latin typeface="Arial" panose="020B0604020202020204" pitchFamily="34" charset="0"/>
                <a:ea typeface="+mn-ea"/>
                <a:cs typeface="Arial" panose="020B0604020202020204" pitchFamily="34" charset="0"/>
              </a:rPr>
              <a:t>Netgedreven</a:t>
            </a:r>
            <a:r>
              <a:rPr kumimoji="0" lang="nl-NL" sz="975"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rPr>
              <a:t> aanpassen energienetten’ beschikbaar gemaakte energienetcapaciteit en via </a:t>
            </a:r>
            <a:r>
              <a:rPr kumimoji="0" lang="nl-NL" sz="975" b="0" i="0" u="none" strike="noStrike" kern="1200" cap="none" spc="0" normalizeH="0" baseline="0" noProof="0" err="1">
                <a:ln>
                  <a:noFill/>
                </a:ln>
                <a:solidFill>
                  <a:srgbClr val="4D4D4D"/>
                </a:solidFill>
                <a:effectLst/>
                <a:uLnTx/>
                <a:uFillTx/>
                <a:latin typeface="Arial" panose="020B0604020202020204" pitchFamily="34" charset="0"/>
                <a:ea typeface="+mn-ea"/>
                <a:cs typeface="Arial" panose="020B0604020202020204" pitchFamily="34" charset="0"/>
              </a:rPr>
              <a:t>flex</a:t>
            </a:r>
            <a:r>
              <a:rPr kumimoji="0" lang="nl-NL" sz="975"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rPr>
              <a:t> afspraken verkregen </a:t>
            </a:r>
            <a:r>
              <a:rPr kumimoji="0" lang="nl-NL" sz="975" b="0" i="0" u="none" strike="noStrike" kern="1200" cap="none" spc="0" normalizeH="0" baseline="0" noProof="0" err="1">
                <a:ln>
                  <a:noFill/>
                </a:ln>
                <a:solidFill>
                  <a:srgbClr val="4D4D4D"/>
                </a:solidFill>
                <a:effectLst/>
                <a:uLnTx/>
                <a:uFillTx/>
                <a:latin typeface="Arial" panose="020B0604020202020204" pitchFamily="34" charset="0"/>
                <a:ea typeface="+mn-ea"/>
                <a:cs typeface="Arial" panose="020B0604020202020204" pitchFamily="34" charset="0"/>
              </a:rPr>
              <a:t>flex</a:t>
            </a:r>
            <a:r>
              <a:rPr kumimoji="0" lang="nl-NL" sz="975"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rPr>
              <a:t> capaciteit en leidt tot ‘Transportcapaciteit’ voor het transporteren van energie.</a:t>
            </a:r>
          </a:p>
          <a:p>
            <a:pPr marL="178594" marR="0" lvl="0" indent="-178594" algn="l" defTabSz="539354" rtl="0" eaLnBrk="1" fontAlgn="auto" latinLnBrk="0" hangingPunct="1">
              <a:lnSpc>
                <a:spcPct val="90000"/>
              </a:lnSpc>
              <a:spcBef>
                <a:spcPts val="450"/>
              </a:spcBef>
              <a:spcAft>
                <a:spcPts val="450"/>
              </a:spcAft>
              <a:buClr>
                <a:srgbClr val="4D4D4D"/>
              </a:buClr>
              <a:buSzPct val="90000"/>
              <a:buFont typeface="Arial" panose="020B0604020202020204" pitchFamily="34" charset="0"/>
              <a:buChar char="•"/>
              <a:tabLst/>
              <a:defRPr/>
            </a:pPr>
            <a:r>
              <a:rPr kumimoji="0" lang="nl-NL" sz="975"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rPr>
              <a:t>Value stream ‘</a:t>
            </a:r>
            <a:r>
              <a:rPr kumimoji="0" lang="nl-NL" sz="975" b="1"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rPr>
              <a:t>Transporteren van energie</a:t>
            </a:r>
            <a:r>
              <a:rPr kumimoji="0" lang="nl-NL" sz="975"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rPr>
              <a:t>’ leidt tot energie voor de klanten.</a:t>
            </a:r>
          </a:p>
          <a:p>
            <a:pPr marL="178594" marR="0" lvl="0" indent="-178594" algn="l" defTabSz="539354" rtl="0" eaLnBrk="1" fontAlgn="auto" latinLnBrk="0" hangingPunct="1">
              <a:lnSpc>
                <a:spcPct val="90000"/>
              </a:lnSpc>
              <a:spcBef>
                <a:spcPts val="450"/>
              </a:spcBef>
              <a:spcAft>
                <a:spcPts val="450"/>
              </a:spcAft>
              <a:buClr>
                <a:srgbClr val="4D4D4D"/>
              </a:buClr>
              <a:buSzPct val="90000"/>
              <a:buFont typeface="Arial" panose="020B0604020202020204" pitchFamily="34" charset="0"/>
              <a:buChar char="•"/>
              <a:tabLst/>
              <a:defRPr/>
            </a:pPr>
            <a:r>
              <a:rPr kumimoji="0" lang="nl-NL" sz="975"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rPr>
              <a:t>Value stream ‘</a:t>
            </a:r>
            <a:r>
              <a:rPr kumimoji="0" lang="nl-NL" sz="975" b="1"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rPr>
              <a:t>Reconstrueren van energienetten</a:t>
            </a:r>
            <a:r>
              <a:rPr kumimoji="0" lang="nl-NL" sz="975"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rPr>
              <a:t>’ leidt tot reconstructie van energienetten voor overheden en grootzakelijke klanten opdat de ligging van de energienetten past in de omgeving en het transporteren van energie voortgang kan vinden.</a:t>
            </a:r>
          </a:p>
          <a:p>
            <a:pPr marL="178594" marR="0" lvl="0" indent="-178594" algn="l" defTabSz="539354" rtl="0" eaLnBrk="1" fontAlgn="auto" latinLnBrk="0" hangingPunct="1">
              <a:lnSpc>
                <a:spcPct val="90000"/>
              </a:lnSpc>
              <a:spcBef>
                <a:spcPts val="450"/>
              </a:spcBef>
              <a:spcAft>
                <a:spcPts val="450"/>
              </a:spcAft>
              <a:buClr>
                <a:srgbClr val="4D4D4D"/>
              </a:buClr>
              <a:buSzPct val="90000"/>
              <a:buFont typeface="Arial" panose="020B0604020202020204" pitchFamily="34" charset="0"/>
              <a:buChar char="•"/>
              <a:tabLst/>
              <a:defRPr/>
            </a:pPr>
            <a:r>
              <a:rPr kumimoji="0" lang="nl-NL" sz="975"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rPr>
              <a:t>Value streams ‘</a:t>
            </a:r>
            <a:r>
              <a:rPr kumimoji="0" lang="nl-NL" sz="975" b="1"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rPr>
              <a:t>Toewijzen van energie-uitwisseling</a:t>
            </a:r>
            <a:r>
              <a:rPr kumimoji="0" lang="nl-NL" sz="975"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rPr>
              <a:t>’ (alloceren en reconciliëren) en ‘</a:t>
            </a:r>
            <a:r>
              <a:rPr kumimoji="0" lang="nl-NL" sz="975" b="1" i="0" u="none" strike="noStrike" kern="1200" cap="none" spc="0" normalizeH="0" baseline="0" noProof="0" err="1">
                <a:ln>
                  <a:noFill/>
                </a:ln>
                <a:solidFill>
                  <a:srgbClr val="4D4D4D"/>
                </a:solidFill>
                <a:effectLst/>
                <a:uLnTx/>
                <a:uFillTx/>
                <a:latin typeface="Arial" panose="020B0604020202020204" pitchFamily="34" charset="0"/>
                <a:ea typeface="+mn-ea"/>
                <a:cs typeface="Arial" panose="020B0604020202020204" pitchFamily="34" charset="0"/>
              </a:rPr>
              <a:t>Beschikbaarstellen</a:t>
            </a:r>
            <a:r>
              <a:rPr kumimoji="0" lang="nl-NL" sz="975" b="1"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rPr>
              <a:t> van netbeheerdata</a:t>
            </a:r>
            <a:r>
              <a:rPr kumimoji="0" lang="nl-NL" sz="975"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rPr>
              <a:t>’ betreft het realiseren van dataproducten voor de marktpartijen uit data die bij de andere </a:t>
            </a:r>
            <a:r>
              <a:rPr kumimoji="0" lang="nl-NL" sz="975" b="0" i="0" u="none" strike="noStrike" kern="1200" cap="none" spc="0" normalizeH="0" baseline="0" noProof="0" err="1">
                <a:ln>
                  <a:noFill/>
                </a:ln>
                <a:solidFill>
                  <a:srgbClr val="4D4D4D"/>
                </a:solidFill>
                <a:effectLst/>
                <a:uLnTx/>
                <a:uFillTx/>
                <a:latin typeface="Arial" panose="020B0604020202020204" pitchFamily="34" charset="0"/>
                <a:ea typeface="+mn-ea"/>
                <a:cs typeface="Arial" panose="020B0604020202020204" pitchFamily="34" charset="0"/>
              </a:rPr>
              <a:t>value</a:t>
            </a:r>
            <a:r>
              <a:rPr kumimoji="0" lang="nl-NL" sz="975"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rPr>
              <a:t> streams zijn ontstaan opdat de energiemarkt functioneert en de energietransitie maximaal wordt ondersteund. </a:t>
            </a:r>
          </a:p>
          <a:p>
            <a:pPr marL="178594" marR="0" lvl="0" indent="-178594" algn="l" defTabSz="539354" rtl="0" eaLnBrk="1" fontAlgn="auto" latinLnBrk="0" hangingPunct="1">
              <a:lnSpc>
                <a:spcPct val="90000"/>
              </a:lnSpc>
              <a:spcBef>
                <a:spcPts val="450"/>
              </a:spcBef>
              <a:spcAft>
                <a:spcPts val="450"/>
              </a:spcAft>
              <a:buClr>
                <a:srgbClr val="4D4D4D"/>
              </a:buClr>
              <a:buSzPct val="90000"/>
              <a:buFont typeface="Arial" panose="020B0604020202020204" pitchFamily="34" charset="0"/>
              <a:buChar char="•"/>
              <a:tabLst/>
              <a:defRPr/>
            </a:pPr>
            <a:endParaRPr kumimoji="0" lang="nl-NL" sz="975"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a:p>
            <a:pPr marL="178594" marR="0" lvl="0" indent="-178594" algn="l" defTabSz="539354" rtl="0" eaLnBrk="1" fontAlgn="auto" latinLnBrk="0" hangingPunct="1">
              <a:lnSpc>
                <a:spcPct val="90000"/>
              </a:lnSpc>
              <a:spcBef>
                <a:spcPts val="450"/>
              </a:spcBef>
              <a:spcAft>
                <a:spcPts val="450"/>
              </a:spcAft>
              <a:buClr>
                <a:srgbClr val="4D4D4D"/>
              </a:buClr>
              <a:buSzPct val="90000"/>
              <a:buFont typeface="Arial" panose="020B0604020202020204" pitchFamily="34" charset="0"/>
              <a:buChar char="•"/>
              <a:tabLst/>
              <a:defRPr/>
            </a:pPr>
            <a:endParaRPr kumimoji="0" lang="nl-NL" sz="975"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pic>
        <p:nvPicPr>
          <p:cNvPr id="6" name="Afbeelding 5"/>
          <p:cNvPicPr>
            <a:picLocks noChangeAspect="1"/>
          </p:cNvPicPr>
          <p:nvPr/>
        </p:nvPicPr>
        <p:blipFill>
          <a:blip r:embed="rId2"/>
          <a:stretch>
            <a:fillRect/>
          </a:stretch>
        </p:blipFill>
        <p:spPr>
          <a:xfrm>
            <a:off x="5944233" y="2270272"/>
            <a:ext cx="1248703" cy="695303"/>
          </a:xfrm>
          <a:prstGeom prst="rect">
            <a:avLst/>
          </a:prstGeom>
          <a:noFill/>
        </p:spPr>
      </p:pic>
      <p:grpSp>
        <p:nvGrpSpPr>
          <p:cNvPr id="9" name="Group 17">
            <a:extLst>
              <a:ext uri="{FF2B5EF4-FFF2-40B4-BE49-F238E27FC236}">
                <a16:creationId xmlns:a16="http://schemas.microsoft.com/office/drawing/2014/main" id="{8096BAB2-B692-49BD-8C23-7BA55C82E0F8}"/>
              </a:ext>
            </a:extLst>
          </p:cNvPr>
          <p:cNvGrpSpPr/>
          <p:nvPr/>
        </p:nvGrpSpPr>
        <p:grpSpPr>
          <a:xfrm>
            <a:off x="8551684" y="1465914"/>
            <a:ext cx="499683" cy="428884"/>
            <a:chOff x="416496" y="1911318"/>
            <a:chExt cx="721764" cy="571845"/>
          </a:xfrm>
        </p:grpSpPr>
        <p:sp>
          <p:nvSpPr>
            <p:cNvPr id="10" name="Oval 57">
              <a:extLst>
                <a:ext uri="{FF2B5EF4-FFF2-40B4-BE49-F238E27FC236}">
                  <a16:creationId xmlns:a16="http://schemas.microsoft.com/office/drawing/2014/main" id="{26C480FA-B406-4205-B3CD-5AFDC901CDB1}"/>
                </a:ext>
              </a:extLst>
            </p:cNvPr>
            <p:cNvSpPr/>
            <p:nvPr/>
          </p:nvSpPr>
          <p:spPr>
            <a:xfrm>
              <a:off x="914190" y="1911318"/>
              <a:ext cx="146507" cy="157679"/>
            </a:xfrm>
            <a:prstGeom prst="ellipse">
              <a:avLst/>
            </a:prstGeom>
            <a:noFill/>
            <a:ln w="25400" cap="flat" cmpd="sng" algn="ctr">
              <a:solidFill>
                <a:sysClr val="window" lastClr="FFFFFF">
                  <a:lumMod val="50000"/>
                </a:sysClr>
              </a:solidFill>
              <a:prstDash val="solid"/>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FFFFFF"/>
                </a:solidFill>
                <a:effectLst/>
                <a:uLnTx/>
                <a:uFillTx/>
                <a:latin typeface="Calibri"/>
                <a:ea typeface="+mn-ea"/>
                <a:cs typeface="+mn-cs"/>
              </a:endParaRPr>
            </a:p>
          </p:txBody>
        </p:sp>
        <p:sp>
          <p:nvSpPr>
            <p:cNvPr id="11" name="Flowchart: Delay 41">
              <a:extLst>
                <a:ext uri="{FF2B5EF4-FFF2-40B4-BE49-F238E27FC236}">
                  <a16:creationId xmlns:a16="http://schemas.microsoft.com/office/drawing/2014/main" id="{8F118617-B090-4A9A-81A2-06631B4F475A}"/>
                </a:ext>
              </a:extLst>
            </p:cNvPr>
            <p:cNvSpPr/>
            <p:nvPr/>
          </p:nvSpPr>
          <p:spPr>
            <a:xfrm rot="16200000">
              <a:off x="666896" y="2210017"/>
              <a:ext cx="223114" cy="323177"/>
            </a:xfrm>
            <a:custGeom>
              <a:avLst/>
              <a:gdLst>
                <a:gd name="connsiteX0" fmla="*/ 0 w 131426"/>
                <a:gd name="connsiteY0" fmla="*/ 0 h 157161"/>
                <a:gd name="connsiteX1" fmla="*/ 65713 w 131426"/>
                <a:gd name="connsiteY1" fmla="*/ 0 h 157161"/>
                <a:gd name="connsiteX2" fmla="*/ 131426 w 131426"/>
                <a:gd name="connsiteY2" fmla="*/ 78581 h 157161"/>
                <a:gd name="connsiteX3" fmla="*/ 65713 w 131426"/>
                <a:gd name="connsiteY3" fmla="*/ 157162 h 157161"/>
                <a:gd name="connsiteX4" fmla="*/ 0 w 131426"/>
                <a:gd name="connsiteY4" fmla="*/ 157161 h 157161"/>
                <a:gd name="connsiteX5" fmla="*/ 0 w 131426"/>
                <a:gd name="connsiteY5" fmla="*/ 0 h 157161"/>
                <a:gd name="connsiteX0" fmla="*/ 0 w 131426"/>
                <a:gd name="connsiteY0" fmla="*/ 0 h 157162"/>
                <a:gd name="connsiteX1" fmla="*/ 65713 w 131426"/>
                <a:gd name="connsiteY1" fmla="*/ 0 h 157162"/>
                <a:gd name="connsiteX2" fmla="*/ 131426 w 131426"/>
                <a:gd name="connsiteY2" fmla="*/ 78581 h 157162"/>
                <a:gd name="connsiteX3" fmla="*/ 65713 w 131426"/>
                <a:gd name="connsiteY3" fmla="*/ 157162 h 157162"/>
                <a:gd name="connsiteX4" fmla="*/ 0 w 131426"/>
                <a:gd name="connsiteY4" fmla="*/ 157161 h 157162"/>
                <a:gd name="connsiteX5" fmla="*/ 91440 w 131426"/>
                <a:gd name="connsiteY5" fmla="*/ 91440 h 157162"/>
                <a:gd name="connsiteX0" fmla="*/ 0 w 131426"/>
                <a:gd name="connsiteY0" fmla="*/ 0 h 157162"/>
                <a:gd name="connsiteX1" fmla="*/ 65713 w 131426"/>
                <a:gd name="connsiteY1" fmla="*/ 0 h 157162"/>
                <a:gd name="connsiteX2" fmla="*/ 131426 w 131426"/>
                <a:gd name="connsiteY2" fmla="*/ 78581 h 157162"/>
                <a:gd name="connsiteX3" fmla="*/ 65713 w 131426"/>
                <a:gd name="connsiteY3" fmla="*/ 157162 h 157162"/>
                <a:gd name="connsiteX4" fmla="*/ 0 w 131426"/>
                <a:gd name="connsiteY4" fmla="*/ 157161 h 157162"/>
                <a:gd name="connsiteX0" fmla="*/ 2382 w 133808"/>
                <a:gd name="connsiteY0" fmla="*/ 0 h 166686"/>
                <a:gd name="connsiteX1" fmla="*/ 68095 w 133808"/>
                <a:gd name="connsiteY1" fmla="*/ 0 h 166686"/>
                <a:gd name="connsiteX2" fmla="*/ 133808 w 133808"/>
                <a:gd name="connsiteY2" fmla="*/ 78581 h 166686"/>
                <a:gd name="connsiteX3" fmla="*/ 68095 w 133808"/>
                <a:gd name="connsiteY3" fmla="*/ 157162 h 166686"/>
                <a:gd name="connsiteX4" fmla="*/ 0 w 133808"/>
                <a:gd name="connsiteY4" fmla="*/ 166686 h 166686"/>
                <a:gd name="connsiteX0" fmla="*/ 2382 w 133808"/>
                <a:gd name="connsiteY0" fmla="*/ 0 h 178592"/>
                <a:gd name="connsiteX1" fmla="*/ 68095 w 133808"/>
                <a:gd name="connsiteY1" fmla="*/ 11906 h 178592"/>
                <a:gd name="connsiteX2" fmla="*/ 133808 w 133808"/>
                <a:gd name="connsiteY2" fmla="*/ 90487 h 178592"/>
                <a:gd name="connsiteX3" fmla="*/ 68095 w 133808"/>
                <a:gd name="connsiteY3" fmla="*/ 169068 h 178592"/>
                <a:gd name="connsiteX4" fmla="*/ 0 w 133808"/>
                <a:gd name="connsiteY4" fmla="*/ 178592 h 17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808" h="178592">
                  <a:moveTo>
                    <a:pt x="2382" y="0"/>
                  </a:moveTo>
                  <a:lnTo>
                    <a:pt x="68095" y="11906"/>
                  </a:lnTo>
                  <a:cubicBezTo>
                    <a:pt x="104387" y="11906"/>
                    <a:pt x="133808" y="47088"/>
                    <a:pt x="133808" y="90487"/>
                  </a:cubicBezTo>
                  <a:cubicBezTo>
                    <a:pt x="133808" y="133886"/>
                    <a:pt x="104387" y="169068"/>
                    <a:pt x="68095" y="169068"/>
                  </a:cubicBezTo>
                  <a:lnTo>
                    <a:pt x="0" y="178592"/>
                  </a:lnTo>
                </a:path>
              </a:pathLst>
            </a:custGeom>
            <a:noFill/>
            <a:ln w="25400" cap="flat" cmpd="sng" algn="ctr">
              <a:solidFill>
                <a:sysClr val="window" lastClr="FFFFFF">
                  <a:lumMod val="50000"/>
                </a:sysClr>
              </a:solidFill>
              <a:prstDash val="solid"/>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FFFFFF"/>
                </a:solidFill>
                <a:effectLst/>
                <a:uLnTx/>
                <a:uFillTx/>
                <a:latin typeface="Calibri"/>
                <a:ea typeface="+mn-ea"/>
                <a:cs typeface="+mn-cs"/>
              </a:endParaRPr>
            </a:p>
          </p:txBody>
        </p:sp>
        <p:sp>
          <p:nvSpPr>
            <p:cNvPr id="12" name="Oval 59">
              <a:extLst>
                <a:ext uri="{FF2B5EF4-FFF2-40B4-BE49-F238E27FC236}">
                  <a16:creationId xmlns:a16="http://schemas.microsoft.com/office/drawing/2014/main" id="{C198FF09-20F0-46B1-9120-467D075106C6}"/>
                </a:ext>
              </a:extLst>
            </p:cNvPr>
            <p:cNvSpPr/>
            <p:nvPr/>
          </p:nvSpPr>
          <p:spPr>
            <a:xfrm>
              <a:off x="496214" y="1911318"/>
              <a:ext cx="146507" cy="157679"/>
            </a:xfrm>
            <a:prstGeom prst="ellipse">
              <a:avLst/>
            </a:prstGeom>
            <a:noFill/>
            <a:ln w="25400" cap="flat" cmpd="sng" algn="ctr">
              <a:solidFill>
                <a:sysClr val="window" lastClr="FFFFFF">
                  <a:lumMod val="50000"/>
                </a:sysClr>
              </a:solidFill>
              <a:prstDash val="solid"/>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FFFFFF"/>
                </a:solidFill>
                <a:effectLst/>
                <a:uLnTx/>
                <a:uFillTx/>
                <a:latin typeface="Calibri"/>
                <a:ea typeface="+mn-ea"/>
                <a:cs typeface="+mn-cs"/>
              </a:endParaRPr>
            </a:p>
          </p:txBody>
        </p:sp>
        <p:sp>
          <p:nvSpPr>
            <p:cNvPr id="13" name="Oval 60">
              <a:extLst>
                <a:ext uri="{FF2B5EF4-FFF2-40B4-BE49-F238E27FC236}">
                  <a16:creationId xmlns:a16="http://schemas.microsoft.com/office/drawing/2014/main" id="{54134BF3-086E-474B-9AD7-DCC2BED5E183}"/>
                </a:ext>
              </a:extLst>
            </p:cNvPr>
            <p:cNvSpPr/>
            <p:nvPr/>
          </p:nvSpPr>
          <p:spPr>
            <a:xfrm>
              <a:off x="705203" y="2049510"/>
              <a:ext cx="146507" cy="157679"/>
            </a:xfrm>
            <a:prstGeom prst="ellipse">
              <a:avLst/>
            </a:prstGeom>
            <a:noFill/>
            <a:ln w="25400" cap="flat" cmpd="sng" algn="ctr">
              <a:solidFill>
                <a:sysClr val="window" lastClr="FFFFFF">
                  <a:lumMod val="50000"/>
                </a:sysClr>
              </a:solidFill>
              <a:prstDash val="solid"/>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FFFFFF"/>
                </a:solidFill>
                <a:effectLst/>
                <a:uLnTx/>
                <a:uFillTx/>
                <a:latin typeface="Calibri"/>
                <a:ea typeface="+mn-ea"/>
                <a:cs typeface="+mn-cs"/>
              </a:endParaRPr>
            </a:p>
          </p:txBody>
        </p:sp>
        <p:sp>
          <p:nvSpPr>
            <p:cNvPr id="14" name="Flowchart: Delay 41">
              <a:extLst>
                <a:ext uri="{FF2B5EF4-FFF2-40B4-BE49-F238E27FC236}">
                  <a16:creationId xmlns:a16="http://schemas.microsoft.com/office/drawing/2014/main" id="{B85C68BC-8327-49AA-9AA3-D75C8A1B3CC3}"/>
                </a:ext>
              </a:extLst>
            </p:cNvPr>
            <p:cNvSpPr/>
            <p:nvPr/>
          </p:nvSpPr>
          <p:spPr>
            <a:xfrm rot="16200000">
              <a:off x="946987" y="2160188"/>
              <a:ext cx="223114" cy="159433"/>
            </a:xfrm>
            <a:custGeom>
              <a:avLst/>
              <a:gdLst>
                <a:gd name="connsiteX0" fmla="*/ 0 w 131426"/>
                <a:gd name="connsiteY0" fmla="*/ 0 h 157161"/>
                <a:gd name="connsiteX1" fmla="*/ 65713 w 131426"/>
                <a:gd name="connsiteY1" fmla="*/ 0 h 157161"/>
                <a:gd name="connsiteX2" fmla="*/ 131426 w 131426"/>
                <a:gd name="connsiteY2" fmla="*/ 78581 h 157161"/>
                <a:gd name="connsiteX3" fmla="*/ 65713 w 131426"/>
                <a:gd name="connsiteY3" fmla="*/ 157162 h 157161"/>
                <a:gd name="connsiteX4" fmla="*/ 0 w 131426"/>
                <a:gd name="connsiteY4" fmla="*/ 157161 h 157161"/>
                <a:gd name="connsiteX5" fmla="*/ 0 w 131426"/>
                <a:gd name="connsiteY5" fmla="*/ 0 h 157161"/>
                <a:gd name="connsiteX0" fmla="*/ 0 w 131426"/>
                <a:gd name="connsiteY0" fmla="*/ 0 h 157162"/>
                <a:gd name="connsiteX1" fmla="*/ 65713 w 131426"/>
                <a:gd name="connsiteY1" fmla="*/ 0 h 157162"/>
                <a:gd name="connsiteX2" fmla="*/ 131426 w 131426"/>
                <a:gd name="connsiteY2" fmla="*/ 78581 h 157162"/>
                <a:gd name="connsiteX3" fmla="*/ 65713 w 131426"/>
                <a:gd name="connsiteY3" fmla="*/ 157162 h 157162"/>
                <a:gd name="connsiteX4" fmla="*/ 0 w 131426"/>
                <a:gd name="connsiteY4" fmla="*/ 157161 h 157162"/>
                <a:gd name="connsiteX5" fmla="*/ 91440 w 131426"/>
                <a:gd name="connsiteY5" fmla="*/ 91440 h 157162"/>
                <a:gd name="connsiteX0" fmla="*/ 0 w 131426"/>
                <a:gd name="connsiteY0" fmla="*/ 0 h 157162"/>
                <a:gd name="connsiteX1" fmla="*/ 65713 w 131426"/>
                <a:gd name="connsiteY1" fmla="*/ 0 h 157162"/>
                <a:gd name="connsiteX2" fmla="*/ 131426 w 131426"/>
                <a:gd name="connsiteY2" fmla="*/ 78581 h 157162"/>
                <a:gd name="connsiteX3" fmla="*/ 65713 w 131426"/>
                <a:gd name="connsiteY3" fmla="*/ 157162 h 157162"/>
                <a:gd name="connsiteX4" fmla="*/ 0 w 131426"/>
                <a:gd name="connsiteY4" fmla="*/ 157161 h 157162"/>
                <a:gd name="connsiteX0" fmla="*/ 2382 w 133808"/>
                <a:gd name="connsiteY0" fmla="*/ 0 h 166686"/>
                <a:gd name="connsiteX1" fmla="*/ 68095 w 133808"/>
                <a:gd name="connsiteY1" fmla="*/ 0 h 166686"/>
                <a:gd name="connsiteX2" fmla="*/ 133808 w 133808"/>
                <a:gd name="connsiteY2" fmla="*/ 78581 h 166686"/>
                <a:gd name="connsiteX3" fmla="*/ 68095 w 133808"/>
                <a:gd name="connsiteY3" fmla="*/ 157162 h 166686"/>
                <a:gd name="connsiteX4" fmla="*/ 0 w 133808"/>
                <a:gd name="connsiteY4" fmla="*/ 166686 h 166686"/>
                <a:gd name="connsiteX0" fmla="*/ 2382 w 133808"/>
                <a:gd name="connsiteY0" fmla="*/ 0 h 178592"/>
                <a:gd name="connsiteX1" fmla="*/ 68095 w 133808"/>
                <a:gd name="connsiteY1" fmla="*/ 11906 h 178592"/>
                <a:gd name="connsiteX2" fmla="*/ 133808 w 133808"/>
                <a:gd name="connsiteY2" fmla="*/ 90487 h 178592"/>
                <a:gd name="connsiteX3" fmla="*/ 68095 w 133808"/>
                <a:gd name="connsiteY3" fmla="*/ 169068 h 178592"/>
                <a:gd name="connsiteX4" fmla="*/ 0 w 133808"/>
                <a:gd name="connsiteY4" fmla="*/ 178592 h 178592"/>
                <a:gd name="connsiteX0" fmla="*/ 68095 w 133808"/>
                <a:gd name="connsiteY0" fmla="*/ 0 h 166686"/>
                <a:gd name="connsiteX1" fmla="*/ 133808 w 133808"/>
                <a:gd name="connsiteY1" fmla="*/ 78581 h 166686"/>
                <a:gd name="connsiteX2" fmla="*/ 68095 w 133808"/>
                <a:gd name="connsiteY2" fmla="*/ 157162 h 166686"/>
                <a:gd name="connsiteX3" fmla="*/ 0 w 133808"/>
                <a:gd name="connsiteY3" fmla="*/ 166686 h 166686"/>
                <a:gd name="connsiteX0" fmla="*/ 133808 w 133808"/>
                <a:gd name="connsiteY0" fmla="*/ 0 h 88105"/>
                <a:gd name="connsiteX1" fmla="*/ 68095 w 133808"/>
                <a:gd name="connsiteY1" fmla="*/ 78581 h 88105"/>
                <a:gd name="connsiteX2" fmla="*/ 0 w 133808"/>
                <a:gd name="connsiteY2" fmla="*/ 88105 h 88105"/>
              </a:gdLst>
              <a:ahLst/>
              <a:cxnLst>
                <a:cxn ang="0">
                  <a:pos x="connsiteX0" y="connsiteY0"/>
                </a:cxn>
                <a:cxn ang="0">
                  <a:pos x="connsiteX1" y="connsiteY1"/>
                </a:cxn>
                <a:cxn ang="0">
                  <a:pos x="connsiteX2" y="connsiteY2"/>
                </a:cxn>
              </a:cxnLst>
              <a:rect l="l" t="t" r="r" b="b"/>
              <a:pathLst>
                <a:path w="133808" h="88105">
                  <a:moveTo>
                    <a:pt x="133808" y="0"/>
                  </a:moveTo>
                  <a:cubicBezTo>
                    <a:pt x="133808" y="43399"/>
                    <a:pt x="104387" y="78581"/>
                    <a:pt x="68095" y="78581"/>
                  </a:cubicBezTo>
                  <a:lnTo>
                    <a:pt x="0" y="88105"/>
                  </a:lnTo>
                </a:path>
              </a:pathLst>
            </a:custGeom>
            <a:noFill/>
            <a:ln w="25400" cap="flat" cmpd="sng" algn="ctr">
              <a:solidFill>
                <a:sysClr val="window" lastClr="FFFFFF">
                  <a:lumMod val="50000"/>
                </a:sysClr>
              </a:solidFill>
              <a:prstDash val="solid"/>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FFFFFF"/>
                </a:solidFill>
                <a:effectLst/>
                <a:uLnTx/>
                <a:uFillTx/>
                <a:latin typeface="Calibri"/>
                <a:ea typeface="+mn-ea"/>
                <a:cs typeface="+mn-cs"/>
              </a:endParaRPr>
            </a:p>
          </p:txBody>
        </p:sp>
        <p:sp>
          <p:nvSpPr>
            <p:cNvPr id="15" name="Flowchart: Delay 41">
              <a:extLst>
                <a:ext uri="{FF2B5EF4-FFF2-40B4-BE49-F238E27FC236}">
                  <a16:creationId xmlns:a16="http://schemas.microsoft.com/office/drawing/2014/main" id="{8B4C8317-178C-49A6-AE36-0D70B6B8E212}"/>
                </a:ext>
              </a:extLst>
            </p:cNvPr>
            <p:cNvSpPr/>
            <p:nvPr/>
          </p:nvSpPr>
          <p:spPr>
            <a:xfrm rot="5400000" flipH="1">
              <a:off x="384656" y="2160188"/>
              <a:ext cx="223114" cy="159433"/>
            </a:xfrm>
            <a:custGeom>
              <a:avLst/>
              <a:gdLst>
                <a:gd name="connsiteX0" fmla="*/ 0 w 131426"/>
                <a:gd name="connsiteY0" fmla="*/ 0 h 157161"/>
                <a:gd name="connsiteX1" fmla="*/ 65713 w 131426"/>
                <a:gd name="connsiteY1" fmla="*/ 0 h 157161"/>
                <a:gd name="connsiteX2" fmla="*/ 131426 w 131426"/>
                <a:gd name="connsiteY2" fmla="*/ 78581 h 157161"/>
                <a:gd name="connsiteX3" fmla="*/ 65713 w 131426"/>
                <a:gd name="connsiteY3" fmla="*/ 157162 h 157161"/>
                <a:gd name="connsiteX4" fmla="*/ 0 w 131426"/>
                <a:gd name="connsiteY4" fmla="*/ 157161 h 157161"/>
                <a:gd name="connsiteX5" fmla="*/ 0 w 131426"/>
                <a:gd name="connsiteY5" fmla="*/ 0 h 157161"/>
                <a:gd name="connsiteX0" fmla="*/ 0 w 131426"/>
                <a:gd name="connsiteY0" fmla="*/ 0 h 157162"/>
                <a:gd name="connsiteX1" fmla="*/ 65713 w 131426"/>
                <a:gd name="connsiteY1" fmla="*/ 0 h 157162"/>
                <a:gd name="connsiteX2" fmla="*/ 131426 w 131426"/>
                <a:gd name="connsiteY2" fmla="*/ 78581 h 157162"/>
                <a:gd name="connsiteX3" fmla="*/ 65713 w 131426"/>
                <a:gd name="connsiteY3" fmla="*/ 157162 h 157162"/>
                <a:gd name="connsiteX4" fmla="*/ 0 w 131426"/>
                <a:gd name="connsiteY4" fmla="*/ 157161 h 157162"/>
                <a:gd name="connsiteX5" fmla="*/ 91440 w 131426"/>
                <a:gd name="connsiteY5" fmla="*/ 91440 h 157162"/>
                <a:gd name="connsiteX0" fmla="*/ 0 w 131426"/>
                <a:gd name="connsiteY0" fmla="*/ 0 h 157162"/>
                <a:gd name="connsiteX1" fmla="*/ 65713 w 131426"/>
                <a:gd name="connsiteY1" fmla="*/ 0 h 157162"/>
                <a:gd name="connsiteX2" fmla="*/ 131426 w 131426"/>
                <a:gd name="connsiteY2" fmla="*/ 78581 h 157162"/>
                <a:gd name="connsiteX3" fmla="*/ 65713 w 131426"/>
                <a:gd name="connsiteY3" fmla="*/ 157162 h 157162"/>
                <a:gd name="connsiteX4" fmla="*/ 0 w 131426"/>
                <a:gd name="connsiteY4" fmla="*/ 157161 h 157162"/>
                <a:gd name="connsiteX0" fmla="*/ 2382 w 133808"/>
                <a:gd name="connsiteY0" fmla="*/ 0 h 166686"/>
                <a:gd name="connsiteX1" fmla="*/ 68095 w 133808"/>
                <a:gd name="connsiteY1" fmla="*/ 0 h 166686"/>
                <a:gd name="connsiteX2" fmla="*/ 133808 w 133808"/>
                <a:gd name="connsiteY2" fmla="*/ 78581 h 166686"/>
                <a:gd name="connsiteX3" fmla="*/ 68095 w 133808"/>
                <a:gd name="connsiteY3" fmla="*/ 157162 h 166686"/>
                <a:gd name="connsiteX4" fmla="*/ 0 w 133808"/>
                <a:gd name="connsiteY4" fmla="*/ 166686 h 166686"/>
                <a:gd name="connsiteX0" fmla="*/ 2382 w 133808"/>
                <a:gd name="connsiteY0" fmla="*/ 0 h 178592"/>
                <a:gd name="connsiteX1" fmla="*/ 68095 w 133808"/>
                <a:gd name="connsiteY1" fmla="*/ 11906 h 178592"/>
                <a:gd name="connsiteX2" fmla="*/ 133808 w 133808"/>
                <a:gd name="connsiteY2" fmla="*/ 90487 h 178592"/>
                <a:gd name="connsiteX3" fmla="*/ 68095 w 133808"/>
                <a:gd name="connsiteY3" fmla="*/ 169068 h 178592"/>
                <a:gd name="connsiteX4" fmla="*/ 0 w 133808"/>
                <a:gd name="connsiteY4" fmla="*/ 178592 h 178592"/>
                <a:gd name="connsiteX0" fmla="*/ 68095 w 133808"/>
                <a:gd name="connsiteY0" fmla="*/ 0 h 166686"/>
                <a:gd name="connsiteX1" fmla="*/ 133808 w 133808"/>
                <a:gd name="connsiteY1" fmla="*/ 78581 h 166686"/>
                <a:gd name="connsiteX2" fmla="*/ 68095 w 133808"/>
                <a:gd name="connsiteY2" fmla="*/ 157162 h 166686"/>
                <a:gd name="connsiteX3" fmla="*/ 0 w 133808"/>
                <a:gd name="connsiteY3" fmla="*/ 166686 h 166686"/>
                <a:gd name="connsiteX0" fmla="*/ 133808 w 133808"/>
                <a:gd name="connsiteY0" fmla="*/ 0 h 88105"/>
                <a:gd name="connsiteX1" fmla="*/ 68095 w 133808"/>
                <a:gd name="connsiteY1" fmla="*/ 78581 h 88105"/>
                <a:gd name="connsiteX2" fmla="*/ 0 w 133808"/>
                <a:gd name="connsiteY2" fmla="*/ 88105 h 88105"/>
              </a:gdLst>
              <a:ahLst/>
              <a:cxnLst>
                <a:cxn ang="0">
                  <a:pos x="connsiteX0" y="connsiteY0"/>
                </a:cxn>
                <a:cxn ang="0">
                  <a:pos x="connsiteX1" y="connsiteY1"/>
                </a:cxn>
                <a:cxn ang="0">
                  <a:pos x="connsiteX2" y="connsiteY2"/>
                </a:cxn>
              </a:cxnLst>
              <a:rect l="l" t="t" r="r" b="b"/>
              <a:pathLst>
                <a:path w="133808" h="88105">
                  <a:moveTo>
                    <a:pt x="133808" y="0"/>
                  </a:moveTo>
                  <a:cubicBezTo>
                    <a:pt x="133808" y="43399"/>
                    <a:pt x="104387" y="78581"/>
                    <a:pt x="68095" y="78581"/>
                  </a:cubicBezTo>
                  <a:lnTo>
                    <a:pt x="0" y="88105"/>
                  </a:lnTo>
                </a:path>
              </a:pathLst>
            </a:custGeom>
            <a:noFill/>
            <a:ln w="25400" cap="flat" cmpd="sng" algn="ctr">
              <a:solidFill>
                <a:sysClr val="window" lastClr="FFFFFF">
                  <a:lumMod val="50000"/>
                </a:sysClr>
              </a:solidFill>
              <a:prstDash val="solid"/>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FFFFFF"/>
                </a:solidFill>
                <a:effectLst/>
                <a:uLnTx/>
                <a:uFillTx/>
                <a:latin typeface="Calibri"/>
                <a:ea typeface="+mn-ea"/>
                <a:cs typeface="+mn-cs"/>
              </a:endParaRPr>
            </a:p>
          </p:txBody>
        </p:sp>
      </p:grpSp>
      <p:sp>
        <p:nvSpPr>
          <p:cNvPr id="16" name="Tekstvak 15"/>
          <p:cNvSpPr txBox="1"/>
          <p:nvPr/>
        </p:nvSpPr>
        <p:spPr>
          <a:xfrm>
            <a:off x="8540344" y="1903592"/>
            <a:ext cx="537327" cy="230832"/>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prstClr val="black"/>
                </a:solidFill>
                <a:effectLst/>
                <a:uLnTx/>
                <a:uFillTx/>
                <a:latin typeface="Calibri Light"/>
                <a:ea typeface="+mn-ea"/>
                <a:cs typeface="+mn-cs"/>
              </a:rPr>
              <a:t>K</a:t>
            </a:r>
            <a:r>
              <a:rPr kumimoji="0" lang="nl-NL" sz="900" b="0" i="0" u="none" strike="noStrike" kern="1200" cap="none" spc="0" normalizeH="0" baseline="0" noProof="0" err="1">
                <a:ln>
                  <a:noFill/>
                </a:ln>
                <a:solidFill>
                  <a:prstClr val="black"/>
                </a:solidFill>
                <a:effectLst/>
                <a:uLnTx/>
                <a:uFillTx/>
                <a:latin typeface="Calibri Light"/>
                <a:ea typeface="+mn-ea"/>
                <a:cs typeface="+mn-cs"/>
              </a:rPr>
              <a:t>lanten</a:t>
            </a:r>
            <a:endParaRPr kumimoji="0" lang="nl-NL" sz="900" b="0" i="0" u="none" strike="noStrike" kern="1200" cap="none" spc="0" normalizeH="0" baseline="0" noProof="0">
              <a:ln>
                <a:noFill/>
              </a:ln>
              <a:solidFill>
                <a:prstClr val="black"/>
              </a:solidFill>
              <a:effectLst/>
              <a:uLnTx/>
              <a:uFillTx/>
              <a:latin typeface="Calibri Light"/>
              <a:ea typeface="+mn-ea"/>
              <a:cs typeface="+mn-cs"/>
            </a:endParaRPr>
          </a:p>
        </p:txBody>
      </p:sp>
      <p:sp>
        <p:nvSpPr>
          <p:cNvPr id="17" name="Tekstvak 16"/>
          <p:cNvSpPr txBox="1"/>
          <p:nvPr/>
        </p:nvSpPr>
        <p:spPr>
          <a:xfrm>
            <a:off x="6095760" y="2908888"/>
            <a:ext cx="1027076" cy="276999"/>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1200" b="1" i="1" u="none" strike="noStrike" kern="1200" cap="none" spc="0" normalizeH="0" baseline="0" noProof="0">
                <a:ln>
                  <a:noFill/>
                </a:ln>
                <a:solidFill>
                  <a:prstClr val="black"/>
                </a:solidFill>
                <a:effectLst/>
                <a:uLnTx/>
                <a:uFillTx/>
                <a:latin typeface="Calibri Light"/>
                <a:ea typeface="+mn-ea"/>
                <a:cs typeface="+mn-cs"/>
              </a:rPr>
              <a:t>Energienetten</a:t>
            </a:r>
          </a:p>
        </p:txBody>
      </p:sp>
      <p:grpSp>
        <p:nvGrpSpPr>
          <p:cNvPr id="18" name="Group 17">
            <a:extLst>
              <a:ext uri="{FF2B5EF4-FFF2-40B4-BE49-F238E27FC236}">
                <a16:creationId xmlns:a16="http://schemas.microsoft.com/office/drawing/2014/main" id="{8096BAB2-B692-49BD-8C23-7BA55C82E0F8}"/>
              </a:ext>
            </a:extLst>
          </p:cNvPr>
          <p:cNvGrpSpPr/>
          <p:nvPr/>
        </p:nvGrpSpPr>
        <p:grpSpPr>
          <a:xfrm>
            <a:off x="8500223" y="3466572"/>
            <a:ext cx="499683" cy="428884"/>
            <a:chOff x="416496" y="1911318"/>
            <a:chExt cx="721764" cy="571845"/>
          </a:xfrm>
        </p:grpSpPr>
        <p:sp>
          <p:nvSpPr>
            <p:cNvPr id="19" name="Oval 57">
              <a:extLst>
                <a:ext uri="{FF2B5EF4-FFF2-40B4-BE49-F238E27FC236}">
                  <a16:creationId xmlns:a16="http://schemas.microsoft.com/office/drawing/2014/main" id="{26C480FA-B406-4205-B3CD-5AFDC901CDB1}"/>
                </a:ext>
              </a:extLst>
            </p:cNvPr>
            <p:cNvSpPr/>
            <p:nvPr/>
          </p:nvSpPr>
          <p:spPr>
            <a:xfrm>
              <a:off x="914190" y="1911318"/>
              <a:ext cx="146507" cy="157679"/>
            </a:xfrm>
            <a:prstGeom prst="ellipse">
              <a:avLst/>
            </a:prstGeom>
            <a:noFill/>
            <a:ln w="25400" cap="flat" cmpd="sng" algn="ctr">
              <a:solidFill>
                <a:sysClr val="window" lastClr="FFFFFF">
                  <a:lumMod val="50000"/>
                </a:sysClr>
              </a:solidFill>
              <a:prstDash val="solid"/>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FFFFFF"/>
                </a:solidFill>
                <a:effectLst/>
                <a:uLnTx/>
                <a:uFillTx/>
                <a:latin typeface="Calibri"/>
                <a:ea typeface="+mn-ea"/>
                <a:cs typeface="+mn-cs"/>
              </a:endParaRPr>
            </a:p>
          </p:txBody>
        </p:sp>
        <p:sp>
          <p:nvSpPr>
            <p:cNvPr id="20" name="Flowchart: Delay 41">
              <a:extLst>
                <a:ext uri="{FF2B5EF4-FFF2-40B4-BE49-F238E27FC236}">
                  <a16:creationId xmlns:a16="http://schemas.microsoft.com/office/drawing/2014/main" id="{8F118617-B090-4A9A-81A2-06631B4F475A}"/>
                </a:ext>
              </a:extLst>
            </p:cNvPr>
            <p:cNvSpPr/>
            <p:nvPr/>
          </p:nvSpPr>
          <p:spPr>
            <a:xfrm rot="16200000">
              <a:off x="666896" y="2210017"/>
              <a:ext cx="223114" cy="323177"/>
            </a:xfrm>
            <a:custGeom>
              <a:avLst/>
              <a:gdLst>
                <a:gd name="connsiteX0" fmla="*/ 0 w 131426"/>
                <a:gd name="connsiteY0" fmla="*/ 0 h 157161"/>
                <a:gd name="connsiteX1" fmla="*/ 65713 w 131426"/>
                <a:gd name="connsiteY1" fmla="*/ 0 h 157161"/>
                <a:gd name="connsiteX2" fmla="*/ 131426 w 131426"/>
                <a:gd name="connsiteY2" fmla="*/ 78581 h 157161"/>
                <a:gd name="connsiteX3" fmla="*/ 65713 w 131426"/>
                <a:gd name="connsiteY3" fmla="*/ 157162 h 157161"/>
                <a:gd name="connsiteX4" fmla="*/ 0 w 131426"/>
                <a:gd name="connsiteY4" fmla="*/ 157161 h 157161"/>
                <a:gd name="connsiteX5" fmla="*/ 0 w 131426"/>
                <a:gd name="connsiteY5" fmla="*/ 0 h 157161"/>
                <a:gd name="connsiteX0" fmla="*/ 0 w 131426"/>
                <a:gd name="connsiteY0" fmla="*/ 0 h 157162"/>
                <a:gd name="connsiteX1" fmla="*/ 65713 w 131426"/>
                <a:gd name="connsiteY1" fmla="*/ 0 h 157162"/>
                <a:gd name="connsiteX2" fmla="*/ 131426 w 131426"/>
                <a:gd name="connsiteY2" fmla="*/ 78581 h 157162"/>
                <a:gd name="connsiteX3" fmla="*/ 65713 w 131426"/>
                <a:gd name="connsiteY3" fmla="*/ 157162 h 157162"/>
                <a:gd name="connsiteX4" fmla="*/ 0 w 131426"/>
                <a:gd name="connsiteY4" fmla="*/ 157161 h 157162"/>
                <a:gd name="connsiteX5" fmla="*/ 91440 w 131426"/>
                <a:gd name="connsiteY5" fmla="*/ 91440 h 157162"/>
                <a:gd name="connsiteX0" fmla="*/ 0 w 131426"/>
                <a:gd name="connsiteY0" fmla="*/ 0 h 157162"/>
                <a:gd name="connsiteX1" fmla="*/ 65713 w 131426"/>
                <a:gd name="connsiteY1" fmla="*/ 0 h 157162"/>
                <a:gd name="connsiteX2" fmla="*/ 131426 w 131426"/>
                <a:gd name="connsiteY2" fmla="*/ 78581 h 157162"/>
                <a:gd name="connsiteX3" fmla="*/ 65713 w 131426"/>
                <a:gd name="connsiteY3" fmla="*/ 157162 h 157162"/>
                <a:gd name="connsiteX4" fmla="*/ 0 w 131426"/>
                <a:gd name="connsiteY4" fmla="*/ 157161 h 157162"/>
                <a:gd name="connsiteX0" fmla="*/ 2382 w 133808"/>
                <a:gd name="connsiteY0" fmla="*/ 0 h 166686"/>
                <a:gd name="connsiteX1" fmla="*/ 68095 w 133808"/>
                <a:gd name="connsiteY1" fmla="*/ 0 h 166686"/>
                <a:gd name="connsiteX2" fmla="*/ 133808 w 133808"/>
                <a:gd name="connsiteY2" fmla="*/ 78581 h 166686"/>
                <a:gd name="connsiteX3" fmla="*/ 68095 w 133808"/>
                <a:gd name="connsiteY3" fmla="*/ 157162 h 166686"/>
                <a:gd name="connsiteX4" fmla="*/ 0 w 133808"/>
                <a:gd name="connsiteY4" fmla="*/ 166686 h 166686"/>
                <a:gd name="connsiteX0" fmla="*/ 2382 w 133808"/>
                <a:gd name="connsiteY0" fmla="*/ 0 h 178592"/>
                <a:gd name="connsiteX1" fmla="*/ 68095 w 133808"/>
                <a:gd name="connsiteY1" fmla="*/ 11906 h 178592"/>
                <a:gd name="connsiteX2" fmla="*/ 133808 w 133808"/>
                <a:gd name="connsiteY2" fmla="*/ 90487 h 178592"/>
                <a:gd name="connsiteX3" fmla="*/ 68095 w 133808"/>
                <a:gd name="connsiteY3" fmla="*/ 169068 h 178592"/>
                <a:gd name="connsiteX4" fmla="*/ 0 w 133808"/>
                <a:gd name="connsiteY4" fmla="*/ 178592 h 17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808" h="178592">
                  <a:moveTo>
                    <a:pt x="2382" y="0"/>
                  </a:moveTo>
                  <a:lnTo>
                    <a:pt x="68095" y="11906"/>
                  </a:lnTo>
                  <a:cubicBezTo>
                    <a:pt x="104387" y="11906"/>
                    <a:pt x="133808" y="47088"/>
                    <a:pt x="133808" y="90487"/>
                  </a:cubicBezTo>
                  <a:cubicBezTo>
                    <a:pt x="133808" y="133886"/>
                    <a:pt x="104387" y="169068"/>
                    <a:pt x="68095" y="169068"/>
                  </a:cubicBezTo>
                  <a:lnTo>
                    <a:pt x="0" y="178592"/>
                  </a:lnTo>
                </a:path>
              </a:pathLst>
            </a:custGeom>
            <a:noFill/>
            <a:ln w="25400" cap="flat" cmpd="sng" algn="ctr">
              <a:solidFill>
                <a:sysClr val="window" lastClr="FFFFFF">
                  <a:lumMod val="50000"/>
                </a:sysClr>
              </a:solidFill>
              <a:prstDash val="solid"/>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FFFFFF"/>
                </a:solidFill>
                <a:effectLst/>
                <a:uLnTx/>
                <a:uFillTx/>
                <a:latin typeface="Calibri"/>
                <a:ea typeface="+mn-ea"/>
                <a:cs typeface="+mn-cs"/>
              </a:endParaRPr>
            </a:p>
          </p:txBody>
        </p:sp>
        <p:sp>
          <p:nvSpPr>
            <p:cNvPr id="21" name="Oval 59">
              <a:extLst>
                <a:ext uri="{FF2B5EF4-FFF2-40B4-BE49-F238E27FC236}">
                  <a16:creationId xmlns:a16="http://schemas.microsoft.com/office/drawing/2014/main" id="{C198FF09-20F0-46B1-9120-467D075106C6}"/>
                </a:ext>
              </a:extLst>
            </p:cNvPr>
            <p:cNvSpPr/>
            <p:nvPr/>
          </p:nvSpPr>
          <p:spPr>
            <a:xfrm>
              <a:off x="496214" y="1911318"/>
              <a:ext cx="146507" cy="157679"/>
            </a:xfrm>
            <a:prstGeom prst="ellipse">
              <a:avLst/>
            </a:prstGeom>
            <a:noFill/>
            <a:ln w="25400" cap="flat" cmpd="sng" algn="ctr">
              <a:solidFill>
                <a:sysClr val="window" lastClr="FFFFFF">
                  <a:lumMod val="50000"/>
                </a:sysClr>
              </a:solidFill>
              <a:prstDash val="solid"/>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FFFFFF"/>
                </a:solidFill>
                <a:effectLst/>
                <a:uLnTx/>
                <a:uFillTx/>
                <a:latin typeface="Calibri"/>
                <a:ea typeface="+mn-ea"/>
                <a:cs typeface="+mn-cs"/>
              </a:endParaRPr>
            </a:p>
          </p:txBody>
        </p:sp>
        <p:sp>
          <p:nvSpPr>
            <p:cNvPr id="22" name="Oval 60">
              <a:extLst>
                <a:ext uri="{FF2B5EF4-FFF2-40B4-BE49-F238E27FC236}">
                  <a16:creationId xmlns:a16="http://schemas.microsoft.com/office/drawing/2014/main" id="{54134BF3-086E-474B-9AD7-DCC2BED5E183}"/>
                </a:ext>
              </a:extLst>
            </p:cNvPr>
            <p:cNvSpPr/>
            <p:nvPr/>
          </p:nvSpPr>
          <p:spPr>
            <a:xfrm>
              <a:off x="705203" y="2049510"/>
              <a:ext cx="146507" cy="157679"/>
            </a:xfrm>
            <a:prstGeom prst="ellipse">
              <a:avLst/>
            </a:prstGeom>
            <a:noFill/>
            <a:ln w="25400" cap="flat" cmpd="sng" algn="ctr">
              <a:solidFill>
                <a:sysClr val="window" lastClr="FFFFFF">
                  <a:lumMod val="50000"/>
                </a:sysClr>
              </a:solidFill>
              <a:prstDash val="solid"/>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FFFFFF"/>
                </a:solidFill>
                <a:effectLst/>
                <a:uLnTx/>
                <a:uFillTx/>
                <a:latin typeface="Calibri"/>
                <a:ea typeface="+mn-ea"/>
                <a:cs typeface="+mn-cs"/>
              </a:endParaRPr>
            </a:p>
          </p:txBody>
        </p:sp>
        <p:sp>
          <p:nvSpPr>
            <p:cNvPr id="23" name="Flowchart: Delay 41">
              <a:extLst>
                <a:ext uri="{FF2B5EF4-FFF2-40B4-BE49-F238E27FC236}">
                  <a16:creationId xmlns:a16="http://schemas.microsoft.com/office/drawing/2014/main" id="{B85C68BC-8327-49AA-9AA3-D75C8A1B3CC3}"/>
                </a:ext>
              </a:extLst>
            </p:cNvPr>
            <p:cNvSpPr/>
            <p:nvPr/>
          </p:nvSpPr>
          <p:spPr>
            <a:xfrm rot="16200000">
              <a:off x="946987" y="2160188"/>
              <a:ext cx="223114" cy="159433"/>
            </a:xfrm>
            <a:custGeom>
              <a:avLst/>
              <a:gdLst>
                <a:gd name="connsiteX0" fmla="*/ 0 w 131426"/>
                <a:gd name="connsiteY0" fmla="*/ 0 h 157161"/>
                <a:gd name="connsiteX1" fmla="*/ 65713 w 131426"/>
                <a:gd name="connsiteY1" fmla="*/ 0 h 157161"/>
                <a:gd name="connsiteX2" fmla="*/ 131426 w 131426"/>
                <a:gd name="connsiteY2" fmla="*/ 78581 h 157161"/>
                <a:gd name="connsiteX3" fmla="*/ 65713 w 131426"/>
                <a:gd name="connsiteY3" fmla="*/ 157162 h 157161"/>
                <a:gd name="connsiteX4" fmla="*/ 0 w 131426"/>
                <a:gd name="connsiteY4" fmla="*/ 157161 h 157161"/>
                <a:gd name="connsiteX5" fmla="*/ 0 w 131426"/>
                <a:gd name="connsiteY5" fmla="*/ 0 h 157161"/>
                <a:gd name="connsiteX0" fmla="*/ 0 w 131426"/>
                <a:gd name="connsiteY0" fmla="*/ 0 h 157162"/>
                <a:gd name="connsiteX1" fmla="*/ 65713 w 131426"/>
                <a:gd name="connsiteY1" fmla="*/ 0 h 157162"/>
                <a:gd name="connsiteX2" fmla="*/ 131426 w 131426"/>
                <a:gd name="connsiteY2" fmla="*/ 78581 h 157162"/>
                <a:gd name="connsiteX3" fmla="*/ 65713 w 131426"/>
                <a:gd name="connsiteY3" fmla="*/ 157162 h 157162"/>
                <a:gd name="connsiteX4" fmla="*/ 0 w 131426"/>
                <a:gd name="connsiteY4" fmla="*/ 157161 h 157162"/>
                <a:gd name="connsiteX5" fmla="*/ 91440 w 131426"/>
                <a:gd name="connsiteY5" fmla="*/ 91440 h 157162"/>
                <a:gd name="connsiteX0" fmla="*/ 0 w 131426"/>
                <a:gd name="connsiteY0" fmla="*/ 0 h 157162"/>
                <a:gd name="connsiteX1" fmla="*/ 65713 w 131426"/>
                <a:gd name="connsiteY1" fmla="*/ 0 h 157162"/>
                <a:gd name="connsiteX2" fmla="*/ 131426 w 131426"/>
                <a:gd name="connsiteY2" fmla="*/ 78581 h 157162"/>
                <a:gd name="connsiteX3" fmla="*/ 65713 w 131426"/>
                <a:gd name="connsiteY3" fmla="*/ 157162 h 157162"/>
                <a:gd name="connsiteX4" fmla="*/ 0 w 131426"/>
                <a:gd name="connsiteY4" fmla="*/ 157161 h 157162"/>
                <a:gd name="connsiteX0" fmla="*/ 2382 w 133808"/>
                <a:gd name="connsiteY0" fmla="*/ 0 h 166686"/>
                <a:gd name="connsiteX1" fmla="*/ 68095 w 133808"/>
                <a:gd name="connsiteY1" fmla="*/ 0 h 166686"/>
                <a:gd name="connsiteX2" fmla="*/ 133808 w 133808"/>
                <a:gd name="connsiteY2" fmla="*/ 78581 h 166686"/>
                <a:gd name="connsiteX3" fmla="*/ 68095 w 133808"/>
                <a:gd name="connsiteY3" fmla="*/ 157162 h 166686"/>
                <a:gd name="connsiteX4" fmla="*/ 0 w 133808"/>
                <a:gd name="connsiteY4" fmla="*/ 166686 h 166686"/>
                <a:gd name="connsiteX0" fmla="*/ 2382 w 133808"/>
                <a:gd name="connsiteY0" fmla="*/ 0 h 178592"/>
                <a:gd name="connsiteX1" fmla="*/ 68095 w 133808"/>
                <a:gd name="connsiteY1" fmla="*/ 11906 h 178592"/>
                <a:gd name="connsiteX2" fmla="*/ 133808 w 133808"/>
                <a:gd name="connsiteY2" fmla="*/ 90487 h 178592"/>
                <a:gd name="connsiteX3" fmla="*/ 68095 w 133808"/>
                <a:gd name="connsiteY3" fmla="*/ 169068 h 178592"/>
                <a:gd name="connsiteX4" fmla="*/ 0 w 133808"/>
                <a:gd name="connsiteY4" fmla="*/ 178592 h 178592"/>
                <a:gd name="connsiteX0" fmla="*/ 68095 w 133808"/>
                <a:gd name="connsiteY0" fmla="*/ 0 h 166686"/>
                <a:gd name="connsiteX1" fmla="*/ 133808 w 133808"/>
                <a:gd name="connsiteY1" fmla="*/ 78581 h 166686"/>
                <a:gd name="connsiteX2" fmla="*/ 68095 w 133808"/>
                <a:gd name="connsiteY2" fmla="*/ 157162 h 166686"/>
                <a:gd name="connsiteX3" fmla="*/ 0 w 133808"/>
                <a:gd name="connsiteY3" fmla="*/ 166686 h 166686"/>
                <a:gd name="connsiteX0" fmla="*/ 133808 w 133808"/>
                <a:gd name="connsiteY0" fmla="*/ 0 h 88105"/>
                <a:gd name="connsiteX1" fmla="*/ 68095 w 133808"/>
                <a:gd name="connsiteY1" fmla="*/ 78581 h 88105"/>
                <a:gd name="connsiteX2" fmla="*/ 0 w 133808"/>
                <a:gd name="connsiteY2" fmla="*/ 88105 h 88105"/>
              </a:gdLst>
              <a:ahLst/>
              <a:cxnLst>
                <a:cxn ang="0">
                  <a:pos x="connsiteX0" y="connsiteY0"/>
                </a:cxn>
                <a:cxn ang="0">
                  <a:pos x="connsiteX1" y="connsiteY1"/>
                </a:cxn>
                <a:cxn ang="0">
                  <a:pos x="connsiteX2" y="connsiteY2"/>
                </a:cxn>
              </a:cxnLst>
              <a:rect l="l" t="t" r="r" b="b"/>
              <a:pathLst>
                <a:path w="133808" h="88105">
                  <a:moveTo>
                    <a:pt x="133808" y="0"/>
                  </a:moveTo>
                  <a:cubicBezTo>
                    <a:pt x="133808" y="43399"/>
                    <a:pt x="104387" y="78581"/>
                    <a:pt x="68095" y="78581"/>
                  </a:cubicBezTo>
                  <a:lnTo>
                    <a:pt x="0" y="88105"/>
                  </a:lnTo>
                </a:path>
              </a:pathLst>
            </a:custGeom>
            <a:noFill/>
            <a:ln w="25400" cap="flat" cmpd="sng" algn="ctr">
              <a:solidFill>
                <a:sysClr val="window" lastClr="FFFFFF">
                  <a:lumMod val="50000"/>
                </a:sysClr>
              </a:solidFill>
              <a:prstDash val="solid"/>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FFFFFF"/>
                </a:solidFill>
                <a:effectLst/>
                <a:uLnTx/>
                <a:uFillTx/>
                <a:latin typeface="Calibri"/>
                <a:ea typeface="+mn-ea"/>
                <a:cs typeface="+mn-cs"/>
              </a:endParaRPr>
            </a:p>
          </p:txBody>
        </p:sp>
        <p:sp>
          <p:nvSpPr>
            <p:cNvPr id="24" name="Flowchart: Delay 41">
              <a:extLst>
                <a:ext uri="{FF2B5EF4-FFF2-40B4-BE49-F238E27FC236}">
                  <a16:creationId xmlns:a16="http://schemas.microsoft.com/office/drawing/2014/main" id="{8B4C8317-178C-49A6-AE36-0D70B6B8E212}"/>
                </a:ext>
              </a:extLst>
            </p:cNvPr>
            <p:cNvSpPr/>
            <p:nvPr/>
          </p:nvSpPr>
          <p:spPr>
            <a:xfrm rot="5400000" flipH="1">
              <a:off x="384656" y="2160188"/>
              <a:ext cx="223114" cy="159433"/>
            </a:xfrm>
            <a:custGeom>
              <a:avLst/>
              <a:gdLst>
                <a:gd name="connsiteX0" fmla="*/ 0 w 131426"/>
                <a:gd name="connsiteY0" fmla="*/ 0 h 157161"/>
                <a:gd name="connsiteX1" fmla="*/ 65713 w 131426"/>
                <a:gd name="connsiteY1" fmla="*/ 0 h 157161"/>
                <a:gd name="connsiteX2" fmla="*/ 131426 w 131426"/>
                <a:gd name="connsiteY2" fmla="*/ 78581 h 157161"/>
                <a:gd name="connsiteX3" fmla="*/ 65713 w 131426"/>
                <a:gd name="connsiteY3" fmla="*/ 157162 h 157161"/>
                <a:gd name="connsiteX4" fmla="*/ 0 w 131426"/>
                <a:gd name="connsiteY4" fmla="*/ 157161 h 157161"/>
                <a:gd name="connsiteX5" fmla="*/ 0 w 131426"/>
                <a:gd name="connsiteY5" fmla="*/ 0 h 157161"/>
                <a:gd name="connsiteX0" fmla="*/ 0 w 131426"/>
                <a:gd name="connsiteY0" fmla="*/ 0 h 157162"/>
                <a:gd name="connsiteX1" fmla="*/ 65713 w 131426"/>
                <a:gd name="connsiteY1" fmla="*/ 0 h 157162"/>
                <a:gd name="connsiteX2" fmla="*/ 131426 w 131426"/>
                <a:gd name="connsiteY2" fmla="*/ 78581 h 157162"/>
                <a:gd name="connsiteX3" fmla="*/ 65713 w 131426"/>
                <a:gd name="connsiteY3" fmla="*/ 157162 h 157162"/>
                <a:gd name="connsiteX4" fmla="*/ 0 w 131426"/>
                <a:gd name="connsiteY4" fmla="*/ 157161 h 157162"/>
                <a:gd name="connsiteX5" fmla="*/ 91440 w 131426"/>
                <a:gd name="connsiteY5" fmla="*/ 91440 h 157162"/>
                <a:gd name="connsiteX0" fmla="*/ 0 w 131426"/>
                <a:gd name="connsiteY0" fmla="*/ 0 h 157162"/>
                <a:gd name="connsiteX1" fmla="*/ 65713 w 131426"/>
                <a:gd name="connsiteY1" fmla="*/ 0 h 157162"/>
                <a:gd name="connsiteX2" fmla="*/ 131426 w 131426"/>
                <a:gd name="connsiteY2" fmla="*/ 78581 h 157162"/>
                <a:gd name="connsiteX3" fmla="*/ 65713 w 131426"/>
                <a:gd name="connsiteY3" fmla="*/ 157162 h 157162"/>
                <a:gd name="connsiteX4" fmla="*/ 0 w 131426"/>
                <a:gd name="connsiteY4" fmla="*/ 157161 h 157162"/>
                <a:gd name="connsiteX0" fmla="*/ 2382 w 133808"/>
                <a:gd name="connsiteY0" fmla="*/ 0 h 166686"/>
                <a:gd name="connsiteX1" fmla="*/ 68095 w 133808"/>
                <a:gd name="connsiteY1" fmla="*/ 0 h 166686"/>
                <a:gd name="connsiteX2" fmla="*/ 133808 w 133808"/>
                <a:gd name="connsiteY2" fmla="*/ 78581 h 166686"/>
                <a:gd name="connsiteX3" fmla="*/ 68095 w 133808"/>
                <a:gd name="connsiteY3" fmla="*/ 157162 h 166686"/>
                <a:gd name="connsiteX4" fmla="*/ 0 w 133808"/>
                <a:gd name="connsiteY4" fmla="*/ 166686 h 166686"/>
                <a:gd name="connsiteX0" fmla="*/ 2382 w 133808"/>
                <a:gd name="connsiteY0" fmla="*/ 0 h 178592"/>
                <a:gd name="connsiteX1" fmla="*/ 68095 w 133808"/>
                <a:gd name="connsiteY1" fmla="*/ 11906 h 178592"/>
                <a:gd name="connsiteX2" fmla="*/ 133808 w 133808"/>
                <a:gd name="connsiteY2" fmla="*/ 90487 h 178592"/>
                <a:gd name="connsiteX3" fmla="*/ 68095 w 133808"/>
                <a:gd name="connsiteY3" fmla="*/ 169068 h 178592"/>
                <a:gd name="connsiteX4" fmla="*/ 0 w 133808"/>
                <a:gd name="connsiteY4" fmla="*/ 178592 h 178592"/>
                <a:gd name="connsiteX0" fmla="*/ 68095 w 133808"/>
                <a:gd name="connsiteY0" fmla="*/ 0 h 166686"/>
                <a:gd name="connsiteX1" fmla="*/ 133808 w 133808"/>
                <a:gd name="connsiteY1" fmla="*/ 78581 h 166686"/>
                <a:gd name="connsiteX2" fmla="*/ 68095 w 133808"/>
                <a:gd name="connsiteY2" fmla="*/ 157162 h 166686"/>
                <a:gd name="connsiteX3" fmla="*/ 0 w 133808"/>
                <a:gd name="connsiteY3" fmla="*/ 166686 h 166686"/>
                <a:gd name="connsiteX0" fmla="*/ 133808 w 133808"/>
                <a:gd name="connsiteY0" fmla="*/ 0 h 88105"/>
                <a:gd name="connsiteX1" fmla="*/ 68095 w 133808"/>
                <a:gd name="connsiteY1" fmla="*/ 78581 h 88105"/>
                <a:gd name="connsiteX2" fmla="*/ 0 w 133808"/>
                <a:gd name="connsiteY2" fmla="*/ 88105 h 88105"/>
              </a:gdLst>
              <a:ahLst/>
              <a:cxnLst>
                <a:cxn ang="0">
                  <a:pos x="connsiteX0" y="connsiteY0"/>
                </a:cxn>
                <a:cxn ang="0">
                  <a:pos x="connsiteX1" y="connsiteY1"/>
                </a:cxn>
                <a:cxn ang="0">
                  <a:pos x="connsiteX2" y="connsiteY2"/>
                </a:cxn>
              </a:cxnLst>
              <a:rect l="l" t="t" r="r" b="b"/>
              <a:pathLst>
                <a:path w="133808" h="88105">
                  <a:moveTo>
                    <a:pt x="133808" y="0"/>
                  </a:moveTo>
                  <a:cubicBezTo>
                    <a:pt x="133808" y="43399"/>
                    <a:pt x="104387" y="78581"/>
                    <a:pt x="68095" y="78581"/>
                  </a:cubicBezTo>
                  <a:lnTo>
                    <a:pt x="0" y="88105"/>
                  </a:lnTo>
                </a:path>
              </a:pathLst>
            </a:custGeom>
            <a:noFill/>
            <a:ln w="25400" cap="flat" cmpd="sng" algn="ctr">
              <a:solidFill>
                <a:sysClr val="window" lastClr="FFFFFF">
                  <a:lumMod val="50000"/>
                </a:sysClr>
              </a:solidFill>
              <a:prstDash val="solid"/>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FFFFFF"/>
                </a:solidFill>
                <a:effectLst/>
                <a:uLnTx/>
                <a:uFillTx/>
                <a:latin typeface="Calibri"/>
                <a:ea typeface="+mn-ea"/>
                <a:cs typeface="+mn-cs"/>
              </a:endParaRPr>
            </a:p>
          </p:txBody>
        </p:sp>
      </p:grpSp>
      <p:sp>
        <p:nvSpPr>
          <p:cNvPr id="25" name="Tekstvak 24"/>
          <p:cNvSpPr txBox="1"/>
          <p:nvPr/>
        </p:nvSpPr>
        <p:spPr>
          <a:xfrm>
            <a:off x="8382699" y="3895455"/>
            <a:ext cx="829073" cy="230832"/>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prstClr val="black"/>
                </a:solidFill>
                <a:effectLst/>
                <a:uLnTx/>
                <a:uFillTx/>
                <a:latin typeface="Calibri Light"/>
                <a:ea typeface="+mn-ea"/>
                <a:cs typeface="+mn-cs"/>
              </a:rPr>
              <a:t>Marktpartijen</a:t>
            </a:r>
          </a:p>
        </p:txBody>
      </p:sp>
      <p:sp>
        <p:nvSpPr>
          <p:cNvPr id="26" name="Punthaak 25"/>
          <p:cNvSpPr/>
          <p:nvPr/>
        </p:nvSpPr>
        <p:spPr>
          <a:xfrm>
            <a:off x="5638285" y="1220473"/>
            <a:ext cx="1036762" cy="581610"/>
          </a:xfrm>
          <a:prstGeom prst="chevron">
            <a:avLst>
              <a:gd name="adj" fmla="val 27179"/>
            </a:avLst>
          </a:prstGeom>
          <a:solidFill>
            <a:srgbClr val="FFD100"/>
          </a:solidFill>
          <a:ln w="12700" cap="flat" cmpd="sng" algn="ctr">
            <a:noFill/>
            <a:prstDash val="solid"/>
            <a:miter lim="800000"/>
          </a:ln>
          <a:effectLst/>
        </p:spPr>
        <p:txBody>
          <a:bodyPr lIns="0" rIns="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75" b="0" i="0" u="none" strike="noStrike" kern="0" cap="none" spc="0" normalizeH="0" baseline="0" noProof="0" err="1">
                <a:ln>
                  <a:noFill/>
                </a:ln>
                <a:solidFill>
                  <a:srgbClr val="625D62"/>
                </a:solidFill>
                <a:effectLst/>
                <a:uLnTx/>
                <a:uFillTx/>
                <a:latin typeface="Calibri Light"/>
                <a:ea typeface="+mn-ea"/>
                <a:cs typeface="+mn-cs"/>
              </a:rPr>
              <a:t>Contracteren,aan</a:t>
            </a:r>
            <a:r>
              <a:rPr kumimoji="0" lang="nl-NL" sz="975" b="0" i="0" u="none" strike="noStrike" kern="0" cap="none" spc="0" normalizeH="0" baseline="0" noProof="0">
                <a:ln>
                  <a:noFill/>
                </a:ln>
                <a:solidFill>
                  <a:srgbClr val="625D62"/>
                </a:solidFill>
                <a:effectLst/>
                <a:uLnTx/>
                <a:uFillTx/>
                <a:latin typeface="Calibri Light"/>
                <a:ea typeface="+mn-ea"/>
                <a:cs typeface="+mn-cs"/>
              </a:rPr>
              <a:t>- </a:t>
            </a:r>
            <a:r>
              <a:rPr kumimoji="0" lang="nl-NL" sz="975" b="0" i="0" u="none" strike="noStrike" kern="0" cap="none" spc="0" normalizeH="0" baseline="0" noProof="0">
                <a:ln>
                  <a:noFill/>
                </a:ln>
                <a:solidFill>
                  <a:srgbClr val="625D62">
                    <a:lumMod val="50000"/>
                  </a:srgbClr>
                </a:solidFill>
                <a:effectLst/>
                <a:uLnTx/>
                <a:uFillTx/>
                <a:latin typeface="Calibri Light"/>
                <a:ea typeface="+mn-ea"/>
                <a:cs typeface="+mn-cs"/>
              </a:rPr>
              <a:t>en</a:t>
            </a:r>
            <a:r>
              <a:rPr kumimoji="0" lang="nl-NL" sz="975" b="0" i="0" u="none" strike="noStrike" kern="0" cap="none" spc="0" normalizeH="0" baseline="0" noProof="0">
                <a:ln>
                  <a:noFill/>
                </a:ln>
                <a:solidFill>
                  <a:srgbClr val="625D62"/>
                </a:solidFill>
                <a:effectLst/>
                <a:uLnTx/>
                <a:uFillTx/>
                <a:latin typeface="Calibri Light"/>
                <a:ea typeface="+mn-ea"/>
                <a:cs typeface="+mn-cs"/>
              </a:rPr>
              <a:t> afsluiten van gebruikers</a:t>
            </a:r>
          </a:p>
        </p:txBody>
      </p:sp>
      <p:sp>
        <p:nvSpPr>
          <p:cNvPr id="27" name="Punthaak 26"/>
          <p:cNvSpPr/>
          <p:nvPr/>
        </p:nvSpPr>
        <p:spPr>
          <a:xfrm>
            <a:off x="7240665" y="1959008"/>
            <a:ext cx="1055631" cy="581610"/>
          </a:xfrm>
          <a:prstGeom prst="chevron">
            <a:avLst>
              <a:gd name="adj" fmla="val 27179"/>
            </a:avLst>
          </a:prstGeom>
          <a:solidFill>
            <a:srgbClr val="FF9900"/>
          </a:solidFill>
          <a:ln w="12700" cap="flat" cmpd="sng" algn="ctr">
            <a:noFill/>
            <a:prstDash val="solid"/>
            <a:miter lim="800000"/>
          </a:ln>
          <a:effectLst/>
        </p:spPr>
        <p:txBody>
          <a:bodyPr wrap="none" lIns="54000" rIns="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75" b="0" i="0" u="none" strike="noStrike" kern="0" cap="none" spc="0" normalizeH="0" baseline="0" noProof="0">
                <a:ln>
                  <a:noFill/>
                </a:ln>
                <a:solidFill>
                  <a:prstClr val="white"/>
                </a:solidFill>
                <a:effectLst/>
                <a:uLnTx/>
                <a:uFillTx/>
                <a:latin typeface="Calibri Light"/>
                <a:ea typeface="+mn-ea"/>
                <a:cs typeface="+mn-cs"/>
              </a:rPr>
              <a:t>Reconstrueren</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75" b="0" i="0" u="none" strike="noStrike" kern="0" cap="none" spc="0" normalizeH="0" baseline="0" noProof="0">
                <a:ln>
                  <a:noFill/>
                </a:ln>
                <a:solidFill>
                  <a:prstClr val="white"/>
                </a:solidFill>
                <a:effectLst/>
                <a:uLnTx/>
                <a:uFillTx/>
                <a:latin typeface="Calibri Light"/>
                <a:ea typeface="+mn-ea"/>
                <a:cs typeface="+mn-cs"/>
              </a:rPr>
              <a:t>van</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75" b="0" i="0" u="none" strike="noStrike" kern="0" cap="none" spc="0" normalizeH="0" baseline="0" noProof="0">
                <a:ln>
                  <a:noFill/>
                </a:ln>
                <a:solidFill>
                  <a:prstClr val="white"/>
                </a:solidFill>
                <a:effectLst/>
                <a:uLnTx/>
                <a:uFillTx/>
                <a:latin typeface="Calibri Light"/>
                <a:ea typeface="+mn-ea"/>
                <a:cs typeface="+mn-cs"/>
              </a:rPr>
              <a:t>energienetten</a:t>
            </a:r>
          </a:p>
        </p:txBody>
      </p:sp>
      <p:sp>
        <p:nvSpPr>
          <p:cNvPr id="28" name="Punthaak 27"/>
          <p:cNvSpPr/>
          <p:nvPr/>
        </p:nvSpPr>
        <p:spPr>
          <a:xfrm>
            <a:off x="6662053" y="1237700"/>
            <a:ext cx="1036762" cy="581610"/>
          </a:xfrm>
          <a:prstGeom prst="chevron">
            <a:avLst>
              <a:gd name="adj" fmla="val 27179"/>
            </a:avLst>
          </a:prstGeom>
          <a:solidFill>
            <a:schemeClr val="accent2"/>
          </a:solidFill>
          <a:ln w="12700" cap="flat" cmpd="sng" algn="ctr">
            <a:noFill/>
            <a:prstDash val="solid"/>
            <a:miter lim="800000"/>
          </a:ln>
          <a:effectLst/>
        </p:spPr>
        <p:txBody>
          <a:bodyPr wrap="none" lIns="0" rIns="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75" b="0" i="0" u="none" strike="noStrike" kern="0" cap="none" spc="0" normalizeH="0" baseline="0" noProof="0">
                <a:ln>
                  <a:noFill/>
                </a:ln>
                <a:solidFill>
                  <a:prstClr val="white"/>
                </a:solidFill>
                <a:effectLst/>
                <a:uLnTx/>
                <a:uFillTx/>
                <a:latin typeface="Calibri Light"/>
                <a:ea typeface="+mn-ea"/>
                <a:cs typeface="+mn-cs"/>
              </a:rPr>
              <a:t>Transporteren</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75" b="0" i="0" u="none" strike="noStrike" kern="0" cap="none" spc="0" normalizeH="0" baseline="0" noProof="0">
                <a:ln>
                  <a:noFill/>
                </a:ln>
                <a:solidFill>
                  <a:prstClr val="white"/>
                </a:solidFill>
                <a:effectLst/>
                <a:uLnTx/>
                <a:uFillTx/>
                <a:latin typeface="Calibri Light"/>
                <a:ea typeface="+mn-ea"/>
                <a:cs typeface="+mn-cs"/>
              </a:rPr>
              <a:t>van</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75" b="0" i="0" u="none" strike="noStrike" kern="0" cap="none" spc="0" normalizeH="0" baseline="0" noProof="0">
                <a:ln>
                  <a:noFill/>
                </a:ln>
                <a:solidFill>
                  <a:prstClr val="white"/>
                </a:solidFill>
                <a:effectLst/>
                <a:uLnTx/>
                <a:uFillTx/>
                <a:latin typeface="Calibri Light"/>
                <a:ea typeface="+mn-ea"/>
                <a:cs typeface="+mn-cs"/>
              </a:rPr>
              <a:t>energie</a:t>
            </a:r>
          </a:p>
        </p:txBody>
      </p:sp>
      <p:sp>
        <p:nvSpPr>
          <p:cNvPr id="29" name="Punthaak 28"/>
          <p:cNvSpPr/>
          <p:nvPr/>
        </p:nvSpPr>
        <p:spPr>
          <a:xfrm>
            <a:off x="7240665" y="2692720"/>
            <a:ext cx="1036762" cy="568946"/>
          </a:xfrm>
          <a:prstGeom prst="chevron">
            <a:avLst>
              <a:gd name="adj" fmla="val 27179"/>
            </a:avLst>
          </a:prstGeom>
          <a:solidFill>
            <a:srgbClr val="3399FF"/>
          </a:solidFill>
          <a:ln w="12700" cap="flat" cmpd="sng" algn="ctr">
            <a:noFill/>
            <a:prstDash val="solid"/>
            <a:miter lim="800000"/>
          </a:ln>
          <a:effectLst/>
        </p:spPr>
        <p:txBody>
          <a:bodyPr lIns="0" rIns="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75" b="0" i="0" u="none" strike="noStrike" kern="0" cap="none" spc="0" normalizeH="0" baseline="0" noProof="0">
                <a:ln>
                  <a:noFill/>
                </a:ln>
                <a:solidFill>
                  <a:prstClr val="white"/>
                </a:solidFill>
                <a:effectLst/>
                <a:uLnTx/>
                <a:uFillTx/>
                <a:latin typeface="Calibri Light"/>
                <a:ea typeface="+mn-ea"/>
                <a:cs typeface="+mn-cs"/>
              </a:rPr>
              <a:t>Managen van beschikbare energienet capaciteit</a:t>
            </a:r>
          </a:p>
        </p:txBody>
      </p:sp>
      <p:sp>
        <p:nvSpPr>
          <p:cNvPr id="30" name="Punthaak 29"/>
          <p:cNvSpPr/>
          <p:nvPr/>
        </p:nvSpPr>
        <p:spPr>
          <a:xfrm>
            <a:off x="4899044" y="1960550"/>
            <a:ext cx="1036762" cy="581610"/>
          </a:xfrm>
          <a:prstGeom prst="chevron">
            <a:avLst>
              <a:gd name="adj" fmla="val 27179"/>
            </a:avLst>
          </a:prstGeom>
          <a:solidFill>
            <a:srgbClr val="FF0000"/>
          </a:solidFill>
          <a:ln w="12700" cap="flat" cmpd="sng" algn="ctr">
            <a:noFill/>
            <a:prstDash val="solid"/>
            <a:miter lim="800000"/>
          </a:ln>
          <a:effectLst/>
        </p:spPr>
        <p:txBody>
          <a:bodyPr wrap="none" lIns="54000" rIns="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75" b="0" i="0" u="none" strike="noStrike" kern="0" cap="none" spc="0" normalizeH="0" baseline="0" noProof="0" err="1">
                <a:ln>
                  <a:noFill/>
                </a:ln>
                <a:solidFill>
                  <a:prstClr val="white"/>
                </a:solidFill>
                <a:effectLst/>
                <a:uLnTx/>
                <a:uFillTx/>
                <a:latin typeface="Calibri Light"/>
                <a:ea typeface="+mn-ea"/>
                <a:cs typeface="+mn-cs"/>
              </a:rPr>
              <a:t>Instandhouden</a:t>
            </a:r>
            <a:endParaRPr kumimoji="0" lang="nl-NL" sz="975" b="0" i="0" u="none" strike="noStrike" kern="0" cap="none" spc="0" normalizeH="0" baseline="0" noProof="0">
              <a:ln>
                <a:noFill/>
              </a:ln>
              <a:solidFill>
                <a:prstClr val="white"/>
              </a:solidFill>
              <a:effectLst/>
              <a:uLnTx/>
              <a:uFillTx/>
              <a:latin typeface="Calibri Light"/>
              <a:ea typeface="+mn-ea"/>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75" b="0" i="0" u="none" strike="noStrike" kern="0" cap="none" spc="0" normalizeH="0" baseline="0" noProof="0">
                <a:ln>
                  <a:noFill/>
                </a:ln>
                <a:solidFill>
                  <a:prstClr val="white"/>
                </a:solidFill>
                <a:effectLst/>
                <a:uLnTx/>
                <a:uFillTx/>
                <a:latin typeface="Calibri Light"/>
                <a:ea typeface="+mn-ea"/>
                <a:cs typeface="+mn-cs"/>
              </a:rPr>
              <a:t>van</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75" b="0" i="0" u="none" strike="noStrike" kern="0" cap="none" spc="0" normalizeH="0" baseline="0" noProof="0">
                <a:ln>
                  <a:noFill/>
                </a:ln>
                <a:solidFill>
                  <a:prstClr val="white"/>
                </a:solidFill>
                <a:effectLst/>
                <a:uLnTx/>
                <a:uFillTx/>
                <a:latin typeface="Calibri Light"/>
                <a:ea typeface="+mn-ea"/>
                <a:cs typeface="+mn-cs"/>
              </a:rPr>
              <a:t>energienetten</a:t>
            </a:r>
          </a:p>
        </p:txBody>
      </p:sp>
      <p:sp>
        <p:nvSpPr>
          <p:cNvPr id="31" name="Punthaak 30"/>
          <p:cNvSpPr/>
          <p:nvPr/>
        </p:nvSpPr>
        <p:spPr>
          <a:xfrm>
            <a:off x="4899044" y="2680660"/>
            <a:ext cx="1036762" cy="581610"/>
          </a:xfrm>
          <a:prstGeom prst="chevron">
            <a:avLst>
              <a:gd name="adj" fmla="val 27179"/>
            </a:avLst>
          </a:prstGeom>
          <a:solidFill>
            <a:srgbClr val="C00000"/>
          </a:solidFill>
          <a:ln w="12700" cap="flat" cmpd="sng" algn="ctr">
            <a:noFill/>
            <a:prstDash val="solid"/>
            <a:miter lim="800000"/>
          </a:ln>
          <a:effectLst/>
        </p:spPr>
        <p:txBody>
          <a:bodyPr wrap="none" lIns="0" rIns="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75" b="0" i="0" u="none" strike="noStrike" kern="0" cap="none" spc="0" normalizeH="0" baseline="0" noProof="0" err="1">
                <a:ln>
                  <a:noFill/>
                </a:ln>
                <a:solidFill>
                  <a:prstClr val="white"/>
                </a:solidFill>
                <a:effectLst/>
                <a:uLnTx/>
                <a:uFillTx/>
                <a:latin typeface="Calibri Light"/>
                <a:ea typeface="+mn-ea"/>
                <a:cs typeface="+mn-cs"/>
              </a:rPr>
              <a:t>Netgedreven</a:t>
            </a:r>
            <a:r>
              <a:rPr kumimoji="0" lang="nl-NL" sz="975" b="0" i="0" u="none" strike="noStrike" kern="0" cap="none" spc="0" normalizeH="0" baseline="0" noProof="0">
                <a:ln>
                  <a:noFill/>
                </a:ln>
                <a:solidFill>
                  <a:prstClr val="white"/>
                </a:solidFill>
                <a:effectLst/>
                <a:uLnTx/>
                <a:uFillTx/>
                <a:latin typeface="Calibri Light"/>
                <a:ea typeface="+mn-ea"/>
                <a:cs typeface="+mn-cs"/>
              </a:rPr>
              <a:t> </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75" b="0" i="0" u="none" strike="noStrike" kern="0" cap="none" spc="0" normalizeH="0" baseline="0" noProof="0">
                <a:ln>
                  <a:noFill/>
                </a:ln>
                <a:solidFill>
                  <a:prstClr val="white"/>
                </a:solidFill>
                <a:effectLst/>
                <a:uLnTx/>
                <a:uFillTx/>
                <a:latin typeface="Calibri Light"/>
                <a:ea typeface="+mn-ea"/>
                <a:cs typeface="+mn-cs"/>
              </a:rPr>
              <a:t>  aanpassen van</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75" b="0" i="0" u="none" strike="noStrike" kern="0" cap="none" spc="0" normalizeH="0" baseline="0" noProof="0">
                <a:ln>
                  <a:noFill/>
                </a:ln>
                <a:solidFill>
                  <a:prstClr val="white"/>
                </a:solidFill>
                <a:effectLst/>
                <a:uLnTx/>
                <a:uFillTx/>
                <a:latin typeface="Calibri Light"/>
                <a:ea typeface="+mn-ea"/>
                <a:cs typeface="+mn-cs"/>
              </a:rPr>
              <a:t>energienetten</a:t>
            </a:r>
          </a:p>
        </p:txBody>
      </p:sp>
      <p:sp>
        <p:nvSpPr>
          <p:cNvPr id="32" name="Punthaak 31"/>
          <p:cNvSpPr/>
          <p:nvPr/>
        </p:nvSpPr>
        <p:spPr>
          <a:xfrm>
            <a:off x="5636603" y="3415919"/>
            <a:ext cx="1036762" cy="581610"/>
          </a:xfrm>
          <a:prstGeom prst="chevron">
            <a:avLst>
              <a:gd name="adj" fmla="val 27179"/>
            </a:avLst>
          </a:prstGeom>
          <a:solidFill>
            <a:srgbClr val="B2CF39"/>
          </a:solidFill>
        </p:spPr>
        <p:txBody>
          <a:bodyPr wrap="none" lIns="54000" tIns="27000" rIns="0" bIns="27000" rtlCol="0" anchor="ctr">
            <a:noAutofit/>
          </a:bodyPr>
          <a:lstStyle/>
          <a:p>
            <a:pPr marL="0" marR="0" lvl="0" indent="0" algn="ctr" defTabSz="685800" rtl="0" eaLnBrk="0" fontAlgn="base" latinLnBrk="0" hangingPunct="0">
              <a:lnSpc>
                <a:spcPct val="80000"/>
              </a:lnSpc>
              <a:spcBef>
                <a:spcPct val="0"/>
              </a:spcBef>
              <a:spcAft>
                <a:spcPct val="0"/>
              </a:spcAft>
              <a:buClrTx/>
              <a:buSzTx/>
              <a:buFontTx/>
              <a:buNone/>
              <a:tabLst/>
              <a:defRPr/>
            </a:pPr>
            <a:r>
              <a:rPr kumimoji="0" lang="nl-NL" sz="975" b="0" i="0" u="none" strike="noStrike" kern="1200" cap="none" spc="0" normalizeH="0" baseline="0" noProof="0">
                <a:ln>
                  <a:noFill/>
                </a:ln>
                <a:solidFill>
                  <a:prstClr val="white"/>
                </a:solidFill>
                <a:effectLst/>
                <a:uLnTx/>
                <a:uFillTx/>
                <a:latin typeface="Calibri Light"/>
                <a:ea typeface="ＭＳ Ｐゴシック" pitchFamily="64" charset="-128"/>
                <a:cs typeface="Arial" panose="020B0604020202020204" pitchFamily="34" charset="0"/>
              </a:rPr>
              <a:t>Toewijzen van</a:t>
            </a:r>
          </a:p>
          <a:p>
            <a:pPr marL="0" marR="0" lvl="0" indent="0" algn="ctr" defTabSz="685800" rtl="0" eaLnBrk="0" fontAlgn="base" latinLnBrk="0" hangingPunct="0">
              <a:lnSpc>
                <a:spcPct val="80000"/>
              </a:lnSpc>
              <a:spcBef>
                <a:spcPct val="0"/>
              </a:spcBef>
              <a:spcAft>
                <a:spcPct val="0"/>
              </a:spcAft>
              <a:buClrTx/>
              <a:buSzTx/>
              <a:buFontTx/>
              <a:buNone/>
              <a:tabLst/>
              <a:defRPr/>
            </a:pPr>
            <a:r>
              <a:rPr kumimoji="0" lang="nl-NL" sz="975" b="0" i="0" u="none" strike="noStrike" kern="1200" cap="none" spc="0" normalizeH="0" baseline="0" noProof="0">
                <a:ln>
                  <a:noFill/>
                </a:ln>
                <a:solidFill>
                  <a:prstClr val="white"/>
                </a:solidFill>
                <a:effectLst/>
                <a:uLnTx/>
                <a:uFillTx/>
                <a:latin typeface="Calibri Light"/>
                <a:ea typeface="ＭＳ Ｐゴシック" pitchFamily="64" charset="-128"/>
                <a:cs typeface="Arial" panose="020B0604020202020204" pitchFamily="34" charset="0"/>
              </a:rPr>
              <a:t>Energie-</a:t>
            </a:r>
            <a:br>
              <a:rPr kumimoji="0" lang="nl-NL" sz="975" b="0" i="0" u="none" strike="noStrike" kern="1200" cap="none" spc="0" normalizeH="0" baseline="0" noProof="0">
                <a:ln>
                  <a:noFill/>
                </a:ln>
                <a:solidFill>
                  <a:prstClr val="white"/>
                </a:solidFill>
                <a:effectLst/>
                <a:uLnTx/>
                <a:uFillTx/>
                <a:latin typeface="Calibri Light"/>
                <a:ea typeface="ＭＳ Ｐゴシック" pitchFamily="64" charset="-128"/>
                <a:cs typeface="Arial" panose="020B0604020202020204" pitchFamily="34" charset="0"/>
              </a:rPr>
            </a:br>
            <a:r>
              <a:rPr kumimoji="0" lang="nl-NL" sz="975" b="0" i="0" u="none" strike="noStrike" kern="1200" cap="none" spc="0" normalizeH="0" baseline="0" noProof="0">
                <a:ln>
                  <a:noFill/>
                </a:ln>
                <a:solidFill>
                  <a:prstClr val="white"/>
                </a:solidFill>
                <a:effectLst/>
                <a:uLnTx/>
                <a:uFillTx/>
                <a:latin typeface="Calibri Light"/>
                <a:ea typeface="ＭＳ Ｐゴシック" pitchFamily="64" charset="-128"/>
                <a:cs typeface="Arial" panose="020B0604020202020204" pitchFamily="34" charset="0"/>
              </a:rPr>
              <a:t>uitwisseling</a:t>
            </a:r>
          </a:p>
        </p:txBody>
      </p:sp>
      <p:sp>
        <p:nvSpPr>
          <p:cNvPr id="33" name="Punthaak 32"/>
          <p:cNvSpPr/>
          <p:nvPr/>
        </p:nvSpPr>
        <p:spPr>
          <a:xfrm>
            <a:off x="6662053" y="3408302"/>
            <a:ext cx="1036762" cy="581610"/>
          </a:xfrm>
          <a:prstGeom prst="chevron">
            <a:avLst>
              <a:gd name="adj" fmla="val 27179"/>
            </a:avLst>
          </a:prstGeom>
          <a:solidFill>
            <a:srgbClr val="00B050"/>
          </a:solidFill>
        </p:spPr>
        <p:txBody>
          <a:bodyPr wrap="none" lIns="0" tIns="27000" rIns="0" bIns="27000" rtlCol="0" anchor="ctr">
            <a:noAutofit/>
          </a:bodyPr>
          <a:lstStyle/>
          <a:p>
            <a:pPr marL="0" marR="0" lvl="0" indent="0" algn="ctr" defTabSz="685800" rtl="0" eaLnBrk="0" fontAlgn="base" latinLnBrk="0" hangingPunct="0">
              <a:lnSpc>
                <a:spcPct val="80000"/>
              </a:lnSpc>
              <a:spcBef>
                <a:spcPct val="0"/>
              </a:spcBef>
              <a:spcAft>
                <a:spcPct val="0"/>
              </a:spcAft>
              <a:buClrTx/>
              <a:buSzTx/>
              <a:buFontTx/>
              <a:buNone/>
              <a:tabLst/>
              <a:defRPr/>
            </a:pPr>
            <a:r>
              <a:rPr kumimoji="0" lang="nl-NL" sz="975" b="0" i="0" u="none" strike="noStrike" kern="1200" cap="none" spc="0" normalizeH="0" baseline="0" noProof="0">
                <a:ln>
                  <a:noFill/>
                </a:ln>
                <a:solidFill>
                  <a:prstClr val="white"/>
                </a:solidFill>
                <a:effectLst/>
                <a:uLnTx/>
                <a:uFillTx/>
                <a:latin typeface="Calibri Light"/>
                <a:ea typeface="ＭＳ Ｐゴシック" pitchFamily="64" charset="-128"/>
                <a:cs typeface="Arial" panose="020B0604020202020204" pitchFamily="34" charset="0"/>
              </a:rPr>
              <a:t>Beschikbaar</a:t>
            </a:r>
          </a:p>
          <a:p>
            <a:pPr marL="0" marR="0" lvl="0" indent="0" algn="ctr" defTabSz="685800" rtl="0" eaLnBrk="0" fontAlgn="base" latinLnBrk="0" hangingPunct="0">
              <a:lnSpc>
                <a:spcPct val="80000"/>
              </a:lnSpc>
              <a:spcBef>
                <a:spcPct val="0"/>
              </a:spcBef>
              <a:spcAft>
                <a:spcPct val="0"/>
              </a:spcAft>
              <a:buClrTx/>
              <a:buSzTx/>
              <a:buFontTx/>
              <a:buNone/>
              <a:tabLst/>
              <a:defRPr/>
            </a:pPr>
            <a:r>
              <a:rPr kumimoji="0" lang="nl-NL" sz="975" b="0" i="0" u="none" strike="noStrike" kern="1200" cap="none" spc="0" normalizeH="0" baseline="0" noProof="0">
                <a:ln>
                  <a:noFill/>
                </a:ln>
                <a:solidFill>
                  <a:prstClr val="white"/>
                </a:solidFill>
                <a:effectLst/>
                <a:uLnTx/>
                <a:uFillTx/>
                <a:latin typeface="Calibri Light"/>
                <a:ea typeface="ＭＳ Ｐゴシック" pitchFamily="64" charset="-128"/>
                <a:cs typeface="Arial" panose="020B0604020202020204" pitchFamily="34" charset="0"/>
              </a:rPr>
              <a:t> stellen van</a:t>
            </a:r>
          </a:p>
          <a:p>
            <a:pPr marL="0" marR="0" lvl="0" indent="0" algn="ctr" defTabSz="685800" rtl="0" eaLnBrk="0" fontAlgn="base" latinLnBrk="0" hangingPunct="0">
              <a:lnSpc>
                <a:spcPct val="80000"/>
              </a:lnSpc>
              <a:spcBef>
                <a:spcPct val="0"/>
              </a:spcBef>
              <a:spcAft>
                <a:spcPct val="0"/>
              </a:spcAft>
              <a:buClrTx/>
              <a:buSzTx/>
              <a:buFontTx/>
              <a:buNone/>
              <a:tabLst/>
              <a:defRPr/>
            </a:pPr>
            <a:r>
              <a:rPr kumimoji="0" lang="nl-NL" sz="975" b="0" i="0" u="none" strike="noStrike" kern="1200" cap="none" spc="0" normalizeH="0" baseline="0" noProof="0">
                <a:ln>
                  <a:noFill/>
                </a:ln>
                <a:solidFill>
                  <a:prstClr val="white"/>
                </a:solidFill>
                <a:effectLst/>
                <a:uLnTx/>
                <a:uFillTx/>
                <a:latin typeface="Calibri Light"/>
                <a:ea typeface="ＭＳ Ｐゴシック" pitchFamily="64" charset="-128"/>
                <a:cs typeface="Arial" panose="020B0604020202020204" pitchFamily="34" charset="0"/>
              </a:rPr>
              <a:t>netbeheerdata</a:t>
            </a:r>
          </a:p>
        </p:txBody>
      </p:sp>
      <p:cxnSp>
        <p:nvCxnSpPr>
          <p:cNvPr id="40" name="Rechte verbindingslijn met pijl 39">
            <a:extLst>
              <a:ext uri="{FF2B5EF4-FFF2-40B4-BE49-F238E27FC236}">
                <a16:creationId xmlns:a16="http://schemas.microsoft.com/office/drawing/2014/main" id="{2243C69E-04D7-4B01-8DFF-589AD324C5B2}"/>
              </a:ext>
            </a:extLst>
          </p:cNvPr>
          <p:cNvCxnSpPr>
            <a:cxnSpLocks/>
          </p:cNvCxnSpPr>
          <p:nvPr/>
        </p:nvCxnSpPr>
        <p:spPr>
          <a:xfrm>
            <a:off x="8382022" y="1220473"/>
            <a:ext cx="0" cy="973106"/>
          </a:xfrm>
          <a:prstGeom prst="straightConnector1">
            <a:avLst/>
          </a:prstGeom>
          <a:ln w="25400">
            <a:solidFill>
              <a:schemeClr val="accent1"/>
            </a:solidFill>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41" name="Group 17">
            <a:extLst>
              <a:ext uri="{FF2B5EF4-FFF2-40B4-BE49-F238E27FC236}">
                <a16:creationId xmlns:a16="http://schemas.microsoft.com/office/drawing/2014/main" id="{4313D612-6BD9-41D6-B957-CCC03E37150F}"/>
              </a:ext>
            </a:extLst>
          </p:cNvPr>
          <p:cNvGrpSpPr/>
          <p:nvPr/>
        </p:nvGrpSpPr>
        <p:grpSpPr>
          <a:xfrm>
            <a:off x="8551684" y="2473834"/>
            <a:ext cx="499683" cy="428884"/>
            <a:chOff x="416496" y="1911318"/>
            <a:chExt cx="721764" cy="571845"/>
          </a:xfrm>
        </p:grpSpPr>
        <p:sp>
          <p:nvSpPr>
            <p:cNvPr id="42" name="Oval 57">
              <a:extLst>
                <a:ext uri="{FF2B5EF4-FFF2-40B4-BE49-F238E27FC236}">
                  <a16:creationId xmlns:a16="http://schemas.microsoft.com/office/drawing/2014/main" id="{7EBA2555-D8BF-4C97-A29C-7410FD671E5F}"/>
                </a:ext>
              </a:extLst>
            </p:cNvPr>
            <p:cNvSpPr/>
            <p:nvPr/>
          </p:nvSpPr>
          <p:spPr>
            <a:xfrm>
              <a:off x="914190" y="1911318"/>
              <a:ext cx="146507" cy="157679"/>
            </a:xfrm>
            <a:prstGeom prst="ellipse">
              <a:avLst/>
            </a:prstGeom>
            <a:noFill/>
            <a:ln w="25400" cap="flat" cmpd="sng" algn="ctr">
              <a:solidFill>
                <a:sysClr val="window" lastClr="FFFFFF">
                  <a:lumMod val="50000"/>
                </a:sysClr>
              </a:solidFill>
              <a:prstDash val="solid"/>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FFFFFF"/>
                </a:solidFill>
                <a:effectLst/>
                <a:uLnTx/>
                <a:uFillTx/>
                <a:latin typeface="Calibri"/>
                <a:ea typeface="+mn-ea"/>
                <a:cs typeface="+mn-cs"/>
              </a:endParaRPr>
            </a:p>
          </p:txBody>
        </p:sp>
        <p:sp>
          <p:nvSpPr>
            <p:cNvPr id="43" name="Flowchart: Delay 41">
              <a:extLst>
                <a:ext uri="{FF2B5EF4-FFF2-40B4-BE49-F238E27FC236}">
                  <a16:creationId xmlns:a16="http://schemas.microsoft.com/office/drawing/2014/main" id="{3AC0E422-8DB1-4685-9E7B-49293240187B}"/>
                </a:ext>
              </a:extLst>
            </p:cNvPr>
            <p:cNvSpPr/>
            <p:nvPr/>
          </p:nvSpPr>
          <p:spPr>
            <a:xfrm rot="16200000">
              <a:off x="666896" y="2210017"/>
              <a:ext cx="223114" cy="323177"/>
            </a:xfrm>
            <a:custGeom>
              <a:avLst/>
              <a:gdLst>
                <a:gd name="connsiteX0" fmla="*/ 0 w 131426"/>
                <a:gd name="connsiteY0" fmla="*/ 0 h 157161"/>
                <a:gd name="connsiteX1" fmla="*/ 65713 w 131426"/>
                <a:gd name="connsiteY1" fmla="*/ 0 h 157161"/>
                <a:gd name="connsiteX2" fmla="*/ 131426 w 131426"/>
                <a:gd name="connsiteY2" fmla="*/ 78581 h 157161"/>
                <a:gd name="connsiteX3" fmla="*/ 65713 w 131426"/>
                <a:gd name="connsiteY3" fmla="*/ 157162 h 157161"/>
                <a:gd name="connsiteX4" fmla="*/ 0 w 131426"/>
                <a:gd name="connsiteY4" fmla="*/ 157161 h 157161"/>
                <a:gd name="connsiteX5" fmla="*/ 0 w 131426"/>
                <a:gd name="connsiteY5" fmla="*/ 0 h 157161"/>
                <a:gd name="connsiteX0" fmla="*/ 0 w 131426"/>
                <a:gd name="connsiteY0" fmla="*/ 0 h 157162"/>
                <a:gd name="connsiteX1" fmla="*/ 65713 w 131426"/>
                <a:gd name="connsiteY1" fmla="*/ 0 h 157162"/>
                <a:gd name="connsiteX2" fmla="*/ 131426 w 131426"/>
                <a:gd name="connsiteY2" fmla="*/ 78581 h 157162"/>
                <a:gd name="connsiteX3" fmla="*/ 65713 w 131426"/>
                <a:gd name="connsiteY3" fmla="*/ 157162 h 157162"/>
                <a:gd name="connsiteX4" fmla="*/ 0 w 131426"/>
                <a:gd name="connsiteY4" fmla="*/ 157161 h 157162"/>
                <a:gd name="connsiteX5" fmla="*/ 91440 w 131426"/>
                <a:gd name="connsiteY5" fmla="*/ 91440 h 157162"/>
                <a:gd name="connsiteX0" fmla="*/ 0 w 131426"/>
                <a:gd name="connsiteY0" fmla="*/ 0 h 157162"/>
                <a:gd name="connsiteX1" fmla="*/ 65713 w 131426"/>
                <a:gd name="connsiteY1" fmla="*/ 0 h 157162"/>
                <a:gd name="connsiteX2" fmla="*/ 131426 w 131426"/>
                <a:gd name="connsiteY2" fmla="*/ 78581 h 157162"/>
                <a:gd name="connsiteX3" fmla="*/ 65713 w 131426"/>
                <a:gd name="connsiteY3" fmla="*/ 157162 h 157162"/>
                <a:gd name="connsiteX4" fmla="*/ 0 w 131426"/>
                <a:gd name="connsiteY4" fmla="*/ 157161 h 157162"/>
                <a:gd name="connsiteX0" fmla="*/ 2382 w 133808"/>
                <a:gd name="connsiteY0" fmla="*/ 0 h 166686"/>
                <a:gd name="connsiteX1" fmla="*/ 68095 w 133808"/>
                <a:gd name="connsiteY1" fmla="*/ 0 h 166686"/>
                <a:gd name="connsiteX2" fmla="*/ 133808 w 133808"/>
                <a:gd name="connsiteY2" fmla="*/ 78581 h 166686"/>
                <a:gd name="connsiteX3" fmla="*/ 68095 w 133808"/>
                <a:gd name="connsiteY3" fmla="*/ 157162 h 166686"/>
                <a:gd name="connsiteX4" fmla="*/ 0 w 133808"/>
                <a:gd name="connsiteY4" fmla="*/ 166686 h 166686"/>
                <a:gd name="connsiteX0" fmla="*/ 2382 w 133808"/>
                <a:gd name="connsiteY0" fmla="*/ 0 h 178592"/>
                <a:gd name="connsiteX1" fmla="*/ 68095 w 133808"/>
                <a:gd name="connsiteY1" fmla="*/ 11906 h 178592"/>
                <a:gd name="connsiteX2" fmla="*/ 133808 w 133808"/>
                <a:gd name="connsiteY2" fmla="*/ 90487 h 178592"/>
                <a:gd name="connsiteX3" fmla="*/ 68095 w 133808"/>
                <a:gd name="connsiteY3" fmla="*/ 169068 h 178592"/>
                <a:gd name="connsiteX4" fmla="*/ 0 w 133808"/>
                <a:gd name="connsiteY4" fmla="*/ 178592 h 17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808" h="178592">
                  <a:moveTo>
                    <a:pt x="2382" y="0"/>
                  </a:moveTo>
                  <a:lnTo>
                    <a:pt x="68095" y="11906"/>
                  </a:lnTo>
                  <a:cubicBezTo>
                    <a:pt x="104387" y="11906"/>
                    <a:pt x="133808" y="47088"/>
                    <a:pt x="133808" y="90487"/>
                  </a:cubicBezTo>
                  <a:cubicBezTo>
                    <a:pt x="133808" y="133886"/>
                    <a:pt x="104387" y="169068"/>
                    <a:pt x="68095" y="169068"/>
                  </a:cubicBezTo>
                  <a:lnTo>
                    <a:pt x="0" y="178592"/>
                  </a:lnTo>
                </a:path>
              </a:pathLst>
            </a:custGeom>
            <a:noFill/>
            <a:ln w="25400" cap="flat" cmpd="sng" algn="ctr">
              <a:solidFill>
                <a:sysClr val="window" lastClr="FFFFFF">
                  <a:lumMod val="50000"/>
                </a:sysClr>
              </a:solidFill>
              <a:prstDash val="solid"/>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FFFFFF"/>
                </a:solidFill>
                <a:effectLst/>
                <a:uLnTx/>
                <a:uFillTx/>
                <a:latin typeface="Calibri"/>
                <a:ea typeface="+mn-ea"/>
                <a:cs typeface="+mn-cs"/>
              </a:endParaRPr>
            </a:p>
          </p:txBody>
        </p:sp>
        <p:sp>
          <p:nvSpPr>
            <p:cNvPr id="44" name="Oval 59">
              <a:extLst>
                <a:ext uri="{FF2B5EF4-FFF2-40B4-BE49-F238E27FC236}">
                  <a16:creationId xmlns:a16="http://schemas.microsoft.com/office/drawing/2014/main" id="{D897D095-30D6-49F3-8CBD-4BCDEF39CEE6}"/>
                </a:ext>
              </a:extLst>
            </p:cNvPr>
            <p:cNvSpPr/>
            <p:nvPr/>
          </p:nvSpPr>
          <p:spPr>
            <a:xfrm>
              <a:off x="496214" y="1911318"/>
              <a:ext cx="146507" cy="157679"/>
            </a:xfrm>
            <a:prstGeom prst="ellipse">
              <a:avLst/>
            </a:prstGeom>
            <a:noFill/>
            <a:ln w="25400" cap="flat" cmpd="sng" algn="ctr">
              <a:solidFill>
                <a:sysClr val="window" lastClr="FFFFFF">
                  <a:lumMod val="50000"/>
                </a:sysClr>
              </a:solidFill>
              <a:prstDash val="solid"/>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FFFFFF"/>
                </a:solidFill>
                <a:effectLst/>
                <a:uLnTx/>
                <a:uFillTx/>
                <a:latin typeface="Calibri"/>
                <a:ea typeface="+mn-ea"/>
                <a:cs typeface="+mn-cs"/>
              </a:endParaRPr>
            </a:p>
          </p:txBody>
        </p:sp>
        <p:sp>
          <p:nvSpPr>
            <p:cNvPr id="45" name="Oval 60">
              <a:extLst>
                <a:ext uri="{FF2B5EF4-FFF2-40B4-BE49-F238E27FC236}">
                  <a16:creationId xmlns:a16="http://schemas.microsoft.com/office/drawing/2014/main" id="{45A7B7D8-E1C3-4D54-9CDD-06057F325C78}"/>
                </a:ext>
              </a:extLst>
            </p:cNvPr>
            <p:cNvSpPr/>
            <p:nvPr/>
          </p:nvSpPr>
          <p:spPr>
            <a:xfrm>
              <a:off x="705203" y="2049510"/>
              <a:ext cx="146507" cy="157679"/>
            </a:xfrm>
            <a:prstGeom prst="ellipse">
              <a:avLst/>
            </a:prstGeom>
            <a:noFill/>
            <a:ln w="25400" cap="flat" cmpd="sng" algn="ctr">
              <a:solidFill>
                <a:sysClr val="window" lastClr="FFFFFF">
                  <a:lumMod val="50000"/>
                </a:sysClr>
              </a:solidFill>
              <a:prstDash val="solid"/>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FFFFFF"/>
                </a:solidFill>
                <a:effectLst/>
                <a:uLnTx/>
                <a:uFillTx/>
                <a:latin typeface="Calibri"/>
                <a:ea typeface="+mn-ea"/>
                <a:cs typeface="+mn-cs"/>
              </a:endParaRPr>
            </a:p>
          </p:txBody>
        </p:sp>
        <p:sp>
          <p:nvSpPr>
            <p:cNvPr id="46" name="Flowchart: Delay 41">
              <a:extLst>
                <a:ext uri="{FF2B5EF4-FFF2-40B4-BE49-F238E27FC236}">
                  <a16:creationId xmlns:a16="http://schemas.microsoft.com/office/drawing/2014/main" id="{79B1E621-48B7-4495-9A10-797471045F63}"/>
                </a:ext>
              </a:extLst>
            </p:cNvPr>
            <p:cNvSpPr/>
            <p:nvPr/>
          </p:nvSpPr>
          <p:spPr>
            <a:xfrm rot="16200000">
              <a:off x="946987" y="2160188"/>
              <a:ext cx="223114" cy="159433"/>
            </a:xfrm>
            <a:custGeom>
              <a:avLst/>
              <a:gdLst>
                <a:gd name="connsiteX0" fmla="*/ 0 w 131426"/>
                <a:gd name="connsiteY0" fmla="*/ 0 h 157161"/>
                <a:gd name="connsiteX1" fmla="*/ 65713 w 131426"/>
                <a:gd name="connsiteY1" fmla="*/ 0 h 157161"/>
                <a:gd name="connsiteX2" fmla="*/ 131426 w 131426"/>
                <a:gd name="connsiteY2" fmla="*/ 78581 h 157161"/>
                <a:gd name="connsiteX3" fmla="*/ 65713 w 131426"/>
                <a:gd name="connsiteY3" fmla="*/ 157162 h 157161"/>
                <a:gd name="connsiteX4" fmla="*/ 0 w 131426"/>
                <a:gd name="connsiteY4" fmla="*/ 157161 h 157161"/>
                <a:gd name="connsiteX5" fmla="*/ 0 w 131426"/>
                <a:gd name="connsiteY5" fmla="*/ 0 h 157161"/>
                <a:gd name="connsiteX0" fmla="*/ 0 w 131426"/>
                <a:gd name="connsiteY0" fmla="*/ 0 h 157162"/>
                <a:gd name="connsiteX1" fmla="*/ 65713 w 131426"/>
                <a:gd name="connsiteY1" fmla="*/ 0 h 157162"/>
                <a:gd name="connsiteX2" fmla="*/ 131426 w 131426"/>
                <a:gd name="connsiteY2" fmla="*/ 78581 h 157162"/>
                <a:gd name="connsiteX3" fmla="*/ 65713 w 131426"/>
                <a:gd name="connsiteY3" fmla="*/ 157162 h 157162"/>
                <a:gd name="connsiteX4" fmla="*/ 0 w 131426"/>
                <a:gd name="connsiteY4" fmla="*/ 157161 h 157162"/>
                <a:gd name="connsiteX5" fmla="*/ 91440 w 131426"/>
                <a:gd name="connsiteY5" fmla="*/ 91440 h 157162"/>
                <a:gd name="connsiteX0" fmla="*/ 0 w 131426"/>
                <a:gd name="connsiteY0" fmla="*/ 0 h 157162"/>
                <a:gd name="connsiteX1" fmla="*/ 65713 w 131426"/>
                <a:gd name="connsiteY1" fmla="*/ 0 h 157162"/>
                <a:gd name="connsiteX2" fmla="*/ 131426 w 131426"/>
                <a:gd name="connsiteY2" fmla="*/ 78581 h 157162"/>
                <a:gd name="connsiteX3" fmla="*/ 65713 w 131426"/>
                <a:gd name="connsiteY3" fmla="*/ 157162 h 157162"/>
                <a:gd name="connsiteX4" fmla="*/ 0 w 131426"/>
                <a:gd name="connsiteY4" fmla="*/ 157161 h 157162"/>
                <a:gd name="connsiteX0" fmla="*/ 2382 w 133808"/>
                <a:gd name="connsiteY0" fmla="*/ 0 h 166686"/>
                <a:gd name="connsiteX1" fmla="*/ 68095 w 133808"/>
                <a:gd name="connsiteY1" fmla="*/ 0 h 166686"/>
                <a:gd name="connsiteX2" fmla="*/ 133808 w 133808"/>
                <a:gd name="connsiteY2" fmla="*/ 78581 h 166686"/>
                <a:gd name="connsiteX3" fmla="*/ 68095 w 133808"/>
                <a:gd name="connsiteY3" fmla="*/ 157162 h 166686"/>
                <a:gd name="connsiteX4" fmla="*/ 0 w 133808"/>
                <a:gd name="connsiteY4" fmla="*/ 166686 h 166686"/>
                <a:gd name="connsiteX0" fmla="*/ 2382 w 133808"/>
                <a:gd name="connsiteY0" fmla="*/ 0 h 178592"/>
                <a:gd name="connsiteX1" fmla="*/ 68095 w 133808"/>
                <a:gd name="connsiteY1" fmla="*/ 11906 h 178592"/>
                <a:gd name="connsiteX2" fmla="*/ 133808 w 133808"/>
                <a:gd name="connsiteY2" fmla="*/ 90487 h 178592"/>
                <a:gd name="connsiteX3" fmla="*/ 68095 w 133808"/>
                <a:gd name="connsiteY3" fmla="*/ 169068 h 178592"/>
                <a:gd name="connsiteX4" fmla="*/ 0 w 133808"/>
                <a:gd name="connsiteY4" fmla="*/ 178592 h 178592"/>
                <a:gd name="connsiteX0" fmla="*/ 68095 w 133808"/>
                <a:gd name="connsiteY0" fmla="*/ 0 h 166686"/>
                <a:gd name="connsiteX1" fmla="*/ 133808 w 133808"/>
                <a:gd name="connsiteY1" fmla="*/ 78581 h 166686"/>
                <a:gd name="connsiteX2" fmla="*/ 68095 w 133808"/>
                <a:gd name="connsiteY2" fmla="*/ 157162 h 166686"/>
                <a:gd name="connsiteX3" fmla="*/ 0 w 133808"/>
                <a:gd name="connsiteY3" fmla="*/ 166686 h 166686"/>
                <a:gd name="connsiteX0" fmla="*/ 133808 w 133808"/>
                <a:gd name="connsiteY0" fmla="*/ 0 h 88105"/>
                <a:gd name="connsiteX1" fmla="*/ 68095 w 133808"/>
                <a:gd name="connsiteY1" fmla="*/ 78581 h 88105"/>
                <a:gd name="connsiteX2" fmla="*/ 0 w 133808"/>
                <a:gd name="connsiteY2" fmla="*/ 88105 h 88105"/>
              </a:gdLst>
              <a:ahLst/>
              <a:cxnLst>
                <a:cxn ang="0">
                  <a:pos x="connsiteX0" y="connsiteY0"/>
                </a:cxn>
                <a:cxn ang="0">
                  <a:pos x="connsiteX1" y="connsiteY1"/>
                </a:cxn>
                <a:cxn ang="0">
                  <a:pos x="connsiteX2" y="connsiteY2"/>
                </a:cxn>
              </a:cxnLst>
              <a:rect l="l" t="t" r="r" b="b"/>
              <a:pathLst>
                <a:path w="133808" h="88105">
                  <a:moveTo>
                    <a:pt x="133808" y="0"/>
                  </a:moveTo>
                  <a:cubicBezTo>
                    <a:pt x="133808" y="43399"/>
                    <a:pt x="104387" y="78581"/>
                    <a:pt x="68095" y="78581"/>
                  </a:cubicBezTo>
                  <a:lnTo>
                    <a:pt x="0" y="88105"/>
                  </a:lnTo>
                </a:path>
              </a:pathLst>
            </a:custGeom>
            <a:noFill/>
            <a:ln w="25400" cap="flat" cmpd="sng" algn="ctr">
              <a:solidFill>
                <a:sysClr val="window" lastClr="FFFFFF">
                  <a:lumMod val="50000"/>
                </a:sysClr>
              </a:solidFill>
              <a:prstDash val="solid"/>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FFFFFF"/>
                </a:solidFill>
                <a:effectLst/>
                <a:uLnTx/>
                <a:uFillTx/>
                <a:latin typeface="Calibri"/>
                <a:ea typeface="+mn-ea"/>
                <a:cs typeface="+mn-cs"/>
              </a:endParaRPr>
            </a:p>
          </p:txBody>
        </p:sp>
        <p:sp>
          <p:nvSpPr>
            <p:cNvPr id="47" name="Flowchart: Delay 41">
              <a:extLst>
                <a:ext uri="{FF2B5EF4-FFF2-40B4-BE49-F238E27FC236}">
                  <a16:creationId xmlns:a16="http://schemas.microsoft.com/office/drawing/2014/main" id="{A5713EE8-0A96-455F-BC19-0A5B27DC855E}"/>
                </a:ext>
              </a:extLst>
            </p:cNvPr>
            <p:cNvSpPr/>
            <p:nvPr/>
          </p:nvSpPr>
          <p:spPr>
            <a:xfrm rot="5400000" flipH="1">
              <a:off x="384656" y="2160188"/>
              <a:ext cx="223114" cy="159433"/>
            </a:xfrm>
            <a:custGeom>
              <a:avLst/>
              <a:gdLst>
                <a:gd name="connsiteX0" fmla="*/ 0 w 131426"/>
                <a:gd name="connsiteY0" fmla="*/ 0 h 157161"/>
                <a:gd name="connsiteX1" fmla="*/ 65713 w 131426"/>
                <a:gd name="connsiteY1" fmla="*/ 0 h 157161"/>
                <a:gd name="connsiteX2" fmla="*/ 131426 w 131426"/>
                <a:gd name="connsiteY2" fmla="*/ 78581 h 157161"/>
                <a:gd name="connsiteX3" fmla="*/ 65713 w 131426"/>
                <a:gd name="connsiteY3" fmla="*/ 157162 h 157161"/>
                <a:gd name="connsiteX4" fmla="*/ 0 w 131426"/>
                <a:gd name="connsiteY4" fmla="*/ 157161 h 157161"/>
                <a:gd name="connsiteX5" fmla="*/ 0 w 131426"/>
                <a:gd name="connsiteY5" fmla="*/ 0 h 157161"/>
                <a:gd name="connsiteX0" fmla="*/ 0 w 131426"/>
                <a:gd name="connsiteY0" fmla="*/ 0 h 157162"/>
                <a:gd name="connsiteX1" fmla="*/ 65713 w 131426"/>
                <a:gd name="connsiteY1" fmla="*/ 0 h 157162"/>
                <a:gd name="connsiteX2" fmla="*/ 131426 w 131426"/>
                <a:gd name="connsiteY2" fmla="*/ 78581 h 157162"/>
                <a:gd name="connsiteX3" fmla="*/ 65713 w 131426"/>
                <a:gd name="connsiteY3" fmla="*/ 157162 h 157162"/>
                <a:gd name="connsiteX4" fmla="*/ 0 w 131426"/>
                <a:gd name="connsiteY4" fmla="*/ 157161 h 157162"/>
                <a:gd name="connsiteX5" fmla="*/ 91440 w 131426"/>
                <a:gd name="connsiteY5" fmla="*/ 91440 h 157162"/>
                <a:gd name="connsiteX0" fmla="*/ 0 w 131426"/>
                <a:gd name="connsiteY0" fmla="*/ 0 h 157162"/>
                <a:gd name="connsiteX1" fmla="*/ 65713 w 131426"/>
                <a:gd name="connsiteY1" fmla="*/ 0 h 157162"/>
                <a:gd name="connsiteX2" fmla="*/ 131426 w 131426"/>
                <a:gd name="connsiteY2" fmla="*/ 78581 h 157162"/>
                <a:gd name="connsiteX3" fmla="*/ 65713 w 131426"/>
                <a:gd name="connsiteY3" fmla="*/ 157162 h 157162"/>
                <a:gd name="connsiteX4" fmla="*/ 0 w 131426"/>
                <a:gd name="connsiteY4" fmla="*/ 157161 h 157162"/>
                <a:gd name="connsiteX0" fmla="*/ 2382 w 133808"/>
                <a:gd name="connsiteY0" fmla="*/ 0 h 166686"/>
                <a:gd name="connsiteX1" fmla="*/ 68095 w 133808"/>
                <a:gd name="connsiteY1" fmla="*/ 0 h 166686"/>
                <a:gd name="connsiteX2" fmla="*/ 133808 w 133808"/>
                <a:gd name="connsiteY2" fmla="*/ 78581 h 166686"/>
                <a:gd name="connsiteX3" fmla="*/ 68095 w 133808"/>
                <a:gd name="connsiteY3" fmla="*/ 157162 h 166686"/>
                <a:gd name="connsiteX4" fmla="*/ 0 w 133808"/>
                <a:gd name="connsiteY4" fmla="*/ 166686 h 166686"/>
                <a:gd name="connsiteX0" fmla="*/ 2382 w 133808"/>
                <a:gd name="connsiteY0" fmla="*/ 0 h 178592"/>
                <a:gd name="connsiteX1" fmla="*/ 68095 w 133808"/>
                <a:gd name="connsiteY1" fmla="*/ 11906 h 178592"/>
                <a:gd name="connsiteX2" fmla="*/ 133808 w 133808"/>
                <a:gd name="connsiteY2" fmla="*/ 90487 h 178592"/>
                <a:gd name="connsiteX3" fmla="*/ 68095 w 133808"/>
                <a:gd name="connsiteY3" fmla="*/ 169068 h 178592"/>
                <a:gd name="connsiteX4" fmla="*/ 0 w 133808"/>
                <a:gd name="connsiteY4" fmla="*/ 178592 h 178592"/>
                <a:gd name="connsiteX0" fmla="*/ 68095 w 133808"/>
                <a:gd name="connsiteY0" fmla="*/ 0 h 166686"/>
                <a:gd name="connsiteX1" fmla="*/ 133808 w 133808"/>
                <a:gd name="connsiteY1" fmla="*/ 78581 h 166686"/>
                <a:gd name="connsiteX2" fmla="*/ 68095 w 133808"/>
                <a:gd name="connsiteY2" fmla="*/ 157162 h 166686"/>
                <a:gd name="connsiteX3" fmla="*/ 0 w 133808"/>
                <a:gd name="connsiteY3" fmla="*/ 166686 h 166686"/>
                <a:gd name="connsiteX0" fmla="*/ 133808 w 133808"/>
                <a:gd name="connsiteY0" fmla="*/ 0 h 88105"/>
                <a:gd name="connsiteX1" fmla="*/ 68095 w 133808"/>
                <a:gd name="connsiteY1" fmla="*/ 78581 h 88105"/>
                <a:gd name="connsiteX2" fmla="*/ 0 w 133808"/>
                <a:gd name="connsiteY2" fmla="*/ 88105 h 88105"/>
              </a:gdLst>
              <a:ahLst/>
              <a:cxnLst>
                <a:cxn ang="0">
                  <a:pos x="connsiteX0" y="connsiteY0"/>
                </a:cxn>
                <a:cxn ang="0">
                  <a:pos x="connsiteX1" y="connsiteY1"/>
                </a:cxn>
                <a:cxn ang="0">
                  <a:pos x="connsiteX2" y="connsiteY2"/>
                </a:cxn>
              </a:cxnLst>
              <a:rect l="l" t="t" r="r" b="b"/>
              <a:pathLst>
                <a:path w="133808" h="88105">
                  <a:moveTo>
                    <a:pt x="133808" y="0"/>
                  </a:moveTo>
                  <a:cubicBezTo>
                    <a:pt x="133808" y="43399"/>
                    <a:pt x="104387" y="78581"/>
                    <a:pt x="68095" y="78581"/>
                  </a:cubicBezTo>
                  <a:lnTo>
                    <a:pt x="0" y="88105"/>
                  </a:lnTo>
                </a:path>
              </a:pathLst>
            </a:custGeom>
            <a:noFill/>
            <a:ln w="25400" cap="flat" cmpd="sng" algn="ctr">
              <a:solidFill>
                <a:sysClr val="window" lastClr="FFFFFF">
                  <a:lumMod val="50000"/>
                </a:sysClr>
              </a:solidFill>
              <a:prstDash val="solid"/>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FFFFFF"/>
                </a:solidFill>
                <a:effectLst/>
                <a:uLnTx/>
                <a:uFillTx/>
                <a:latin typeface="Calibri"/>
                <a:ea typeface="+mn-ea"/>
                <a:cs typeface="+mn-cs"/>
              </a:endParaRPr>
            </a:p>
          </p:txBody>
        </p:sp>
      </p:grpSp>
      <p:sp>
        <p:nvSpPr>
          <p:cNvPr id="48" name="Tekstvak 47">
            <a:extLst>
              <a:ext uri="{FF2B5EF4-FFF2-40B4-BE49-F238E27FC236}">
                <a16:creationId xmlns:a16="http://schemas.microsoft.com/office/drawing/2014/main" id="{7A5ADDE0-0830-4409-B034-C85476D6A1AB}"/>
              </a:ext>
            </a:extLst>
          </p:cNvPr>
          <p:cNvSpPr txBox="1"/>
          <p:nvPr/>
        </p:nvSpPr>
        <p:spPr>
          <a:xfrm>
            <a:off x="8405261" y="2911512"/>
            <a:ext cx="809837" cy="230832"/>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prstClr val="black"/>
                </a:solidFill>
                <a:effectLst/>
                <a:uLnTx/>
                <a:uFillTx/>
                <a:latin typeface="Calibri Light"/>
                <a:ea typeface="+mn-ea"/>
                <a:cs typeface="+mn-cs"/>
              </a:rPr>
              <a:t>Maatschappij</a:t>
            </a:r>
          </a:p>
        </p:txBody>
      </p:sp>
      <p:cxnSp>
        <p:nvCxnSpPr>
          <p:cNvPr id="49" name="Rechte verbindingslijn met pijl 48">
            <a:extLst>
              <a:ext uri="{FF2B5EF4-FFF2-40B4-BE49-F238E27FC236}">
                <a16:creationId xmlns:a16="http://schemas.microsoft.com/office/drawing/2014/main" id="{5CAC60F4-9A5C-41F4-A495-23F8EB74B75F}"/>
              </a:ext>
            </a:extLst>
          </p:cNvPr>
          <p:cNvCxnSpPr>
            <a:cxnSpLocks/>
          </p:cNvCxnSpPr>
          <p:nvPr/>
        </p:nvCxnSpPr>
        <p:spPr>
          <a:xfrm>
            <a:off x="8382022" y="2291055"/>
            <a:ext cx="0" cy="991394"/>
          </a:xfrm>
          <a:prstGeom prst="straightConnector1">
            <a:avLst/>
          </a:prstGeom>
          <a:ln w="25400">
            <a:solidFill>
              <a:schemeClr val="accent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0" name="Rechte verbindingslijn met pijl 49">
            <a:extLst>
              <a:ext uri="{FF2B5EF4-FFF2-40B4-BE49-F238E27FC236}">
                <a16:creationId xmlns:a16="http://schemas.microsoft.com/office/drawing/2014/main" id="{AB1AB00A-BC29-4591-9B8B-3E71298DB279}"/>
              </a:ext>
            </a:extLst>
          </p:cNvPr>
          <p:cNvCxnSpPr>
            <a:cxnSpLocks/>
          </p:cNvCxnSpPr>
          <p:nvPr/>
        </p:nvCxnSpPr>
        <p:spPr>
          <a:xfrm>
            <a:off x="8382022" y="3408302"/>
            <a:ext cx="0" cy="668081"/>
          </a:xfrm>
          <a:prstGeom prst="straightConnector1">
            <a:avLst/>
          </a:prstGeom>
          <a:ln w="25400">
            <a:solidFill>
              <a:schemeClr val="accent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7" name="Titel 6">
            <a:extLst>
              <a:ext uri="{FF2B5EF4-FFF2-40B4-BE49-F238E27FC236}">
                <a16:creationId xmlns:a16="http://schemas.microsoft.com/office/drawing/2014/main" id="{5BFBCADA-0993-43E7-8F20-9307C61F4670}"/>
              </a:ext>
            </a:extLst>
          </p:cNvPr>
          <p:cNvSpPr>
            <a:spLocks noGrp="1"/>
          </p:cNvSpPr>
          <p:nvPr>
            <p:ph type="title"/>
          </p:nvPr>
        </p:nvSpPr>
        <p:spPr>
          <a:xfrm>
            <a:off x="513000" y="273980"/>
            <a:ext cx="8109506" cy="654825"/>
          </a:xfrm>
        </p:spPr>
        <p:txBody>
          <a:bodyPr/>
          <a:lstStyle/>
          <a:p>
            <a:pPr lvl="0">
              <a:defRPr/>
            </a:pPr>
            <a:r>
              <a:rPr lang="nl-NL" sz="2100" b="0">
                <a:solidFill>
                  <a:srgbClr val="821E7D"/>
                </a:solidFill>
                <a:latin typeface="Microsoft JhengHei Light"/>
              </a:rPr>
              <a:t>Waardestromen</a:t>
            </a:r>
          </a:p>
        </p:txBody>
      </p:sp>
      <p:sp>
        <p:nvSpPr>
          <p:cNvPr id="54" name="Tijdelijke aanduiding voor tekst 2">
            <a:extLst>
              <a:ext uri="{FF2B5EF4-FFF2-40B4-BE49-F238E27FC236}">
                <a16:creationId xmlns:a16="http://schemas.microsoft.com/office/drawing/2014/main" id="{7C2D6861-C43A-49A1-97A9-04A4322EB081}"/>
              </a:ext>
            </a:extLst>
          </p:cNvPr>
          <p:cNvSpPr txBox="1">
            <a:spLocks/>
          </p:cNvSpPr>
          <p:nvPr/>
        </p:nvSpPr>
        <p:spPr>
          <a:xfrm>
            <a:off x="513001" y="632190"/>
            <a:ext cx="7332878" cy="183106"/>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pPr marL="0" marR="0" lvl="0" indent="0" algn="l" defTabSz="914400" rtl="0" eaLnBrk="1" fontAlgn="auto" latinLnBrk="0" hangingPunct="1">
              <a:lnSpc>
                <a:spcPct val="120000"/>
              </a:lnSpc>
              <a:spcBef>
                <a:spcPts val="0"/>
              </a:spcBef>
              <a:spcAft>
                <a:spcPts val="0"/>
              </a:spcAft>
              <a:buClr>
                <a:srgbClr val="002D41"/>
              </a:buClr>
              <a:buSzTx/>
              <a:buFontTx/>
              <a:buNone/>
              <a:tabLst/>
              <a:defRPr/>
            </a:pPr>
            <a:r>
              <a:rPr kumimoji="0" lang="nl-NL" sz="1500" b="0" i="0" u="none" strike="noStrike" kern="1200" cap="none" spc="0" normalizeH="0" baseline="0" noProof="0">
                <a:ln>
                  <a:noFill/>
                </a:ln>
                <a:solidFill>
                  <a:srgbClr val="48AED0"/>
                </a:solidFill>
                <a:effectLst/>
                <a:uLnTx/>
                <a:uFillTx/>
                <a:latin typeface="Microsoft JhengHei Light" panose="020B0304030504040204" pitchFamily="34" charset="-120"/>
                <a:ea typeface="Microsoft JhengHei Light" panose="020B0304030504040204" pitchFamily="34" charset="-120"/>
                <a:cs typeface="Calibri Light"/>
              </a:rPr>
              <a:t>Toelichting samenhang </a:t>
            </a:r>
            <a:r>
              <a:rPr kumimoji="0" lang="nl-NL" sz="1500" b="0" i="0" u="none" strike="noStrike" kern="1200" cap="none" spc="0" normalizeH="0" baseline="0" noProof="0" err="1">
                <a:ln>
                  <a:noFill/>
                </a:ln>
                <a:solidFill>
                  <a:srgbClr val="48AED0"/>
                </a:solidFill>
                <a:effectLst/>
                <a:uLnTx/>
                <a:uFillTx/>
                <a:latin typeface="Microsoft JhengHei Light" panose="020B0304030504040204" pitchFamily="34" charset="-120"/>
                <a:ea typeface="Microsoft JhengHei Light" panose="020B0304030504040204" pitchFamily="34" charset="-120"/>
                <a:cs typeface="Calibri Light"/>
              </a:rPr>
              <a:t>waardestromen</a:t>
            </a:r>
            <a:endParaRPr kumimoji="0" lang="nl-NL" sz="1500" b="0" i="0" u="none" strike="noStrike" kern="1200" cap="none" spc="0" normalizeH="0" baseline="0" noProof="0">
              <a:ln>
                <a:noFill/>
              </a:ln>
              <a:solidFill>
                <a:srgbClr val="48AED0"/>
              </a:solidFill>
              <a:effectLst/>
              <a:uLnTx/>
              <a:uFillTx/>
              <a:latin typeface="Microsoft JhengHei Light" panose="020B0304030504040204" pitchFamily="34" charset="-120"/>
              <a:ea typeface="Microsoft JhengHei Light" panose="020B0304030504040204" pitchFamily="34" charset="-120"/>
              <a:cs typeface="Calibri Light" panose="020F0302020204030204" pitchFamily="34" charset="0"/>
            </a:endParaRPr>
          </a:p>
        </p:txBody>
      </p:sp>
      <p:pic>
        <p:nvPicPr>
          <p:cNvPr id="51" name="Afbeelding 50">
            <a:extLst>
              <a:ext uri="{FF2B5EF4-FFF2-40B4-BE49-F238E27FC236}">
                <a16:creationId xmlns:a16="http://schemas.microsoft.com/office/drawing/2014/main" id="{3E55FF3B-C84B-40FA-91CC-15C6E707A2E0}"/>
              </a:ext>
            </a:extLst>
          </p:cNvPr>
          <p:cNvPicPr>
            <a:picLocks noChangeAspect="1"/>
          </p:cNvPicPr>
          <p:nvPr/>
        </p:nvPicPr>
        <p:blipFill>
          <a:blip r:embed="rId3"/>
          <a:stretch>
            <a:fillRect/>
          </a:stretch>
        </p:blipFill>
        <p:spPr>
          <a:xfrm>
            <a:off x="7751731" y="102171"/>
            <a:ext cx="1316699" cy="359100"/>
          </a:xfrm>
          <a:prstGeom prst="rect">
            <a:avLst/>
          </a:prstGeom>
        </p:spPr>
      </p:pic>
    </p:spTree>
    <p:extLst>
      <p:ext uri="{BB962C8B-B14F-4D97-AF65-F5344CB8AC3E}">
        <p14:creationId xmlns:p14="http://schemas.microsoft.com/office/powerpoint/2010/main" val="37876757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9CB13C3C-56DB-4D96-997B-0AD2A80C96B3}"/>
              </a:ext>
            </a:extLst>
          </p:cNvPr>
          <p:cNvPicPr>
            <a:picLocks noChangeAspect="1"/>
          </p:cNvPicPr>
          <p:nvPr/>
        </p:nvPicPr>
        <p:blipFill>
          <a:blip r:embed="rId2"/>
          <a:stretch>
            <a:fillRect/>
          </a:stretch>
        </p:blipFill>
        <p:spPr>
          <a:xfrm>
            <a:off x="319562" y="682456"/>
            <a:ext cx="7962066" cy="4212701"/>
          </a:xfrm>
          <a:prstGeom prst="rect">
            <a:avLst/>
          </a:prstGeom>
        </p:spPr>
      </p:pic>
      <p:sp>
        <p:nvSpPr>
          <p:cNvPr id="4" name="Ovaal 3"/>
          <p:cNvSpPr/>
          <p:nvPr/>
        </p:nvSpPr>
        <p:spPr>
          <a:xfrm>
            <a:off x="504246" y="1893658"/>
            <a:ext cx="213064" cy="216902"/>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1</a:t>
            </a:r>
          </a:p>
        </p:txBody>
      </p:sp>
      <p:sp>
        <p:nvSpPr>
          <p:cNvPr id="42" name="Ovaal 41"/>
          <p:cNvSpPr/>
          <p:nvPr/>
        </p:nvSpPr>
        <p:spPr>
          <a:xfrm>
            <a:off x="487262" y="2462599"/>
            <a:ext cx="213064" cy="216902"/>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2</a:t>
            </a:r>
          </a:p>
        </p:txBody>
      </p:sp>
      <p:sp>
        <p:nvSpPr>
          <p:cNvPr id="44" name="Ovaal 43"/>
          <p:cNvSpPr/>
          <p:nvPr/>
        </p:nvSpPr>
        <p:spPr>
          <a:xfrm>
            <a:off x="3057884" y="1878812"/>
            <a:ext cx="213064" cy="216902"/>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3</a:t>
            </a:r>
          </a:p>
        </p:txBody>
      </p:sp>
      <p:sp>
        <p:nvSpPr>
          <p:cNvPr id="45" name="Ovaal 44"/>
          <p:cNvSpPr/>
          <p:nvPr/>
        </p:nvSpPr>
        <p:spPr>
          <a:xfrm>
            <a:off x="5647563" y="2462599"/>
            <a:ext cx="213064" cy="216902"/>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5</a:t>
            </a:r>
          </a:p>
        </p:txBody>
      </p:sp>
      <p:sp>
        <p:nvSpPr>
          <p:cNvPr id="46" name="Ovaal 45"/>
          <p:cNvSpPr/>
          <p:nvPr/>
        </p:nvSpPr>
        <p:spPr>
          <a:xfrm>
            <a:off x="5650093" y="3031427"/>
            <a:ext cx="213064" cy="216902"/>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6</a:t>
            </a:r>
          </a:p>
        </p:txBody>
      </p:sp>
      <p:sp>
        <p:nvSpPr>
          <p:cNvPr id="47" name="Ovaal 46"/>
          <p:cNvSpPr/>
          <p:nvPr/>
        </p:nvSpPr>
        <p:spPr>
          <a:xfrm>
            <a:off x="6989968" y="1911166"/>
            <a:ext cx="213064" cy="216902"/>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7</a:t>
            </a:r>
          </a:p>
        </p:txBody>
      </p:sp>
      <p:cxnSp>
        <p:nvCxnSpPr>
          <p:cNvPr id="11" name="Rechte verbindingslijn 10"/>
          <p:cNvCxnSpPr>
            <a:stCxn id="4" idx="4"/>
            <a:endCxn id="42" idx="0"/>
          </p:cNvCxnSpPr>
          <p:nvPr/>
        </p:nvCxnSpPr>
        <p:spPr>
          <a:xfrm flipH="1">
            <a:off x="593794" y="2110559"/>
            <a:ext cx="16984" cy="352040"/>
          </a:xfrm>
          <a:prstGeom prst="line">
            <a:avLst/>
          </a:prstGeom>
          <a:ln w="85725">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48" name="Rechte verbindingslijn 47"/>
          <p:cNvCxnSpPr>
            <a:stCxn id="44" idx="2"/>
            <a:endCxn id="42" idx="6"/>
          </p:cNvCxnSpPr>
          <p:nvPr/>
        </p:nvCxnSpPr>
        <p:spPr>
          <a:xfrm flipH="1">
            <a:off x="700326" y="1987263"/>
            <a:ext cx="2357558" cy="583787"/>
          </a:xfrm>
          <a:prstGeom prst="line">
            <a:avLst/>
          </a:prstGeom>
          <a:ln w="85725">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49" name="Rechte verbindingslijn 48"/>
          <p:cNvCxnSpPr>
            <a:stCxn id="44" idx="6"/>
            <a:endCxn id="54" idx="2"/>
          </p:cNvCxnSpPr>
          <p:nvPr/>
        </p:nvCxnSpPr>
        <p:spPr>
          <a:xfrm>
            <a:off x="3270948" y="1987263"/>
            <a:ext cx="2375668" cy="9430"/>
          </a:xfrm>
          <a:prstGeom prst="line">
            <a:avLst/>
          </a:prstGeom>
          <a:ln w="85725">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52" name="Rechte verbindingslijn 51"/>
          <p:cNvCxnSpPr>
            <a:stCxn id="46" idx="0"/>
            <a:endCxn id="45" idx="4"/>
          </p:cNvCxnSpPr>
          <p:nvPr/>
        </p:nvCxnSpPr>
        <p:spPr>
          <a:xfrm flipH="1" flipV="1">
            <a:off x="5754096" y="2679500"/>
            <a:ext cx="2530" cy="351927"/>
          </a:xfrm>
          <a:prstGeom prst="line">
            <a:avLst/>
          </a:prstGeom>
          <a:ln w="85725">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55" name="Rechte verbindingslijn 54"/>
          <p:cNvCxnSpPr>
            <a:stCxn id="46" idx="6"/>
            <a:endCxn id="47" idx="2"/>
          </p:cNvCxnSpPr>
          <p:nvPr/>
        </p:nvCxnSpPr>
        <p:spPr>
          <a:xfrm flipV="1">
            <a:off x="5855938" y="2019618"/>
            <a:ext cx="1134030" cy="1120261"/>
          </a:xfrm>
          <a:prstGeom prst="line">
            <a:avLst/>
          </a:prstGeom>
          <a:ln w="85725">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58" name="Rechte verbindingslijn 57"/>
          <p:cNvCxnSpPr>
            <a:stCxn id="46" idx="2"/>
            <a:endCxn id="62" idx="6"/>
          </p:cNvCxnSpPr>
          <p:nvPr/>
        </p:nvCxnSpPr>
        <p:spPr>
          <a:xfrm flipH="1" flipV="1">
            <a:off x="670462" y="3136908"/>
            <a:ext cx="4972412" cy="2970"/>
          </a:xfrm>
          <a:prstGeom prst="line">
            <a:avLst/>
          </a:prstGeom>
          <a:ln w="85725">
            <a:solidFill>
              <a:srgbClr val="FFC000"/>
            </a:solidFill>
            <a:tailEnd type="none"/>
          </a:ln>
        </p:spPr>
        <p:style>
          <a:lnRef idx="1">
            <a:schemeClr val="accent1"/>
          </a:lnRef>
          <a:fillRef idx="0">
            <a:schemeClr val="accent1"/>
          </a:fillRef>
          <a:effectRef idx="0">
            <a:schemeClr val="accent1"/>
          </a:effectRef>
          <a:fontRef idx="minor">
            <a:schemeClr val="tx1"/>
          </a:fontRef>
        </p:style>
      </p:cxnSp>
      <p:sp>
        <p:nvSpPr>
          <p:cNvPr id="62" name="Ovaal 61"/>
          <p:cNvSpPr/>
          <p:nvPr/>
        </p:nvSpPr>
        <p:spPr>
          <a:xfrm>
            <a:off x="457399" y="3028457"/>
            <a:ext cx="213064" cy="216902"/>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7</a:t>
            </a:r>
          </a:p>
        </p:txBody>
      </p:sp>
      <p:sp>
        <p:nvSpPr>
          <p:cNvPr id="65" name="Ovaal 64"/>
          <p:cNvSpPr/>
          <p:nvPr/>
        </p:nvSpPr>
        <p:spPr>
          <a:xfrm>
            <a:off x="6984017" y="2484605"/>
            <a:ext cx="213064" cy="216902"/>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8</a:t>
            </a:r>
          </a:p>
        </p:txBody>
      </p:sp>
      <p:cxnSp>
        <p:nvCxnSpPr>
          <p:cNvPr id="66" name="Rechte verbindingslijn 65"/>
          <p:cNvCxnSpPr>
            <a:stCxn id="65" idx="0"/>
            <a:endCxn id="47" idx="4"/>
          </p:cNvCxnSpPr>
          <p:nvPr/>
        </p:nvCxnSpPr>
        <p:spPr>
          <a:xfrm flipV="1">
            <a:off x="7090549" y="2128069"/>
            <a:ext cx="5951" cy="356537"/>
          </a:xfrm>
          <a:prstGeom prst="line">
            <a:avLst/>
          </a:prstGeom>
          <a:ln w="85725">
            <a:solidFill>
              <a:srgbClr val="FFC000"/>
            </a:solidFill>
            <a:tailEnd type="none"/>
          </a:ln>
        </p:spPr>
        <p:style>
          <a:lnRef idx="1">
            <a:schemeClr val="accent1"/>
          </a:lnRef>
          <a:fillRef idx="0">
            <a:schemeClr val="accent1"/>
          </a:fillRef>
          <a:effectRef idx="0">
            <a:schemeClr val="accent1"/>
          </a:effectRef>
          <a:fontRef idx="minor">
            <a:schemeClr val="tx1"/>
          </a:fontRef>
        </p:style>
      </p:cxnSp>
      <p:sp>
        <p:nvSpPr>
          <p:cNvPr id="50" name="Ovaal 49"/>
          <p:cNvSpPr/>
          <p:nvPr/>
        </p:nvSpPr>
        <p:spPr>
          <a:xfrm>
            <a:off x="2621985" y="2263147"/>
            <a:ext cx="213064" cy="216902"/>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5</a:t>
            </a:r>
          </a:p>
        </p:txBody>
      </p:sp>
      <p:cxnSp>
        <p:nvCxnSpPr>
          <p:cNvPr id="51" name="Rechte verbindingslijn 50"/>
          <p:cNvCxnSpPr>
            <a:cxnSpLocks/>
            <a:endCxn id="45" idx="2"/>
          </p:cNvCxnSpPr>
          <p:nvPr/>
        </p:nvCxnSpPr>
        <p:spPr>
          <a:xfrm>
            <a:off x="2813392" y="2371599"/>
            <a:ext cx="2834171" cy="199451"/>
          </a:xfrm>
          <a:prstGeom prst="line">
            <a:avLst/>
          </a:prstGeom>
          <a:ln w="85725">
            <a:solidFill>
              <a:srgbClr val="FFC000"/>
            </a:solidFill>
            <a:tailEnd type="none"/>
          </a:ln>
        </p:spPr>
        <p:style>
          <a:lnRef idx="1">
            <a:schemeClr val="accent1"/>
          </a:lnRef>
          <a:fillRef idx="0">
            <a:schemeClr val="accent1"/>
          </a:fillRef>
          <a:effectRef idx="0">
            <a:schemeClr val="accent1"/>
          </a:effectRef>
          <a:fontRef idx="minor">
            <a:schemeClr val="tx1"/>
          </a:fontRef>
        </p:style>
      </p:cxnSp>
      <p:sp>
        <p:nvSpPr>
          <p:cNvPr id="54" name="Ovaal 53"/>
          <p:cNvSpPr/>
          <p:nvPr/>
        </p:nvSpPr>
        <p:spPr>
          <a:xfrm>
            <a:off x="5646615" y="1888242"/>
            <a:ext cx="213064" cy="216902"/>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4</a:t>
            </a:r>
          </a:p>
        </p:txBody>
      </p:sp>
      <p:cxnSp>
        <p:nvCxnSpPr>
          <p:cNvPr id="56" name="Rechte verbindingslijn 55"/>
          <p:cNvCxnSpPr>
            <a:stCxn id="45" idx="0"/>
            <a:endCxn id="54" idx="4"/>
          </p:cNvCxnSpPr>
          <p:nvPr/>
        </p:nvCxnSpPr>
        <p:spPr>
          <a:xfrm flipH="1" flipV="1">
            <a:off x="5753147" y="2105144"/>
            <a:ext cx="948" cy="357455"/>
          </a:xfrm>
          <a:prstGeom prst="line">
            <a:avLst/>
          </a:prstGeom>
          <a:ln w="85725">
            <a:solidFill>
              <a:srgbClr val="FFC000"/>
            </a:solidFill>
            <a:tailEnd type="none"/>
          </a:ln>
        </p:spPr>
        <p:style>
          <a:lnRef idx="1">
            <a:schemeClr val="accent1"/>
          </a:lnRef>
          <a:fillRef idx="0">
            <a:schemeClr val="accent1"/>
          </a:fillRef>
          <a:effectRef idx="0">
            <a:schemeClr val="accent1"/>
          </a:effectRef>
          <a:fontRef idx="minor">
            <a:schemeClr val="tx1"/>
          </a:fontRef>
        </p:style>
      </p:cxnSp>
      <p:sp>
        <p:nvSpPr>
          <p:cNvPr id="59" name="Ovaal 58"/>
          <p:cNvSpPr/>
          <p:nvPr/>
        </p:nvSpPr>
        <p:spPr>
          <a:xfrm>
            <a:off x="5654782" y="3585367"/>
            <a:ext cx="213064" cy="216902"/>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6</a:t>
            </a:r>
          </a:p>
        </p:txBody>
      </p:sp>
      <p:cxnSp>
        <p:nvCxnSpPr>
          <p:cNvPr id="60" name="Rechte verbindingslijn 59"/>
          <p:cNvCxnSpPr>
            <a:stCxn id="59" idx="0"/>
            <a:endCxn id="46" idx="4"/>
          </p:cNvCxnSpPr>
          <p:nvPr/>
        </p:nvCxnSpPr>
        <p:spPr>
          <a:xfrm flipH="1" flipV="1">
            <a:off x="5756625" y="3248329"/>
            <a:ext cx="4689" cy="337039"/>
          </a:xfrm>
          <a:prstGeom prst="line">
            <a:avLst/>
          </a:prstGeom>
          <a:ln w="85725">
            <a:solidFill>
              <a:srgbClr val="FFC000"/>
            </a:solidFill>
            <a:tailEnd type="none"/>
          </a:ln>
        </p:spPr>
        <p:style>
          <a:lnRef idx="1">
            <a:schemeClr val="accent1"/>
          </a:lnRef>
          <a:fillRef idx="0">
            <a:schemeClr val="accent1"/>
          </a:fillRef>
          <a:effectRef idx="0">
            <a:schemeClr val="accent1"/>
          </a:effectRef>
          <a:fontRef idx="minor">
            <a:schemeClr val="tx1"/>
          </a:fontRef>
        </p:style>
      </p:cxnSp>
      <p:sp>
        <p:nvSpPr>
          <p:cNvPr id="61" name="Ovaal 60"/>
          <p:cNvSpPr/>
          <p:nvPr/>
        </p:nvSpPr>
        <p:spPr>
          <a:xfrm>
            <a:off x="444692" y="3562273"/>
            <a:ext cx="213064" cy="216902"/>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8</a:t>
            </a:r>
          </a:p>
        </p:txBody>
      </p:sp>
      <p:cxnSp>
        <p:nvCxnSpPr>
          <p:cNvPr id="63" name="Rechte verbindingslijn 62"/>
          <p:cNvCxnSpPr>
            <a:stCxn id="62" idx="4"/>
            <a:endCxn id="61" idx="0"/>
          </p:cNvCxnSpPr>
          <p:nvPr/>
        </p:nvCxnSpPr>
        <p:spPr>
          <a:xfrm flipH="1">
            <a:off x="551224" y="3245359"/>
            <a:ext cx="12707" cy="316914"/>
          </a:xfrm>
          <a:prstGeom prst="line">
            <a:avLst/>
          </a:prstGeom>
          <a:ln w="85725">
            <a:solidFill>
              <a:srgbClr val="FFC000"/>
            </a:solidFill>
            <a:tailEnd type="none"/>
          </a:ln>
        </p:spPr>
        <p:style>
          <a:lnRef idx="1">
            <a:schemeClr val="accent1"/>
          </a:lnRef>
          <a:fillRef idx="0">
            <a:schemeClr val="accent1"/>
          </a:fillRef>
          <a:effectRef idx="0">
            <a:schemeClr val="accent1"/>
          </a:effectRef>
          <a:fontRef idx="minor">
            <a:schemeClr val="tx1"/>
          </a:fontRef>
        </p:style>
      </p:cxnSp>
      <p:sp>
        <p:nvSpPr>
          <p:cNvPr id="128" name="Ovaal 127">
            <a:extLst>
              <a:ext uri="{FF2B5EF4-FFF2-40B4-BE49-F238E27FC236}">
                <a16:creationId xmlns:a16="http://schemas.microsoft.com/office/drawing/2014/main" id="{24383658-A218-4078-80D4-5C61C1CD7A7C}"/>
              </a:ext>
            </a:extLst>
          </p:cNvPr>
          <p:cNvSpPr/>
          <p:nvPr/>
        </p:nvSpPr>
        <p:spPr>
          <a:xfrm>
            <a:off x="7025133" y="3604866"/>
            <a:ext cx="213064" cy="216902"/>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9</a:t>
            </a:r>
          </a:p>
        </p:txBody>
      </p:sp>
      <p:cxnSp>
        <p:nvCxnSpPr>
          <p:cNvPr id="130" name="Rechte verbindingslijn 129">
            <a:extLst>
              <a:ext uri="{FF2B5EF4-FFF2-40B4-BE49-F238E27FC236}">
                <a16:creationId xmlns:a16="http://schemas.microsoft.com/office/drawing/2014/main" id="{D2306CC9-6F14-46F7-BB60-91359C4DA823}"/>
              </a:ext>
            </a:extLst>
          </p:cNvPr>
          <p:cNvCxnSpPr>
            <a:cxnSpLocks/>
            <a:stCxn id="65" idx="4"/>
            <a:endCxn id="128" idx="0"/>
          </p:cNvCxnSpPr>
          <p:nvPr/>
        </p:nvCxnSpPr>
        <p:spPr>
          <a:xfrm>
            <a:off x="7090549" y="2701507"/>
            <a:ext cx="41117" cy="903359"/>
          </a:xfrm>
          <a:prstGeom prst="line">
            <a:avLst/>
          </a:prstGeom>
          <a:ln w="85725">
            <a:solidFill>
              <a:srgbClr val="FFC000"/>
            </a:solidFill>
            <a:tailEnd type="none"/>
          </a:ln>
        </p:spPr>
        <p:style>
          <a:lnRef idx="1">
            <a:schemeClr val="accent1"/>
          </a:lnRef>
          <a:fillRef idx="0">
            <a:schemeClr val="accent1"/>
          </a:fillRef>
          <a:effectRef idx="0">
            <a:schemeClr val="accent1"/>
          </a:effectRef>
          <a:fontRef idx="minor">
            <a:schemeClr val="tx1"/>
          </a:fontRef>
        </p:style>
      </p:cxnSp>
      <p:sp>
        <p:nvSpPr>
          <p:cNvPr id="64" name="Ovaal 63">
            <a:extLst>
              <a:ext uri="{FF2B5EF4-FFF2-40B4-BE49-F238E27FC236}">
                <a16:creationId xmlns:a16="http://schemas.microsoft.com/office/drawing/2014/main" id="{F42E25F0-60D6-48D2-9032-866969F251FE}"/>
              </a:ext>
            </a:extLst>
          </p:cNvPr>
          <p:cNvSpPr/>
          <p:nvPr/>
        </p:nvSpPr>
        <p:spPr>
          <a:xfrm>
            <a:off x="2617296" y="3216718"/>
            <a:ext cx="213064" cy="216902"/>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5</a:t>
            </a:r>
          </a:p>
        </p:txBody>
      </p:sp>
      <p:cxnSp>
        <p:nvCxnSpPr>
          <p:cNvPr id="67" name="Rechte verbindingslijn 66">
            <a:extLst>
              <a:ext uri="{FF2B5EF4-FFF2-40B4-BE49-F238E27FC236}">
                <a16:creationId xmlns:a16="http://schemas.microsoft.com/office/drawing/2014/main" id="{4688B8F7-D90B-4EA8-A2A4-1858B1863A81}"/>
              </a:ext>
            </a:extLst>
          </p:cNvPr>
          <p:cNvCxnSpPr>
            <a:cxnSpLocks/>
            <a:stCxn id="64" idx="6"/>
            <a:endCxn id="45" idx="2"/>
          </p:cNvCxnSpPr>
          <p:nvPr/>
        </p:nvCxnSpPr>
        <p:spPr>
          <a:xfrm flipV="1">
            <a:off x="2830360" y="2571050"/>
            <a:ext cx="2817203" cy="754119"/>
          </a:xfrm>
          <a:prstGeom prst="line">
            <a:avLst/>
          </a:prstGeom>
          <a:ln w="85725">
            <a:solidFill>
              <a:srgbClr val="FFC000"/>
            </a:solidFill>
            <a:tailEnd type="none"/>
          </a:ln>
        </p:spPr>
        <p:style>
          <a:lnRef idx="1">
            <a:schemeClr val="accent1"/>
          </a:lnRef>
          <a:fillRef idx="0">
            <a:schemeClr val="accent1"/>
          </a:fillRef>
          <a:effectRef idx="0">
            <a:schemeClr val="accent1"/>
          </a:effectRef>
          <a:fontRef idx="minor">
            <a:schemeClr val="tx1"/>
          </a:fontRef>
        </p:style>
      </p:cxnSp>
      <p:sp>
        <p:nvSpPr>
          <p:cNvPr id="68" name="Titel 1">
            <a:extLst>
              <a:ext uri="{FF2B5EF4-FFF2-40B4-BE49-F238E27FC236}">
                <a16:creationId xmlns:a16="http://schemas.microsoft.com/office/drawing/2014/main" id="{78163013-6223-42CB-9823-85D0C79030B0}"/>
              </a:ext>
            </a:extLst>
          </p:cNvPr>
          <p:cNvSpPr txBox="1">
            <a:spLocks/>
          </p:cNvSpPr>
          <p:nvPr/>
        </p:nvSpPr>
        <p:spPr>
          <a:xfrm>
            <a:off x="535676" y="125291"/>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marL="0" marR="0" lvl="0" indent="0" algn="l" defTabSz="914418" rtl="0" eaLnBrk="1" fontAlgn="auto" latinLnBrk="0" hangingPunct="1">
              <a:lnSpc>
                <a:spcPts val="2800"/>
              </a:lnSpc>
              <a:spcBef>
                <a:spcPct val="0"/>
              </a:spcBef>
              <a:spcAft>
                <a:spcPts val="0"/>
              </a:spcAft>
              <a:buClrTx/>
              <a:buSzTx/>
              <a:buFontTx/>
              <a:buNone/>
              <a:tabLst/>
              <a:defRPr/>
            </a:pPr>
            <a:r>
              <a:rPr kumimoji="0" lang="nl-NL" sz="2100" b="0" i="0" u="none" strike="noStrike" kern="1200" cap="none" spc="0" normalizeH="0" baseline="0" noProof="0">
                <a:ln>
                  <a:noFill/>
                </a:ln>
                <a:solidFill>
                  <a:srgbClr val="821E7D"/>
                </a:solidFill>
                <a:effectLst/>
                <a:uLnTx/>
                <a:uFillTx/>
                <a:latin typeface="Microsoft JhengHei Light"/>
                <a:ea typeface="+mj-ea"/>
                <a:cs typeface="Arial" pitchFamily="34" charset="0"/>
              </a:rPr>
              <a:t>Business </a:t>
            </a:r>
            <a:r>
              <a:rPr kumimoji="0" lang="nl-NL" sz="2100" b="0" i="0" u="none" strike="noStrike" kern="1200" cap="none" spc="0" normalizeH="0" baseline="0" noProof="0" err="1">
                <a:ln>
                  <a:noFill/>
                </a:ln>
                <a:solidFill>
                  <a:srgbClr val="821E7D"/>
                </a:solidFill>
                <a:effectLst/>
                <a:uLnTx/>
                <a:uFillTx/>
                <a:latin typeface="Microsoft JhengHei Light"/>
                <a:ea typeface="+mj-ea"/>
                <a:cs typeface="Arial" pitchFamily="34" charset="0"/>
              </a:rPr>
              <a:t>capabilities</a:t>
            </a:r>
            <a:r>
              <a:rPr kumimoji="0" lang="nl-NL" sz="2100" b="0" i="0" u="none" strike="noStrike" kern="1200" cap="none" spc="0" normalizeH="0" baseline="0" noProof="0">
                <a:ln>
                  <a:noFill/>
                </a:ln>
                <a:solidFill>
                  <a:srgbClr val="821E7D"/>
                </a:solidFill>
                <a:effectLst/>
                <a:uLnTx/>
                <a:uFillTx/>
                <a:latin typeface="Microsoft JhengHei Light"/>
                <a:ea typeface="+mj-ea"/>
                <a:cs typeface="Arial" pitchFamily="34" charset="0"/>
              </a:rPr>
              <a:t> per </a:t>
            </a:r>
            <a:r>
              <a:rPr kumimoji="0" lang="nl-NL" sz="2100" b="0" i="0" u="none" strike="noStrike" kern="1200" cap="none" spc="0" normalizeH="0" baseline="0" noProof="0" err="1">
                <a:ln>
                  <a:noFill/>
                </a:ln>
                <a:solidFill>
                  <a:srgbClr val="821E7D"/>
                </a:solidFill>
                <a:effectLst/>
                <a:uLnTx/>
                <a:uFillTx/>
                <a:latin typeface="Microsoft JhengHei Light"/>
                <a:ea typeface="+mj-ea"/>
                <a:cs typeface="Arial" pitchFamily="34" charset="0"/>
              </a:rPr>
              <a:t>waardestroom</a:t>
            </a:r>
            <a:endParaRPr kumimoji="0" lang="nl-NL" sz="2100" b="0" i="0" u="none" strike="noStrike" kern="1200" cap="none" spc="0" normalizeH="0" baseline="0" noProof="0">
              <a:ln>
                <a:noFill/>
              </a:ln>
              <a:solidFill>
                <a:srgbClr val="821E7D"/>
              </a:solidFill>
              <a:effectLst/>
              <a:uLnTx/>
              <a:uFillTx/>
              <a:latin typeface="Microsoft JhengHei Light"/>
              <a:ea typeface="+mj-ea"/>
              <a:cs typeface="Arial" pitchFamily="34" charset="0"/>
            </a:endParaRPr>
          </a:p>
        </p:txBody>
      </p:sp>
      <p:sp>
        <p:nvSpPr>
          <p:cNvPr id="69" name="Tijdelijke aanduiding voor tekst 2">
            <a:extLst>
              <a:ext uri="{FF2B5EF4-FFF2-40B4-BE49-F238E27FC236}">
                <a16:creationId xmlns:a16="http://schemas.microsoft.com/office/drawing/2014/main" id="{BAA492CB-E02B-4D33-BF82-C1CF7D1ADCEE}"/>
              </a:ext>
            </a:extLst>
          </p:cNvPr>
          <p:cNvSpPr txBox="1">
            <a:spLocks/>
          </p:cNvSpPr>
          <p:nvPr/>
        </p:nvSpPr>
        <p:spPr>
          <a:xfrm>
            <a:off x="513000" y="420001"/>
            <a:ext cx="6901969" cy="203093"/>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pPr marL="0" marR="0" lvl="0" indent="0" algn="l" defTabSz="914400" rtl="0" eaLnBrk="1" fontAlgn="auto" latinLnBrk="0" hangingPunct="1">
              <a:lnSpc>
                <a:spcPct val="120000"/>
              </a:lnSpc>
              <a:spcBef>
                <a:spcPts val="0"/>
              </a:spcBef>
              <a:spcAft>
                <a:spcPts val="0"/>
              </a:spcAft>
              <a:buClr>
                <a:srgbClr val="002D41"/>
              </a:buClr>
              <a:buSzTx/>
              <a:buFontTx/>
              <a:buNone/>
              <a:tabLst/>
              <a:defRPr/>
            </a:pPr>
            <a:r>
              <a:rPr kumimoji="0" lang="nl-NL" sz="1500" b="0" i="0" u="none" strike="noStrike" kern="1200" cap="none" spc="0" normalizeH="0" baseline="0" noProof="0">
                <a:ln>
                  <a:noFill/>
                </a:ln>
                <a:solidFill>
                  <a:srgbClr val="48AED0"/>
                </a:solidFill>
                <a:effectLst/>
                <a:uLnTx/>
                <a:uFillTx/>
                <a:latin typeface="Microsoft JhengHei Light" panose="020B0304030504040204" pitchFamily="34" charset="-120"/>
                <a:ea typeface="Microsoft JhengHei Light" panose="020B0304030504040204" pitchFamily="34" charset="-120"/>
                <a:cs typeface="Calibri Light"/>
              </a:rPr>
              <a:t>Contracteren, aan-en afsluiten gebruikers</a:t>
            </a:r>
          </a:p>
        </p:txBody>
      </p:sp>
      <p:pic>
        <p:nvPicPr>
          <p:cNvPr id="32" name="Afbeelding 31">
            <a:extLst>
              <a:ext uri="{FF2B5EF4-FFF2-40B4-BE49-F238E27FC236}">
                <a16:creationId xmlns:a16="http://schemas.microsoft.com/office/drawing/2014/main" id="{BDE0BAC8-DFE4-470B-BFE0-77479413252E}"/>
              </a:ext>
            </a:extLst>
          </p:cNvPr>
          <p:cNvPicPr>
            <a:picLocks noChangeAspect="1"/>
          </p:cNvPicPr>
          <p:nvPr/>
        </p:nvPicPr>
        <p:blipFill>
          <a:blip r:embed="rId3"/>
          <a:stretch>
            <a:fillRect/>
          </a:stretch>
        </p:blipFill>
        <p:spPr>
          <a:xfrm>
            <a:off x="7751731" y="102171"/>
            <a:ext cx="1316699" cy="359100"/>
          </a:xfrm>
          <a:prstGeom prst="rect">
            <a:avLst/>
          </a:prstGeom>
        </p:spPr>
      </p:pic>
    </p:spTree>
    <p:extLst>
      <p:ext uri="{BB962C8B-B14F-4D97-AF65-F5344CB8AC3E}">
        <p14:creationId xmlns:p14="http://schemas.microsoft.com/office/powerpoint/2010/main" val="7355083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Afgeronde rechthoek 40">
            <a:extLst>
              <a:ext uri="{FF2B5EF4-FFF2-40B4-BE49-F238E27FC236}">
                <a16:creationId xmlns:a16="http://schemas.microsoft.com/office/drawing/2014/main" id="{260E772F-43B0-4D2F-BC6F-F44B284DB4A4}"/>
              </a:ext>
            </a:extLst>
          </p:cNvPr>
          <p:cNvSpPr/>
          <p:nvPr/>
        </p:nvSpPr>
        <p:spPr>
          <a:xfrm>
            <a:off x="7691012" y="892883"/>
            <a:ext cx="891000" cy="378000"/>
          </a:xfrm>
          <a:prstGeom prst="roundRect">
            <a:avLst/>
          </a:prstGeom>
          <a:solidFill>
            <a:srgbClr val="FFCC99"/>
          </a:solidFill>
          <a:ln w="3175" cap="flat" cmpd="sng" algn="ctr">
            <a:solidFill>
              <a:srgbClr val="996633"/>
            </a:solidFill>
            <a:prstDash val="solid"/>
          </a:ln>
          <a:effectLst/>
        </p:spPr>
        <p:txBody>
          <a:bodyPr rot="0" spcFirstLastPara="0" vertOverflow="overflow" horzOverflow="overflow" vert="horz" wrap="square" lIns="0" tIns="35100" rIns="0" bIns="34290" numCol="1" spcCol="0" rtlCol="0" fromWordArt="0" anchor="t" anchorCtr="0" forceAA="0" compatLnSpc="1">
            <a:prstTxWarp prst="textNoShape">
              <a:avLst/>
            </a:prstTxWarp>
            <a:noAutofit/>
          </a:body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25" b="1" i="0" u="none" strike="noStrike" kern="0" cap="none" spc="0" normalizeH="0" baseline="0" noProof="0">
                <a:ln>
                  <a:noFill/>
                </a:ln>
                <a:solidFill>
                  <a:srgbClr val="625D62">
                    <a:lumMod val="50000"/>
                  </a:srgbClr>
                </a:solidFill>
                <a:effectLst/>
                <a:uLnTx/>
                <a:uFillTx/>
                <a:latin typeface="Microsoft JhengHei Light"/>
                <a:ea typeface="+mn-ea"/>
                <a:cs typeface="+mn-cs"/>
              </a:rPr>
              <a:t>.1. Marktpartijen bedienen en relaties onderhouden</a:t>
            </a:r>
          </a:p>
        </p:txBody>
      </p:sp>
      <p:sp>
        <p:nvSpPr>
          <p:cNvPr id="108" name="Afgeronde rechthoek 41">
            <a:extLst>
              <a:ext uri="{FF2B5EF4-FFF2-40B4-BE49-F238E27FC236}">
                <a16:creationId xmlns:a16="http://schemas.microsoft.com/office/drawing/2014/main" id="{E13F8D79-6982-4D70-9B12-60D9777717E3}"/>
              </a:ext>
            </a:extLst>
          </p:cNvPr>
          <p:cNvSpPr/>
          <p:nvPr/>
        </p:nvSpPr>
        <p:spPr>
          <a:xfrm>
            <a:off x="6691140" y="903956"/>
            <a:ext cx="891000" cy="378000"/>
          </a:xfrm>
          <a:prstGeom prst="roundRect">
            <a:avLst/>
          </a:prstGeom>
          <a:solidFill>
            <a:srgbClr val="FFCC99"/>
          </a:solidFill>
          <a:ln w="3175" cap="flat" cmpd="sng" algn="ctr">
            <a:solidFill>
              <a:srgbClr val="996633"/>
            </a:solidFill>
            <a:prstDash val="solid"/>
          </a:ln>
          <a:effectLst/>
        </p:spPr>
        <p:txBody>
          <a:bodyPr rot="0" spcFirstLastPara="0" vertOverflow="overflow" horzOverflow="overflow" vert="horz" wrap="square" lIns="0" tIns="35100" rIns="0" bIns="34290" numCol="1" spcCol="0" rtlCol="0" fromWordArt="0" anchor="t" anchorCtr="0" forceAA="0" compatLnSpc="1">
            <a:prstTxWarp prst="textNoShape">
              <a:avLst/>
            </a:prstTxWarp>
            <a:noAutofit/>
          </a:body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25" b="1" i="0" u="none" strike="noStrike" kern="0" cap="none" spc="0" normalizeH="0" baseline="0" noProof="0">
                <a:ln>
                  <a:noFill/>
                </a:ln>
                <a:solidFill>
                  <a:srgbClr val="625D62">
                    <a:lumMod val="50000"/>
                  </a:srgbClr>
                </a:solidFill>
                <a:effectLst/>
                <a:uLnTx/>
                <a:uFillTx/>
                <a:latin typeface="Microsoft JhengHei Light"/>
                <a:ea typeface="+mn-ea"/>
                <a:cs typeface="+mn-cs"/>
              </a:rPr>
              <a:t>.2. Marktdata beheren</a:t>
            </a:r>
          </a:p>
        </p:txBody>
      </p:sp>
      <p:sp>
        <p:nvSpPr>
          <p:cNvPr id="103" name="Ovaal 102">
            <a:extLst>
              <a:ext uri="{FF2B5EF4-FFF2-40B4-BE49-F238E27FC236}">
                <a16:creationId xmlns:a16="http://schemas.microsoft.com/office/drawing/2014/main" id="{E4EE3BA5-DEF4-4F05-A4B8-4CC0E4E99824}"/>
              </a:ext>
            </a:extLst>
          </p:cNvPr>
          <p:cNvSpPr/>
          <p:nvPr/>
        </p:nvSpPr>
        <p:spPr>
          <a:xfrm>
            <a:off x="7272007" y="2194274"/>
            <a:ext cx="162000" cy="1620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750" b="0" i="0" u="none" strike="noStrike" kern="1200" cap="none" spc="0" normalizeH="0" baseline="0" noProof="0">
                <a:ln>
                  <a:noFill/>
                </a:ln>
                <a:solidFill>
                  <a:srgbClr val="625D62">
                    <a:lumMod val="50000"/>
                  </a:srgbClr>
                </a:solidFill>
                <a:effectLst/>
                <a:uLnTx/>
                <a:uFillTx/>
                <a:latin typeface="Arial"/>
                <a:ea typeface="+mn-ea"/>
                <a:cs typeface="+mn-cs"/>
              </a:rPr>
              <a:t>6</a:t>
            </a:r>
          </a:p>
        </p:txBody>
      </p:sp>
      <p:sp>
        <p:nvSpPr>
          <p:cNvPr id="104" name="Ovaal 103">
            <a:extLst>
              <a:ext uri="{FF2B5EF4-FFF2-40B4-BE49-F238E27FC236}">
                <a16:creationId xmlns:a16="http://schemas.microsoft.com/office/drawing/2014/main" id="{743F66A2-81E6-4154-B4D5-3B25A61865B4}"/>
              </a:ext>
            </a:extLst>
          </p:cNvPr>
          <p:cNvSpPr/>
          <p:nvPr/>
        </p:nvSpPr>
        <p:spPr>
          <a:xfrm>
            <a:off x="7394821" y="2194084"/>
            <a:ext cx="162000" cy="1620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750" b="0" i="0" u="none" strike="noStrike" kern="1200" cap="none" spc="0" normalizeH="0" baseline="0" noProof="0">
                <a:ln>
                  <a:noFill/>
                </a:ln>
                <a:solidFill>
                  <a:srgbClr val="625D62">
                    <a:lumMod val="50000"/>
                  </a:srgbClr>
                </a:solidFill>
                <a:effectLst/>
                <a:uLnTx/>
                <a:uFillTx/>
                <a:latin typeface="Arial"/>
                <a:ea typeface="+mn-ea"/>
                <a:cs typeface="+mn-cs"/>
              </a:rPr>
              <a:t>6</a:t>
            </a:r>
          </a:p>
        </p:txBody>
      </p:sp>
      <p:sp>
        <p:nvSpPr>
          <p:cNvPr id="101" name="Ovaal 100">
            <a:extLst>
              <a:ext uri="{FF2B5EF4-FFF2-40B4-BE49-F238E27FC236}">
                <a16:creationId xmlns:a16="http://schemas.microsoft.com/office/drawing/2014/main" id="{C0651BC3-6F34-4A62-92E6-8B7F827ED016}"/>
              </a:ext>
            </a:extLst>
          </p:cNvPr>
          <p:cNvSpPr/>
          <p:nvPr/>
        </p:nvSpPr>
        <p:spPr>
          <a:xfrm>
            <a:off x="3851110" y="2209253"/>
            <a:ext cx="162000" cy="1620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750" b="0" i="0" u="none" strike="noStrike" kern="1200" cap="none" spc="0" normalizeH="0" baseline="0" noProof="0">
                <a:ln>
                  <a:noFill/>
                </a:ln>
                <a:solidFill>
                  <a:srgbClr val="625D62">
                    <a:lumMod val="50000"/>
                  </a:srgbClr>
                </a:solidFill>
                <a:effectLst/>
                <a:uLnTx/>
                <a:uFillTx/>
                <a:latin typeface="Arial"/>
                <a:ea typeface="+mn-ea"/>
                <a:cs typeface="+mn-cs"/>
              </a:rPr>
              <a:t>5</a:t>
            </a:r>
          </a:p>
        </p:txBody>
      </p:sp>
      <p:sp>
        <p:nvSpPr>
          <p:cNvPr id="102" name="Ovaal 101">
            <a:extLst>
              <a:ext uri="{FF2B5EF4-FFF2-40B4-BE49-F238E27FC236}">
                <a16:creationId xmlns:a16="http://schemas.microsoft.com/office/drawing/2014/main" id="{504A3951-9D9B-4CB7-9B19-F131025DEE65}"/>
              </a:ext>
            </a:extLst>
          </p:cNvPr>
          <p:cNvSpPr/>
          <p:nvPr/>
        </p:nvSpPr>
        <p:spPr>
          <a:xfrm>
            <a:off x="3973924" y="2209063"/>
            <a:ext cx="162000" cy="1620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750" b="0" i="0" u="none" strike="noStrike" kern="1200" cap="none" spc="0" normalizeH="0" baseline="0" noProof="0">
                <a:ln>
                  <a:noFill/>
                </a:ln>
                <a:solidFill>
                  <a:srgbClr val="625D62">
                    <a:lumMod val="50000"/>
                  </a:srgbClr>
                </a:solidFill>
                <a:effectLst/>
                <a:uLnTx/>
                <a:uFillTx/>
                <a:latin typeface="Arial"/>
                <a:ea typeface="+mn-ea"/>
                <a:cs typeface="+mn-cs"/>
              </a:rPr>
              <a:t>5</a:t>
            </a:r>
          </a:p>
        </p:txBody>
      </p:sp>
      <p:sp>
        <p:nvSpPr>
          <p:cNvPr id="3" name="Tijdelijke aanduiding voor dianummer 2">
            <a:extLst>
              <a:ext uri="{FF2B5EF4-FFF2-40B4-BE49-F238E27FC236}">
                <a16:creationId xmlns:a16="http://schemas.microsoft.com/office/drawing/2014/main" id="{0A8EE2BA-A1EE-4204-BCA0-180DB03C3CF4}"/>
              </a:ext>
            </a:extLst>
          </p:cNvPr>
          <p:cNvSpPr>
            <a:spLocks noGrp="1"/>
          </p:cNvSpPr>
          <p:nvPr>
            <p:ph type="sldNum" sz="quarter" idx="4294967295"/>
          </p:nvPr>
        </p:nvSpPr>
        <p:spPr>
          <a:xfrm>
            <a:off x="476906" y="4838877"/>
            <a:ext cx="2057400" cy="273844"/>
          </a:xfr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F68BF4A6-40A7-E04A-A78B-7409A1BC41E0}" type="slidenum">
              <a:rPr kumimoji="0" lang="en-GB" sz="750" b="0" i="0" u="none" strike="noStrike" kern="1200" cap="none" spc="0" normalizeH="0" baseline="0" noProof="0">
                <a:ln>
                  <a:noFill/>
                </a:ln>
                <a:solidFill>
                  <a:srgbClr val="625D62">
                    <a:tint val="75000"/>
                  </a:srgbClr>
                </a:solidFill>
                <a:effectLst/>
                <a:uLnTx/>
                <a:uFillTx/>
                <a:latin typeface="Arial"/>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14</a:t>
            </a:fld>
            <a:endParaRPr kumimoji="0" lang="en-GB" sz="750" b="0" i="0" u="none" strike="noStrike" kern="1200" cap="none" spc="0" normalizeH="0" baseline="0" noProof="0">
              <a:ln>
                <a:noFill/>
              </a:ln>
              <a:solidFill>
                <a:srgbClr val="625D62">
                  <a:tint val="75000"/>
                </a:srgbClr>
              </a:solidFill>
              <a:effectLst/>
              <a:uLnTx/>
              <a:uFillTx/>
              <a:latin typeface="Arial"/>
              <a:ea typeface="+mn-ea"/>
              <a:cs typeface="+mn-cs"/>
            </a:endParaRPr>
          </a:p>
        </p:txBody>
      </p:sp>
      <p:sp>
        <p:nvSpPr>
          <p:cNvPr id="39" name="Afgeronde rechthoek 19">
            <a:extLst>
              <a:ext uri="{FF2B5EF4-FFF2-40B4-BE49-F238E27FC236}">
                <a16:creationId xmlns:a16="http://schemas.microsoft.com/office/drawing/2014/main" id="{7507CBF0-E48A-48A0-A8EA-2F9B0DDDBBFA}"/>
              </a:ext>
            </a:extLst>
          </p:cNvPr>
          <p:cNvSpPr/>
          <p:nvPr/>
        </p:nvSpPr>
        <p:spPr>
          <a:xfrm>
            <a:off x="1763544" y="1369709"/>
            <a:ext cx="891000" cy="378000"/>
          </a:xfrm>
          <a:prstGeom prst="roundRect">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1023828" rtl="0" eaLnBrk="1" fontAlgn="auto" latinLnBrk="0" hangingPunct="1">
              <a:lnSpc>
                <a:spcPct val="100000"/>
              </a:lnSpc>
              <a:spcBef>
                <a:spcPts val="0"/>
              </a:spcBef>
              <a:spcAft>
                <a:spcPts val="0"/>
              </a:spcAft>
              <a:buClrTx/>
              <a:buSzTx/>
              <a:buFontTx/>
              <a:buNone/>
              <a:tabLst/>
              <a:defRPr/>
            </a:pPr>
            <a:r>
              <a:rPr kumimoji="0" lang="nl-NL" sz="525" b="1" i="0" u="none" strike="noStrike" kern="1200" cap="none" spc="0" normalizeH="0" baseline="0" noProof="0">
                <a:ln>
                  <a:noFill/>
                </a:ln>
                <a:solidFill>
                  <a:srgbClr val="625D62">
                    <a:lumMod val="50000"/>
                  </a:srgbClr>
                </a:solidFill>
                <a:effectLst/>
                <a:uLnTx/>
                <a:uFillTx/>
                <a:latin typeface="Microsoft JhengHei Light"/>
                <a:ea typeface="+mn-ea"/>
                <a:cs typeface="+mn-cs"/>
              </a:rPr>
              <a:t>. .2. Contracten verwerven en beheren</a:t>
            </a:r>
          </a:p>
        </p:txBody>
      </p:sp>
      <p:sp>
        <p:nvSpPr>
          <p:cNvPr id="43" name="Afgeronde rechthoek 24">
            <a:extLst>
              <a:ext uri="{FF2B5EF4-FFF2-40B4-BE49-F238E27FC236}">
                <a16:creationId xmlns:a16="http://schemas.microsoft.com/office/drawing/2014/main" id="{FE7B0E47-2011-4F98-94FF-9381E8FF2252}"/>
              </a:ext>
            </a:extLst>
          </p:cNvPr>
          <p:cNvSpPr/>
          <p:nvPr/>
        </p:nvSpPr>
        <p:spPr>
          <a:xfrm>
            <a:off x="7688401" y="3839164"/>
            <a:ext cx="891000" cy="378000"/>
          </a:xfrm>
          <a:prstGeom prst="roundRect">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25" b="1" i="0" u="none" strike="noStrike" kern="1200" cap="none" spc="0" normalizeH="0" baseline="0" noProof="0">
                <a:ln>
                  <a:noFill/>
                </a:ln>
                <a:solidFill>
                  <a:srgbClr val="625D62">
                    <a:lumMod val="50000"/>
                  </a:srgbClr>
                </a:solidFill>
                <a:effectLst/>
                <a:uLnTx/>
                <a:uFillTx/>
                <a:latin typeface="Microsoft JhengHei Light"/>
                <a:ea typeface="+mn-ea"/>
                <a:cs typeface="+mn-cs"/>
              </a:rPr>
              <a:t>.3. Factureren en innen</a:t>
            </a:r>
          </a:p>
        </p:txBody>
      </p:sp>
      <p:sp>
        <p:nvSpPr>
          <p:cNvPr id="45" name="Afgeronde rechthoek 25">
            <a:extLst>
              <a:ext uri="{FF2B5EF4-FFF2-40B4-BE49-F238E27FC236}">
                <a16:creationId xmlns:a16="http://schemas.microsoft.com/office/drawing/2014/main" id="{84008573-419F-4560-B66E-7A2EA9F1CD8B}"/>
              </a:ext>
            </a:extLst>
          </p:cNvPr>
          <p:cNvSpPr/>
          <p:nvPr/>
        </p:nvSpPr>
        <p:spPr>
          <a:xfrm>
            <a:off x="6711107" y="3685073"/>
            <a:ext cx="891000" cy="378000"/>
          </a:xfrm>
          <a:prstGeom prst="roundRect">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25" b="1" i="0" u="none" strike="noStrike" kern="1200" cap="none" spc="0" normalizeH="0" baseline="0" noProof="0">
                <a:ln>
                  <a:noFill/>
                </a:ln>
                <a:solidFill>
                  <a:srgbClr val="625D62">
                    <a:lumMod val="50000"/>
                  </a:srgbClr>
                </a:solidFill>
                <a:effectLst/>
                <a:uLnTx/>
                <a:uFillTx/>
                <a:latin typeface="Microsoft JhengHei Light"/>
                <a:ea typeface="+mn-ea"/>
                <a:cs typeface="+mn-cs"/>
              </a:rPr>
              <a:t>.4. Inkomstenverlies beperken</a:t>
            </a:r>
          </a:p>
        </p:txBody>
      </p:sp>
      <p:sp>
        <p:nvSpPr>
          <p:cNvPr id="50" name="Afgeronde rechthoek 20">
            <a:extLst>
              <a:ext uri="{FF2B5EF4-FFF2-40B4-BE49-F238E27FC236}">
                <a16:creationId xmlns:a16="http://schemas.microsoft.com/office/drawing/2014/main" id="{35C68DB2-DEF0-493D-933E-A5B9EF913A73}"/>
              </a:ext>
            </a:extLst>
          </p:cNvPr>
          <p:cNvSpPr/>
          <p:nvPr/>
        </p:nvSpPr>
        <p:spPr>
          <a:xfrm>
            <a:off x="944415" y="591866"/>
            <a:ext cx="891000" cy="378000"/>
          </a:xfrm>
          <a:prstGeom prst="roundRect">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1023828" rtl="0" eaLnBrk="1" fontAlgn="auto" latinLnBrk="0" hangingPunct="1">
              <a:lnSpc>
                <a:spcPct val="100000"/>
              </a:lnSpc>
              <a:spcBef>
                <a:spcPts val="0"/>
              </a:spcBef>
              <a:spcAft>
                <a:spcPts val="0"/>
              </a:spcAft>
              <a:buClrTx/>
              <a:buSzTx/>
              <a:buFontTx/>
              <a:buNone/>
              <a:tabLst/>
              <a:defRPr/>
            </a:pPr>
            <a:r>
              <a:rPr kumimoji="0" lang="nl-NL" sz="525" b="1" i="0" u="none" strike="noStrike" kern="1200" cap="none" spc="0" normalizeH="0" baseline="0" noProof="0">
                <a:ln>
                  <a:noFill/>
                </a:ln>
                <a:solidFill>
                  <a:srgbClr val="625D62">
                    <a:lumMod val="50000"/>
                  </a:srgbClr>
                </a:solidFill>
                <a:effectLst/>
                <a:uLnTx/>
                <a:uFillTx/>
                <a:latin typeface="Microsoft JhengHei Light"/>
                <a:ea typeface="+mn-ea"/>
                <a:cs typeface="+mn-cs"/>
              </a:rPr>
              <a:t>. 1. Klanten bedienen en relaties onderhouden</a:t>
            </a:r>
          </a:p>
        </p:txBody>
      </p:sp>
      <p:sp>
        <p:nvSpPr>
          <p:cNvPr id="51" name="Afgeronde rechthoek 26">
            <a:extLst>
              <a:ext uri="{FF2B5EF4-FFF2-40B4-BE49-F238E27FC236}">
                <a16:creationId xmlns:a16="http://schemas.microsoft.com/office/drawing/2014/main" id="{88451152-7551-4FE7-B38D-FD5AB9B09BC9}"/>
              </a:ext>
            </a:extLst>
          </p:cNvPr>
          <p:cNvSpPr/>
          <p:nvPr/>
        </p:nvSpPr>
        <p:spPr>
          <a:xfrm>
            <a:off x="6998907" y="2358547"/>
            <a:ext cx="891000" cy="378000"/>
          </a:xfrm>
          <a:prstGeom prst="roundRect">
            <a:avLst/>
          </a:prstGeom>
          <a:solidFill>
            <a:srgbClr val="FFFFCC"/>
          </a:solidFill>
          <a:ln w="3175" cap="flat" cmpd="sng" algn="ctr">
            <a:solidFill>
              <a:srgbClr val="CC9900"/>
            </a:solidFill>
            <a:prstDash val="soli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25" b="1" i="0" u="none" strike="noStrike" kern="0" cap="none" spc="0" normalizeH="0" baseline="0" noProof="0">
                <a:ln>
                  <a:noFill/>
                </a:ln>
                <a:solidFill>
                  <a:srgbClr val="625D62">
                    <a:lumMod val="50000"/>
                  </a:srgbClr>
                </a:solidFill>
                <a:effectLst/>
                <a:uLnTx/>
                <a:uFillTx/>
                <a:latin typeface="Microsoft JhengHei Light"/>
                <a:ea typeface="+mn-ea"/>
                <a:cs typeface="+mn-cs"/>
              </a:rPr>
              <a:t>.4. Werkzaamheden faciliteren</a:t>
            </a:r>
          </a:p>
        </p:txBody>
      </p:sp>
      <p:sp>
        <p:nvSpPr>
          <p:cNvPr id="53" name="Afgeronde rechthoek 27">
            <a:extLst>
              <a:ext uri="{FF2B5EF4-FFF2-40B4-BE49-F238E27FC236}">
                <a16:creationId xmlns:a16="http://schemas.microsoft.com/office/drawing/2014/main" id="{36F0D55F-DAB5-439A-8560-7FB13DE54FE5}"/>
              </a:ext>
            </a:extLst>
          </p:cNvPr>
          <p:cNvSpPr/>
          <p:nvPr/>
        </p:nvSpPr>
        <p:spPr>
          <a:xfrm>
            <a:off x="6998907" y="1843122"/>
            <a:ext cx="891000" cy="378000"/>
          </a:xfrm>
          <a:prstGeom prst="roundRect">
            <a:avLst/>
          </a:prstGeom>
          <a:solidFill>
            <a:srgbClr val="FFFFCC"/>
          </a:solidFill>
          <a:ln w="3175" cap="flat" cmpd="sng" algn="ctr">
            <a:solidFill>
              <a:srgbClr val="CC9900"/>
            </a:solidFill>
            <a:prstDash val="soli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25" b="1" i="0" u="none" strike="noStrike" kern="0" cap="none" spc="0" normalizeH="0" baseline="0" noProof="0">
                <a:ln>
                  <a:noFill/>
                </a:ln>
                <a:solidFill>
                  <a:srgbClr val="625D62">
                    <a:lumMod val="50000"/>
                  </a:srgbClr>
                </a:solidFill>
                <a:effectLst/>
                <a:uLnTx/>
                <a:uFillTx/>
                <a:latin typeface="Microsoft JhengHei Light"/>
                <a:ea typeface="+mn-ea"/>
                <a:cs typeface="+mn-cs"/>
              </a:rPr>
              <a:t>.3. Werkzaamheden uitvoeren</a:t>
            </a:r>
          </a:p>
        </p:txBody>
      </p:sp>
      <p:sp>
        <p:nvSpPr>
          <p:cNvPr id="57" name="Afgeronde rechthoek 28">
            <a:extLst>
              <a:ext uri="{FF2B5EF4-FFF2-40B4-BE49-F238E27FC236}">
                <a16:creationId xmlns:a16="http://schemas.microsoft.com/office/drawing/2014/main" id="{36747A52-F311-42AD-AC6F-10DB471FAA74}"/>
              </a:ext>
            </a:extLst>
          </p:cNvPr>
          <p:cNvSpPr/>
          <p:nvPr/>
        </p:nvSpPr>
        <p:spPr>
          <a:xfrm>
            <a:off x="2700250" y="1831253"/>
            <a:ext cx="891000" cy="378000"/>
          </a:xfrm>
          <a:prstGeom prst="roundRect">
            <a:avLst/>
          </a:prstGeom>
          <a:solidFill>
            <a:srgbClr val="FFFFCC"/>
          </a:solidFill>
          <a:ln w="3175" cap="flat" cmpd="sng" algn="ctr">
            <a:solidFill>
              <a:srgbClr val="CC9900"/>
            </a:solidFill>
            <a:prstDash val="solid"/>
          </a:ln>
          <a:effectLst/>
        </p:spPr>
        <p:txBody>
          <a:bodyPr rot="0" spcFirstLastPara="0" vertOverflow="overflow" horzOverflow="overflow" vert="horz" wrap="square" lIns="27000" tIns="34290" rIns="27000" bIns="34290" numCol="1" spcCol="0" rtlCol="0" fromWordArt="0" anchor="t" anchorCtr="0" forceAA="0" compatLnSpc="1">
            <a:prstTxWarp prst="textNoShape">
              <a:avLst/>
            </a:prstTxWarp>
            <a:noAutofit/>
          </a:body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25" b="1" i="0" u="none" strike="noStrike" kern="0" cap="none" spc="0" normalizeH="0" baseline="0" noProof="0">
                <a:ln>
                  <a:noFill/>
                </a:ln>
                <a:solidFill>
                  <a:srgbClr val="625D62">
                    <a:lumMod val="50000"/>
                  </a:srgbClr>
                </a:solidFill>
                <a:effectLst/>
                <a:uLnTx/>
                <a:uFillTx/>
                <a:latin typeface="Microsoft JhengHei Light"/>
                <a:ea typeface="+mn-ea"/>
                <a:cs typeface="+mn-cs"/>
              </a:rPr>
              <a:t>.1. Werkzaamheden-portfolio opstellen en onderhouden</a:t>
            </a:r>
          </a:p>
        </p:txBody>
      </p:sp>
      <p:sp>
        <p:nvSpPr>
          <p:cNvPr id="59" name="Afgeronde rechthoek 36">
            <a:extLst>
              <a:ext uri="{FF2B5EF4-FFF2-40B4-BE49-F238E27FC236}">
                <a16:creationId xmlns:a16="http://schemas.microsoft.com/office/drawing/2014/main" id="{77C7519C-8057-4504-962D-3CC791E27156}"/>
              </a:ext>
            </a:extLst>
          </p:cNvPr>
          <p:cNvSpPr/>
          <p:nvPr/>
        </p:nvSpPr>
        <p:spPr>
          <a:xfrm>
            <a:off x="1773480" y="1834553"/>
            <a:ext cx="891000" cy="378000"/>
          </a:xfrm>
          <a:prstGeom prst="roundRect">
            <a:avLst/>
          </a:prstGeom>
          <a:solidFill>
            <a:srgbClr val="FF7C80"/>
          </a:solidFill>
          <a:ln w="3175" cap="flat" cmpd="sng" algn="ctr">
            <a:solidFill>
              <a:srgbClr val="C00000"/>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25" b="1" i="0" u="none" strike="noStrike" kern="0" cap="none" spc="0" normalizeH="0" baseline="0" noProof="0">
                <a:ln>
                  <a:noFill/>
                </a:ln>
                <a:solidFill>
                  <a:srgbClr val="625D62">
                    <a:lumMod val="50000"/>
                  </a:srgbClr>
                </a:solidFill>
                <a:effectLst/>
                <a:uLnTx/>
                <a:uFillTx/>
                <a:latin typeface="Microsoft JhengHei Light"/>
                <a:ea typeface="+mn-ea"/>
                <a:cs typeface="+mn-cs"/>
              </a:rPr>
              <a:t>.1. Energienetten uitbreiden, vervangen, en vernieuwen</a:t>
            </a:r>
          </a:p>
        </p:txBody>
      </p:sp>
      <p:sp>
        <p:nvSpPr>
          <p:cNvPr id="60" name="Afgeronde rechthoek 29">
            <a:extLst>
              <a:ext uri="{FF2B5EF4-FFF2-40B4-BE49-F238E27FC236}">
                <a16:creationId xmlns:a16="http://schemas.microsoft.com/office/drawing/2014/main" id="{C4D4AC2F-2612-4508-8174-0DD95E0FA8B9}"/>
              </a:ext>
            </a:extLst>
          </p:cNvPr>
          <p:cNvSpPr/>
          <p:nvPr/>
        </p:nvSpPr>
        <p:spPr>
          <a:xfrm>
            <a:off x="3632927" y="1845328"/>
            <a:ext cx="891000" cy="378000"/>
          </a:xfrm>
          <a:prstGeom prst="roundRect">
            <a:avLst/>
          </a:prstGeom>
          <a:solidFill>
            <a:srgbClr val="FFFFCC"/>
          </a:solidFill>
          <a:ln w="3175" cap="flat" cmpd="sng" algn="ctr">
            <a:solidFill>
              <a:srgbClr val="CC9900"/>
            </a:solidFill>
            <a:prstDash val="soli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25" b="1" i="0" u="none" strike="noStrike" kern="0" cap="none" spc="0" normalizeH="0" baseline="0" noProof="0">
                <a:ln>
                  <a:noFill/>
                </a:ln>
                <a:solidFill>
                  <a:srgbClr val="625D62">
                    <a:lumMod val="50000"/>
                  </a:srgbClr>
                </a:solidFill>
                <a:effectLst/>
                <a:uLnTx/>
                <a:uFillTx/>
                <a:latin typeface="Microsoft JhengHei Light"/>
                <a:ea typeface="+mn-ea"/>
                <a:cs typeface="+mn-cs"/>
              </a:rPr>
              <a:t>.2. Regievoeren over werkzaamheden</a:t>
            </a:r>
          </a:p>
        </p:txBody>
      </p:sp>
      <p:sp>
        <p:nvSpPr>
          <p:cNvPr id="64" name="Afgeronde rechthoek 32">
            <a:extLst>
              <a:ext uri="{FF2B5EF4-FFF2-40B4-BE49-F238E27FC236}">
                <a16:creationId xmlns:a16="http://schemas.microsoft.com/office/drawing/2014/main" id="{75059669-746B-405A-8336-EE73B037896C}"/>
              </a:ext>
            </a:extLst>
          </p:cNvPr>
          <p:cNvSpPr/>
          <p:nvPr/>
        </p:nvSpPr>
        <p:spPr>
          <a:xfrm>
            <a:off x="3196046" y="2375836"/>
            <a:ext cx="891000" cy="378000"/>
          </a:xfrm>
          <a:prstGeom prst="roundRect">
            <a:avLst/>
          </a:prstGeom>
          <a:solidFill>
            <a:srgbClr val="008CBE">
              <a:lumMod val="20000"/>
              <a:lumOff val="80000"/>
            </a:srgbClr>
          </a:solidFill>
          <a:ln w="3175" cap="flat" cmpd="sng" algn="ctr">
            <a:solidFill>
              <a:srgbClr val="008CBE"/>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25" b="1" i="0" u="none" strike="noStrike" kern="0" cap="none" spc="0" normalizeH="0" baseline="0" noProof="0">
                <a:ln>
                  <a:noFill/>
                </a:ln>
                <a:solidFill>
                  <a:srgbClr val="625D62">
                    <a:lumMod val="50000"/>
                  </a:srgbClr>
                </a:solidFill>
                <a:effectLst/>
                <a:uLnTx/>
                <a:uFillTx/>
                <a:latin typeface="Microsoft JhengHei Light"/>
                <a:ea typeface="+mn-ea"/>
                <a:cs typeface="+mn-cs"/>
              </a:rPr>
              <a:t>.1. Energietransport verzorgen</a:t>
            </a:r>
          </a:p>
        </p:txBody>
      </p:sp>
      <p:sp>
        <p:nvSpPr>
          <p:cNvPr id="68" name="Ovaal 67">
            <a:extLst>
              <a:ext uri="{FF2B5EF4-FFF2-40B4-BE49-F238E27FC236}">
                <a16:creationId xmlns:a16="http://schemas.microsoft.com/office/drawing/2014/main" id="{004CBC29-73EB-47BF-856F-ACD197D9E1FD}"/>
              </a:ext>
            </a:extLst>
          </p:cNvPr>
          <p:cNvSpPr/>
          <p:nvPr/>
        </p:nvSpPr>
        <p:spPr>
          <a:xfrm>
            <a:off x="1612580" y="932237"/>
            <a:ext cx="162000" cy="1620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750" b="0" i="0" u="none" strike="noStrike" kern="1200" cap="none" spc="0" normalizeH="0" baseline="0" noProof="0">
                <a:ln>
                  <a:noFill/>
                </a:ln>
                <a:solidFill>
                  <a:srgbClr val="625D62">
                    <a:lumMod val="50000"/>
                  </a:srgbClr>
                </a:solidFill>
                <a:effectLst/>
                <a:uLnTx/>
                <a:uFillTx/>
                <a:latin typeface="Arial"/>
                <a:ea typeface="+mn-ea"/>
                <a:cs typeface="+mn-cs"/>
              </a:rPr>
              <a:t>1</a:t>
            </a:r>
          </a:p>
        </p:txBody>
      </p:sp>
      <p:sp>
        <p:nvSpPr>
          <p:cNvPr id="69" name="Ovaal 68">
            <a:extLst>
              <a:ext uri="{FF2B5EF4-FFF2-40B4-BE49-F238E27FC236}">
                <a16:creationId xmlns:a16="http://schemas.microsoft.com/office/drawing/2014/main" id="{602F326E-5CA1-4CCD-8592-B43B36024894}"/>
              </a:ext>
            </a:extLst>
          </p:cNvPr>
          <p:cNvSpPr/>
          <p:nvPr/>
        </p:nvSpPr>
        <p:spPr>
          <a:xfrm>
            <a:off x="1616816" y="1606633"/>
            <a:ext cx="162000" cy="1620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750" b="0" i="0" u="none" strike="noStrike" kern="1200" cap="none" spc="0" normalizeH="0" baseline="0" noProof="0">
                <a:ln>
                  <a:noFill/>
                </a:ln>
                <a:solidFill>
                  <a:srgbClr val="625D62">
                    <a:lumMod val="50000"/>
                  </a:srgbClr>
                </a:solidFill>
                <a:effectLst/>
                <a:uLnTx/>
                <a:uFillTx/>
                <a:latin typeface="Arial"/>
                <a:ea typeface="+mn-ea"/>
                <a:cs typeface="+mn-cs"/>
              </a:rPr>
              <a:t>2</a:t>
            </a:r>
          </a:p>
        </p:txBody>
      </p:sp>
      <p:sp>
        <p:nvSpPr>
          <p:cNvPr id="70" name="Ovaal 69">
            <a:extLst>
              <a:ext uri="{FF2B5EF4-FFF2-40B4-BE49-F238E27FC236}">
                <a16:creationId xmlns:a16="http://schemas.microsoft.com/office/drawing/2014/main" id="{F2399A83-12FA-4549-AD07-705E28544005}"/>
              </a:ext>
            </a:extLst>
          </p:cNvPr>
          <p:cNvSpPr/>
          <p:nvPr/>
        </p:nvSpPr>
        <p:spPr>
          <a:xfrm>
            <a:off x="2104226" y="2198122"/>
            <a:ext cx="162000" cy="1620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750" b="0" i="0" u="none" strike="noStrike" kern="1200" cap="none" spc="0" normalizeH="0" baseline="0" noProof="0">
                <a:ln>
                  <a:noFill/>
                </a:ln>
                <a:solidFill>
                  <a:srgbClr val="625D62">
                    <a:lumMod val="50000"/>
                  </a:srgbClr>
                </a:solidFill>
                <a:effectLst/>
                <a:uLnTx/>
                <a:uFillTx/>
                <a:latin typeface="Arial"/>
                <a:ea typeface="+mn-ea"/>
                <a:cs typeface="+mn-cs"/>
              </a:rPr>
              <a:t>3</a:t>
            </a:r>
          </a:p>
        </p:txBody>
      </p:sp>
      <p:sp>
        <p:nvSpPr>
          <p:cNvPr id="71" name="Ovaal 70">
            <a:extLst>
              <a:ext uri="{FF2B5EF4-FFF2-40B4-BE49-F238E27FC236}">
                <a16:creationId xmlns:a16="http://schemas.microsoft.com/office/drawing/2014/main" id="{56B05F46-1AED-42C0-854E-696ED8AE47B4}"/>
              </a:ext>
            </a:extLst>
          </p:cNvPr>
          <p:cNvSpPr/>
          <p:nvPr/>
        </p:nvSpPr>
        <p:spPr>
          <a:xfrm>
            <a:off x="8064224" y="3667332"/>
            <a:ext cx="162000" cy="1620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750" b="0" i="0" u="none" strike="noStrike" kern="1200" cap="none" spc="0" normalizeH="0" baseline="0" noProof="0">
                <a:ln>
                  <a:noFill/>
                </a:ln>
                <a:solidFill>
                  <a:srgbClr val="625D62">
                    <a:lumMod val="50000"/>
                  </a:srgbClr>
                </a:solidFill>
                <a:effectLst/>
                <a:uLnTx/>
                <a:uFillTx/>
                <a:latin typeface="Arial"/>
                <a:ea typeface="+mn-ea"/>
                <a:cs typeface="+mn-cs"/>
              </a:rPr>
              <a:t>7</a:t>
            </a:r>
          </a:p>
        </p:txBody>
      </p:sp>
      <p:sp>
        <p:nvSpPr>
          <p:cNvPr id="73" name="Ovaal 72">
            <a:extLst>
              <a:ext uri="{FF2B5EF4-FFF2-40B4-BE49-F238E27FC236}">
                <a16:creationId xmlns:a16="http://schemas.microsoft.com/office/drawing/2014/main" id="{B15DE0C2-405F-4CB7-BF8C-EB23B39C0DEF}"/>
              </a:ext>
            </a:extLst>
          </p:cNvPr>
          <p:cNvSpPr/>
          <p:nvPr/>
        </p:nvSpPr>
        <p:spPr>
          <a:xfrm>
            <a:off x="2989890" y="2198122"/>
            <a:ext cx="162000" cy="1620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750" b="0" i="0" u="none" strike="noStrike" kern="1200" cap="none" spc="0" normalizeH="0" baseline="0" noProof="0">
                <a:ln>
                  <a:noFill/>
                </a:ln>
                <a:solidFill>
                  <a:srgbClr val="625D62">
                    <a:lumMod val="50000"/>
                  </a:srgbClr>
                </a:solidFill>
                <a:effectLst/>
                <a:uLnTx/>
                <a:uFillTx/>
                <a:latin typeface="Arial"/>
                <a:ea typeface="+mn-ea"/>
                <a:cs typeface="+mn-cs"/>
              </a:rPr>
              <a:t>4</a:t>
            </a:r>
          </a:p>
        </p:txBody>
      </p:sp>
      <p:sp>
        <p:nvSpPr>
          <p:cNvPr id="74" name="Ovaal 73">
            <a:extLst>
              <a:ext uri="{FF2B5EF4-FFF2-40B4-BE49-F238E27FC236}">
                <a16:creationId xmlns:a16="http://schemas.microsoft.com/office/drawing/2014/main" id="{9220F577-29D1-45AC-8143-2E9DE2F3F847}"/>
              </a:ext>
            </a:extLst>
          </p:cNvPr>
          <p:cNvSpPr/>
          <p:nvPr/>
        </p:nvSpPr>
        <p:spPr>
          <a:xfrm>
            <a:off x="7057610" y="3545575"/>
            <a:ext cx="162000" cy="1620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750" b="0" i="0" u="none" strike="noStrike" kern="1200" cap="none" spc="0" normalizeH="0" baseline="0" noProof="0">
                <a:ln>
                  <a:noFill/>
                </a:ln>
                <a:solidFill>
                  <a:srgbClr val="625D62">
                    <a:lumMod val="50000"/>
                  </a:srgbClr>
                </a:solidFill>
                <a:effectLst/>
                <a:uLnTx/>
                <a:uFillTx/>
                <a:latin typeface="Arial"/>
                <a:ea typeface="+mn-ea"/>
                <a:cs typeface="+mn-cs"/>
              </a:rPr>
              <a:t>8</a:t>
            </a:r>
          </a:p>
        </p:txBody>
      </p:sp>
      <p:sp>
        <p:nvSpPr>
          <p:cNvPr id="75" name="Stroomdiagram: Scheidingslijn 74">
            <a:extLst>
              <a:ext uri="{FF2B5EF4-FFF2-40B4-BE49-F238E27FC236}">
                <a16:creationId xmlns:a16="http://schemas.microsoft.com/office/drawing/2014/main" id="{0E866010-0112-4EE1-8505-52E431935FED}"/>
              </a:ext>
            </a:extLst>
          </p:cNvPr>
          <p:cNvSpPr/>
          <p:nvPr/>
        </p:nvSpPr>
        <p:spPr>
          <a:xfrm>
            <a:off x="7120855" y="2197242"/>
            <a:ext cx="647105" cy="162000"/>
          </a:xfrm>
          <a:prstGeom prst="flowChartTerminator">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750" b="0" i="0" u="none" strike="noStrike" kern="1200" cap="none" spc="0" normalizeH="0" baseline="0" noProof="0">
                <a:ln>
                  <a:noFill/>
                </a:ln>
                <a:solidFill>
                  <a:srgbClr val="625D62">
                    <a:lumMod val="50000"/>
                  </a:srgbClr>
                </a:solidFill>
                <a:effectLst/>
                <a:uLnTx/>
                <a:uFillTx/>
                <a:latin typeface="Arial"/>
                <a:ea typeface="+mn-ea"/>
                <a:cs typeface="+mn-cs"/>
              </a:rPr>
              <a:t>6</a:t>
            </a:r>
          </a:p>
        </p:txBody>
      </p:sp>
      <p:cxnSp>
        <p:nvCxnSpPr>
          <p:cNvPr id="77" name="Rechte verbindingslijn 76">
            <a:extLst>
              <a:ext uri="{FF2B5EF4-FFF2-40B4-BE49-F238E27FC236}">
                <a16:creationId xmlns:a16="http://schemas.microsoft.com/office/drawing/2014/main" id="{8ABA9B29-A0C4-4712-9B00-266DD18159D2}"/>
              </a:ext>
            </a:extLst>
          </p:cNvPr>
          <p:cNvCxnSpPr>
            <a:cxnSpLocks/>
            <a:stCxn id="69" idx="0"/>
            <a:endCxn id="68" idx="4"/>
          </p:cNvCxnSpPr>
          <p:nvPr/>
        </p:nvCxnSpPr>
        <p:spPr>
          <a:xfrm flipH="1" flipV="1">
            <a:off x="1693580" y="1094237"/>
            <a:ext cx="4236" cy="512396"/>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78" name="Rechte verbindingslijn 77">
            <a:extLst>
              <a:ext uri="{FF2B5EF4-FFF2-40B4-BE49-F238E27FC236}">
                <a16:creationId xmlns:a16="http://schemas.microsoft.com/office/drawing/2014/main" id="{B84730C3-DE02-4EE9-AF3A-F42FC9426E37}"/>
              </a:ext>
            </a:extLst>
          </p:cNvPr>
          <p:cNvCxnSpPr>
            <a:cxnSpLocks/>
            <a:endCxn id="69" idx="4"/>
          </p:cNvCxnSpPr>
          <p:nvPr/>
        </p:nvCxnSpPr>
        <p:spPr>
          <a:xfrm flipV="1">
            <a:off x="1696540" y="1768633"/>
            <a:ext cx="1276" cy="407514"/>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sp>
        <p:nvSpPr>
          <p:cNvPr id="79" name="Stroomdiagram: Scheidingslijn 78">
            <a:extLst>
              <a:ext uri="{FF2B5EF4-FFF2-40B4-BE49-F238E27FC236}">
                <a16:creationId xmlns:a16="http://schemas.microsoft.com/office/drawing/2014/main" id="{9D9EC55F-3FC1-44A9-A524-1C13BB558413}"/>
              </a:ext>
            </a:extLst>
          </p:cNvPr>
          <p:cNvSpPr/>
          <p:nvPr/>
        </p:nvSpPr>
        <p:spPr>
          <a:xfrm>
            <a:off x="3841674" y="2201633"/>
            <a:ext cx="518471" cy="174203"/>
          </a:xfrm>
          <a:prstGeom prst="flowChartTerminator">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750" b="0" i="0" u="none" strike="noStrike" kern="1200" cap="none" spc="0" normalizeH="0" baseline="0" noProof="0">
                <a:ln>
                  <a:noFill/>
                </a:ln>
                <a:solidFill>
                  <a:srgbClr val="625D62">
                    <a:lumMod val="50000"/>
                  </a:srgbClr>
                </a:solidFill>
                <a:effectLst/>
                <a:uLnTx/>
                <a:uFillTx/>
                <a:latin typeface="Arial"/>
                <a:ea typeface="+mn-ea"/>
                <a:cs typeface="+mn-cs"/>
              </a:rPr>
              <a:t>5</a:t>
            </a:r>
          </a:p>
        </p:txBody>
      </p:sp>
      <p:cxnSp>
        <p:nvCxnSpPr>
          <p:cNvPr id="80" name="Rechte verbindingslijn 79">
            <a:extLst>
              <a:ext uri="{FF2B5EF4-FFF2-40B4-BE49-F238E27FC236}">
                <a16:creationId xmlns:a16="http://schemas.microsoft.com/office/drawing/2014/main" id="{08BFD8D6-D01A-48CD-AEE7-53BFD54C0392}"/>
              </a:ext>
            </a:extLst>
          </p:cNvPr>
          <p:cNvCxnSpPr>
            <a:cxnSpLocks/>
            <a:stCxn id="70" idx="2"/>
          </p:cNvCxnSpPr>
          <p:nvPr/>
        </p:nvCxnSpPr>
        <p:spPr>
          <a:xfrm flipH="1" flipV="1">
            <a:off x="1774580" y="2272886"/>
            <a:ext cx="329646" cy="6236"/>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81" name="Rechte verbindingslijn 80">
            <a:extLst>
              <a:ext uri="{FF2B5EF4-FFF2-40B4-BE49-F238E27FC236}">
                <a16:creationId xmlns:a16="http://schemas.microsoft.com/office/drawing/2014/main" id="{362B9C86-2795-49C5-8716-04EA4CDBE72D}"/>
              </a:ext>
            </a:extLst>
          </p:cNvPr>
          <p:cNvCxnSpPr>
            <a:cxnSpLocks/>
          </p:cNvCxnSpPr>
          <p:nvPr/>
        </p:nvCxnSpPr>
        <p:spPr>
          <a:xfrm>
            <a:off x="1683319" y="2166379"/>
            <a:ext cx="116409" cy="106508"/>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82" name="Rechte verbindingslijn 81">
            <a:extLst>
              <a:ext uri="{FF2B5EF4-FFF2-40B4-BE49-F238E27FC236}">
                <a16:creationId xmlns:a16="http://schemas.microsoft.com/office/drawing/2014/main" id="{F7067465-DBDC-4E0E-9857-768E0E31C96D}"/>
              </a:ext>
            </a:extLst>
          </p:cNvPr>
          <p:cNvCxnSpPr>
            <a:cxnSpLocks/>
            <a:stCxn id="73" idx="2"/>
            <a:endCxn id="70" idx="6"/>
          </p:cNvCxnSpPr>
          <p:nvPr/>
        </p:nvCxnSpPr>
        <p:spPr>
          <a:xfrm flipH="1">
            <a:off x="2266225" y="2279122"/>
            <a:ext cx="723665" cy="0"/>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83" name="Rechte verbindingslijn 82">
            <a:extLst>
              <a:ext uri="{FF2B5EF4-FFF2-40B4-BE49-F238E27FC236}">
                <a16:creationId xmlns:a16="http://schemas.microsoft.com/office/drawing/2014/main" id="{73679D97-9A87-46C5-8F5E-185D26EDAED5}"/>
              </a:ext>
            </a:extLst>
          </p:cNvPr>
          <p:cNvCxnSpPr>
            <a:cxnSpLocks/>
            <a:stCxn id="79" idx="1"/>
            <a:endCxn id="73" idx="6"/>
          </p:cNvCxnSpPr>
          <p:nvPr/>
        </p:nvCxnSpPr>
        <p:spPr>
          <a:xfrm flipH="1" flipV="1">
            <a:off x="3151891" y="2279122"/>
            <a:ext cx="689783" cy="9613"/>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84" name="Rechte verbindingslijn 83">
            <a:extLst>
              <a:ext uri="{FF2B5EF4-FFF2-40B4-BE49-F238E27FC236}">
                <a16:creationId xmlns:a16="http://schemas.microsoft.com/office/drawing/2014/main" id="{B3ED886A-BD82-40BC-92D9-E4DBF364E7BD}"/>
              </a:ext>
            </a:extLst>
          </p:cNvPr>
          <p:cNvCxnSpPr>
            <a:cxnSpLocks/>
            <a:stCxn id="75" idx="1"/>
            <a:endCxn id="79" idx="3"/>
          </p:cNvCxnSpPr>
          <p:nvPr/>
        </p:nvCxnSpPr>
        <p:spPr>
          <a:xfrm flipH="1">
            <a:off x="4360145" y="2278242"/>
            <a:ext cx="2760710" cy="10493"/>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85" name="Rechte verbindingslijn 84">
            <a:extLst>
              <a:ext uri="{FF2B5EF4-FFF2-40B4-BE49-F238E27FC236}">
                <a16:creationId xmlns:a16="http://schemas.microsoft.com/office/drawing/2014/main" id="{596F0020-B8D6-4695-9883-DE9A0D408B5C}"/>
              </a:ext>
            </a:extLst>
          </p:cNvPr>
          <p:cNvCxnSpPr>
            <a:cxnSpLocks/>
            <a:stCxn id="75" idx="3"/>
          </p:cNvCxnSpPr>
          <p:nvPr/>
        </p:nvCxnSpPr>
        <p:spPr>
          <a:xfrm flipV="1">
            <a:off x="7767959" y="2275275"/>
            <a:ext cx="911118" cy="2968"/>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90" name="Rechte verbindingslijn 89">
            <a:extLst>
              <a:ext uri="{FF2B5EF4-FFF2-40B4-BE49-F238E27FC236}">
                <a16:creationId xmlns:a16="http://schemas.microsoft.com/office/drawing/2014/main" id="{028DA61B-E038-4E5B-A914-BED7319358A5}"/>
              </a:ext>
            </a:extLst>
          </p:cNvPr>
          <p:cNvCxnSpPr>
            <a:cxnSpLocks/>
          </p:cNvCxnSpPr>
          <p:nvPr/>
        </p:nvCxnSpPr>
        <p:spPr>
          <a:xfrm flipV="1">
            <a:off x="8679077" y="2099105"/>
            <a:ext cx="177935" cy="183529"/>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93" name="Rechte verbindingslijn 92">
            <a:extLst>
              <a:ext uri="{FF2B5EF4-FFF2-40B4-BE49-F238E27FC236}">
                <a16:creationId xmlns:a16="http://schemas.microsoft.com/office/drawing/2014/main" id="{75200A33-5980-4EDD-AF21-8ED5CB24BFC4}"/>
              </a:ext>
            </a:extLst>
          </p:cNvPr>
          <p:cNvCxnSpPr>
            <a:cxnSpLocks/>
          </p:cNvCxnSpPr>
          <p:nvPr/>
        </p:nvCxnSpPr>
        <p:spPr>
          <a:xfrm flipV="1">
            <a:off x="8874197" y="2421325"/>
            <a:ext cx="0" cy="1134000"/>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94" name="Rechte verbindingslijn 93">
            <a:extLst>
              <a:ext uri="{FF2B5EF4-FFF2-40B4-BE49-F238E27FC236}">
                <a16:creationId xmlns:a16="http://schemas.microsoft.com/office/drawing/2014/main" id="{03D39F92-B26B-4619-8D5B-98CA2D1B3ADD}"/>
              </a:ext>
            </a:extLst>
          </p:cNvPr>
          <p:cNvCxnSpPr>
            <a:cxnSpLocks/>
          </p:cNvCxnSpPr>
          <p:nvPr/>
        </p:nvCxnSpPr>
        <p:spPr>
          <a:xfrm flipV="1">
            <a:off x="8696833" y="3561408"/>
            <a:ext cx="177935" cy="183529"/>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95" name="Rechte verbindingslijn 94">
            <a:extLst>
              <a:ext uri="{FF2B5EF4-FFF2-40B4-BE49-F238E27FC236}">
                <a16:creationId xmlns:a16="http://schemas.microsoft.com/office/drawing/2014/main" id="{D398690C-554A-46B7-8057-B7BE3788815E}"/>
              </a:ext>
            </a:extLst>
          </p:cNvPr>
          <p:cNvCxnSpPr>
            <a:cxnSpLocks/>
          </p:cNvCxnSpPr>
          <p:nvPr/>
        </p:nvCxnSpPr>
        <p:spPr>
          <a:xfrm flipH="1" flipV="1">
            <a:off x="8696833" y="2268218"/>
            <a:ext cx="177935" cy="153108"/>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96" name="Rechte verbindingslijn 95">
            <a:extLst>
              <a:ext uri="{FF2B5EF4-FFF2-40B4-BE49-F238E27FC236}">
                <a16:creationId xmlns:a16="http://schemas.microsoft.com/office/drawing/2014/main" id="{58FEF8C6-9B96-4017-A78E-E420F3C51A98}"/>
              </a:ext>
            </a:extLst>
          </p:cNvPr>
          <p:cNvCxnSpPr>
            <a:cxnSpLocks/>
          </p:cNvCxnSpPr>
          <p:nvPr/>
        </p:nvCxnSpPr>
        <p:spPr>
          <a:xfrm flipV="1">
            <a:off x="8188466" y="3744937"/>
            <a:ext cx="508367" cy="6815"/>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97" name="Rechte verbindingslijn 96">
            <a:extLst>
              <a:ext uri="{FF2B5EF4-FFF2-40B4-BE49-F238E27FC236}">
                <a16:creationId xmlns:a16="http://schemas.microsoft.com/office/drawing/2014/main" id="{5441C513-FDD2-4E6C-9520-88C65DA0E95A}"/>
              </a:ext>
            </a:extLst>
          </p:cNvPr>
          <p:cNvCxnSpPr>
            <a:cxnSpLocks/>
          </p:cNvCxnSpPr>
          <p:nvPr/>
        </p:nvCxnSpPr>
        <p:spPr>
          <a:xfrm flipV="1">
            <a:off x="7214279" y="3621572"/>
            <a:ext cx="373046" cy="5004"/>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98" name="Rechte verbindingslijn 97">
            <a:extLst>
              <a:ext uri="{FF2B5EF4-FFF2-40B4-BE49-F238E27FC236}">
                <a16:creationId xmlns:a16="http://schemas.microsoft.com/office/drawing/2014/main" id="{8D3B4CB5-65D4-45EB-B22C-1BD77965B7F8}"/>
              </a:ext>
            </a:extLst>
          </p:cNvPr>
          <p:cNvCxnSpPr>
            <a:cxnSpLocks/>
            <a:endCxn id="71" idx="2"/>
          </p:cNvCxnSpPr>
          <p:nvPr/>
        </p:nvCxnSpPr>
        <p:spPr>
          <a:xfrm>
            <a:off x="7714626" y="3748332"/>
            <a:ext cx="349598" cy="0"/>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99" name="Rechte verbindingslijn 98">
            <a:extLst>
              <a:ext uri="{FF2B5EF4-FFF2-40B4-BE49-F238E27FC236}">
                <a16:creationId xmlns:a16="http://schemas.microsoft.com/office/drawing/2014/main" id="{A98C15C9-FFAC-43EF-83C8-68502D6BA085}"/>
              </a:ext>
            </a:extLst>
          </p:cNvPr>
          <p:cNvCxnSpPr>
            <a:cxnSpLocks/>
          </p:cNvCxnSpPr>
          <p:nvPr/>
        </p:nvCxnSpPr>
        <p:spPr>
          <a:xfrm>
            <a:off x="7582140" y="3620654"/>
            <a:ext cx="161854" cy="139671"/>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sp>
        <p:nvSpPr>
          <p:cNvPr id="58" name="Afgeronde rechthoek 30">
            <a:extLst>
              <a:ext uri="{FF2B5EF4-FFF2-40B4-BE49-F238E27FC236}">
                <a16:creationId xmlns:a16="http://schemas.microsoft.com/office/drawing/2014/main" id="{1B0B0139-77A6-4210-9A4A-42A173E441F4}"/>
              </a:ext>
            </a:extLst>
          </p:cNvPr>
          <p:cNvSpPr/>
          <p:nvPr/>
        </p:nvSpPr>
        <p:spPr>
          <a:xfrm>
            <a:off x="4133690" y="2375836"/>
            <a:ext cx="891000" cy="378000"/>
          </a:xfrm>
          <a:prstGeom prst="roundRect">
            <a:avLst/>
          </a:prstGeom>
          <a:solidFill>
            <a:srgbClr val="008CBE">
              <a:lumMod val="20000"/>
              <a:lumOff val="80000"/>
            </a:srgbClr>
          </a:solidFill>
          <a:ln w="3175" cap="flat" cmpd="sng" algn="ctr">
            <a:solidFill>
              <a:srgbClr val="008CBE"/>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25" b="1" i="0" u="none" strike="noStrike" kern="0" cap="none" spc="0" normalizeH="0" baseline="0" noProof="0">
                <a:ln>
                  <a:noFill/>
                </a:ln>
                <a:solidFill>
                  <a:srgbClr val="625D62">
                    <a:lumMod val="50000"/>
                  </a:srgbClr>
                </a:solidFill>
                <a:effectLst/>
                <a:uLnTx/>
                <a:uFillTx/>
                <a:latin typeface="Microsoft JhengHei Light"/>
                <a:ea typeface="+mn-ea"/>
                <a:cs typeface="+mn-cs"/>
              </a:rPr>
              <a:t>.3. Transport- en bedieningsplannen maken</a:t>
            </a:r>
          </a:p>
        </p:txBody>
      </p:sp>
      <p:sp>
        <p:nvSpPr>
          <p:cNvPr id="61" name="Titel 1">
            <a:extLst>
              <a:ext uri="{FF2B5EF4-FFF2-40B4-BE49-F238E27FC236}">
                <a16:creationId xmlns:a16="http://schemas.microsoft.com/office/drawing/2014/main" id="{A155AD6D-DF52-46EF-AEB3-94A40845568F}"/>
              </a:ext>
            </a:extLst>
          </p:cNvPr>
          <p:cNvSpPr txBox="1">
            <a:spLocks/>
          </p:cNvSpPr>
          <p:nvPr/>
        </p:nvSpPr>
        <p:spPr>
          <a:xfrm>
            <a:off x="535676" y="125291"/>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marL="0" marR="0" lvl="0" indent="0" algn="l" defTabSz="914418" rtl="0" eaLnBrk="1" fontAlgn="auto" latinLnBrk="0" hangingPunct="1">
              <a:lnSpc>
                <a:spcPts val="2800"/>
              </a:lnSpc>
              <a:spcBef>
                <a:spcPct val="0"/>
              </a:spcBef>
              <a:spcAft>
                <a:spcPts val="0"/>
              </a:spcAft>
              <a:buClrTx/>
              <a:buSzTx/>
              <a:buFontTx/>
              <a:buNone/>
              <a:tabLst/>
              <a:defRPr/>
            </a:pPr>
            <a:r>
              <a:rPr kumimoji="0" lang="nl-NL" sz="2100" b="0" i="0" u="none" strike="noStrike" kern="1200" cap="none" spc="0" normalizeH="0" baseline="0" noProof="0">
                <a:ln>
                  <a:noFill/>
                </a:ln>
                <a:solidFill>
                  <a:srgbClr val="821E7D"/>
                </a:solidFill>
                <a:effectLst/>
                <a:uLnTx/>
                <a:uFillTx/>
                <a:latin typeface="Microsoft JhengHei Light"/>
                <a:ea typeface="+mj-ea"/>
                <a:cs typeface="Arial" pitchFamily="34" charset="0"/>
              </a:rPr>
              <a:t>Business </a:t>
            </a:r>
            <a:r>
              <a:rPr kumimoji="0" lang="nl-NL" sz="2100" b="0" i="0" u="none" strike="noStrike" kern="1200" cap="none" spc="0" normalizeH="0" baseline="0" noProof="0" err="1">
                <a:ln>
                  <a:noFill/>
                </a:ln>
                <a:solidFill>
                  <a:srgbClr val="821E7D"/>
                </a:solidFill>
                <a:effectLst/>
                <a:uLnTx/>
                <a:uFillTx/>
                <a:latin typeface="Microsoft JhengHei Light"/>
                <a:ea typeface="+mj-ea"/>
                <a:cs typeface="Arial" pitchFamily="34" charset="0"/>
              </a:rPr>
              <a:t>capabilities</a:t>
            </a:r>
            <a:r>
              <a:rPr kumimoji="0" lang="nl-NL" sz="2100" b="0" i="0" u="none" strike="noStrike" kern="1200" cap="none" spc="0" normalizeH="0" baseline="0" noProof="0">
                <a:ln>
                  <a:noFill/>
                </a:ln>
                <a:solidFill>
                  <a:srgbClr val="821E7D"/>
                </a:solidFill>
                <a:effectLst/>
                <a:uLnTx/>
                <a:uFillTx/>
                <a:latin typeface="Microsoft JhengHei Light"/>
                <a:ea typeface="+mj-ea"/>
                <a:cs typeface="Arial" pitchFamily="34" charset="0"/>
              </a:rPr>
              <a:t> per </a:t>
            </a:r>
            <a:r>
              <a:rPr kumimoji="0" lang="nl-NL" sz="2100" b="0" i="0" u="none" strike="noStrike" kern="1200" cap="none" spc="0" normalizeH="0" baseline="0" noProof="0" err="1">
                <a:ln>
                  <a:noFill/>
                </a:ln>
                <a:solidFill>
                  <a:srgbClr val="821E7D"/>
                </a:solidFill>
                <a:effectLst/>
                <a:uLnTx/>
                <a:uFillTx/>
                <a:latin typeface="Microsoft JhengHei Light"/>
                <a:ea typeface="+mj-ea"/>
                <a:cs typeface="Arial" pitchFamily="34" charset="0"/>
              </a:rPr>
              <a:t>waardestroom</a:t>
            </a:r>
            <a:endParaRPr kumimoji="0" lang="nl-NL" sz="2100" b="0" i="0" u="none" strike="noStrike" kern="1200" cap="none" spc="0" normalizeH="0" baseline="0" noProof="0">
              <a:ln>
                <a:noFill/>
              </a:ln>
              <a:solidFill>
                <a:srgbClr val="821E7D"/>
              </a:solidFill>
              <a:effectLst/>
              <a:uLnTx/>
              <a:uFillTx/>
              <a:latin typeface="Microsoft JhengHei Light"/>
              <a:ea typeface="+mj-ea"/>
              <a:cs typeface="Arial" pitchFamily="34" charset="0"/>
            </a:endParaRPr>
          </a:p>
        </p:txBody>
      </p:sp>
      <p:sp>
        <p:nvSpPr>
          <p:cNvPr id="65" name="Tijdelijke aanduiding voor tekst 2">
            <a:extLst>
              <a:ext uri="{FF2B5EF4-FFF2-40B4-BE49-F238E27FC236}">
                <a16:creationId xmlns:a16="http://schemas.microsoft.com/office/drawing/2014/main" id="{70EAA10E-53D3-4517-BE27-74E0CD5E0E97}"/>
              </a:ext>
            </a:extLst>
          </p:cNvPr>
          <p:cNvSpPr txBox="1">
            <a:spLocks/>
          </p:cNvSpPr>
          <p:nvPr/>
        </p:nvSpPr>
        <p:spPr>
          <a:xfrm>
            <a:off x="513000" y="361481"/>
            <a:ext cx="6901969" cy="203093"/>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pPr marL="0" marR="0" lvl="0" indent="0" algn="l" defTabSz="914400" rtl="0" eaLnBrk="1" fontAlgn="auto" latinLnBrk="0" hangingPunct="1">
              <a:lnSpc>
                <a:spcPct val="120000"/>
              </a:lnSpc>
              <a:spcBef>
                <a:spcPts val="0"/>
              </a:spcBef>
              <a:spcAft>
                <a:spcPts val="0"/>
              </a:spcAft>
              <a:buClr>
                <a:srgbClr val="002D41"/>
              </a:buClr>
              <a:buSzTx/>
              <a:buFontTx/>
              <a:buNone/>
              <a:tabLst/>
              <a:defRPr/>
            </a:pPr>
            <a:r>
              <a:rPr kumimoji="0" lang="nl-NL" sz="1500" b="0" i="0" u="none" strike="noStrike" kern="1200" cap="none" spc="0" normalizeH="0" baseline="0" noProof="0">
                <a:ln>
                  <a:noFill/>
                </a:ln>
                <a:solidFill>
                  <a:srgbClr val="48AED0"/>
                </a:solidFill>
                <a:effectLst/>
                <a:uLnTx/>
                <a:uFillTx/>
                <a:latin typeface="Microsoft JhengHei Light" panose="020B0304030504040204" pitchFamily="34" charset="-120"/>
                <a:ea typeface="Microsoft JhengHei Light" panose="020B0304030504040204" pitchFamily="34" charset="-120"/>
                <a:cs typeface="Calibri Light"/>
              </a:rPr>
              <a:t>Contracteren, aan-en afsluiten gebruikers</a:t>
            </a:r>
          </a:p>
        </p:txBody>
      </p:sp>
      <p:sp>
        <p:nvSpPr>
          <p:cNvPr id="106" name="Afgeronde rechthoek 41">
            <a:extLst>
              <a:ext uri="{FF2B5EF4-FFF2-40B4-BE49-F238E27FC236}">
                <a16:creationId xmlns:a16="http://schemas.microsoft.com/office/drawing/2014/main" id="{69605EAF-E421-46BA-AD84-7B4B34C30C60}"/>
              </a:ext>
            </a:extLst>
          </p:cNvPr>
          <p:cNvSpPr/>
          <p:nvPr/>
        </p:nvSpPr>
        <p:spPr>
          <a:xfrm>
            <a:off x="3635778" y="904673"/>
            <a:ext cx="891000" cy="378000"/>
          </a:xfrm>
          <a:prstGeom prst="roundRect">
            <a:avLst/>
          </a:prstGeom>
          <a:solidFill>
            <a:srgbClr val="FFCC99"/>
          </a:solidFill>
          <a:ln w="3175" cap="flat" cmpd="sng" algn="ctr">
            <a:solidFill>
              <a:srgbClr val="996633"/>
            </a:solidFill>
            <a:prstDash val="solid"/>
          </a:ln>
          <a:effectLst/>
        </p:spPr>
        <p:txBody>
          <a:bodyPr rot="0" spcFirstLastPara="0" vertOverflow="overflow" horzOverflow="overflow" vert="horz" wrap="square" lIns="0" tIns="35100" rIns="0" bIns="34290" numCol="1" spcCol="0" rtlCol="0" fromWordArt="0" anchor="t" anchorCtr="0" forceAA="0" compatLnSpc="1">
            <a:prstTxWarp prst="textNoShape">
              <a:avLst/>
            </a:prstTxWarp>
            <a:noAutofit/>
          </a:body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25" b="1" i="0" u="none" strike="noStrike" kern="0" cap="none" spc="0" normalizeH="0" baseline="0" noProof="0">
                <a:ln>
                  <a:noFill/>
                </a:ln>
                <a:solidFill>
                  <a:srgbClr val="625D62">
                    <a:lumMod val="50000"/>
                  </a:srgbClr>
                </a:solidFill>
                <a:effectLst/>
                <a:uLnTx/>
                <a:uFillTx/>
                <a:latin typeface="Microsoft JhengHei Light"/>
                <a:ea typeface="+mn-ea"/>
                <a:cs typeface="+mn-cs"/>
              </a:rPr>
              <a:t>.4. Delen van marktdata faciliteren</a:t>
            </a:r>
          </a:p>
          <a:p>
            <a:pPr marL="0" marR="0" lvl="0" indent="0" algn="ctr" defTabSz="767871" rtl="0" eaLnBrk="1" fontAlgn="auto" latinLnBrk="0" hangingPunct="1">
              <a:lnSpc>
                <a:spcPct val="100000"/>
              </a:lnSpc>
              <a:spcBef>
                <a:spcPts val="0"/>
              </a:spcBef>
              <a:spcAft>
                <a:spcPts val="0"/>
              </a:spcAft>
              <a:buClrTx/>
              <a:buSzTx/>
              <a:buFontTx/>
              <a:buNone/>
              <a:tabLst/>
              <a:defRPr/>
            </a:pPr>
            <a:endParaRPr kumimoji="0" lang="nl-NL" sz="525" b="1" i="0" u="none" strike="noStrike" kern="0" cap="none" spc="0" normalizeH="0" baseline="0" noProof="0">
              <a:ln>
                <a:noFill/>
              </a:ln>
              <a:solidFill>
                <a:srgbClr val="625D62">
                  <a:lumMod val="50000"/>
                </a:srgbClr>
              </a:solidFill>
              <a:effectLst/>
              <a:uLnTx/>
              <a:uFillTx/>
              <a:latin typeface="Microsoft JhengHei Light"/>
              <a:ea typeface="+mn-ea"/>
              <a:cs typeface="+mn-cs"/>
            </a:endParaRPr>
          </a:p>
        </p:txBody>
      </p:sp>
      <p:sp>
        <p:nvSpPr>
          <p:cNvPr id="110" name="Ovaal 109">
            <a:extLst>
              <a:ext uri="{FF2B5EF4-FFF2-40B4-BE49-F238E27FC236}">
                <a16:creationId xmlns:a16="http://schemas.microsoft.com/office/drawing/2014/main" id="{9AECF0D7-7F6D-4C6D-BD5C-608FBFBCF05C}"/>
              </a:ext>
            </a:extLst>
          </p:cNvPr>
          <p:cNvSpPr/>
          <p:nvPr/>
        </p:nvSpPr>
        <p:spPr>
          <a:xfrm>
            <a:off x="7035770" y="740444"/>
            <a:ext cx="162000" cy="1620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750" b="0" i="0" u="none" strike="noStrike" kern="1200" cap="none" spc="0" normalizeH="0" baseline="0" noProof="0">
                <a:ln>
                  <a:noFill/>
                </a:ln>
                <a:solidFill>
                  <a:srgbClr val="625D62">
                    <a:lumMod val="50000"/>
                  </a:srgbClr>
                </a:solidFill>
                <a:effectLst/>
                <a:uLnTx/>
                <a:uFillTx/>
                <a:latin typeface="Arial"/>
                <a:ea typeface="+mn-ea"/>
                <a:cs typeface="+mn-cs"/>
              </a:rPr>
              <a:t>8</a:t>
            </a:r>
          </a:p>
        </p:txBody>
      </p:sp>
      <p:sp>
        <p:nvSpPr>
          <p:cNvPr id="111" name="Ovaal 110">
            <a:extLst>
              <a:ext uri="{FF2B5EF4-FFF2-40B4-BE49-F238E27FC236}">
                <a16:creationId xmlns:a16="http://schemas.microsoft.com/office/drawing/2014/main" id="{BD6D8651-E2AA-4C51-A35C-0046E7F3C3C3}"/>
              </a:ext>
            </a:extLst>
          </p:cNvPr>
          <p:cNvSpPr/>
          <p:nvPr/>
        </p:nvSpPr>
        <p:spPr>
          <a:xfrm>
            <a:off x="8059224" y="737679"/>
            <a:ext cx="162000" cy="1620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750" b="0" i="0" u="none" strike="noStrike" kern="1200" cap="none" spc="0" normalizeH="0" baseline="0" noProof="0">
                <a:ln>
                  <a:noFill/>
                </a:ln>
                <a:solidFill>
                  <a:srgbClr val="625D62">
                    <a:lumMod val="50000"/>
                  </a:srgbClr>
                </a:solidFill>
                <a:effectLst/>
                <a:uLnTx/>
                <a:uFillTx/>
                <a:latin typeface="Arial"/>
                <a:ea typeface="+mn-ea"/>
                <a:cs typeface="+mn-cs"/>
              </a:rPr>
              <a:t>7</a:t>
            </a:r>
          </a:p>
        </p:txBody>
      </p:sp>
      <p:cxnSp>
        <p:nvCxnSpPr>
          <p:cNvPr id="112" name="Rechte verbindingslijn 111">
            <a:extLst>
              <a:ext uri="{FF2B5EF4-FFF2-40B4-BE49-F238E27FC236}">
                <a16:creationId xmlns:a16="http://schemas.microsoft.com/office/drawing/2014/main" id="{D7DD1D8F-7318-432F-AE7F-86F1FE7C50F2}"/>
              </a:ext>
            </a:extLst>
          </p:cNvPr>
          <p:cNvCxnSpPr>
            <a:cxnSpLocks/>
            <a:stCxn id="111" idx="2"/>
            <a:endCxn id="110" idx="6"/>
          </p:cNvCxnSpPr>
          <p:nvPr/>
        </p:nvCxnSpPr>
        <p:spPr>
          <a:xfrm flipH="1">
            <a:off x="7197771" y="818679"/>
            <a:ext cx="861454" cy="2765"/>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113" name="Rechte verbindingslijn 112">
            <a:extLst>
              <a:ext uri="{FF2B5EF4-FFF2-40B4-BE49-F238E27FC236}">
                <a16:creationId xmlns:a16="http://schemas.microsoft.com/office/drawing/2014/main" id="{B59298A2-1CC6-46CE-BF63-AD9393A4D0EC}"/>
              </a:ext>
            </a:extLst>
          </p:cNvPr>
          <p:cNvCxnSpPr>
            <a:cxnSpLocks/>
            <a:stCxn id="111" idx="6"/>
          </p:cNvCxnSpPr>
          <p:nvPr/>
        </p:nvCxnSpPr>
        <p:spPr>
          <a:xfrm flipV="1">
            <a:off x="8221225" y="813141"/>
            <a:ext cx="457853" cy="5539"/>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114" name="Rechte verbindingslijn 113">
            <a:extLst>
              <a:ext uri="{FF2B5EF4-FFF2-40B4-BE49-F238E27FC236}">
                <a16:creationId xmlns:a16="http://schemas.microsoft.com/office/drawing/2014/main" id="{585B91E7-DB84-4719-9900-D469FD6158D4}"/>
              </a:ext>
            </a:extLst>
          </p:cNvPr>
          <p:cNvCxnSpPr>
            <a:cxnSpLocks/>
          </p:cNvCxnSpPr>
          <p:nvPr/>
        </p:nvCxnSpPr>
        <p:spPr>
          <a:xfrm flipV="1">
            <a:off x="8863100" y="966248"/>
            <a:ext cx="0" cy="1132857"/>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115" name="Rechte verbindingslijn 114">
            <a:extLst>
              <a:ext uri="{FF2B5EF4-FFF2-40B4-BE49-F238E27FC236}">
                <a16:creationId xmlns:a16="http://schemas.microsoft.com/office/drawing/2014/main" id="{DFCDF7A3-CC2C-4CA6-8C48-C2BC35E14593}"/>
              </a:ext>
            </a:extLst>
          </p:cNvPr>
          <p:cNvCxnSpPr>
            <a:cxnSpLocks/>
          </p:cNvCxnSpPr>
          <p:nvPr/>
        </p:nvCxnSpPr>
        <p:spPr>
          <a:xfrm flipH="1" flipV="1">
            <a:off x="8681222" y="813140"/>
            <a:ext cx="177935" cy="153108"/>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sp>
        <p:nvSpPr>
          <p:cNvPr id="116" name="Ovaal 115">
            <a:extLst>
              <a:ext uri="{FF2B5EF4-FFF2-40B4-BE49-F238E27FC236}">
                <a16:creationId xmlns:a16="http://schemas.microsoft.com/office/drawing/2014/main" id="{213B6C6A-92E9-4271-8EFC-4B018D113F27}"/>
              </a:ext>
            </a:extLst>
          </p:cNvPr>
          <p:cNvSpPr/>
          <p:nvPr/>
        </p:nvSpPr>
        <p:spPr>
          <a:xfrm>
            <a:off x="4012547" y="746137"/>
            <a:ext cx="162000" cy="1620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750" b="0" i="0" u="none" strike="noStrike" kern="1200" cap="none" spc="0" normalizeH="0" baseline="0" noProof="0">
                <a:ln>
                  <a:noFill/>
                </a:ln>
                <a:solidFill>
                  <a:srgbClr val="625D62">
                    <a:lumMod val="50000"/>
                  </a:srgbClr>
                </a:solidFill>
                <a:effectLst/>
                <a:uLnTx/>
                <a:uFillTx/>
                <a:latin typeface="Arial"/>
                <a:ea typeface="+mn-ea"/>
                <a:cs typeface="+mn-cs"/>
              </a:rPr>
              <a:t>9</a:t>
            </a:r>
          </a:p>
        </p:txBody>
      </p:sp>
      <p:cxnSp>
        <p:nvCxnSpPr>
          <p:cNvPr id="117" name="Rechte verbindingslijn 116">
            <a:extLst>
              <a:ext uri="{FF2B5EF4-FFF2-40B4-BE49-F238E27FC236}">
                <a16:creationId xmlns:a16="http://schemas.microsoft.com/office/drawing/2014/main" id="{3049F1EB-39C2-4A8A-A016-235028A39076}"/>
              </a:ext>
            </a:extLst>
          </p:cNvPr>
          <p:cNvCxnSpPr>
            <a:cxnSpLocks/>
            <a:stCxn id="116" idx="6"/>
            <a:endCxn id="110" idx="2"/>
          </p:cNvCxnSpPr>
          <p:nvPr/>
        </p:nvCxnSpPr>
        <p:spPr>
          <a:xfrm flipV="1">
            <a:off x="4174547" y="821444"/>
            <a:ext cx="2861224" cy="5693"/>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pic>
        <p:nvPicPr>
          <p:cNvPr id="55" name="Afbeelding 54">
            <a:extLst>
              <a:ext uri="{FF2B5EF4-FFF2-40B4-BE49-F238E27FC236}">
                <a16:creationId xmlns:a16="http://schemas.microsoft.com/office/drawing/2014/main" id="{8B1A9A22-BFDA-4C22-AAA5-5AD20587E8A8}"/>
              </a:ext>
            </a:extLst>
          </p:cNvPr>
          <p:cNvPicPr>
            <a:picLocks noChangeAspect="1"/>
          </p:cNvPicPr>
          <p:nvPr/>
        </p:nvPicPr>
        <p:blipFill>
          <a:blip r:embed="rId2"/>
          <a:stretch>
            <a:fillRect/>
          </a:stretch>
        </p:blipFill>
        <p:spPr>
          <a:xfrm>
            <a:off x="7751731" y="102171"/>
            <a:ext cx="1316699" cy="359100"/>
          </a:xfrm>
          <a:prstGeom prst="rect">
            <a:avLst/>
          </a:prstGeom>
        </p:spPr>
      </p:pic>
    </p:spTree>
    <p:extLst>
      <p:ext uri="{BB962C8B-B14F-4D97-AF65-F5344CB8AC3E}">
        <p14:creationId xmlns:p14="http://schemas.microsoft.com/office/powerpoint/2010/main" val="31482097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7" name="Rechte verbindingslijn 266">
            <a:extLst>
              <a:ext uri="{FF2B5EF4-FFF2-40B4-BE49-F238E27FC236}">
                <a16:creationId xmlns:a16="http://schemas.microsoft.com/office/drawing/2014/main" id="{4C67B219-46D5-45E9-B8C5-8B3F60ED6650}"/>
              </a:ext>
            </a:extLst>
          </p:cNvPr>
          <p:cNvCxnSpPr>
            <a:cxnSpLocks/>
          </p:cNvCxnSpPr>
          <p:nvPr/>
        </p:nvCxnSpPr>
        <p:spPr>
          <a:xfrm flipH="1" flipV="1">
            <a:off x="1128204" y="2521801"/>
            <a:ext cx="839754" cy="855483"/>
          </a:xfrm>
          <a:prstGeom prst="line">
            <a:avLst/>
          </a:prstGeom>
          <a:ln w="38100">
            <a:solidFill>
              <a:srgbClr val="B2CF39"/>
            </a:solidFill>
            <a:tailEnd type="none"/>
          </a:ln>
        </p:spPr>
        <p:style>
          <a:lnRef idx="1">
            <a:schemeClr val="accent1"/>
          </a:lnRef>
          <a:fillRef idx="0">
            <a:schemeClr val="accent1"/>
          </a:fillRef>
          <a:effectRef idx="0">
            <a:schemeClr val="accent1"/>
          </a:effectRef>
          <a:fontRef idx="minor">
            <a:schemeClr val="tx1"/>
          </a:fontRef>
        </p:style>
      </p:cxnSp>
      <p:cxnSp>
        <p:nvCxnSpPr>
          <p:cNvPr id="358" name="Rechte verbindingslijn 357">
            <a:extLst>
              <a:ext uri="{FF2B5EF4-FFF2-40B4-BE49-F238E27FC236}">
                <a16:creationId xmlns:a16="http://schemas.microsoft.com/office/drawing/2014/main" id="{2FCD62AE-48DC-4D3E-8D27-C19C5E0229F1}"/>
              </a:ext>
            </a:extLst>
          </p:cNvPr>
          <p:cNvCxnSpPr>
            <a:cxnSpLocks/>
          </p:cNvCxnSpPr>
          <p:nvPr/>
        </p:nvCxnSpPr>
        <p:spPr>
          <a:xfrm flipH="1" flipV="1">
            <a:off x="1956269" y="3382795"/>
            <a:ext cx="9156" cy="976250"/>
          </a:xfrm>
          <a:prstGeom prst="line">
            <a:avLst/>
          </a:prstGeom>
          <a:ln w="38100">
            <a:solidFill>
              <a:srgbClr val="B2CF39"/>
            </a:solidFill>
            <a:tailEnd type="none"/>
          </a:ln>
        </p:spPr>
        <p:style>
          <a:lnRef idx="1">
            <a:schemeClr val="accent1"/>
          </a:lnRef>
          <a:fillRef idx="0">
            <a:schemeClr val="accent1"/>
          </a:fillRef>
          <a:effectRef idx="0">
            <a:schemeClr val="accent1"/>
          </a:effectRef>
          <a:fontRef idx="minor">
            <a:schemeClr val="tx1"/>
          </a:fontRef>
        </p:style>
      </p:cxnSp>
      <p:cxnSp>
        <p:nvCxnSpPr>
          <p:cNvPr id="386" name="Rechte verbindingslijn 385">
            <a:extLst>
              <a:ext uri="{FF2B5EF4-FFF2-40B4-BE49-F238E27FC236}">
                <a16:creationId xmlns:a16="http://schemas.microsoft.com/office/drawing/2014/main" id="{8803B5A4-F9AD-4D1D-BF09-74C4694D043C}"/>
              </a:ext>
            </a:extLst>
          </p:cNvPr>
          <p:cNvCxnSpPr>
            <a:cxnSpLocks/>
          </p:cNvCxnSpPr>
          <p:nvPr/>
        </p:nvCxnSpPr>
        <p:spPr>
          <a:xfrm flipV="1">
            <a:off x="1145831" y="1487256"/>
            <a:ext cx="18509" cy="1039664"/>
          </a:xfrm>
          <a:prstGeom prst="line">
            <a:avLst/>
          </a:prstGeom>
          <a:ln w="38100">
            <a:solidFill>
              <a:srgbClr val="B2CF39"/>
            </a:solidFill>
            <a:tailEnd type="none"/>
          </a:ln>
        </p:spPr>
        <p:style>
          <a:lnRef idx="1">
            <a:schemeClr val="accent1"/>
          </a:lnRef>
          <a:fillRef idx="0">
            <a:schemeClr val="accent1"/>
          </a:fillRef>
          <a:effectRef idx="0">
            <a:schemeClr val="accent1"/>
          </a:effectRef>
          <a:fontRef idx="minor">
            <a:schemeClr val="tx1"/>
          </a:fontRef>
        </p:style>
      </p:cxnSp>
      <p:sp>
        <p:nvSpPr>
          <p:cNvPr id="373" name="Afgeronde rechthoek 40">
            <a:extLst>
              <a:ext uri="{FF2B5EF4-FFF2-40B4-BE49-F238E27FC236}">
                <a16:creationId xmlns:a16="http://schemas.microsoft.com/office/drawing/2014/main" id="{AFAF2DF4-B8B4-4D18-B83E-2394712612D6}"/>
              </a:ext>
            </a:extLst>
          </p:cNvPr>
          <p:cNvSpPr/>
          <p:nvPr/>
        </p:nvSpPr>
        <p:spPr>
          <a:xfrm>
            <a:off x="7690645" y="1028057"/>
            <a:ext cx="891000" cy="378000"/>
          </a:xfrm>
          <a:prstGeom prst="roundRect">
            <a:avLst/>
          </a:prstGeom>
          <a:solidFill>
            <a:srgbClr val="FFCC99"/>
          </a:solidFill>
          <a:ln w="3175" cap="flat" cmpd="sng" algn="ctr">
            <a:solidFill>
              <a:srgbClr val="996633"/>
            </a:solidFill>
            <a:prstDash val="solid"/>
          </a:ln>
          <a:effectLst/>
        </p:spPr>
        <p:txBody>
          <a:bodyPr rot="0" spcFirstLastPara="0" vertOverflow="overflow" horzOverflow="overflow" vert="horz" wrap="square" lIns="0" tIns="35100" rIns="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.1. Marktpartijen bedienen en relaties onderhouden</a:t>
            </a:r>
          </a:p>
        </p:txBody>
      </p:sp>
      <p:sp>
        <p:nvSpPr>
          <p:cNvPr id="375" name="Afgeronde rechthoek 41">
            <a:extLst>
              <a:ext uri="{FF2B5EF4-FFF2-40B4-BE49-F238E27FC236}">
                <a16:creationId xmlns:a16="http://schemas.microsoft.com/office/drawing/2014/main" id="{D53CBC20-3C81-49AA-91C4-A45906490FCE}"/>
              </a:ext>
            </a:extLst>
          </p:cNvPr>
          <p:cNvSpPr/>
          <p:nvPr/>
        </p:nvSpPr>
        <p:spPr>
          <a:xfrm>
            <a:off x="6685877" y="1025767"/>
            <a:ext cx="891000" cy="378000"/>
          </a:xfrm>
          <a:prstGeom prst="roundRect">
            <a:avLst/>
          </a:prstGeom>
          <a:solidFill>
            <a:srgbClr val="FFCC99"/>
          </a:solidFill>
          <a:ln w="3175" cap="flat" cmpd="sng" algn="ctr">
            <a:solidFill>
              <a:srgbClr val="996633"/>
            </a:solidFill>
            <a:prstDash val="solid"/>
          </a:ln>
          <a:effectLst/>
        </p:spPr>
        <p:txBody>
          <a:bodyPr rot="0" spcFirstLastPara="0" vertOverflow="overflow" horzOverflow="overflow" vert="horz" wrap="square" lIns="0" tIns="35100" rIns="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.2. Marktdata beheren</a:t>
            </a:r>
          </a:p>
        </p:txBody>
      </p:sp>
      <p:sp>
        <p:nvSpPr>
          <p:cNvPr id="376" name="Afgeronde rechthoek 41">
            <a:extLst>
              <a:ext uri="{FF2B5EF4-FFF2-40B4-BE49-F238E27FC236}">
                <a16:creationId xmlns:a16="http://schemas.microsoft.com/office/drawing/2014/main" id="{5EFD798A-CB06-49AF-A615-718F1746766D}"/>
              </a:ext>
            </a:extLst>
          </p:cNvPr>
          <p:cNvSpPr/>
          <p:nvPr/>
        </p:nvSpPr>
        <p:spPr>
          <a:xfrm>
            <a:off x="5479478" y="1039613"/>
            <a:ext cx="891000" cy="378000"/>
          </a:xfrm>
          <a:prstGeom prst="roundRect">
            <a:avLst/>
          </a:prstGeom>
          <a:solidFill>
            <a:srgbClr val="FFCC99"/>
          </a:solidFill>
          <a:ln w="3175" cap="flat" cmpd="sng" algn="ctr">
            <a:solidFill>
              <a:srgbClr val="996633"/>
            </a:solidFill>
            <a:prstDash val="solid"/>
          </a:ln>
          <a:effectLst/>
        </p:spPr>
        <p:txBody>
          <a:bodyPr rot="0" spcFirstLastPara="0" vertOverflow="overflow" horzOverflow="overflow" vert="horz" wrap="square" lIns="0" tIns="35100" rIns="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.3. Marktprocessen uitvoeren/faciliteren</a:t>
            </a:r>
          </a:p>
        </p:txBody>
      </p:sp>
      <p:sp>
        <p:nvSpPr>
          <p:cNvPr id="379" name="Afgeronde rechthoek 41">
            <a:extLst>
              <a:ext uri="{FF2B5EF4-FFF2-40B4-BE49-F238E27FC236}">
                <a16:creationId xmlns:a16="http://schemas.microsoft.com/office/drawing/2014/main" id="{C78B87B1-6E95-4399-9AA6-E4BF689247EE}"/>
              </a:ext>
            </a:extLst>
          </p:cNvPr>
          <p:cNvSpPr/>
          <p:nvPr/>
        </p:nvSpPr>
        <p:spPr>
          <a:xfrm>
            <a:off x="3635778" y="1044500"/>
            <a:ext cx="891000" cy="378000"/>
          </a:xfrm>
          <a:prstGeom prst="roundRect">
            <a:avLst/>
          </a:prstGeom>
          <a:solidFill>
            <a:srgbClr val="FFCC99"/>
          </a:solidFill>
          <a:ln w="3175" cap="flat" cmpd="sng" algn="ctr">
            <a:solidFill>
              <a:srgbClr val="996633"/>
            </a:solidFill>
            <a:prstDash val="solid"/>
          </a:ln>
          <a:effectLst/>
        </p:spPr>
        <p:txBody>
          <a:bodyPr rot="0" spcFirstLastPara="0" vertOverflow="overflow" horzOverflow="overflow" vert="horz" wrap="square" lIns="0" tIns="35100" rIns="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.4. Delen van marktdata faciliteren</a:t>
            </a:r>
          </a:p>
        </p:txBody>
      </p:sp>
      <p:sp>
        <p:nvSpPr>
          <p:cNvPr id="24" name="Afgeronde rechthoek 24">
            <a:extLst>
              <a:ext uri="{FF2B5EF4-FFF2-40B4-BE49-F238E27FC236}">
                <a16:creationId xmlns:a16="http://schemas.microsoft.com/office/drawing/2014/main" id="{38048825-D738-4C0F-BA71-33FCC78E48CD}"/>
              </a:ext>
            </a:extLst>
          </p:cNvPr>
          <p:cNvSpPr/>
          <p:nvPr/>
        </p:nvSpPr>
        <p:spPr>
          <a:xfrm>
            <a:off x="7688401" y="4225920"/>
            <a:ext cx="891000" cy="378000"/>
          </a:xfrm>
          <a:prstGeom prst="roundRect">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525" b="1">
                <a:solidFill>
                  <a:srgbClr val="625D62">
                    <a:lumMod val="50000"/>
                  </a:srgbClr>
                </a:solidFill>
                <a:latin typeface="Microsoft JhengHei Light"/>
              </a:rPr>
              <a:t>.3. Factureren en innen</a:t>
            </a:r>
          </a:p>
        </p:txBody>
      </p:sp>
      <p:cxnSp>
        <p:nvCxnSpPr>
          <p:cNvPr id="366" name="Rechte verbindingslijn 365">
            <a:extLst>
              <a:ext uri="{FF2B5EF4-FFF2-40B4-BE49-F238E27FC236}">
                <a16:creationId xmlns:a16="http://schemas.microsoft.com/office/drawing/2014/main" id="{155E9892-D59C-4E5C-A6DB-8C4E5A301CF9}"/>
              </a:ext>
            </a:extLst>
          </p:cNvPr>
          <p:cNvCxnSpPr>
            <a:cxnSpLocks/>
          </p:cNvCxnSpPr>
          <p:nvPr/>
        </p:nvCxnSpPr>
        <p:spPr>
          <a:xfrm flipH="1" flipV="1">
            <a:off x="8450922" y="3370779"/>
            <a:ext cx="205478" cy="176325"/>
          </a:xfrm>
          <a:prstGeom prst="line">
            <a:avLst/>
          </a:prstGeom>
          <a:ln w="38100">
            <a:solidFill>
              <a:srgbClr val="B2CF39"/>
            </a:solidFill>
            <a:tailEnd type="none"/>
          </a:ln>
        </p:spPr>
        <p:style>
          <a:lnRef idx="1">
            <a:schemeClr val="accent1"/>
          </a:lnRef>
          <a:fillRef idx="0">
            <a:schemeClr val="accent1"/>
          </a:fillRef>
          <a:effectRef idx="0">
            <a:schemeClr val="accent1"/>
          </a:effectRef>
          <a:fontRef idx="minor">
            <a:schemeClr val="tx1"/>
          </a:fontRef>
        </p:style>
      </p:cxnSp>
      <p:sp>
        <p:nvSpPr>
          <p:cNvPr id="195" name="Rechthoek 194">
            <a:extLst>
              <a:ext uri="{FF2B5EF4-FFF2-40B4-BE49-F238E27FC236}">
                <a16:creationId xmlns:a16="http://schemas.microsoft.com/office/drawing/2014/main" id="{CAB9AE7A-6EA6-4221-8D3F-4AEDB7A438DA}"/>
              </a:ext>
            </a:extLst>
          </p:cNvPr>
          <p:cNvSpPr/>
          <p:nvPr/>
        </p:nvSpPr>
        <p:spPr>
          <a:xfrm>
            <a:off x="7048504" y="1629183"/>
            <a:ext cx="796371" cy="150929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defRPr/>
            </a:pPr>
            <a:r>
              <a:rPr lang="nl-NL" sz="600" b="1">
                <a:solidFill>
                  <a:srgbClr val="625D62">
                    <a:lumMod val="50000"/>
                  </a:srgbClr>
                </a:solidFill>
                <a:latin typeface="Arial"/>
              </a:rPr>
              <a:t>Station</a:t>
            </a:r>
          </a:p>
          <a:p>
            <a:pPr algn="ctr">
              <a:defRPr/>
            </a:pPr>
            <a:r>
              <a:rPr lang="nl-NL" sz="600">
                <a:solidFill>
                  <a:srgbClr val="625D62">
                    <a:lumMod val="50000"/>
                  </a:srgbClr>
                </a:solidFill>
                <a:latin typeface="Arial"/>
              </a:rPr>
              <a:t>Uitvoering</a:t>
            </a:r>
          </a:p>
        </p:txBody>
      </p:sp>
      <p:sp>
        <p:nvSpPr>
          <p:cNvPr id="194" name="Rechthoek 193">
            <a:extLst>
              <a:ext uri="{FF2B5EF4-FFF2-40B4-BE49-F238E27FC236}">
                <a16:creationId xmlns:a16="http://schemas.microsoft.com/office/drawing/2014/main" id="{F3CEC916-1132-466E-A470-21B0259CF1EF}"/>
              </a:ext>
            </a:extLst>
          </p:cNvPr>
          <p:cNvSpPr/>
          <p:nvPr/>
        </p:nvSpPr>
        <p:spPr>
          <a:xfrm>
            <a:off x="5646457" y="1635670"/>
            <a:ext cx="796371" cy="155422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defRPr/>
            </a:pPr>
            <a:r>
              <a:rPr lang="nl-NL" sz="600" b="1">
                <a:solidFill>
                  <a:srgbClr val="625D62">
                    <a:lumMod val="50000"/>
                  </a:srgbClr>
                </a:solidFill>
                <a:latin typeface="Arial"/>
              </a:rPr>
              <a:t>Station</a:t>
            </a:r>
          </a:p>
          <a:p>
            <a:pPr algn="ctr">
              <a:defRPr/>
            </a:pPr>
            <a:r>
              <a:rPr lang="nl-NL" sz="600">
                <a:solidFill>
                  <a:srgbClr val="625D62">
                    <a:lumMod val="50000"/>
                  </a:srgbClr>
                </a:solidFill>
                <a:latin typeface="Arial"/>
              </a:rPr>
              <a:t>Storingen</a:t>
            </a:r>
          </a:p>
        </p:txBody>
      </p:sp>
      <p:sp>
        <p:nvSpPr>
          <p:cNvPr id="2" name="Rechthoek 1">
            <a:extLst>
              <a:ext uri="{FF2B5EF4-FFF2-40B4-BE49-F238E27FC236}">
                <a16:creationId xmlns:a16="http://schemas.microsoft.com/office/drawing/2014/main" id="{A671CA03-64A3-49F5-80C1-F636BCCBD53C}"/>
              </a:ext>
            </a:extLst>
          </p:cNvPr>
          <p:cNvSpPr/>
          <p:nvPr/>
        </p:nvSpPr>
        <p:spPr>
          <a:xfrm>
            <a:off x="3743945" y="1516278"/>
            <a:ext cx="796371" cy="196489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defRPr/>
            </a:pPr>
            <a:r>
              <a:rPr lang="nl-NL" sz="600" b="1">
                <a:solidFill>
                  <a:srgbClr val="625D62">
                    <a:lumMod val="50000"/>
                  </a:srgbClr>
                </a:solidFill>
                <a:latin typeface="Arial"/>
              </a:rPr>
              <a:t>Station</a:t>
            </a:r>
          </a:p>
          <a:p>
            <a:pPr algn="ctr">
              <a:defRPr/>
            </a:pPr>
            <a:r>
              <a:rPr lang="nl-NL" sz="600">
                <a:solidFill>
                  <a:srgbClr val="625D62">
                    <a:lumMod val="50000"/>
                  </a:srgbClr>
                </a:solidFill>
                <a:latin typeface="Arial"/>
              </a:rPr>
              <a:t>Voorbereiding en planning</a:t>
            </a:r>
          </a:p>
        </p:txBody>
      </p:sp>
      <p:sp>
        <p:nvSpPr>
          <p:cNvPr id="56" name="Afgeronde rechthoek 26">
            <a:extLst>
              <a:ext uri="{FF2B5EF4-FFF2-40B4-BE49-F238E27FC236}">
                <a16:creationId xmlns:a16="http://schemas.microsoft.com/office/drawing/2014/main" id="{33AA2A62-861F-4C23-A63D-6F29E5E4E33F}"/>
              </a:ext>
            </a:extLst>
          </p:cNvPr>
          <p:cNvSpPr/>
          <p:nvPr/>
        </p:nvSpPr>
        <p:spPr>
          <a:xfrm>
            <a:off x="6998907" y="2819587"/>
            <a:ext cx="891000" cy="378000"/>
          </a:xfrm>
          <a:prstGeom prst="roundRect">
            <a:avLst/>
          </a:prstGeom>
          <a:solidFill>
            <a:srgbClr val="FFFFCC"/>
          </a:solidFill>
          <a:ln w="3175" cap="flat" cmpd="sng" algn="ctr">
            <a:solidFill>
              <a:srgbClr val="CC9900"/>
            </a:solidFill>
            <a:prstDash val="soli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.4. Werkzaamheden faciliteren</a:t>
            </a:r>
          </a:p>
        </p:txBody>
      </p:sp>
      <p:sp>
        <p:nvSpPr>
          <p:cNvPr id="69" name="Afgeronde rechthoek 27">
            <a:extLst>
              <a:ext uri="{FF2B5EF4-FFF2-40B4-BE49-F238E27FC236}">
                <a16:creationId xmlns:a16="http://schemas.microsoft.com/office/drawing/2014/main" id="{4CA66D94-27F8-4808-86D9-29BB5D412217}"/>
              </a:ext>
            </a:extLst>
          </p:cNvPr>
          <p:cNvSpPr/>
          <p:nvPr/>
        </p:nvSpPr>
        <p:spPr>
          <a:xfrm>
            <a:off x="6998907" y="1843122"/>
            <a:ext cx="891000" cy="378000"/>
          </a:xfrm>
          <a:prstGeom prst="roundRect">
            <a:avLst/>
          </a:prstGeom>
          <a:solidFill>
            <a:srgbClr val="FFFFCC"/>
          </a:solidFill>
          <a:ln w="3175" cap="flat" cmpd="sng" algn="ctr">
            <a:solidFill>
              <a:srgbClr val="CC9900"/>
            </a:solidFill>
            <a:prstDash val="soli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.3. Werkzaamheden uitvoeren</a:t>
            </a:r>
          </a:p>
        </p:txBody>
      </p:sp>
      <p:sp>
        <p:nvSpPr>
          <p:cNvPr id="135" name="Afgeronde rechthoek 29">
            <a:extLst>
              <a:ext uri="{FF2B5EF4-FFF2-40B4-BE49-F238E27FC236}">
                <a16:creationId xmlns:a16="http://schemas.microsoft.com/office/drawing/2014/main" id="{C6C83CF9-7E95-43F8-BB69-75B3C66DEC95}"/>
              </a:ext>
            </a:extLst>
          </p:cNvPr>
          <p:cNvSpPr/>
          <p:nvPr/>
        </p:nvSpPr>
        <p:spPr>
          <a:xfrm>
            <a:off x="3632929" y="1845328"/>
            <a:ext cx="3306263" cy="378000"/>
          </a:xfrm>
          <a:prstGeom prst="roundRect">
            <a:avLst/>
          </a:prstGeom>
          <a:solidFill>
            <a:srgbClr val="FFFFCC"/>
          </a:solidFill>
          <a:ln w="3175" cap="flat" cmpd="sng" algn="ctr">
            <a:solidFill>
              <a:srgbClr val="CC9900"/>
            </a:solidFill>
            <a:prstDash val="soli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.2. Regievoeren over werkzaamheden</a:t>
            </a:r>
          </a:p>
        </p:txBody>
      </p:sp>
      <p:sp>
        <p:nvSpPr>
          <p:cNvPr id="282" name="Ovaal 281">
            <a:extLst>
              <a:ext uri="{FF2B5EF4-FFF2-40B4-BE49-F238E27FC236}">
                <a16:creationId xmlns:a16="http://schemas.microsoft.com/office/drawing/2014/main" id="{F79F6740-DB14-4AE3-91C0-3B95F0F6D58E}"/>
              </a:ext>
            </a:extLst>
          </p:cNvPr>
          <p:cNvSpPr/>
          <p:nvPr/>
        </p:nvSpPr>
        <p:spPr>
          <a:xfrm>
            <a:off x="8061079" y="3540572"/>
            <a:ext cx="162000" cy="162000"/>
          </a:xfrm>
          <a:prstGeom prst="ellipse">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7</a:t>
            </a:r>
          </a:p>
        </p:txBody>
      </p:sp>
      <p:sp>
        <p:nvSpPr>
          <p:cNvPr id="3" name="Tijdelijke aanduiding voor dianummer 2">
            <a:extLst>
              <a:ext uri="{FF2B5EF4-FFF2-40B4-BE49-F238E27FC236}">
                <a16:creationId xmlns:a16="http://schemas.microsoft.com/office/drawing/2014/main" id="{0A8EE2BA-A1EE-4204-BCA0-180DB03C3CF4}"/>
              </a:ext>
            </a:extLst>
          </p:cNvPr>
          <p:cNvSpPr>
            <a:spLocks noGrp="1"/>
          </p:cNvSpPr>
          <p:nvPr>
            <p:ph type="sldNum" sz="quarter" idx="4294967295"/>
          </p:nvPr>
        </p:nvSpPr>
        <p:spPr>
          <a:xfrm>
            <a:off x="476906" y="4838877"/>
            <a:ext cx="2057400" cy="273844"/>
          </a:xfrm>
        </p:spPr>
        <p:txBody>
          <a:bodyPr/>
          <a:lstStyle/>
          <a:p>
            <a:pPr algn="l">
              <a:defRPr/>
            </a:pPr>
            <a:fld id="{F68BF4A6-40A7-E04A-A78B-7409A1BC41E0}" type="slidenum">
              <a:rPr lang="en-GB" sz="750" b="0">
                <a:solidFill>
                  <a:srgbClr val="625D62">
                    <a:tint val="75000"/>
                  </a:srgbClr>
                </a:solidFill>
                <a:latin typeface="Arial"/>
              </a:rPr>
              <a:pPr algn="l">
                <a:defRPr/>
              </a:pPr>
              <a:t>15</a:t>
            </a:fld>
            <a:endParaRPr lang="en-GB" sz="750" b="0">
              <a:solidFill>
                <a:srgbClr val="625D62">
                  <a:tint val="75000"/>
                </a:srgbClr>
              </a:solidFill>
              <a:latin typeface="Arial"/>
            </a:endParaRPr>
          </a:p>
        </p:txBody>
      </p:sp>
      <p:sp>
        <p:nvSpPr>
          <p:cNvPr id="22" name="Afgeronde rechthoek 19">
            <a:extLst>
              <a:ext uri="{FF2B5EF4-FFF2-40B4-BE49-F238E27FC236}">
                <a16:creationId xmlns:a16="http://schemas.microsoft.com/office/drawing/2014/main" id="{57CE44D4-48F1-44D3-B38F-4CFD044A4C30}"/>
              </a:ext>
            </a:extLst>
          </p:cNvPr>
          <p:cNvSpPr/>
          <p:nvPr/>
        </p:nvSpPr>
        <p:spPr>
          <a:xfrm>
            <a:off x="1763544" y="1369709"/>
            <a:ext cx="891000" cy="378000"/>
          </a:xfrm>
          <a:prstGeom prst="roundRect">
            <a:avLst/>
          </a:prstGeom>
          <a:solidFill>
            <a:srgbClr val="7DB43C">
              <a:lumMod val="20000"/>
              <a:lumOff val="80000"/>
            </a:srgbClr>
          </a:solidFill>
          <a:ln w="3175" cap="flat" cmpd="sng" algn="ctr">
            <a:solidFill>
              <a:srgbClr val="00B050"/>
            </a:solidFill>
            <a:prstDash val="solid"/>
          </a:ln>
          <a:effectLst/>
        </p:spPr>
        <p:txBody>
          <a:bodyPr rot="0" spcFirstLastPara="0" vert="horz" wrap="square" lIns="68580" tIns="34290" rIns="6858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525" b="1">
                <a:solidFill>
                  <a:srgbClr val="625D62">
                    <a:lumMod val="50000"/>
                  </a:srgbClr>
                </a:solidFill>
                <a:latin typeface="Microsoft JhengHei Light"/>
              </a:rPr>
              <a:t>.2. Contracten verwerven en beheren</a:t>
            </a:r>
          </a:p>
        </p:txBody>
      </p:sp>
      <p:sp>
        <p:nvSpPr>
          <p:cNvPr id="25" name="Afgeronde rechthoek 25">
            <a:extLst>
              <a:ext uri="{FF2B5EF4-FFF2-40B4-BE49-F238E27FC236}">
                <a16:creationId xmlns:a16="http://schemas.microsoft.com/office/drawing/2014/main" id="{0724BD47-8B36-4E17-9E30-6B8110F9125E}"/>
              </a:ext>
            </a:extLst>
          </p:cNvPr>
          <p:cNvSpPr/>
          <p:nvPr/>
        </p:nvSpPr>
        <p:spPr>
          <a:xfrm>
            <a:off x="6711107" y="3685073"/>
            <a:ext cx="891000" cy="378000"/>
          </a:xfrm>
          <a:prstGeom prst="roundRect">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525" b="1">
                <a:solidFill>
                  <a:srgbClr val="625D62">
                    <a:lumMod val="50000"/>
                  </a:srgbClr>
                </a:solidFill>
                <a:latin typeface="Microsoft JhengHei Light"/>
              </a:rPr>
              <a:t>.4. Inkomstenverlies beperken</a:t>
            </a:r>
          </a:p>
        </p:txBody>
      </p:sp>
      <p:sp>
        <p:nvSpPr>
          <p:cNvPr id="46" name="Afgeronde rechthoek 38">
            <a:extLst>
              <a:ext uri="{FF2B5EF4-FFF2-40B4-BE49-F238E27FC236}">
                <a16:creationId xmlns:a16="http://schemas.microsoft.com/office/drawing/2014/main" id="{C98A9BE1-6AE9-4643-8EB7-63DB11809DBD}"/>
              </a:ext>
            </a:extLst>
          </p:cNvPr>
          <p:cNvSpPr/>
          <p:nvPr/>
        </p:nvSpPr>
        <p:spPr>
          <a:xfrm>
            <a:off x="2119634" y="3881420"/>
            <a:ext cx="891000" cy="378000"/>
          </a:xfrm>
          <a:prstGeom prst="roundRect">
            <a:avLst/>
          </a:prstGeom>
          <a:solidFill>
            <a:srgbClr val="EDEBF9"/>
          </a:solidFill>
          <a:ln w="3175" cap="flat" cmpd="sng" algn="ctr">
            <a:solidFill>
              <a:srgbClr val="821E7D">
                <a:lumMod val="50000"/>
              </a:srgbClr>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.2. Metingen van energietransport en -netten ter beschikking stellen</a:t>
            </a:r>
          </a:p>
        </p:txBody>
      </p:sp>
      <p:sp>
        <p:nvSpPr>
          <p:cNvPr id="48" name="Afgeronde rechthoek 39">
            <a:extLst>
              <a:ext uri="{FF2B5EF4-FFF2-40B4-BE49-F238E27FC236}">
                <a16:creationId xmlns:a16="http://schemas.microsoft.com/office/drawing/2014/main" id="{EA45E958-F914-4E67-9E7A-2EED8267D7DD}"/>
              </a:ext>
            </a:extLst>
          </p:cNvPr>
          <p:cNvSpPr/>
          <p:nvPr/>
        </p:nvSpPr>
        <p:spPr>
          <a:xfrm>
            <a:off x="101128" y="4150334"/>
            <a:ext cx="891000" cy="378000"/>
          </a:xfrm>
          <a:prstGeom prst="roundRect">
            <a:avLst/>
          </a:prstGeom>
          <a:solidFill>
            <a:srgbClr val="EDEBF9"/>
          </a:solidFill>
          <a:ln w="3175" cap="flat" cmpd="sng" algn="ctr">
            <a:solidFill>
              <a:srgbClr val="821E7D">
                <a:lumMod val="50000"/>
              </a:srgbClr>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.1. Metingen van energietransport en -netten beschikbaar krijgen</a:t>
            </a:r>
          </a:p>
        </p:txBody>
      </p:sp>
      <p:sp>
        <p:nvSpPr>
          <p:cNvPr id="49" name="Afgeronde rechthoek 20">
            <a:extLst>
              <a:ext uri="{FF2B5EF4-FFF2-40B4-BE49-F238E27FC236}">
                <a16:creationId xmlns:a16="http://schemas.microsoft.com/office/drawing/2014/main" id="{6FAAC7D3-278F-451C-A63D-899341F95983}"/>
              </a:ext>
            </a:extLst>
          </p:cNvPr>
          <p:cNvSpPr/>
          <p:nvPr/>
        </p:nvSpPr>
        <p:spPr>
          <a:xfrm>
            <a:off x="944415" y="591866"/>
            <a:ext cx="891000" cy="378000"/>
          </a:xfrm>
          <a:prstGeom prst="roundRect">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525" b="1">
                <a:solidFill>
                  <a:srgbClr val="625D62">
                    <a:lumMod val="50000"/>
                  </a:srgbClr>
                </a:solidFill>
                <a:latin typeface="Microsoft JhengHei Light"/>
              </a:rPr>
              <a:t>.1. Klanten bedienen en relaties onderhouden</a:t>
            </a:r>
          </a:p>
        </p:txBody>
      </p:sp>
      <p:sp>
        <p:nvSpPr>
          <p:cNvPr id="70" name="Afgeronde rechthoek 28">
            <a:extLst>
              <a:ext uri="{FF2B5EF4-FFF2-40B4-BE49-F238E27FC236}">
                <a16:creationId xmlns:a16="http://schemas.microsoft.com/office/drawing/2014/main" id="{C43C866A-474D-43D7-9E8F-60F1485EE157}"/>
              </a:ext>
            </a:extLst>
          </p:cNvPr>
          <p:cNvSpPr/>
          <p:nvPr/>
        </p:nvSpPr>
        <p:spPr>
          <a:xfrm>
            <a:off x="2700250" y="1831253"/>
            <a:ext cx="891000" cy="378000"/>
          </a:xfrm>
          <a:prstGeom prst="roundRect">
            <a:avLst/>
          </a:prstGeom>
          <a:solidFill>
            <a:srgbClr val="FFFFCC"/>
          </a:solidFill>
          <a:ln w="3175" cap="flat" cmpd="sng" algn="ctr">
            <a:solidFill>
              <a:srgbClr val="CC9900"/>
            </a:solidFill>
            <a:prstDash val="solid"/>
          </a:ln>
          <a:effectLst/>
        </p:spPr>
        <p:txBody>
          <a:bodyPr rot="0" spcFirstLastPara="0" vertOverflow="overflow" horzOverflow="overflow" vert="horz" wrap="square" lIns="27000" tIns="34290" rIns="2700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.1. Werkzaamheden-portfolio opstellen en onderhouden</a:t>
            </a:r>
          </a:p>
        </p:txBody>
      </p:sp>
      <p:sp>
        <p:nvSpPr>
          <p:cNvPr id="74" name="Afgeronde rechthoek 36">
            <a:extLst>
              <a:ext uri="{FF2B5EF4-FFF2-40B4-BE49-F238E27FC236}">
                <a16:creationId xmlns:a16="http://schemas.microsoft.com/office/drawing/2014/main" id="{60F65C31-CF8E-45B1-9860-4A2748DE41D8}"/>
              </a:ext>
            </a:extLst>
          </p:cNvPr>
          <p:cNvSpPr/>
          <p:nvPr/>
        </p:nvSpPr>
        <p:spPr>
          <a:xfrm>
            <a:off x="1773480" y="1834553"/>
            <a:ext cx="891000" cy="378000"/>
          </a:xfrm>
          <a:prstGeom prst="roundRect">
            <a:avLst/>
          </a:prstGeom>
          <a:solidFill>
            <a:srgbClr val="FF7C80"/>
          </a:solidFill>
          <a:ln w="3175" cap="flat" cmpd="sng" algn="ctr">
            <a:solidFill>
              <a:srgbClr val="C00000"/>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.1. Energienetten uitbreiden, vervangen, en vernieuwen</a:t>
            </a:r>
          </a:p>
        </p:txBody>
      </p:sp>
      <p:sp>
        <p:nvSpPr>
          <p:cNvPr id="153" name="Afgeronde rechthoek 34">
            <a:extLst>
              <a:ext uri="{FF2B5EF4-FFF2-40B4-BE49-F238E27FC236}">
                <a16:creationId xmlns:a16="http://schemas.microsoft.com/office/drawing/2014/main" id="{D0C5DDD7-86F7-4B5E-AF3F-57D673D6EFDC}"/>
              </a:ext>
            </a:extLst>
          </p:cNvPr>
          <p:cNvSpPr/>
          <p:nvPr/>
        </p:nvSpPr>
        <p:spPr>
          <a:xfrm>
            <a:off x="41722" y="1137683"/>
            <a:ext cx="891000" cy="378000"/>
          </a:xfrm>
          <a:prstGeom prst="roundRect">
            <a:avLst/>
          </a:prstGeom>
          <a:solidFill>
            <a:srgbClr val="FF7C80"/>
          </a:solidFill>
          <a:ln w="3175" cap="flat" cmpd="sng" algn="ctr">
            <a:solidFill>
              <a:srgbClr val="C00000"/>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.3. Energienet richtlijnen en patronen vaststellen</a:t>
            </a:r>
          </a:p>
        </p:txBody>
      </p:sp>
      <p:sp>
        <p:nvSpPr>
          <p:cNvPr id="178" name="Afgeronde rechthoek 37">
            <a:extLst>
              <a:ext uri="{FF2B5EF4-FFF2-40B4-BE49-F238E27FC236}">
                <a16:creationId xmlns:a16="http://schemas.microsoft.com/office/drawing/2014/main" id="{A03D2789-6C85-4A7B-951C-7337135CD57F}"/>
              </a:ext>
            </a:extLst>
          </p:cNvPr>
          <p:cNvSpPr/>
          <p:nvPr/>
        </p:nvSpPr>
        <p:spPr>
          <a:xfrm>
            <a:off x="49342" y="1634171"/>
            <a:ext cx="891000" cy="378000"/>
          </a:xfrm>
          <a:prstGeom prst="roundRect">
            <a:avLst/>
          </a:prstGeom>
          <a:solidFill>
            <a:srgbClr val="FF7C80"/>
          </a:solidFill>
          <a:ln w="3175" cap="flat" cmpd="sng" algn="ctr">
            <a:solidFill>
              <a:srgbClr val="C00000"/>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.2. Energienetten instandhouden</a:t>
            </a:r>
          </a:p>
        </p:txBody>
      </p:sp>
      <p:sp>
        <p:nvSpPr>
          <p:cNvPr id="201" name="Afgeronde rechthoek 37">
            <a:extLst>
              <a:ext uri="{FF2B5EF4-FFF2-40B4-BE49-F238E27FC236}">
                <a16:creationId xmlns:a16="http://schemas.microsoft.com/office/drawing/2014/main" id="{48DA207A-325C-448E-B1C4-4B08FF50B2F5}"/>
              </a:ext>
            </a:extLst>
          </p:cNvPr>
          <p:cNvSpPr/>
          <p:nvPr/>
        </p:nvSpPr>
        <p:spPr>
          <a:xfrm>
            <a:off x="6048192" y="2819587"/>
            <a:ext cx="891000" cy="378000"/>
          </a:xfrm>
          <a:prstGeom prst="roundRect">
            <a:avLst/>
          </a:prstGeom>
          <a:solidFill>
            <a:srgbClr val="FF7C80"/>
          </a:solidFill>
          <a:ln w="3175" cap="flat" cmpd="sng" algn="ctr">
            <a:solidFill>
              <a:srgbClr val="C00000"/>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.2. Energienetten instandhouden</a:t>
            </a:r>
          </a:p>
        </p:txBody>
      </p:sp>
      <p:sp>
        <p:nvSpPr>
          <p:cNvPr id="208" name="Afgeronde rechthoek 33">
            <a:extLst>
              <a:ext uri="{FF2B5EF4-FFF2-40B4-BE49-F238E27FC236}">
                <a16:creationId xmlns:a16="http://schemas.microsoft.com/office/drawing/2014/main" id="{5895EBC3-61BC-44FA-B3F4-C17C1826E2D7}"/>
              </a:ext>
            </a:extLst>
          </p:cNvPr>
          <p:cNvSpPr/>
          <p:nvPr/>
        </p:nvSpPr>
        <p:spPr>
          <a:xfrm>
            <a:off x="5097476" y="2819587"/>
            <a:ext cx="891000" cy="378000"/>
          </a:xfrm>
          <a:prstGeom prst="roundRect">
            <a:avLst/>
          </a:prstGeom>
          <a:solidFill>
            <a:srgbClr val="008CBE">
              <a:lumMod val="20000"/>
              <a:lumOff val="80000"/>
            </a:srgbClr>
          </a:solidFill>
          <a:ln w="3175" cap="flat" cmpd="sng" algn="ctr">
            <a:solidFill>
              <a:srgbClr val="008CBE"/>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.2. Energietransport herstellen</a:t>
            </a:r>
          </a:p>
        </p:txBody>
      </p:sp>
      <p:sp>
        <p:nvSpPr>
          <p:cNvPr id="233" name="Afgeronde rechthoek 32">
            <a:extLst>
              <a:ext uri="{FF2B5EF4-FFF2-40B4-BE49-F238E27FC236}">
                <a16:creationId xmlns:a16="http://schemas.microsoft.com/office/drawing/2014/main" id="{192D61B9-CF08-45A1-B500-6E57B63C1ABC}"/>
              </a:ext>
            </a:extLst>
          </p:cNvPr>
          <p:cNvSpPr/>
          <p:nvPr/>
        </p:nvSpPr>
        <p:spPr>
          <a:xfrm>
            <a:off x="3196046" y="2819587"/>
            <a:ext cx="891000" cy="378000"/>
          </a:xfrm>
          <a:prstGeom prst="roundRect">
            <a:avLst/>
          </a:prstGeom>
          <a:solidFill>
            <a:srgbClr val="008CBE">
              <a:lumMod val="20000"/>
              <a:lumOff val="80000"/>
            </a:srgbClr>
          </a:solidFill>
          <a:ln w="3175" cap="flat" cmpd="sng" algn="ctr">
            <a:solidFill>
              <a:srgbClr val="008CBE"/>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.1. Energietransport  besturen</a:t>
            </a:r>
          </a:p>
        </p:txBody>
      </p:sp>
      <p:sp>
        <p:nvSpPr>
          <p:cNvPr id="242" name="Afgeronde rechthoek 30">
            <a:extLst>
              <a:ext uri="{FF2B5EF4-FFF2-40B4-BE49-F238E27FC236}">
                <a16:creationId xmlns:a16="http://schemas.microsoft.com/office/drawing/2014/main" id="{C8405CBD-DDEF-4C21-9AF6-DC68C0543982}"/>
              </a:ext>
            </a:extLst>
          </p:cNvPr>
          <p:cNvSpPr/>
          <p:nvPr/>
        </p:nvSpPr>
        <p:spPr>
          <a:xfrm>
            <a:off x="4146761" y="2819587"/>
            <a:ext cx="891000" cy="378000"/>
          </a:xfrm>
          <a:prstGeom prst="roundRect">
            <a:avLst/>
          </a:prstGeom>
          <a:solidFill>
            <a:srgbClr val="008CBE">
              <a:lumMod val="20000"/>
              <a:lumOff val="80000"/>
            </a:srgbClr>
          </a:solidFill>
          <a:ln w="3175" cap="flat" cmpd="sng" algn="ctr">
            <a:solidFill>
              <a:srgbClr val="008CBE"/>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.3. Transport- en bedieningsplannen maken</a:t>
            </a:r>
          </a:p>
        </p:txBody>
      </p:sp>
      <p:sp>
        <p:nvSpPr>
          <p:cNvPr id="268" name="Ovaal 267">
            <a:extLst>
              <a:ext uri="{FF2B5EF4-FFF2-40B4-BE49-F238E27FC236}">
                <a16:creationId xmlns:a16="http://schemas.microsoft.com/office/drawing/2014/main" id="{CEA61CB0-5146-4356-9B05-C55C872E2C99}"/>
              </a:ext>
            </a:extLst>
          </p:cNvPr>
          <p:cNvSpPr/>
          <p:nvPr/>
        </p:nvSpPr>
        <p:spPr>
          <a:xfrm>
            <a:off x="1612580" y="925579"/>
            <a:ext cx="162000" cy="1620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625D62">
                    <a:lumMod val="50000"/>
                  </a:srgbClr>
                </a:solidFill>
                <a:latin typeface="Arial"/>
              </a:rPr>
              <a:t>1</a:t>
            </a:r>
          </a:p>
        </p:txBody>
      </p:sp>
      <p:sp>
        <p:nvSpPr>
          <p:cNvPr id="269" name="Ovaal 268">
            <a:extLst>
              <a:ext uri="{FF2B5EF4-FFF2-40B4-BE49-F238E27FC236}">
                <a16:creationId xmlns:a16="http://schemas.microsoft.com/office/drawing/2014/main" id="{ECEC9099-7374-40E7-B5CE-ECE2F327A697}"/>
              </a:ext>
            </a:extLst>
          </p:cNvPr>
          <p:cNvSpPr/>
          <p:nvPr/>
        </p:nvSpPr>
        <p:spPr>
          <a:xfrm>
            <a:off x="1616816" y="1606633"/>
            <a:ext cx="162000" cy="1620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625D62">
                    <a:lumMod val="50000"/>
                  </a:srgbClr>
                </a:solidFill>
                <a:latin typeface="Arial"/>
              </a:rPr>
              <a:t>2</a:t>
            </a:r>
          </a:p>
        </p:txBody>
      </p:sp>
      <p:sp>
        <p:nvSpPr>
          <p:cNvPr id="270" name="Ovaal 269">
            <a:extLst>
              <a:ext uri="{FF2B5EF4-FFF2-40B4-BE49-F238E27FC236}">
                <a16:creationId xmlns:a16="http://schemas.microsoft.com/office/drawing/2014/main" id="{6310CC02-A31F-4259-8144-1A2769681328}"/>
              </a:ext>
            </a:extLst>
          </p:cNvPr>
          <p:cNvSpPr/>
          <p:nvPr/>
        </p:nvSpPr>
        <p:spPr>
          <a:xfrm>
            <a:off x="2104226" y="2198122"/>
            <a:ext cx="162000" cy="1620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625D62">
                    <a:lumMod val="50000"/>
                  </a:srgbClr>
                </a:solidFill>
                <a:latin typeface="Arial"/>
              </a:rPr>
              <a:t>3</a:t>
            </a:r>
          </a:p>
        </p:txBody>
      </p:sp>
      <p:sp>
        <p:nvSpPr>
          <p:cNvPr id="271" name="Ovaal 270">
            <a:extLst>
              <a:ext uri="{FF2B5EF4-FFF2-40B4-BE49-F238E27FC236}">
                <a16:creationId xmlns:a16="http://schemas.microsoft.com/office/drawing/2014/main" id="{7D2A1D84-C037-4669-AD74-630C776A328F}"/>
              </a:ext>
            </a:extLst>
          </p:cNvPr>
          <p:cNvSpPr/>
          <p:nvPr/>
        </p:nvSpPr>
        <p:spPr>
          <a:xfrm>
            <a:off x="8064224" y="3667332"/>
            <a:ext cx="162000" cy="1620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625D62">
                    <a:lumMod val="50000"/>
                  </a:srgbClr>
                </a:solidFill>
                <a:latin typeface="Arial"/>
              </a:rPr>
              <a:t>7</a:t>
            </a:r>
          </a:p>
        </p:txBody>
      </p:sp>
      <p:sp>
        <p:nvSpPr>
          <p:cNvPr id="272" name="Ovaal 271">
            <a:extLst>
              <a:ext uri="{FF2B5EF4-FFF2-40B4-BE49-F238E27FC236}">
                <a16:creationId xmlns:a16="http://schemas.microsoft.com/office/drawing/2014/main" id="{53D6A3DC-73B6-4EE2-8201-311D5573EF05}"/>
              </a:ext>
            </a:extLst>
          </p:cNvPr>
          <p:cNvSpPr/>
          <p:nvPr/>
        </p:nvSpPr>
        <p:spPr>
          <a:xfrm>
            <a:off x="7035770" y="740444"/>
            <a:ext cx="162000" cy="1620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defRPr/>
            </a:pPr>
            <a:r>
              <a:rPr lang="nl-NL" sz="750">
                <a:solidFill>
                  <a:srgbClr val="625D62">
                    <a:lumMod val="50000"/>
                  </a:srgbClr>
                </a:solidFill>
                <a:latin typeface="Arial"/>
              </a:rPr>
              <a:t>8</a:t>
            </a:r>
          </a:p>
        </p:txBody>
      </p:sp>
      <p:sp>
        <p:nvSpPr>
          <p:cNvPr id="273" name="Ovaal 272">
            <a:extLst>
              <a:ext uri="{FF2B5EF4-FFF2-40B4-BE49-F238E27FC236}">
                <a16:creationId xmlns:a16="http://schemas.microsoft.com/office/drawing/2014/main" id="{26F58947-C8FB-4BCC-929D-D0212E8349D1}"/>
              </a:ext>
            </a:extLst>
          </p:cNvPr>
          <p:cNvSpPr/>
          <p:nvPr/>
        </p:nvSpPr>
        <p:spPr>
          <a:xfrm>
            <a:off x="2989890" y="2198122"/>
            <a:ext cx="162000" cy="1620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625D62">
                    <a:lumMod val="50000"/>
                  </a:srgbClr>
                </a:solidFill>
                <a:latin typeface="Arial"/>
              </a:rPr>
              <a:t>4</a:t>
            </a:r>
          </a:p>
        </p:txBody>
      </p:sp>
      <p:sp>
        <p:nvSpPr>
          <p:cNvPr id="274" name="Ovaal 273">
            <a:extLst>
              <a:ext uri="{FF2B5EF4-FFF2-40B4-BE49-F238E27FC236}">
                <a16:creationId xmlns:a16="http://schemas.microsoft.com/office/drawing/2014/main" id="{5391368B-933A-4310-A3F0-3C5B518DCFF5}"/>
              </a:ext>
            </a:extLst>
          </p:cNvPr>
          <p:cNvSpPr/>
          <p:nvPr/>
        </p:nvSpPr>
        <p:spPr>
          <a:xfrm>
            <a:off x="7057610" y="3545575"/>
            <a:ext cx="162000" cy="1620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625D62">
                    <a:lumMod val="50000"/>
                  </a:srgbClr>
                </a:solidFill>
                <a:latin typeface="Arial"/>
              </a:rPr>
              <a:t>8</a:t>
            </a:r>
          </a:p>
        </p:txBody>
      </p:sp>
      <p:sp>
        <p:nvSpPr>
          <p:cNvPr id="277" name="Ovaal 276">
            <a:extLst>
              <a:ext uri="{FF2B5EF4-FFF2-40B4-BE49-F238E27FC236}">
                <a16:creationId xmlns:a16="http://schemas.microsoft.com/office/drawing/2014/main" id="{730B1E04-A12A-4002-9E78-81C85BFD48C6}"/>
              </a:ext>
            </a:extLst>
          </p:cNvPr>
          <p:cNvSpPr/>
          <p:nvPr/>
        </p:nvSpPr>
        <p:spPr>
          <a:xfrm>
            <a:off x="8059224" y="737679"/>
            <a:ext cx="162000" cy="1620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625D62">
                    <a:lumMod val="50000"/>
                  </a:srgbClr>
                </a:solidFill>
                <a:latin typeface="Arial"/>
              </a:rPr>
              <a:t>7</a:t>
            </a:r>
          </a:p>
        </p:txBody>
      </p:sp>
      <p:sp>
        <p:nvSpPr>
          <p:cNvPr id="279" name="Ovaal 278">
            <a:extLst>
              <a:ext uri="{FF2B5EF4-FFF2-40B4-BE49-F238E27FC236}">
                <a16:creationId xmlns:a16="http://schemas.microsoft.com/office/drawing/2014/main" id="{468BA932-0E16-4A12-A172-B801A1E06762}"/>
              </a:ext>
            </a:extLst>
          </p:cNvPr>
          <p:cNvSpPr/>
          <p:nvPr/>
        </p:nvSpPr>
        <p:spPr>
          <a:xfrm>
            <a:off x="1469517" y="926281"/>
            <a:ext cx="162000" cy="162000"/>
          </a:xfrm>
          <a:prstGeom prst="ellipse">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1</a:t>
            </a:r>
          </a:p>
        </p:txBody>
      </p:sp>
      <p:sp>
        <p:nvSpPr>
          <p:cNvPr id="280" name="Ovaal 279">
            <a:extLst>
              <a:ext uri="{FF2B5EF4-FFF2-40B4-BE49-F238E27FC236}">
                <a16:creationId xmlns:a16="http://schemas.microsoft.com/office/drawing/2014/main" id="{CC3F80A1-3525-4F12-9F58-72C832953762}"/>
              </a:ext>
            </a:extLst>
          </p:cNvPr>
          <p:cNvSpPr/>
          <p:nvPr/>
        </p:nvSpPr>
        <p:spPr>
          <a:xfrm>
            <a:off x="1469517" y="1606633"/>
            <a:ext cx="162000" cy="162000"/>
          </a:xfrm>
          <a:prstGeom prst="ellipse">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2</a:t>
            </a:r>
          </a:p>
        </p:txBody>
      </p:sp>
      <p:sp>
        <p:nvSpPr>
          <p:cNvPr id="281" name="Ovaal 280">
            <a:extLst>
              <a:ext uri="{FF2B5EF4-FFF2-40B4-BE49-F238E27FC236}">
                <a16:creationId xmlns:a16="http://schemas.microsoft.com/office/drawing/2014/main" id="{ED0D0B27-72D3-40E8-A2C4-97F6374437FB}"/>
              </a:ext>
            </a:extLst>
          </p:cNvPr>
          <p:cNvSpPr/>
          <p:nvPr/>
        </p:nvSpPr>
        <p:spPr>
          <a:xfrm>
            <a:off x="2104226" y="2361096"/>
            <a:ext cx="162000" cy="162000"/>
          </a:xfrm>
          <a:prstGeom prst="ellipse">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3</a:t>
            </a:r>
          </a:p>
        </p:txBody>
      </p:sp>
      <p:sp>
        <p:nvSpPr>
          <p:cNvPr id="283" name="Ovaal 282">
            <a:extLst>
              <a:ext uri="{FF2B5EF4-FFF2-40B4-BE49-F238E27FC236}">
                <a16:creationId xmlns:a16="http://schemas.microsoft.com/office/drawing/2014/main" id="{F2561F8B-25F8-4AE8-BAEC-EA9662A54AEC}"/>
              </a:ext>
            </a:extLst>
          </p:cNvPr>
          <p:cNvSpPr/>
          <p:nvPr/>
        </p:nvSpPr>
        <p:spPr>
          <a:xfrm>
            <a:off x="2994632" y="2361096"/>
            <a:ext cx="162000" cy="162000"/>
          </a:xfrm>
          <a:prstGeom prst="ellipse">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4</a:t>
            </a:r>
          </a:p>
        </p:txBody>
      </p:sp>
      <p:sp>
        <p:nvSpPr>
          <p:cNvPr id="286" name="Ovaal 285">
            <a:extLst>
              <a:ext uri="{FF2B5EF4-FFF2-40B4-BE49-F238E27FC236}">
                <a16:creationId xmlns:a16="http://schemas.microsoft.com/office/drawing/2014/main" id="{9369F810-32E4-4BCF-9E25-873F75D48BEA}"/>
              </a:ext>
            </a:extLst>
          </p:cNvPr>
          <p:cNvSpPr/>
          <p:nvPr/>
        </p:nvSpPr>
        <p:spPr>
          <a:xfrm>
            <a:off x="2104226" y="2531327"/>
            <a:ext cx="162000" cy="162000"/>
          </a:xfrm>
          <a:prstGeom prst="ellipse">
            <a:avLst/>
          </a:prstGeom>
          <a:solidFill>
            <a:srgbClr val="A50021"/>
          </a:solidFill>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2</a:t>
            </a:r>
          </a:p>
        </p:txBody>
      </p:sp>
      <p:sp>
        <p:nvSpPr>
          <p:cNvPr id="287" name="Ovaal 286">
            <a:extLst>
              <a:ext uri="{FF2B5EF4-FFF2-40B4-BE49-F238E27FC236}">
                <a16:creationId xmlns:a16="http://schemas.microsoft.com/office/drawing/2014/main" id="{25E26A5C-75FD-4345-876D-404F2C7FC2C1}"/>
              </a:ext>
            </a:extLst>
          </p:cNvPr>
          <p:cNvSpPr/>
          <p:nvPr/>
        </p:nvSpPr>
        <p:spPr>
          <a:xfrm>
            <a:off x="2998354" y="2527614"/>
            <a:ext cx="162000" cy="162000"/>
          </a:xfrm>
          <a:prstGeom prst="ellipse">
            <a:avLst/>
          </a:prstGeom>
          <a:solidFill>
            <a:srgbClr val="A50021"/>
          </a:solidFill>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3</a:t>
            </a:r>
          </a:p>
        </p:txBody>
      </p:sp>
      <p:sp>
        <p:nvSpPr>
          <p:cNvPr id="289" name="Stroomdiagram: Scheidingslijn 288">
            <a:extLst>
              <a:ext uri="{FF2B5EF4-FFF2-40B4-BE49-F238E27FC236}">
                <a16:creationId xmlns:a16="http://schemas.microsoft.com/office/drawing/2014/main" id="{B641EA05-1CFB-417C-A5AF-8816104153D9}"/>
              </a:ext>
            </a:extLst>
          </p:cNvPr>
          <p:cNvSpPr/>
          <p:nvPr/>
        </p:nvSpPr>
        <p:spPr>
          <a:xfrm>
            <a:off x="3809134" y="2524636"/>
            <a:ext cx="658820" cy="162000"/>
          </a:xfrm>
          <a:prstGeom prst="flowChartTerminator">
            <a:avLst/>
          </a:prstGeom>
          <a:solidFill>
            <a:srgbClr val="A50021"/>
          </a:solidFill>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4</a:t>
            </a:r>
          </a:p>
        </p:txBody>
      </p:sp>
      <p:sp>
        <p:nvSpPr>
          <p:cNvPr id="290" name="Ovaal 289">
            <a:extLst>
              <a:ext uri="{FF2B5EF4-FFF2-40B4-BE49-F238E27FC236}">
                <a16:creationId xmlns:a16="http://schemas.microsoft.com/office/drawing/2014/main" id="{B524AD44-7AE1-4103-A625-3114FCB827FC}"/>
              </a:ext>
            </a:extLst>
          </p:cNvPr>
          <p:cNvSpPr/>
          <p:nvPr/>
        </p:nvSpPr>
        <p:spPr>
          <a:xfrm>
            <a:off x="1770836" y="668294"/>
            <a:ext cx="162000" cy="162000"/>
          </a:xfrm>
          <a:prstGeom prst="ellipse">
            <a:avLst/>
          </a:prstGeom>
          <a:solidFill>
            <a:srgbClr val="A50021"/>
          </a:solidFill>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6</a:t>
            </a:r>
          </a:p>
        </p:txBody>
      </p:sp>
      <p:sp>
        <p:nvSpPr>
          <p:cNvPr id="291" name="Stroomdiagram: Scheidingslijn 290">
            <a:extLst>
              <a:ext uri="{FF2B5EF4-FFF2-40B4-BE49-F238E27FC236}">
                <a16:creationId xmlns:a16="http://schemas.microsoft.com/office/drawing/2014/main" id="{C7E94B1A-76E7-46D2-8B63-501239A1AC4A}"/>
              </a:ext>
            </a:extLst>
          </p:cNvPr>
          <p:cNvSpPr/>
          <p:nvPr/>
        </p:nvSpPr>
        <p:spPr>
          <a:xfrm rot="16200000">
            <a:off x="807821" y="1040933"/>
            <a:ext cx="440506" cy="162000"/>
          </a:xfrm>
          <a:prstGeom prst="flowChartTerminator">
            <a:avLst/>
          </a:prstGeom>
          <a:solidFill>
            <a:srgbClr val="A50021"/>
          </a:solidFill>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defRPr/>
            </a:pPr>
            <a:r>
              <a:rPr lang="nl-NL" sz="750">
                <a:solidFill>
                  <a:srgbClr val="FFFFFF"/>
                </a:solidFill>
                <a:latin typeface="Arial"/>
              </a:rPr>
              <a:t>1</a:t>
            </a:r>
          </a:p>
        </p:txBody>
      </p:sp>
      <p:sp>
        <p:nvSpPr>
          <p:cNvPr id="292" name="Ovaal 291">
            <a:extLst>
              <a:ext uri="{FF2B5EF4-FFF2-40B4-BE49-F238E27FC236}">
                <a16:creationId xmlns:a16="http://schemas.microsoft.com/office/drawing/2014/main" id="{09E204CE-A779-4076-8628-FB6ABC2692FF}"/>
              </a:ext>
            </a:extLst>
          </p:cNvPr>
          <p:cNvSpPr/>
          <p:nvPr/>
        </p:nvSpPr>
        <p:spPr>
          <a:xfrm>
            <a:off x="1770836" y="505298"/>
            <a:ext cx="162000" cy="16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7</a:t>
            </a:r>
          </a:p>
        </p:txBody>
      </p:sp>
      <p:sp>
        <p:nvSpPr>
          <p:cNvPr id="293" name="Stroomdiagram: Scheidingslijn 292">
            <a:extLst>
              <a:ext uri="{FF2B5EF4-FFF2-40B4-BE49-F238E27FC236}">
                <a16:creationId xmlns:a16="http://schemas.microsoft.com/office/drawing/2014/main" id="{14BDA40D-A28D-441B-B073-7D9183FD8612}"/>
              </a:ext>
            </a:extLst>
          </p:cNvPr>
          <p:cNvSpPr/>
          <p:nvPr/>
        </p:nvSpPr>
        <p:spPr>
          <a:xfrm>
            <a:off x="7138610" y="2675288"/>
            <a:ext cx="647105" cy="162000"/>
          </a:xfrm>
          <a:prstGeom prst="flowChartTermina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8</a:t>
            </a:r>
          </a:p>
        </p:txBody>
      </p:sp>
      <p:sp>
        <p:nvSpPr>
          <p:cNvPr id="294" name="Stroomdiagram: Scheidingslijn 293">
            <a:extLst>
              <a:ext uri="{FF2B5EF4-FFF2-40B4-BE49-F238E27FC236}">
                <a16:creationId xmlns:a16="http://schemas.microsoft.com/office/drawing/2014/main" id="{2C4D0610-BE71-45C0-8EFB-C3E1794A51EB}"/>
              </a:ext>
            </a:extLst>
          </p:cNvPr>
          <p:cNvSpPr/>
          <p:nvPr/>
        </p:nvSpPr>
        <p:spPr>
          <a:xfrm>
            <a:off x="3809134" y="2675933"/>
            <a:ext cx="647105" cy="162000"/>
          </a:xfrm>
          <a:prstGeom prst="flowChartTermina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6</a:t>
            </a:r>
          </a:p>
        </p:txBody>
      </p:sp>
      <p:sp>
        <p:nvSpPr>
          <p:cNvPr id="295" name="Ovaal 294">
            <a:extLst>
              <a:ext uri="{FF2B5EF4-FFF2-40B4-BE49-F238E27FC236}">
                <a16:creationId xmlns:a16="http://schemas.microsoft.com/office/drawing/2014/main" id="{0E045911-0555-4B67-B5BF-757C71726F9D}"/>
              </a:ext>
            </a:extLst>
          </p:cNvPr>
          <p:cNvSpPr/>
          <p:nvPr/>
        </p:nvSpPr>
        <p:spPr>
          <a:xfrm>
            <a:off x="943370" y="4246885"/>
            <a:ext cx="162000" cy="16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1</a:t>
            </a:r>
          </a:p>
        </p:txBody>
      </p:sp>
      <p:sp>
        <p:nvSpPr>
          <p:cNvPr id="297" name="Ovaal 296">
            <a:extLst>
              <a:ext uri="{FF2B5EF4-FFF2-40B4-BE49-F238E27FC236}">
                <a16:creationId xmlns:a16="http://schemas.microsoft.com/office/drawing/2014/main" id="{69E04160-0581-4639-B3DD-1D928FDC0104}"/>
              </a:ext>
            </a:extLst>
          </p:cNvPr>
          <p:cNvSpPr/>
          <p:nvPr/>
        </p:nvSpPr>
        <p:spPr>
          <a:xfrm>
            <a:off x="2098914" y="2686876"/>
            <a:ext cx="162000" cy="16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2</a:t>
            </a:r>
          </a:p>
        </p:txBody>
      </p:sp>
      <p:sp>
        <p:nvSpPr>
          <p:cNvPr id="298" name="Ovaal 297">
            <a:extLst>
              <a:ext uri="{FF2B5EF4-FFF2-40B4-BE49-F238E27FC236}">
                <a16:creationId xmlns:a16="http://schemas.microsoft.com/office/drawing/2014/main" id="{0BD0AED3-C0F2-47B3-9CC3-601948DD5C14}"/>
              </a:ext>
            </a:extLst>
          </p:cNvPr>
          <p:cNvSpPr/>
          <p:nvPr/>
        </p:nvSpPr>
        <p:spPr>
          <a:xfrm>
            <a:off x="2998354" y="2686636"/>
            <a:ext cx="162000" cy="16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3</a:t>
            </a:r>
          </a:p>
        </p:txBody>
      </p:sp>
      <p:sp>
        <p:nvSpPr>
          <p:cNvPr id="299" name="Stroomdiagram: Scheidingslijn 298">
            <a:extLst>
              <a:ext uri="{FF2B5EF4-FFF2-40B4-BE49-F238E27FC236}">
                <a16:creationId xmlns:a16="http://schemas.microsoft.com/office/drawing/2014/main" id="{861D74BB-C3AA-4930-9C59-7A67230F41E5}"/>
              </a:ext>
            </a:extLst>
          </p:cNvPr>
          <p:cNvSpPr/>
          <p:nvPr/>
        </p:nvSpPr>
        <p:spPr>
          <a:xfrm rot="16200000">
            <a:off x="464521" y="1228347"/>
            <a:ext cx="810812" cy="162000"/>
          </a:xfrm>
          <a:prstGeom prst="flowChartTermina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defRPr/>
            </a:pPr>
            <a:r>
              <a:rPr lang="nl-NL" sz="750">
                <a:solidFill>
                  <a:srgbClr val="FFFFFF"/>
                </a:solidFill>
                <a:latin typeface="Arial"/>
              </a:rPr>
              <a:t>1</a:t>
            </a:r>
          </a:p>
        </p:txBody>
      </p:sp>
      <p:sp>
        <p:nvSpPr>
          <p:cNvPr id="300" name="Stroomdiagram: Scheidingslijn 299">
            <a:extLst>
              <a:ext uri="{FF2B5EF4-FFF2-40B4-BE49-F238E27FC236}">
                <a16:creationId xmlns:a16="http://schemas.microsoft.com/office/drawing/2014/main" id="{B5FC3D70-DA22-47F5-9648-D7E4CF74AC46}"/>
              </a:ext>
            </a:extLst>
          </p:cNvPr>
          <p:cNvSpPr/>
          <p:nvPr/>
        </p:nvSpPr>
        <p:spPr>
          <a:xfrm>
            <a:off x="5696571" y="2675933"/>
            <a:ext cx="647105" cy="162000"/>
          </a:xfrm>
          <a:prstGeom prst="flowChartTermina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7</a:t>
            </a:r>
          </a:p>
        </p:txBody>
      </p:sp>
      <p:sp>
        <p:nvSpPr>
          <p:cNvPr id="301" name="Ovaal 300">
            <a:extLst>
              <a:ext uri="{FF2B5EF4-FFF2-40B4-BE49-F238E27FC236}">
                <a16:creationId xmlns:a16="http://schemas.microsoft.com/office/drawing/2014/main" id="{5C5BB900-A22F-46B4-8245-BF39665E26A8}"/>
              </a:ext>
            </a:extLst>
          </p:cNvPr>
          <p:cNvSpPr/>
          <p:nvPr/>
        </p:nvSpPr>
        <p:spPr>
          <a:xfrm>
            <a:off x="1086880" y="4248266"/>
            <a:ext cx="162000" cy="162000"/>
          </a:xfrm>
          <a:prstGeom prst="ellipse">
            <a:avLst/>
          </a:prstGeom>
          <a:solidFill>
            <a:srgbClr val="3399FF"/>
          </a:solidFill>
          <a:ln>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4</a:t>
            </a:r>
          </a:p>
        </p:txBody>
      </p:sp>
      <p:sp>
        <p:nvSpPr>
          <p:cNvPr id="303" name="Ovaal 302">
            <a:extLst>
              <a:ext uri="{FF2B5EF4-FFF2-40B4-BE49-F238E27FC236}">
                <a16:creationId xmlns:a16="http://schemas.microsoft.com/office/drawing/2014/main" id="{1B9CBCB4-5FC2-44BA-A102-DEB9ACE76807}"/>
              </a:ext>
            </a:extLst>
          </p:cNvPr>
          <p:cNvSpPr/>
          <p:nvPr/>
        </p:nvSpPr>
        <p:spPr>
          <a:xfrm>
            <a:off x="1311994" y="906185"/>
            <a:ext cx="162000" cy="162000"/>
          </a:xfrm>
          <a:prstGeom prst="ellipse">
            <a:avLst/>
          </a:prstGeom>
          <a:solidFill>
            <a:srgbClr val="3399FF"/>
          </a:solidFill>
          <a:ln>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1</a:t>
            </a:r>
          </a:p>
        </p:txBody>
      </p:sp>
      <p:sp>
        <p:nvSpPr>
          <p:cNvPr id="304" name="Ovaal 303">
            <a:extLst>
              <a:ext uri="{FF2B5EF4-FFF2-40B4-BE49-F238E27FC236}">
                <a16:creationId xmlns:a16="http://schemas.microsoft.com/office/drawing/2014/main" id="{56B79AD3-0D20-49DC-A6DA-BD31A8B637F6}"/>
              </a:ext>
            </a:extLst>
          </p:cNvPr>
          <p:cNvSpPr/>
          <p:nvPr/>
        </p:nvSpPr>
        <p:spPr>
          <a:xfrm>
            <a:off x="8070898" y="3818203"/>
            <a:ext cx="162000" cy="162000"/>
          </a:xfrm>
          <a:prstGeom prst="ellipse">
            <a:avLst/>
          </a:prstGeom>
          <a:solidFill>
            <a:srgbClr val="3399FF"/>
          </a:solidFill>
          <a:ln>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6</a:t>
            </a:r>
          </a:p>
        </p:txBody>
      </p:sp>
      <p:sp>
        <p:nvSpPr>
          <p:cNvPr id="305" name="Stroomdiagram: Scheidingslijn 304">
            <a:extLst>
              <a:ext uri="{FF2B5EF4-FFF2-40B4-BE49-F238E27FC236}">
                <a16:creationId xmlns:a16="http://schemas.microsoft.com/office/drawing/2014/main" id="{20294869-C599-4182-92D3-EDA057995E2F}"/>
              </a:ext>
            </a:extLst>
          </p:cNvPr>
          <p:cNvSpPr/>
          <p:nvPr/>
        </p:nvSpPr>
        <p:spPr>
          <a:xfrm>
            <a:off x="3786686" y="3164171"/>
            <a:ext cx="669553" cy="162000"/>
          </a:xfrm>
          <a:prstGeom prst="flowChartTerminator">
            <a:avLst/>
          </a:prstGeom>
          <a:solidFill>
            <a:srgbClr val="3399FF"/>
          </a:solidFill>
          <a:ln>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3</a:t>
            </a:r>
          </a:p>
        </p:txBody>
      </p:sp>
      <p:sp>
        <p:nvSpPr>
          <p:cNvPr id="306" name="Ovaal 305">
            <a:extLst>
              <a:ext uri="{FF2B5EF4-FFF2-40B4-BE49-F238E27FC236}">
                <a16:creationId xmlns:a16="http://schemas.microsoft.com/office/drawing/2014/main" id="{AEFBDA96-9071-479E-88E2-6CDC28EDA825}"/>
              </a:ext>
            </a:extLst>
          </p:cNvPr>
          <p:cNvSpPr/>
          <p:nvPr/>
        </p:nvSpPr>
        <p:spPr>
          <a:xfrm>
            <a:off x="1316669" y="1601880"/>
            <a:ext cx="162000" cy="162000"/>
          </a:xfrm>
          <a:prstGeom prst="ellipse">
            <a:avLst/>
          </a:prstGeom>
          <a:solidFill>
            <a:srgbClr val="3399FF"/>
          </a:solidFill>
          <a:ln>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2</a:t>
            </a:r>
          </a:p>
        </p:txBody>
      </p:sp>
      <p:sp>
        <p:nvSpPr>
          <p:cNvPr id="307" name="Ovaal 306">
            <a:extLst>
              <a:ext uri="{FF2B5EF4-FFF2-40B4-BE49-F238E27FC236}">
                <a16:creationId xmlns:a16="http://schemas.microsoft.com/office/drawing/2014/main" id="{804438A4-3D22-42B9-B2E1-95D6EB84AE43}"/>
              </a:ext>
            </a:extLst>
          </p:cNvPr>
          <p:cNvSpPr/>
          <p:nvPr/>
        </p:nvSpPr>
        <p:spPr>
          <a:xfrm>
            <a:off x="8070898" y="3967524"/>
            <a:ext cx="162000" cy="16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5</a:t>
            </a:r>
          </a:p>
        </p:txBody>
      </p:sp>
      <p:sp>
        <p:nvSpPr>
          <p:cNvPr id="308" name="Ovaal 307">
            <a:extLst>
              <a:ext uri="{FF2B5EF4-FFF2-40B4-BE49-F238E27FC236}">
                <a16:creationId xmlns:a16="http://schemas.microsoft.com/office/drawing/2014/main" id="{5E066501-4477-4834-81DC-84346B1B0647}"/>
              </a:ext>
            </a:extLst>
          </p:cNvPr>
          <p:cNvSpPr/>
          <p:nvPr/>
        </p:nvSpPr>
        <p:spPr>
          <a:xfrm>
            <a:off x="7035770" y="1407509"/>
            <a:ext cx="162000" cy="16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defRPr/>
            </a:pPr>
            <a:r>
              <a:rPr lang="nl-NL" sz="750">
                <a:solidFill>
                  <a:srgbClr val="FFFFFF"/>
                </a:solidFill>
                <a:latin typeface="Arial"/>
              </a:rPr>
              <a:t>6</a:t>
            </a:r>
          </a:p>
        </p:txBody>
      </p:sp>
      <p:sp>
        <p:nvSpPr>
          <p:cNvPr id="310" name="Ovaal 309">
            <a:extLst>
              <a:ext uri="{FF2B5EF4-FFF2-40B4-BE49-F238E27FC236}">
                <a16:creationId xmlns:a16="http://schemas.microsoft.com/office/drawing/2014/main" id="{E7F2D5E1-B5AE-4131-BAF6-2777CA9653C4}"/>
              </a:ext>
            </a:extLst>
          </p:cNvPr>
          <p:cNvSpPr/>
          <p:nvPr/>
        </p:nvSpPr>
        <p:spPr>
          <a:xfrm>
            <a:off x="8069223" y="1410606"/>
            <a:ext cx="162000" cy="16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5</a:t>
            </a:r>
          </a:p>
        </p:txBody>
      </p:sp>
      <p:sp>
        <p:nvSpPr>
          <p:cNvPr id="311" name="Ovaal 310">
            <a:extLst>
              <a:ext uri="{FF2B5EF4-FFF2-40B4-BE49-F238E27FC236}">
                <a16:creationId xmlns:a16="http://schemas.microsoft.com/office/drawing/2014/main" id="{C0DB2A68-ABA5-48FB-9548-D5F9B921E51F}"/>
              </a:ext>
            </a:extLst>
          </p:cNvPr>
          <p:cNvSpPr/>
          <p:nvPr/>
        </p:nvSpPr>
        <p:spPr>
          <a:xfrm>
            <a:off x="1188413" y="1526520"/>
            <a:ext cx="162000" cy="16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nl-NL" sz="750">
              <a:solidFill>
                <a:srgbClr val="FFFFFF"/>
              </a:solidFill>
              <a:latin typeface="Arial"/>
            </a:endParaRPr>
          </a:p>
        </p:txBody>
      </p:sp>
      <p:sp>
        <p:nvSpPr>
          <p:cNvPr id="312" name="Ovaal 311">
            <a:extLst>
              <a:ext uri="{FF2B5EF4-FFF2-40B4-BE49-F238E27FC236}">
                <a16:creationId xmlns:a16="http://schemas.microsoft.com/office/drawing/2014/main" id="{E11F70CE-BF6E-4A4C-85D3-C060D1FBD314}"/>
              </a:ext>
            </a:extLst>
          </p:cNvPr>
          <p:cNvSpPr/>
          <p:nvPr/>
        </p:nvSpPr>
        <p:spPr>
          <a:xfrm>
            <a:off x="3786685" y="3314835"/>
            <a:ext cx="162000" cy="16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2</a:t>
            </a:r>
          </a:p>
        </p:txBody>
      </p:sp>
      <p:sp>
        <p:nvSpPr>
          <p:cNvPr id="313" name="Ovaal 312">
            <a:extLst>
              <a:ext uri="{FF2B5EF4-FFF2-40B4-BE49-F238E27FC236}">
                <a16:creationId xmlns:a16="http://schemas.microsoft.com/office/drawing/2014/main" id="{0C2A3653-B391-47BD-A34E-F30A31993A44}"/>
              </a:ext>
            </a:extLst>
          </p:cNvPr>
          <p:cNvSpPr/>
          <p:nvPr/>
        </p:nvSpPr>
        <p:spPr>
          <a:xfrm>
            <a:off x="1233332" y="4244723"/>
            <a:ext cx="162000" cy="16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3</a:t>
            </a:r>
          </a:p>
        </p:txBody>
      </p:sp>
      <p:sp>
        <p:nvSpPr>
          <p:cNvPr id="314" name="Ovaal 313">
            <a:extLst>
              <a:ext uri="{FF2B5EF4-FFF2-40B4-BE49-F238E27FC236}">
                <a16:creationId xmlns:a16="http://schemas.microsoft.com/office/drawing/2014/main" id="{DBE3A551-3EF3-4B12-8BFF-B872C5BDF290}"/>
              </a:ext>
            </a:extLst>
          </p:cNvPr>
          <p:cNvSpPr/>
          <p:nvPr/>
        </p:nvSpPr>
        <p:spPr>
          <a:xfrm>
            <a:off x="2482018" y="3596371"/>
            <a:ext cx="162000" cy="16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4</a:t>
            </a:r>
          </a:p>
        </p:txBody>
      </p:sp>
      <p:sp>
        <p:nvSpPr>
          <p:cNvPr id="318" name="Ovaal 317">
            <a:extLst>
              <a:ext uri="{FF2B5EF4-FFF2-40B4-BE49-F238E27FC236}">
                <a16:creationId xmlns:a16="http://schemas.microsoft.com/office/drawing/2014/main" id="{181014AC-E56C-4740-94E4-166EF77C8D2D}"/>
              </a:ext>
            </a:extLst>
          </p:cNvPr>
          <p:cNvSpPr/>
          <p:nvPr/>
        </p:nvSpPr>
        <p:spPr>
          <a:xfrm>
            <a:off x="1378461" y="4249492"/>
            <a:ext cx="162000" cy="162000"/>
          </a:xfrm>
          <a:prstGeom prst="ellipse">
            <a:avLst/>
          </a:prstGeom>
          <a:solidFill>
            <a:srgbClr val="B2CF39"/>
          </a:solidFill>
          <a:ln>
            <a:solidFill>
              <a:srgbClr val="B2CF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625D62">
                    <a:lumMod val="50000"/>
                  </a:srgbClr>
                </a:solidFill>
                <a:latin typeface="Arial"/>
              </a:rPr>
              <a:t>3</a:t>
            </a:r>
          </a:p>
        </p:txBody>
      </p:sp>
      <p:sp>
        <p:nvSpPr>
          <p:cNvPr id="319" name="Ovaal 318">
            <a:extLst>
              <a:ext uri="{FF2B5EF4-FFF2-40B4-BE49-F238E27FC236}">
                <a16:creationId xmlns:a16="http://schemas.microsoft.com/office/drawing/2014/main" id="{18C06A58-75DE-4924-8390-365B581A1A2E}"/>
              </a:ext>
            </a:extLst>
          </p:cNvPr>
          <p:cNvSpPr/>
          <p:nvPr/>
        </p:nvSpPr>
        <p:spPr>
          <a:xfrm>
            <a:off x="2482805" y="3743388"/>
            <a:ext cx="162000" cy="162000"/>
          </a:xfrm>
          <a:prstGeom prst="ellipse">
            <a:avLst/>
          </a:prstGeom>
          <a:solidFill>
            <a:srgbClr val="B2CF39"/>
          </a:solidFill>
          <a:ln>
            <a:solidFill>
              <a:srgbClr val="B2CF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625D62">
                    <a:lumMod val="50000"/>
                  </a:srgbClr>
                </a:solidFill>
                <a:latin typeface="Arial"/>
              </a:rPr>
              <a:t>4</a:t>
            </a:r>
          </a:p>
        </p:txBody>
      </p:sp>
      <p:cxnSp>
        <p:nvCxnSpPr>
          <p:cNvPr id="322" name="Rechte verbindingslijn 321">
            <a:extLst>
              <a:ext uri="{FF2B5EF4-FFF2-40B4-BE49-F238E27FC236}">
                <a16:creationId xmlns:a16="http://schemas.microsoft.com/office/drawing/2014/main" id="{D57A8B8A-EA72-4351-9A65-A37F9CDF1EB2}"/>
              </a:ext>
            </a:extLst>
          </p:cNvPr>
          <p:cNvCxnSpPr>
            <a:cxnSpLocks/>
            <a:stCxn id="297" idx="2"/>
          </p:cNvCxnSpPr>
          <p:nvPr/>
        </p:nvCxnSpPr>
        <p:spPr>
          <a:xfrm flipH="1" flipV="1">
            <a:off x="1188414" y="2758843"/>
            <a:ext cx="910500" cy="9033"/>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324" name="Rechte verbindingslijn 323">
            <a:extLst>
              <a:ext uri="{FF2B5EF4-FFF2-40B4-BE49-F238E27FC236}">
                <a16:creationId xmlns:a16="http://schemas.microsoft.com/office/drawing/2014/main" id="{AF68CD85-AB85-44FF-9BD5-5A7A00E6B794}"/>
              </a:ext>
            </a:extLst>
          </p:cNvPr>
          <p:cNvCxnSpPr>
            <a:cxnSpLocks/>
            <a:endCxn id="269" idx="4"/>
          </p:cNvCxnSpPr>
          <p:nvPr/>
        </p:nvCxnSpPr>
        <p:spPr>
          <a:xfrm flipV="1">
            <a:off x="1696540" y="1768633"/>
            <a:ext cx="1276" cy="407514"/>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sp>
        <p:nvSpPr>
          <p:cNvPr id="331" name="Stroomdiagram: Scheidingslijn 330">
            <a:extLst>
              <a:ext uri="{FF2B5EF4-FFF2-40B4-BE49-F238E27FC236}">
                <a16:creationId xmlns:a16="http://schemas.microsoft.com/office/drawing/2014/main" id="{9ED5BEE2-83F4-4528-B42F-6ADB8EE28604}"/>
              </a:ext>
            </a:extLst>
          </p:cNvPr>
          <p:cNvSpPr/>
          <p:nvPr/>
        </p:nvSpPr>
        <p:spPr>
          <a:xfrm>
            <a:off x="3819226" y="3170557"/>
            <a:ext cx="669553" cy="162000"/>
          </a:xfrm>
          <a:prstGeom prst="flowChartTerminator">
            <a:avLst/>
          </a:prstGeom>
          <a:solidFill>
            <a:srgbClr val="3399FF"/>
          </a:solidFill>
          <a:ln>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3</a:t>
            </a:r>
          </a:p>
        </p:txBody>
      </p:sp>
      <p:cxnSp>
        <p:nvCxnSpPr>
          <p:cNvPr id="332" name="Rechte verbindingslijn 331">
            <a:extLst>
              <a:ext uri="{FF2B5EF4-FFF2-40B4-BE49-F238E27FC236}">
                <a16:creationId xmlns:a16="http://schemas.microsoft.com/office/drawing/2014/main" id="{96C68CC5-48C5-4DA6-AD9A-EF96E20A3AC5}"/>
              </a:ext>
            </a:extLst>
          </p:cNvPr>
          <p:cNvCxnSpPr>
            <a:cxnSpLocks/>
            <a:stCxn id="270" idx="2"/>
          </p:cNvCxnSpPr>
          <p:nvPr/>
        </p:nvCxnSpPr>
        <p:spPr>
          <a:xfrm flipH="1" flipV="1">
            <a:off x="1774580" y="2272886"/>
            <a:ext cx="329646" cy="6236"/>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333" name="Rechte verbindingslijn 332">
            <a:extLst>
              <a:ext uri="{FF2B5EF4-FFF2-40B4-BE49-F238E27FC236}">
                <a16:creationId xmlns:a16="http://schemas.microsoft.com/office/drawing/2014/main" id="{C76F6046-2BB6-4E53-88C9-4BC540A39D58}"/>
              </a:ext>
            </a:extLst>
          </p:cNvPr>
          <p:cNvCxnSpPr>
            <a:cxnSpLocks/>
          </p:cNvCxnSpPr>
          <p:nvPr/>
        </p:nvCxnSpPr>
        <p:spPr>
          <a:xfrm>
            <a:off x="1683319" y="2166379"/>
            <a:ext cx="116409" cy="106508"/>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338" name="Rechte verbindingslijn 337">
            <a:extLst>
              <a:ext uri="{FF2B5EF4-FFF2-40B4-BE49-F238E27FC236}">
                <a16:creationId xmlns:a16="http://schemas.microsoft.com/office/drawing/2014/main" id="{70A313E8-6B88-41F1-B69A-3DEC2C169141}"/>
              </a:ext>
            </a:extLst>
          </p:cNvPr>
          <p:cNvCxnSpPr>
            <a:cxnSpLocks/>
            <a:stCxn id="277" idx="2"/>
            <a:endCxn id="272" idx="6"/>
          </p:cNvCxnSpPr>
          <p:nvPr/>
        </p:nvCxnSpPr>
        <p:spPr>
          <a:xfrm flipH="1">
            <a:off x="7197771" y="818679"/>
            <a:ext cx="861454" cy="2765"/>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339" name="Rechte verbindingslijn 338">
            <a:extLst>
              <a:ext uri="{FF2B5EF4-FFF2-40B4-BE49-F238E27FC236}">
                <a16:creationId xmlns:a16="http://schemas.microsoft.com/office/drawing/2014/main" id="{5D56A065-4374-4149-A445-890B9FB6CB7F}"/>
              </a:ext>
            </a:extLst>
          </p:cNvPr>
          <p:cNvCxnSpPr>
            <a:cxnSpLocks/>
            <a:stCxn id="277" idx="6"/>
          </p:cNvCxnSpPr>
          <p:nvPr/>
        </p:nvCxnSpPr>
        <p:spPr>
          <a:xfrm flipV="1">
            <a:off x="8221225" y="813141"/>
            <a:ext cx="457853" cy="5539"/>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342" name="Rechte verbindingslijn 341">
            <a:extLst>
              <a:ext uri="{FF2B5EF4-FFF2-40B4-BE49-F238E27FC236}">
                <a16:creationId xmlns:a16="http://schemas.microsoft.com/office/drawing/2014/main" id="{1AEF30B9-553D-480D-B14B-528268C37738}"/>
              </a:ext>
            </a:extLst>
          </p:cNvPr>
          <p:cNvCxnSpPr>
            <a:cxnSpLocks/>
          </p:cNvCxnSpPr>
          <p:nvPr/>
        </p:nvCxnSpPr>
        <p:spPr>
          <a:xfrm flipV="1">
            <a:off x="8856442" y="966248"/>
            <a:ext cx="0" cy="1132857"/>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347" name="Rechte verbindingslijn 346">
            <a:extLst>
              <a:ext uri="{FF2B5EF4-FFF2-40B4-BE49-F238E27FC236}">
                <a16:creationId xmlns:a16="http://schemas.microsoft.com/office/drawing/2014/main" id="{CCA0D189-F620-4267-A64B-D1BADA7DFC8A}"/>
              </a:ext>
            </a:extLst>
          </p:cNvPr>
          <p:cNvCxnSpPr>
            <a:cxnSpLocks/>
          </p:cNvCxnSpPr>
          <p:nvPr/>
        </p:nvCxnSpPr>
        <p:spPr>
          <a:xfrm flipV="1">
            <a:off x="8679077" y="2099105"/>
            <a:ext cx="177935" cy="183529"/>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349" name="Rechte verbindingslijn 348">
            <a:extLst>
              <a:ext uri="{FF2B5EF4-FFF2-40B4-BE49-F238E27FC236}">
                <a16:creationId xmlns:a16="http://schemas.microsoft.com/office/drawing/2014/main" id="{ED9E547C-980C-45AE-8122-47DB47B41193}"/>
              </a:ext>
            </a:extLst>
          </p:cNvPr>
          <p:cNvCxnSpPr>
            <a:cxnSpLocks/>
          </p:cNvCxnSpPr>
          <p:nvPr/>
        </p:nvCxnSpPr>
        <p:spPr>
          <a:xfrm flipH="1" flipV="1">
            <a:off x="8681222" y="813140"/>
            <a:ext cx="177935" cy="153108"/>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351" name="Rechte verbindingslijn 350">
            <a:extLst>
              <a:ext uri="{FF2B5EF4-FFF2-40B4-BE49-F238E27FC236}">
                <a16:creationId xmlns:a16="http://schemas.microsoft.com/office/drawing/2014/main" id="{6649B609-3AAC-4027-ABA6-0C573ECA634D}"/>
              </a:ext>
            </a:extLst>
          </p:cNvPr>
          <p:cNvCxnSpPr>
            <a:cxnSpLocks/>
          </p:cNvCxnSpPr>
          <p:nvPr/>
        </p:nvCxnSpPr>
        <p:spPr>
          <a:xfrm flipV="1">
            <a:off x="8874197" y="2421325"/>
            <a:ext cx="0" cy="1134000"/>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352" name="Rechte verbindingslijn 351">
            <a:extLst>
              <a:ext uri="{FF2B5EF4-FFF2-40B4-BE49-F238E27FC236}">
                <a16:creationId xmlns:a16="http://schemas.microsoft.com/office/drawing/2014/main" id="{86FF660B-1C08-4C0C-B4DD-26A869D1AEA0}"/>
              </a:ext>
            </a:extLst>
          </p:cNvPr>
          <p:cNvCxnSpPr>
            <a:cxnSpLocks/>
          </p:cNvCxnSpPr>
          <p:nvPr/>
        </p:nvCxnSpPr>
        <p:spPr>
          <a:xfrm flipV="1">
            <a:off x="8696833" y="3545575"/>
            <a:ext cx="188261" cy="199363"/>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353" name="Rechte verbindingslijn 352">
            <a:extLst>
              <a:ext uri="{FF2B5EF4-FFF2-40B4-BE49-F238E27FC236}">
                <a16:creationId xmlns:a16="http://schemas.microsoft.com/office/drawing/2014/main" id="{2060804D-0F3A-45A5-9737-5027F9D4B41F}"/>
              </a:ext>
            </a:extLst>
          </p:cNvPr>
          <p:cNvCxnSpPr>
            <a:cxnSpLocks/>
          </p:cNvCxnSpPr>
          <p:nvPr/>
        </p:nvCxnSpPr>
        <p:spPr>
          <a:xfrm flipH="1" flipV="1">
            <a:off x="8696833" y="2268218"/>
            <a:ext cx="177935" cy="153108"/>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357" name="Rechte verbindingslijn 356">
            <a:extLst>
              <a:ext uri="{FF2B5EF4-FFF2-40B4-BE49-F238E27FC236}">
                <a16:creationId xmlns:a16="http://schemas.microsoft.com/office/drawing/2014/main" id="{94436F53-2BFF-475A-9D1A-50C394ABD18B}"/>
              </a:ext>
            </a:extLst>
          </p:cNvPr>
          <p:cNvCxnSpPr>
            <a:cxnSpLocks/>
          </p:cNvCxnSpPr>
          <p:nvPr/>
        </p:nvCxnSpPr>
        <p:spPr>
          <a:xfrm flipV="1">
            <a:off x="8188466" y="3744937"/>
            <a:ext cx="508367" cy="6815"/>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359" name="Rechte verbindingslijn 358">
            <a:extLst>
              <a:ext uri="{FF2B5EF4-FFF2-40B4-BE49-F238E27FC236}">
                <a16:creationId xmlns:a16="http://schemas.microsoft.com/office/drawing/2014/main" id="{C582439B-C546-4237-9FFB-F51EBB8EA2B2}"/>
              </a:ext>
            </a:extLst>
          </p:cNvPr>
          <p:cNvCxnSpPr>
            <a:cxnSpLocks/>
          </p:cNvCxnSpPr>
          <p:nvPr/>
        </p:nvCxnSpPr>
        <p:spPr>
          <a:xfrm flipV="1">
            <a:off x="7214279" y="3621572"/>
            <a:ext cx="373046" cy="5004"/>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361" name="Rechte verbindingslijn 360">
            <a:extLst>
              <a:ext uri="{FF2B5EF4-FFF2-40B4-BE49-F238E27FC236}">
                <a16:creationId xmlns:a16="http://schemas.microsoft.com/office/drawing/2014/main" id="{0B1FBD46-38D3-4581-99E9-EA14BD716A4D}"/>
              </a:ext>
            </a:extLst>
          </p:cNvPr>
          <p:cNvCxnSpPr>
            <a:cxnSpLocks/>
            <a:endCxn id="271" idx="2"/>
          </p:cNvCxnSpPr>
          <p:nvPr/>
        </p:nvCxnSpPr>
        <p:spPr>
          <a:xfrm>
            <a:off x="7714626" y="3748332"/>
            <a:ext cx="349598" cy="0"/>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363" name="Rechte verbindingslijn 362">
            <a:extLst>
              <a:ext uri="{FF2B5EF4-FFF2-40B4-BE49-F238E27FC236}">
                <a16:creationId xmlns:a16="http://schemas.microsoft.com/office/drawing/2014/main" id="{005D31F1-BF40-4670-A198-EB65149EF7C1}"/>
              </a:ext>
            </a:extLst>
          </p:cNvPr>
          <p:cNvCxnSpPr>
            <a:cxnSpLocks/>
          </p:cNvCxnSpPr>
          <p:nvPr/>
        </p:nvCxnSpPr>
        <p:spPr>
          <a:xfrm>
            <a:off x="7582140" y="3620654"/>
            <a:ext cx="161854" cy="139671"/>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374" name="Rechte verbindingslijn 373">
            <a:extLst>
              <a:ext uri="{FF2B5EF4-FFF2-40B4-BE49-F238E27FC236}">
                <a16:creationId xmlns:a16="http://schemas.microsoft.com/office/drawing/2014/main" id="{8AD1CBDD-E15F-4A5B-9952-B0319EBA7D3C}"/>
              </a:ext>
            </a:extLst>
          </p:cNvPr>
          <p:cNvCxnSpPr>
            <a:cxnSpLocks/>
            <a:stCxn id="280" idx="4"/>
          </p:cNvCxnSpPr>
          <p:nvPr/>
        </p:nvCxnSpPr>
        <p:spPr>
          <a:xfrm>
            <a:off x="1550517" y="1768633"/>
            <a:ext cx="0" cy="428609"/>
          </a:xfrm>
          <a:prstGeom prst="line">
            <a:avLst/>
          </a:prstGeom>
          <a:ln w="38100">
            <a:solidFill>
              <a:srgbClr val="FF9900"/>
            </a:solidFill>
            <a:tailEnd type="none"/>
          </a:ln>
        </p:spPr>
        <p:style>
          <a:lnRef idx="1">
            <a:schemeClr val="accent1"/>
          </a:lnRef>
          <a:fillRef idx="0">
            <a:schemeClr val="accent1"/>
          </a:fillRef>
          <a:effectRef idx="0">
            <a:schemeClr val="accent1"/>
          </a:effectRef>
          <a:fontRef idx="minor">
            <a:schemeClr val="tx1"/>
          </a:fontRef>
        </p:style>
      </p:cxnSp>
      <p:cxnSp>
        <p:nvCxnSpPr>
          <p:cNvPr id="378" name="Rechte verbindingslijn 377">
            <a:extLst>
              <a:ext uri="{FF2B5EF4-FFF2-40B4-BE49-F238E27FC236}">
                <a16:creationId xmlns:a16="http://schemas.microsoft.com/office/drawing/2014/main" id="{CED75ECE-B5FE-4A75-8387-7F2049C47A95}"/>
              </a:ext>
            </a:extLst>
          </p:cNvPr>
          <p:cNvCxnSpPr>
            <a:cxnSpLocks/>
            <a:endCxn id="281" idx="2"/>
          </p:cNvCxnSpPr>
          <p:nvPr/>
        </p:nvCxnSpPr>
        <p:spPr>
          <a:xfrm>
            <a:off x="1795251" y="2442096"/>
            <a:ext cx="308975" cy="0"/>
          </a:xfrm>
          <a:prstGeom prst="line">
            <a:avLst/>
          </a:prstGeom>
          <a:ln w="38100">
            <a:solidFill>
              <a:srgbClr val="FF9900"/>
            </a:solidFill>
            <a:tailEnd type="none"/>
          </a:ln>
        </p:spPr>
        <p:style>
          <a:lnRef idx="1">
            <a:schemeClr val="accent1"/>
          </a:lnRef>
          <a:fillRef idx="0">
            <a:schemeClr val="accent1"/>
          </a:fillRef>
          <a:effectRef idx="0">
            <a:schemeClr val="accent1"/>
          </a:effectRef>
          <a:fontRef idx="minor">
            <a:schemeClr val="tx1"/>
          </a:fontRef>
        </p:style>
      </p:cxnSp>
      <p:cxnSp>
        <p:nvCxnSpPr>
          <p:cNvPr id="381" name="Rechte verbindingslijn 380">
            <a:extLst>
              <a:ext uri="{FF2B5EF4-FFF2-40B4-BE49-F238E27FC236}">
                <a16:creationId xmlns:a16="http://schemas.microsoft.com/office/drawing/2014/main" id="{450A7B6E-E680-477F-A0E2-39AF9AD721D3}"/>
              </a:ext>
            </a:extLst>
          </p:cNvPr>
          <p:cNvCxnSpPr>
            <a:cxnSpLocks/>
          </p:cNvCxnSpPr>
          <p:nvPr/>
        </p:nvCxnSpPr>
        <p:spPr>
          <a:xfrm flipH="1" flipV="1">
            <a:off x="1550517" y="2190869"/>
            <a:ext cx="252854" cy="243634"/>
          </a:xfrm>
          <a:prstGeom prst="line">
            <a:avLst/>
          </a:prstGeom>
          <a:ln w="38100">
            <a:solidFill>
              <a:srgbClr val="FF9900"/>
            </a:solidFill>
            <a:tailEnd type="none"/>
          </a:ln>
        </p:spPr>
        <p:style>
          <a:lnRef idx="1">
            <a:schemeClr val="accent1"/>
          </a:lnRef>
          <a:fillRef idx="0">
            <a:schemeClr val="accent1"/>
          </a:fillRef>
          <a:effectRef idx="0">
            <a:schemeClr val="accent1"/>
          </a:effectRef>
          <a:fontRef idx="minor">
            <a:schemeClr val="tx1"/>
          </a:fontRef>
        </p:style>
      </p:cxnSp>
      <p:cxnSp>
        <p:nvCxnSpPr>
          <p:cNvPr id="396" name="Rechte verbindingslijn 395">
            <a:extLst>
              <a:ext uri="{FF2B5EF4-FFF2-40B4-BE49-F238E27FC236}">
                <a16:creationId xmlns:a16="http://schemas.microsoft.com/office/drawing/2014/main" id="{1F134E2C-0D68-4349-BF6B-10A65E71C2A9}"/>
              </a:ext>
            </a:extLst>
          </p:cNvPr>
          <p:cNvCxnSpPr>
            <a:cxnSpLocks/>
          </p:cNvCxnSpPr>
          <p:nvPr/>
        </p:nvCxnSpPr>
        <p:spPr>
          <a:xfrm flipV="1">
            <a:off x="8760713" y="2529482"/>
            <a:ext cx="0" cy="947354"/>
          </a:xfrm>
          <a:prstGeom prst="line">
            <a:avLst/>
          </a:prstGeom>
          <a:ln w="38100">
            <a:solidFill>
              <a:srgbClr val="FF9900"/>
            </a:solidFill>
            <a:tailEnd type="none"/>
          </a:ln>
        </p:spPr>
        <p:style>
          <a:lnRef idx="1">
            <a:schemeClr val="accent1"/>
          </a:lnRef>
          <a:fillRef idx="0">
            <a:schemeClr val="accent1"/>
          </a:fillRef>
          <a:effectRef idx="0">
            <a:schemeClr val="accent1"/>
          </a:effectRef>
          <a:fontRef idx="minor">
            <a:schemeClr val="tx1"/>
          </a:fontRef>
        </p:style>
      </p:cxnSp>
      <p:cxnSp>
        <p:nvCxnSpPr>
          <p:cNvPr id="397" name="Rechte verbindingslijn 396">
            <a:extLst>
              <a:ext uri="{FF2B5EF4-FFF2-40B4-BE49-F238E27FC236}">
                <a16:creationId xmlns:a16="http://schemas.microsoft.com/office/drawing/2014/main" id="{D3B5FE04-0A65-4079-B402-AB907CD2BE4A}"/>
              </a:ext>
            </a:extLst>
          </p:cNvPr>
          <p:cNvCxnSpPr>
            <a:cxnSpLocks/>
          </p:cNvCxnSpPr>
          <p:nvPr/>
        </p:nvCxnSpPr>
        <p:spPr>
          <a:xfrm flipV="1">
            <a:off x="8615027" y="3476835"/>
            <a:ext cx="141739" cy="125835"/>
          </a:xfrm>
          <a:prstGeom prst="line">
            <a:avLst/>
          </a:prstGeom>
          <a:ln w="38100">
            <a:solidFill>
              <a:srgbClr val="FF9900"/>
            </a:solidFill>
            <a:tailEnd type="none"/>
          </a:ln>
        </p:spPr>
        <p:style>
          <a:lnRef idx="1">
            <a:schemeClr val="accent1"/>
          </a:lnRef>
          <a:fillRef idx="0">
            <a:schemeClr val="accent1"/>
          </a:fillRef>
          <a:effectRef idx="0">
            <a:schemeClr val="accent1"/>
          </a:effectRef>
          <a:fontRef idx="minor">
            <a:schemeClr val="tx1"/>
          </a:fontRef>
        </p:style>
      </p:cxnSp>
      <p:cxnSp>
        <p:nvCxnSpPr>
          <p:cNvPr id="398" name="Rechte verbindingslijn 397">
            <a:extLst>
              <a:ext uri="{FF2B5EF4-FFF2-40B4-BE49-F238E27FC236}">
                <a16:creationId xmlns:a16="http://schemas.microsoft.com/office/drawing/2014/main" id="{9119375A-40E2-4CF4-B59D-9B6CAD2B4FDA}"/>
              </a:ext>
            </a:extLst>
          </p:cNvPr>
          <p:cNvCxnSpPr>
            <a:cxnSpLocks/>
          </p:cNvCxnSpPr>
          <p:nvPr/>
        </p:nvCxnSpPr>
        <p:spPr>
          <a:xfrm flipH="1" flipV="1">
            <a:off x="8647229" y="2427409"/>
            <a:ext cx="109536" cy="107102"/>
          </a:xfrm>
          <a:prstGeom prst="line">
            <a:avLst/>
          </a:prstGeom>
          <a:ln w="38100">
            <a:solidFill>
              <a:srgbClr val="FF9900"/>
            </a:solidFill>
            <a:tailEnd type="none"/>
          </a:ln>
        </p:spPr>
        <p:style>
          <a:lnRef idx="1">
            <a:schemeClr val="accent1"/>
          </a:lnRef>
          <a:fillRef idx="0">
            <a:schemeClr val="accent1"/>
          </a:fillRef>
          <a:effectRef idx="0">
            <a:schemeClr val="accent1"/>
          </a:effectRef>
          <a:fontRef idx="minor">
            <a:schemeClr val="tx1"/>
          </a:fontRef>
        </p:style>
      </p:cxnSp>
      <p:cxnSp>
        <p:nvCxnSpPr>
          <p:cNvPr id="400" name="Rechte verbindingslijn 399">
            <a:extLst>
              <a:ext uri="{FF2B5EF4-FFF2-40B4-BE49-F238E27FC236}">
                <a16:creationId xmlns:a16="http://schemas.microsoft.com/office/drawing/2014/main" id="{8A57523C-B21C-403C-B2AB-94FAF746DFE8}"/>
              </a:ext>
            </a:extLst>
          </p:cNvPr>
          <p:cNvCxnSpPr>
            <a:cxnSpLocks/>
            <a:stCxn id="282" idx="6"/>
          </p:cNvCxnSpPr>
          <p:nvPr/>
        </p:nvCxnSpPr>
        <p:spPr>
          <a:xfrm flipV="1">
            <a:off x="8223079" y="3610299"/>
            <a:ext cx="398688" cy="11273"/>
          </a:xfrm>
          <a:prstGeom prst="line">
            <a:avLst/>
          </a:prstGeom>
          <a:ln w="38100">
            <a:solidFill>
              <a:srgbClr val="FF9900"/>
            </a:solidFill>
            <a:tailEnd type="none"/>
          </a:ln>
        </p:spPr>
        <p:style>
          <a:lnRef idx="1">
            <a:schemeClr val="accent1"/>
          </a:lnRef>
          <a:fillRef idx="0">
            <a:schemeClr val="accent1"/>
          </a:fillRef>
          <a:effectRef idx="0">
            <a:schemeClr val="accent1"/>
          </a:effectRef>
          <a:fontRef idx="minor">
            <a:schemeClr val="tx1"/>
          </a:fontRef>
        </p:style>
      </p:cxnSp>
      <p:cxnSp>
        <p:nvCxnSpPr>
          <p:cNvPr id="422" name="Rechte verbindingslijn 421">
            <a:extLst>
              <a:ext uri="{FF2B5EF4-FFF2-40B4-BE49-F238E27FC236}">
                <a16:creationId xmlns:a16="http://schemas.microsoft.com/office/drawing/2014/main" id="{1CDAFDB3-6E5A-40F7-A86E-8A8D0504226D}"/>
              </a:ext>
            </a:extLst>
          </p:cNvPr>
          <p:cNvCxnSpPr>
            <a:cxnSpLocks/>
            <a:endCxn id="286" idx="2"/>
          </p:cNvCxnSpPr>
          <p:nvPr/>
        </p:nvCxnSpPr>
        <p:spPr>
          <a:xfrm>
            <a:off x="1799728" y="2606020"/>
            <a:ext cx="304498" cy="6307"/>
          </a:xfrm>
          <a:prstGeom prst="line">
            <a:avLst/>
          </a:prstGeom>
          <a:ln w="38100">
            <a:solidFill>
              <a:srgbClr val="C00000"/>
            </a:solidFill>
            <a:tailEnd type="none"/>
          </a:ln>
        </p:spPr>
        <p:style>
          <a:lnRef idx="1">
            <a:schemeClr val="accent1"/>
          </a:lnRef>
          <a:fillRef idx="0">
            <a:schemeClr val="accent1"/>
          </a:fillRef>
          <a:effectRef idx="0">
            <a:schemeClr val="accent1"/>
          </a:effectRef>
          <a:fontRef idx="minor">
            <a:schemeClr val="tx1"/>
          </a:fontRef>
        </p:style>
      </p:cxnSp>
      <p:cxnSp>
        <p:nvCxnSpPr>
          <p:cNvPr id="426" name="Rechte verbindingslijn 425">
            <a:extLst>
              <a:ext uri="{FF2B5EF4-FFF2-40B4-BE49-F238E27FC236}">
                <a16:creationId xmlns:a16="http://schemas.microsoft.com/office/drawing/2014/main" id="{72A71B83-F5B9-49A6-A57A-F2F2E02CCE7D}"/>
              </a:ext>
            </a:extLst>
          </p:cNvPr>
          <p:cNvCxnSpPr>
            <a:cxnSpLocks/>
          </p:cNvCxnSpPr>
          <p:nvPr/>
        </p:nvCxnSpPr>
        <p:spPr>
          <a:xfrm flipH="1" flipV="1">
            <a:off x="1020814" y="1824951"/>
            <a:ext cx="794450" cy="785438"/>
          </a:xfrm>
          <a:prstGeom prst="line">
            <a:avLst/>
          </a:prstGeom>
          <a:ln w="38100">
            <a:solidFill>
              <a:srgbClr val="C00000"/>
            </a:solidFill>
            <a:tailEnd type="none"/>
          </a:ln>
        </p:spPr>
        <p:style>
          <a:lnRef idx="1">
            <a:schemeClr val="accent1"/>
          </a:lnRef>
          <a:fillRef idx="0">
            <a:schemeClr val="accent1"/>
          </a:fillRef>
          <a:effectRef idx="0">
            <a:schemeClr val="accent1"/>
          </a:effectRef>
          <a:fontRef idx="minor">
            <a:schemeClr val="tx1"/>
          </a:fontRef>
        </p:style>
      </p:cxnSp>
      <p:cxnSp>
        <p:nvCxnSpPr>
          <p:cNvPr id="430" name="Rechte verbindingslijn 429">
            <a:extLst>
              <a:ext uri="{FF2B5EF4-FFF2-40B4-BE49-F238E27FC236}">
                <a16:creationId xmlns:a16="http://schemas.microsoft.com/office/drawing/2014/main" id="{7CA32BA0-E2F9-4620-AC8B-A42CA8470E9C}"/>
              </a:ext>
            </a:extLst>
          </p:cNvPr>
          <p:cNvCxnSpPr>
            <a:cxnSpLocks/>
            <a:stCxn id="291" idx="1"/>
          </p:cNvCxnSpPr>
          <p:nvPr/>
        </p:nvCxnSpPr>
        <p:spPr>
          <a:xfrm flipH="1">
            <a:off x="1027081" y="1342186"/>
            <a:ext cx="993" cy="500936"/>
          </a:xfrm>
          <a:prstGeom prst="line">
            <a:avLst/>
          </a:prstGeom>
          <a:ln w="38100">
            <a:solidFill>
              <a:srgbClr val="C00000"/>
            </a:solidFill>
            <a:tailEnd type="none"/>
          </a:ln>
        </p:spPr>
        <p:style>
          <a:lnRef idx="1">
            <a:schemeClr val="accent1"/>
          </a:lnRef>
          <a:fillRef idx="0">
            <a:schemeClr val="accent1"/>
          </a:fillRef>
          <a:effectRef idx="0">
            <a:schemeClr val="accent1"/>
          </a:effectRef>
          <a:fontRef idx="minor">
            <a:schemeClr val="tx1"/>
          </a:fontRef>
        </p:style>
      </p:cxnSp>
      <p:cxnSp>
        <p:nvCxnSpPr>
          <p:cNvPr id="443" name="Rechte verbindingslijn 442">
            <a:extLst>
              <a:ext uri="{FF2B5EF4-FFF2-40B4-BE49-F238E27FC236}">
                <a16:creationId xmlns:a16="http://schemas.microsoft.com/office/drawing/2014/main" id="{6FE529F3-EBF4-4B56-BEEF-35543BD9C453}"/>
              </a:ext>
            </a:extLst>
          </p:cNvPr>
          <p:cNvCxnSpPr>
            <a:cxnSpLocks/>
            <a:endCxn id="295" idx="0"/>
          </p:cNvCxnSpPr>
          <p:nvPr/>
        </p:nvCxnSpPr>
        <p:spPr>
          <a:xfrm>
            <a:off x="1022062" y="2915659"/>
            <a:ext cx="2308" cy="1331226"/>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448" name="Rechte verbindingslijn 447">
            <a:extLst>
              <a:ext uri="{FF2B5EF4-FFF2-40B4-BE49-F238E27FC236}">
                <a16:creationId xmlns:a16="http://schemas.microsoft.com/office/drawing/2014/main" id="{BC8B3284-C04A-436D-8FE8-95ADBD31010D}"/>
              </a:ext>
            </a:extLst>
          </p:cNvPr>
          <p:cNvCxnSpPr>
            <a:cxnSpLocks/>
          </p:cNvCxnSpPr>
          <p:nvPr/>
        </p:nvCxnSpPr>
        <p:spPr>
          <a:xfrm flipH="1">
            <a:off x="1014861" y="2757800"/>
            <a:ext cx="184705" cy="157859"/>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461" name="Rechte verbindingslijn 460">
            <a:extLst>
              <a:ext uri="{FF2B5EF4-FFF2-40B4-BE49-F238E27FC236}">
                <a16:creationId xmlns:a16="http://schemas.microsoft.com/office/drawing/2014/main" id="{1A3F19E1-6D28-43F1-8CBD-94ED32A22ED6}"/>
              </a:ext>
            </a:extLst>
          </p:cNvPr>
          <p:cNvCxnSpPr>
            <a:cxnSpLocks/>
          </p:cNvCxnSpPr>
          <p:nvPr/>
        </p:nvCxnSpPr>
        <p:spPr>
          <a:xfrm flipH="1">
            <a:off x="866536" y="1701713"/>
            <a:ext cx="9482" cy="711070"/>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465" name="Rechte verbindingslijn 464">
            <a:extLst>
              <a:ext uri="{FF2B5EF4-FFF2-40B4-BE49-F238E27FC236}">
                <a16:creationId xmlns:a16="http://schemas.microsoft.com/office/drawing/2014/main" id="{5A86F340-F2CC-4557-89F4-215113E7B791}"/>
              </a:ext>
            </a:extLst>
          </p:cNvPr>
          <p:cNvCxnSpPr>
            <a:cxnSpLocks/>
          </p:cNvCxnSpPr>
          <p:nvPr/>
        </p:nvCxnSpPr>
        <p:spPr>
          <a:xfrm flipH="1" flipV="1">
            <a:off x="861415" y="2383828"/>
            <a:ext cx="344118" cy="373076"/>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476" name="Rechte verbindingslijn 475">
            <a:extLst>
              <a:ext uri="{FF2B5EF4-FFF2-40B4-BE49-F238E27FC236}">
                <a16:creationId xmlns:a16="http://schemas.microsoft.com/office/drawing/2014/main" id="{7F780E34-01DA-40E1-B021-AD17B5BE9975}"/>
              </a:ext>
            </a:extLst>
          </p:cNvPr>
          <p:cNvCxnSpPr>
            <a:cxnSpLocks/>
          </p:cNvCxnSpPr>
          <p:nvPr/>
        </p:nvCxnSpPr>
        <p:spPr>
          <a:xfrm>
            <a:off x="6087703" y="587349"/>
            <a:ext cx="223205" cy="190126"/>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497" name="Rechte verbindingslijn 496">
            <a:extLst>
              <a:ext uri="{FF2B5EF4-FFF2-40B4-BE49-F238E27FC236}">
                <a16:creationId xmlns:a16="http://schemas.microsoft.com/office/drawing/2014/main" id="{22A69845-ADFA-401E-B86D-E099C140420E}"/>
              </a:ext>
            </a:extLst>
          </p:cNvPr>
          <p:cNvCxnSpPr>
            <a:cxnSpLocks/>
            <a:endCxn id="306" idx="4"/>
          </p:cNvCxnSpPr>
          <p:nvPr/>
        </p:nvCxnSpPr>
        <p:spPr>
          <a:xfrm flipV="1">
            <a:off x="1397669" y="1763880"/>
            <a:ext cx="0" cy="657445"/>
          </a:xfrm>
          <a:prstGeom prst="line">
            <a:avLst/>
          </a:prstGeom>
          <a:ln w="38100">
            <a:solidFill>
              <a:srgbClr val="3399FF"/>
            </a:solidFill>
            <a:tailEnd type="none"/>
          </a:ln>
        </p:spPr>
        <p:style>
          <a:lnRef idx="1">
            <a:schemeClr val="accent1"/>
          </a:lnRef>
          <a:fillRef idx="0">
            <a:schemeClr val="accent1"/>
          </a:fillRef>
          <a:effectRef idx="0">
            <a:schemeClr val="accent1"/>
          </a:effectRef>
          <a:fontRef idx="minor">
            <a:schemeClr val="tx1"/>
          </a:fontRef>
        </p:style>
      </p:cxnSp>
      <p:cxnSp>
        <p:nvCxnSpPr>
          <p:cNvPr id="500" name="Rechte verbindingslijn 499">
            <a:extLst>
              <a:ext uri="{FF2B5EF4-FFF2-40B4-BE49-F238E27FC236}">
                <a16:creationId xmlns:a16="http://schemas.microsoft.com/office/drawing/2014/main" id="{751E87A3-47AD-4D8B-BE4B-8BC786D2111C}"/>
              </a:ext>
            </a:extLst>
          </p:cNvPr>
          <p:cNvCxnSpPr>
            <a:cxnSpLocks/>
          </p:cNvCxnSpPr>
          <p:nvPr/>
        </p:nvCxnSpPr>
        <p:spPr>
          <a:xfrm flipH="1" flipV="1">
            <a:off x="1392994" y="2421325"/>
            <a:ext cx="825986" cy="818989"/>
          </a:xfrm>
          <a:prstGeom prst="line">
            <a:avLst/>
          </a:prstGeom>
          <a:ln w="38100">
            <a:solidFill>
              <a:srgbClr val="3399FF"/>
            </a:solidFill>
            <a:tailEnd type="none"/>
          </a:ln>
        </p:spPr>
        <p:style>
          <a:lnRef idx="1">
            <a:schemeClr val="accent1"/>
          </a:lnRef>
          <a:fillRef idx="0">
            <a:schemeClr val="accent1"/>
          </a:fillRef>
          <a:effectRef idx="0">
            <a:schemeClr val="accent1"/>
          </a:effectRef>
          <a:fontRef idx="minor">
            <a:schemeClr val="tx1"/>
          </a:fontRef>
        </p:style>
      </p:cxnSp>
      <p:cxnSp>
        <p:nvCxnSpPr>
          <p:cNvPr id="503" name="Rechte verbindingslijn 502">
            <a:extLst>
              <a:ext uri="{FF2B5EF4-FFF2-40B4-BE49-F238E27FC236}">
                <a16:creationId xmlns:a16="http://schemas.microsoft.com/office/drawing/2014/main" id="{ACA3D9A1-8B92-42A5-97BA-0E3BA66D1D60}"/>
              </a:ext>
            </a:extLst>
          </p:cNvPr>
          <p:cNvCxnSpPr>
            <a:cxnSpLocks/>
            <a:stCxn id="305" idx="1"/>
          </p:cNvCxnSpPr>
          <p:nvPr/>
        </p:nvCxnSpPr>
        <p:spPr>
          <a:xfrm flipH="1">
            <a:off x="2218980" y="3245171"/>
            <a:ext cx="1567706" cy="6386"/>
          </a:xfrm>
          <a:prstGeom prst="line">
            <a:avLst/>
          </a:prstGeom>
          <a:ln w="38100">
            <a:solidFill>
              <a:srgbClr val="3399FF"/>
            </a:solidFill>
            <a:tailEnd type="none"/>
          </a:ln>
        </p:spPr>
        <p:style>
          <a:lnRef idx="1">
            <a:schemeClr val="accent1"/>
          </a:lnRef>
          <a:fillRef idx="0">
            <a:schemeClr val="accent1"/>
          </a:fillRef>
          <a:effectRef idx="0">
            <a:schemeClr val="accent1"/>
          </a:effectRef>
          <a:fontRef idx="minor">
            <a:schemeClr val="tx1"/>
          </a:fontRef>
        </p:style>
      </p:cxnSp>
      <p:cxnSp>
        <p:nvCxnSpPr>
          <p:cNvPr id="514" name="Rechte verbindingslijn 513">
            <a:extLst>
              <a:ext uri="{FF2B5EF4-FFF2-40B4-BE49-F238E27FC236}">
                <a16:creationId xmlns:a16="http://schemas.microsoft.com/office/drawing/2014/main" id="{97A610CC-ADF3-4714-9320-B983CD1F1DC3}"/>
              </a:ext>
            </a:extLst>
          </p:cNvPr>
          <p:cNvCxnSpPr>
            <a:cxnSpLocks/>
          </p:cNvCxnSpPr>
          <p:nvPr/>
        </p:nvCxnSpPr>
        <p:spPr>
          <a:xfrm flipH="1" flipV="1">
            <a:off x="4656625" y="3378853"/>
            <a:ext cx="4960" cy="1149481"/>
          </a:xfrm>
          <a:prstGeom prst="line">
            <a:avLst/>
          </a:prstGeom>
          <a:ln w="38100">
            <a:solidFill>
              <a:srgbClr val="3399FF"/>
            </a:solidFill>
            <a:tailEnd type="none"/>
          </a:ln>
        </p:spPr>
        <p:style>
          <a:lnRef idx="1">
            <a:schemeClr val="accent1"/>
          </a:lnRef>
          <a:fillRef idx="0">
            <a:schemeClr val="accent1"/>
          </a:fillRef>
          <a:effectRef idx="0">
            <a:schemeClr val="accent1"/>
          </a:effectRef>
          <a:fontRef idx="minor">
            <a:schemeClr val="tx1"/>
          </a:fontRef>
        </p:style>
      </p:cxnSp>
      <p:cxnSp>
        <p:nvCxnSpPr>
          <p:cNvPr id="516" name="Rechte verbindingslijn 515">
            <a:extLst>
              <a:ext uri="{FF2B5EF4-FFF2-40B4-BE49-F238E27FC236}">
                <a16:creationId xmlns:a16="http://schemas.microsoft.com/office/drawing/2014/main" id="{FF36E121-D843-4D04-9A10-0AFE957A65D1}"/>
              </a:ext>
            </a:extLst>
          </p:cNvPr>
          <p:cNvCxnSpPr>
            <a:cxnSpLocks/>
            <a:stCxn id="331" idx="3"/>
          </p:cNvCxnSpPr>
          <p:nvPr/>
        </p:nvCxnSpPr>
        <p:spPr>
          <a:xfrm>
            <a:off x="4488779" y="3251557"/>
            <a:ext cx="172806" cy="133406"/>
          </a:xfrm>
          <a:prstGeom prst="line">
            <a:avLst/>
          </a:prstGeom>
          <a:ln w="38100">
            <a:solidFill>
              <a:srgbClr val="3399FF"/>
            </a:solidFill>
            <a:tailEnd type="none"/>
          </a:ln>
        </p:spPr>
        <p:style>
          <a:lnRef idx="1">
            <a:schemeClr val="accent1"/>
          </a:lnRef>
          <a:fillRef idx="0">
            <a:schemeClr val="accent1"/>
          </a:fillRef>
          <a:effectRef idx="0">
            <a:schemeClr val="accent1"/>
          </a:effectRef>
          <a:fontRef idx="minor">
            <a:schemeClr val="tx1"/>
          </a:fontRef>
        </p:style>
      </p:cxnSp>
      <p:cxnSp>
        <p:nvCxnSpPr>
          <p:cNvPr id="519" name="Rechte verbindingslijn 518">
            <a:extLst>
              <a:ext uri="{FF2B5EF4-FFF2-40B4-BE49-F238E27FC236}">
                <a16:creationId xmlns:a16="http://schemas.microsoft.com/office/drawing/2014/main" id="{41F0DC85-B554-4702-957C-447565F8516A}"/>
              </a:ext>
            </a:extLst>
          </p:cNvPr>
          <p:cNvCxnSpPr>
            <a:cxnSpLocks/>
          </p:cNvCxnSpPr>
          <p:nvPr/>
        </p:nvCxnSpPr>
        <p:spPr>
          <a:xfrm>
            <a:off x="1165625" y="4597987"/>
            <a:ext cx="180824" cy="148739"/>
          </a:xfrm>
          <a:prstGeom prst="line">
            <a:avLst/>
          </a:prstGeom>
          <a:ln w="38100">
            <a:solidFill>
              <a:srgbClr val="3399FF"/>
            </a:solidFill>
            <a:tailEnd type="none"/>
          </a:ln>
        </p:spPr>
        <p:style>
          <a:lnRef idx="1">
            <a:schemeClr val="accent1"/>
          </a:lnRef>
          <a:fillRef idx="0">
            <a:schemeClr val="accent1"/>
          </a:fillRef>
          <a:effectRef idx="0">
            <a:schemeClr val="accent1"/>
          </a:effectRef>
          <a:fontRef idx="minor">
            <a:schemeClr val="tx1"/>
          </a:fontRef>
        </p:style>
      </p:cxnSp>
      <p:cxnSp>
        <p:nvCxnSpPr>
          <p:cNvPr id="520" name="Rechte verbindingslijn 519">
            <a:extLst>
              <a:ext uri="{FF2B5EF4-FFF2-40B4-BE49-F238E27FC236}">
                <a16:creationId xmlns:a16="http://schemas.microsoft.com/office/drawing/2014/main" id="{81514A31-E4B1-4BFD-8B4A-F1484FC65287}"/>
              </a:ext>
            </a:extLst>
          </p:cNvPr>
          <p:cNvCxnSpPr>
            <a:cxnSpLocks/>
            <a:endCxn id="301" idx="4"/>
          </p:cNvCxnSpPr>
          <p:nvPr/>
        </p:nvCxnSpPr>
        <p:spPr>
          <a:xfrm flipV="1">
            <a:off x="1167880" y="4410266"/>
            <a:ext cx="0" cy="200595"/>
          </a:xfrm>
          <a:prstGeom prst="line">
            <a:avLst/>
          </a:prstGeom>
          <a:ln w="38100">
            <a:solidFill>
              <a:srgbClr val="3399FF"/>
            </a:solidFill>
            <a:tailEnd type="none"/>
          </a:ln>
        </p:spPr>
        <p:style>
          <a:lnRef idx="1">
            <a:schemeClr val="accent1"/>
          </a:lnRef>
          <a:fillRef idx="0">
            <a:schemeClr val="accent1"/>
          </a:fillRef>
          <a:effectRef idx="0">
            <a:schemeClr val="accent1"/>
          </a:effectRef>
          <a:fontRef idx="minor">
            <a:schemeClr val="tx1"/>
          </a:fontRef>
        </p:style>
      </p:cxnSp>
      <p:cxnSp>
        <p:nvCxnSpPr>
          <p:cNvPr id="524" name="Rechte verbindingslijn 523">
            <a:extLst>
              <a:ext uri="{FF2B5EF4-FFF2-40B4-BE49-F238E27FC236}">
                <a16:creationId xmlns:a16="http://schemas.microsoft.com/office/drawing/2014/main" id="{BCA7C095-02ED-4048-8636-217AD6DBEEEC}"/>
              </a:ext>
            </a:extLst>
          </p:cNvPr>
          <p:cNvCxnSpPr>
            <a:cxnSpLocks/>
          </p:cNvCxnSpPr>
          <p:nvPr/>
        </p:nvCxnSpPr>
        <p:spPr>
          <a:xfrm flipV="1">
            <a:off x="1335727" y="4742325"/>
            <a:ext cx="3120512" cy="4403"/>
          </a:xfrm>
          <a:prstGeom prst="line">
            <a:avLst/>
          </a:prstGeom>
          <a:ln w="38100">
            <a:solidFill>
              <a:srgbClr val="3399FF"/>
            </a:solidFill>
            <a:tailEnd type="none"/>
          </a:ln>
        </p:spPr>
        <p:style>
          <a:lnRef idx="1">
            <a:schemeClr val="accent1"/>
          </a:lnRef>
          <a:fillRef idx="0">
            <a:schemeClr val="accent1"/>
          </a:fillRef>
          <a:effectRef idx="0">
            <a:schemeClr val="accent1"/>
          </a:effectRef>
          <a:fontRef idx="minor">
            <a:schemeClr val="tx1"/>
          </a:fontRef>
        </p:style>
      </p:cxnSp>
      <p:cxnSp>
        <p:nvCxnSpPr>
          <p:cNvPr id="527" name="Rechte verbindingslijn 526">
            <a:extLst>
              <a:ext uri="{FF2B5EF4-FFF2-40B4-BE49-F238E27FC236}">
                <a16:creationId xmlns:a16="http://schemas.microsoft.com/office/drawing/2014/main" id="{7E7A8A92-4D34-42BD-AE78-1913BEA45E1B}"/>
              </a:ext>
            </a:extLst>
          </p:cNvPr>
          <p:cNvCxnSpPr>
            <a:cxnSpLocks/>
          </p:cNvCxnSpPr>
          <p:nvPr/>
        </p:nvCxnSpPr>
        <p:spPr>
          <a:xfrm flipH="1">
            <a:off x="4428249" y="4528334"/>
            <a:ext cx="227807" cy="215607"/>
          </a:xfrm>
          <a:prstGeom prst="line">
            <a:avLst/>
          </a:prstGeom>
          <a:ln w="38100">
            <a:solidFill>
              <a:srgbClr val="3399FF"/>
            </a:solidFill>
            <a:tailEnd type="none"/>
          </a:ln>
        </p:spPr>
        <p:style>
          <a:lnRef idx="1">
            <a:schemeClr val="accent1"/>
          </a:lnRef>
          <a:fillRef idx="0">
            <a:schemeClr val="accent1"/>
          </a:fillRef>
          <a:effectRef idx="0">
            <a:schemeClr val="accent1"/>
          </a:effectRef>
          <a:fontRef idx="minor">
            <a:schemeClr val="tx1"/>
          </a:fontRef>
        </p:style>
      </p:cxnSp>
      <p:cxnSp>
        <p:nvCxnSpPr>
          <p:cNvPr id="535" name="Rechte verbindingslijn 534">
            <a:extLst>
              <a:ext uri="{FF2B5EF4-FFF2-40B4-BE49-F238E27FC236}">
                <a16:creationId xmlns:a16="http://schemas.microsoft.com/office/drawing/2014/main" id="{8BF88B58-C743-4B6A-9A0D-62897FB2183C}"/>
              </a:ext>
            </a:extLst>
          </p:cNvPr>
          <p:cNvCxnSpPr>
            <a:cxnSpLocks/>
            <a:endCxn id="301" idx="0"/>
          </p:cNvCxnSpPr>
          <p:nvPr/>
        </p:nvCxnSpPr>
        <p:spPr>
          <a:xfrm>
            <a:off x="1167880" y="3620654"/>
            <a:ext cx="0" cy="627612"/>
          </a:xfrm>
          <a:prstGeom prst="line">
            <a:avLst/>
          </a:prstGeom>
          <a:ln w="38100">
            <a:solidFill>
              <a:srgbClr val="3399FF"/>
            </a:solidFill>
            <a:tailEnd type="none"/>
          </a:ln>
        </p:spPr>
        <p:style>
          <a:lnRef idx="1">
            <a:schemeClr val="accent1"/>
          </a:lnRef>
          <a:fillRef idx="0">
            <a:schemeClr val="accent1"/>
          </a:fillRef>
          <a:effectRef idx="0">
            <a:schemeClr val="accent1"/>
          </a:effectRef>
          <a:fontRef idx="minor">
            <a:schemeClr val="tx1"/>
          </a:fontRef>
        </p:style>
      </p:cxnSp>
      <p:cxnSp>
        <p:nvCxnSpPr>
          <p:cNvPr id="541" name="Rechte verbindingslijn 540">
            <a:extLst>
              <a:ext uri="{FF2B5EF4-FFF2-40B4-BE49-F238E27FC236}">
                <a16:creationId xmlns:a16="http://schemas.microsoft.com/office/drawing/2014/main" id="{34982A99-8863-4A49-BBD6-EB254304D3EB}"/>
              </a:ext>
            </a:extLst>
          </p:cNvPr>
          <p:cNvCxnSpPr>
            <a:cxnSpLocks/>
          </p:cNvCxnSpPr>
          <p:nvPr/>
        </p:nvCxnSpPr>
        <p:spPr>
          <a:xfrm flipV="1">
            <a:off x="1315258" y="3498415"/>
            <a:ext cx="6286850" cy="13646"/>
          </a:xfrm>
          <a:prstGeom prst="line">
            <a:avLst/>
          </a:prstGeom>
          <a:ln w="38100">
            <a:solidFill>
              <a:srgbClr val="3399FF"/>
            </a:solidFill>
            <a:tailEnd type="none"/>
          </a:ln>
        </p:spPr>
        <p:style>
          <a:lnRef idx="1">
            <a:schemeClr val="accent1"/>
          </a:lnRef>
          <a:fillRef idx="0">
            <a:schemeClr val="accent1"/>
          </a:fillRef>
          <a:effectRef idx="0">
            <a:schemeClr val="accent1"/>
          </a:effectRef>
          <a:fontRef idx="minor">
            <a:schemeClr val="tx1"/>
          </a:fontRef>
        </p:style>
      </p:cxnSp>
      <p:cxnSp>
        <p:nvCxnSpPr>
          <p:cNvPr id="545" name="Rechte verbindingslijn 544">
            <a:extLst>
              <a:ext uri="{FF2B5EF4-FFF2-40B4-BE49-F238E27FC236}">
                <a16:creationId xmlns:a16="http://schemas.microsoft.com/office/drawing/2014/main" id="{6B09F5CC-65F0-45AF-B007-0E637838E06E}"/>
              </a:ext>
            </a:extLst>
          </p:cNvPr>
          <p:cNvCxnSpPr>
            <a:cxnSpLocks/>
          </p:cNvCxnSpPr>
          <p:nvPr/>
        </p:nvCxnSpPr>
        <p:spPr>
          <a:xfrm>
            <a:off x="7593615" y="3503435"/>
            <a:ext cx="433775" cy="395768"/>
          </a:xfrm>
          <a:prstGeom prst="line">
            <a:avLst/>
          </a:prstGeom>
          <a:ln w="38100">
            <a:solidFill>
              <a:srgbClr val="3399FF"/>
            </a:solidFill>
            <a:tailEnd type="none"/>
          </a:ln>
        </p:spPr>
        <p:style>
          <a:lnRef idx="1">
            <a:schemeClr val="accent1"/>
          </a:lnRef>
          <a:fillRef idx="0">
            <a:schemeClr val="accent1"/>
          </a:fillRef>
          <a:effectRef idx="0">
            <a:schemeClr val="accent1"/>
          </a:effectRef>
          <a:fontRef idx="minor">
            <a:schemeClr val="tx1"/>
          </a:fontRef>
        </p:style>
      </p:cxnSp>
      <p:cxnSp>
        <p:nvCxnSpPr>
          <p:cNvPr id="547" name="Rechte verbindingslijn 546">
            <a:extLst>
              <a:ext uri="{FF2B5EF4-FFF2-40B4-BE49-F238E27FC236}">
                <a16:creationId xmlns:a16="http://schemas.microsoft.com/office/drawing/2014/main" id="{E178613D-0303-429F-8D2B-0B9DC13A144F}"/>
              </a:ext>
            </a:extLst>
          </p:cNvPr>
          <p:cNvCxnSpPr>
            <a:cxnSpLocks/>
            <a:endCxn id="304" idx="2"/>
          </p:cNvCxnSpPr>
          <p:nvPr/>
        </p:nvCxnSpPr>
        <p:spPr>
          <a:xfrm flipV="1">
            <a:off x="7998562" y="3899203"/>
            <a:ext cx="72336" cy="4166"/>
          </a:xfrm>
          <a:prstGeom prst="line">
            <a:avLst/>
          </a:prstGeom>
          <a:ln w="38100">
            <a:solidFill>
              <a:srgbClr val="3399FF"/>
            </a:solidFill>
            <a:tailEnd type="none"/>
          </a:ln>
        </p:spPr>
        <p:style>
          <a:lnRef idx="1">
            <a:schemeClr val="accent1"/>
          </a:lnRef>
          <a:fillRef idx="0">
            <a:schemeClr val="accent1"/>
          </a:fillRef>
          <a:effectRef idx="0">
            <a:schemeClr val="accent1"/>
          </a:effectRef>
          <a:fontRef idx="minor">
            <a:schemeClr val="tx1"/>
          </a:fontRef>
        </p:style>
      </p:cxnSp>
      <p:cxnSp>
        <p:nvCxnSpPr>
          <p:cNvPr id="554" name="Rechte verbindingslijn 553">
            <a:extLst>
              <a:ext uri="{FF2B5EF4-FFF2-40B4-BE49-F238E27FC236}">
                <a16:creationId xmlns:a16="http://schemas.microsoft.com/office/drawing/2014/main" id="{7AA67272-0B59-4E00-862B-287B4635CF5F}"/>
              </a:ext>
            </a:extLst>
          </p:cNvPr>
          <p:cNvCxnSpPr>
            <a:cxnSpLocks/>
            <a:stCxn id="314" idx="6"/>
          </p:cNvCxnSpPr>
          <p:nvPr/>
        </p:nvCxnSpPr>
        <p:spPr>
          <a:xfrm flipV="1">
            <a:off x="2644018" y="3655396"/>
            <a:ext cx="3518869" cy="21975"/>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558" name="Rechte verbindingslijn 557">
            <a:extLst>
              <a:ext uri="{FF2B5EF4-FFF2-40B4-BE49-F238E27FC236}">
                <a16:creationId xmlns:a16="http://schemas.microsoft.com/office/drawing/2014/main" id="{0C6ECC38-9A63-4AE9-A503-593FF17AB1FD}"/>
              </a:ext>
            </a:extLst>
          </p:cNvPr>
          <p:cNvCxnSpPr>
            <a:cxnSpLocks/>
            <a:stCxn id="319" idx="6"/>
          </p:cNvCxnSpPr>
          <p:nvPr/>
        </p:nvCxnSpPr>
        <p:spPr>
          <a:xfrm flipV="1">
            <a:off x="2644805" y="3814035"/>
            <a:ext cx="3575036" cy="10353"/>
          </a:xfrm>
          <a:prstGeom prst="line">
            <a:avLst/>
          </a:prstGeom>
          <a:ln w="38100">
            <a:solidFill>
              <a:srgbClr val="B2CF39"/>
            </a:solidFill>
            <a:tailEnd type="none"/>
          </a:ln>
        </p:spPr>
        <p:style>
          <a:lnRef idx="1">
            <a:schemeClr val="accent1"/>
          </a:lnRef>
          <a:fillRef idx="0">
            <a:schemeClr val="accent1"/>
          </a:fillRef>
          <a:effectRef idx="0">
            <a:schemeClr val="accent1"/>
          </a:effectRef>
          <a:fontRef idx="minor">
            <a:schemeClr val="tx1"/>
          </a:fontRef>
        </p:style>
      </p:cxnSp>
      <p:cxnSp>
        <p:nvCxnSpPr>
          <p:cNvPr id="564" name="Rechte verbindingslijn 563">
            <a:extLst>
              <a:ext uri="{FF2B5EF4-FFF2-40B4-BE49-F238E27FC236}">
                <a16:creationId xmlns:a16="http://schemas.microsoft.com/office/drawing/2014/main" id="{610B343C-86E3-42DC-BEC9-A9EF75E35714}"/>
              </a:ext>
            </a:extLst>
          </p:cNvPr>
          <p:cNvCxnSpPr>
            <a:cxnSpLocks/>
          </p:cNvCxnSpPr>
          <p:nvPr/>
        </p:nvCxnSpPr>
        <p:spPr>
          <a:xfrm flipH="1">
            <a:off x="1173269" y="3502971"/>
            <a:ext cx="153307" cy="122888"/>
          </a:xfrm>
          <a:prstGeom prst="line">
            <a:avLst/>
          </a:prstGeom>
          <a:ln w="38100">
            <a:solidFill>
              <a:srgbClr val="3399FF"/>
            </a:solidFill>
            <a:tailEnd type="none"/>
          </a:ln>
        </p:spPr>
        <p:style>
          <a:lnRef idx="1">
            <a:schemeClr val="accent1"/>
          </a:lnRef>
          <a:fillRef idx="0">
            <a:schemeClr val="accent1"/>
          </a:fillRef>
          <a:effectRef idx="0">
            <a:schemeClr val="accent1"/>
          </a:effectRef>
          <a:fontRef idx="minor">
            <a:schemeClr val="tx1"/>
          </a:fontRef>
        </p:style>
      </p:cxnSp>
      <p:cxnSp>
        <p:nvCxnSpPr>
          <p:cNvPr id="569" name="Rechte verbindingslijn 568">
            <a:extLst>
              <a:ext uri="{FF2B5EF4-FFF2-40B4-BE49-F238E27FC236}">
                <a16:creationId xmlns:a16="http://schemas.microsoft.com/office/drawing/2014/main" id="{747C2C55-E864-4FDD-B640-3222FDC6ACF6}"/>
              </a:ext>
            </a:extLst>
          </p:cNvPr>
          <p:cNvCxnSpPr>
            <a:cxnSpLocks/>
            <a:stCxn id="311" idx="4"/>
          </p:cNvCxnSpPr>
          <p:nvPr/>
        </p:nvCxnSpPr>
        <p:spPr>
          <a:xfrm>
            <a:off x="1269413" y="1688520"/>
            <a:ext cx="0" cy="812534"/>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572" name="Rechte verbindingslijn 571">
            <a:extLst>
              <a:ext uri="{FF2B5EF4-FFF2-40B4-BE49-F238E27FC236}">
                <a16:creationId xmlns:a16="http://schemas.microsoft.com/office/drawing/2014/main" id="{833A87A3-9CCD-42DC-9B08-8A99ADC5F3CB}"/>
              </a:ext>
            </a:extLst>
          </p:cNvPr>
          <p:cNvCxnSpPr>
            <a:cxnSpLocks/>
            <a:endCxn id="312" idx="2"/>
          </p:cNvCxnSpPr>
          <p:nvPr/>
        </p:nvCxnSpPr>
        <p:spPr>
          <a:xfrm>
            <a:off x="2162033" y="3389821"/>
            <a:ext cx="1624652" cy="6014"/>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576" name="Rechte verbindingslijn 575">
            <a:extLst>
              <a:ext uri="{FF2B5EF4-FFF2-40B4-BE49-F238E27FC236}">
                <a16:creationId xmlns:a16="http://schemas.microsoft.com/office/drawing/2014/main" id="{1985B689-D6B3-4223-BADA-D64DD70F9738}"/>
              </a:ext>
            </a:extLst>
          </p:cNvPr>
          <p:cNvCxnSpPr>
            <a:cxnSpLocks/>
          </p:cNvCxnSpPr>
          <p:nvPr/>
        </p:nvCxnSpPr>
        <p:spPr>
          <a:xfrm flipH="1" flipV="1">
            <a:off x="1271026" y="2501054"/>
            <a:ext cx="891008" cy="881741"/>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584" name="Rechte verbindingslijn 583">
            <a:extLst>
              <a:ext uri="{FF2B5EF4-FFF2-40B4-BE49-F238E27FC236}">
                <a16:creationId xmlns:a16="http://schemas.microsoft.com/office/drawing/2014/main" id="{A35321B3-7DE6-463C-817A-BD8961896E38}"/>
              </a:ext>
            </a:extLst>
          </p:cNvPr>
          <p:cNvCxnSpPr>
            <a:cxnSpLocks/>
            <a:stCxn id="312" idx="6"/>
          </p:cNvCxnSpPr>
          <p:nvPr/>
        </p:nvCxnSpPr>
        <p:spPr>
          <a:xfrm>
            <a:off x="3948685" y="3395835"/>
            <a:ext cx="560873" cy="0"/>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587" name="Rechte verbindingslijn 586">
            <a:extLst>
              <a:ext uri="{FF2B5EF4-FFF2-40B4-BE49-F238E27FC236}">
                <a16:creationId xmlns:a16="http://schemas.microsoft.com/office/drawing/2014/main" id="{3FFD430B-B813-4657-A26A-72719559280C}"/>
              </a:ext>
            </a:extLst>
          </p:cNvPr>
          <p:cNvCxnSpPr>
            <a:cxnSpLocks/>
          </p:cNvCxnSpPr>
          <p:nvPr/>
        </p:nvCxnSpPr>
        <p:spPr>
          <a:xfrm flipH="1" flipV="1">
            <a:off x="4340632" y="3401158"/>
            <a:ext cx="168926" cy="131342"/>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590" name="Rechte verbindingslijn 589">
            <a:extLst>
              <a:ext uri="{FF2B5EF4-FFF2-40B4-BE49-F238E27FC236}">
                <a16:creationId xmlns:a16="http://schemas.microsoft.com/office/drawing/2014/main" id="{8303055B-1DD1-4DC9-B799-EF8B07EB260A}"/>
              </a:ext>
            </a:extLst>
          </p:cNvPr>
          <p:cNvCxnSpPr>
            <a:cxnSpLocks/>
          </p:cNvCxnSpPr>
          <p:nvPr/>
        </p:nvCxnSpPr>
        <p:spPr>
          <a:xfrm flipV="1">
            <a:off x="4500494" y="3528422"/>
            <a:ext cx="0" cy="909760"/>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594" name="Rechte verbindingslijn 593">
            <a:extLst>
              <a:ext uri="{FF2B5EF4-FFF2-40B4-BE49-F238E27FC236}">
                <a16:creationId xmlns:a16="http://schemas.microsoft.com/office/drawing/2014/main" id="{3F002D1A-A18C-451A-84A6-4C8D284FC84A}"/>
              </a:ext>
            </a:extLst>
          </p:cNvPr>
          <p:cNvCxnSpPr>
            <a:cxnSpLocks/>
          </p:cNvCxnSpPr>
          <p:nvPr/>
        </p:nvCxnSpPr>
        <p:spPr>
          <a:xfrm>
            <a:off x="1395332" y="4577439"/>
            <a:ext cx="2978960" cy="12814"/>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597" name="Rechte verbindingslijn 596">
            <a:extLst>
              <a:ext uri="{FF2B5EF4-FFF2-40B4-BE49-F238E27FC236}">
                <a16:creationId xmlns:a16="http://schemas.microsoft.com/office/drawing/2014/main" id="{F5A9866E-4413-4F6D-8C8F-1505013AE64D}"/>
              </a:ext>
            </a:extLst>
          </p:cNvPr>
          <p:cNvCxnSpPr>
            <a:cxnSpLocks/>
          </p:cNvCxnSpPr>
          <p:nvPr/>
        </p:nvCxnSpPr>
        <p:spPr>
          <a:xfrm flipV="1">
            <a:off x="4340633" y="4438182"/>
            <a:ext cx="159862" cy="152071"/>
          </a:xfrm>
          <a:prstGeom prst="line">
            <a:avLst/>
          </a:prstGeom>
          <a:ln w="38100">
            <a:solidFill>
              <a:schemeClr val="tx2"/>
            </a:solidFill>
            <a:tailEnd type="none"/>
          </a:ln>
        </p:spPr>
        <p:style>
          <a:lnRef idx="1">
            <a:schemeClr val="accent1"/>
          </a:lnRef>
          <a:fillRef idx="0">
            <a:schemeClr val="accent1"/>
          </a:fillRef>
          <a:effectRef idx="0">
            <a:schemeClr val="accent1"/>
          </a:effectRef>
          <a:fontRef idx="minor">
            <a:schemeClr val="tx1"/>
          </a:fontRef>
        </p:style>
      </p:cxnSp>
      <p:cxnSp>
        <p:nvCxnSpPr>
          <p:cNvPr id="603" name="Rechte verbindingslijn 602">
            <a:extLst>
              <a:ext uri="{FF2B5EF4-FFF2-40B4-BE49-F238E27FC236}">
                <a16:creationId xmlns:a16="http://schemas.microsoft.com/office/drawing/2014/main" id="{17F96F72-FF64-4843-BC24-F551CEBD05AD}"/>
              </a:ext>
            </a:extLst>
          </p:cNvPr>
          <p:cNvCxnSpPr>
            <a:cxnSpLocks/>
          </p:cNvCxnSpPr>
          <p:nvPr/>
        </p:nvCxnSpPr>
        <p:spPr>
          <a:xfrm>
            <a:off x="1311994" y="4510066"/>
            <a:ext cx="84378" cy="75035"/>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609" name="Rechte verbindingslijn 608">
            <a:extLst>
              <a:ext uri="{FF2B5EF4-FFF2-40B4-BE49-F238E27FC236}">
                <a16:creationId xmlns:a16="http://schemas.microsoft.com/office/drawing/2014/main" id="{C783635F-0544-4535-AB62-C3474DC25404}"/>
              </a:ext>
            </a:extLst>
          </p:cNvPr>
          <p:cNvCxnSpPr>
            <a:cxnSpLocks/>
            <a:endCxn id="313" idx="4"/>
          </p:cNvCxnSpPr>
          <p:nvPr/>
        </p:nvCxnSpPr>
        <p:spPr>
          <a:xfrm flipV="1">
            <a:off x="1314332" y="4406723"/>
            <a:ext cx="0" cy="103343"/>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616" name="Rechte verbindingslijn 615">
            <a:extLst>
              <a:ext uri="{FF2B5EF4-FFF2-40B4-BE49-F238E27FC236}">
                <a16:creationId xmlns:a16="http://schemas.microsoft.com/office/drawing/2014/main" id="{02021C68-294D-47BD-94E3-FE2EC001C3E1}"/>
              </a:ext>
            </a:extLst>
          </p:cNvPr>
          <p:cNvCxnSpPr>
            <a:cxnSpLocks/>
            <a:stCxn id="313" idx="0"/>
          </p:cNvCxnSpPr>
          <p:nvPr/>
        </p:nvCxnSpPr>
        <p:spPr>
          <a:xfrm flipV="1">
            <a:off x="1314332" y="3758371"/>
            <a:ext cx="0" cy="486352"/>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619" name="Rechte verbindingslijn 618">
            <a:extLst>
              <a:ext uri="{FF2B5EF4-FFF2-40B4-BE49-F238E27FC236}">
                <a16:creationId xmlns:a16="http://schemas.microsoft.com/office/drawing/2014/main" id="{7C3F6FF5-ECC2-4898-AD27-15D41EB94676}"/>
              </a:ext>
            </a:extLst>
          </p:cNvPr>
          <p:cNvCxnSpPr>
            <a:cxnSpLocks/>
            <a:stCxn id="314" idx="2"/>
          </p:cNvCxnSpPr>
          <p:nvPr/>
        </p:nvCxnSpPr>
        <p:spPr>
          <a:xfrm flipH="1" flipV="1">
            <a:off x="1429946" y="3674429"/>
            <a:ext cx="1052072" cy="2942"/>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623" name="Rechte verbindingslijn 622">
            <a:extLst>
              <a:ext uri="{FF2B5EF4-FFF2-40B4-BE49-F238E27FC236}">
                <a16:creationId xmlns:a16="http://schemas.microsoft.com/office/drawing/2014/main" id="{F06D2DAF-3A80-493B-893F-089E56FBAA9A}"/>
              </a:ext>
            </a:extLst>
          </p:cNvPr>
          <p:cNvCxnSpPr>
            <a:cxnSpLocks/>
          </p:cNvCxnSpPr>
          <p:nvPr/>
        </p:nvCxnSpPr>
        <p:spPr>
          <a:xfrm flipH="1">
            <a:off x="1311995" y="3667332"/>
            <a:ext cx="117951" cy="84420"/>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626" name="Rechte verbindingslijn 625">
            <a:extLst>
              <a:ext uri="{FF2B5EF4-FFF2-40B4-BE49-F238E27FC236}">
                <a16:creationId xmlns:a16="http://schemas.microsoft.com/office/drawing/2014/main" id="{6F729508-5E3C-4ECF-910E-877EE708A993}"/>
              </a:ext>
            </a:extLst>
          </p:cNvPr>
          <p:cNvCxnSpPr>
            <a:cxnSpLocks/>
            <a:endCxn id="319" idx="2"/>
          </p:cNvCxnSpPr>
          <p:nvPr/>
        </p:nvCxnSpPr>
        <p:spPr>
          <a:xfrm flipV="1">
            <a:off x="1460500" y="3824388"/>
            <a:ext cx="1022305" cy="17362"/>
          </a:xfrm>
          <a:prstGeom prst="line">
            <a:avLst/>
          </a:prstGeom>
          <a:ln w="38100">
            <a:solidFill>
              <a:srgbClr val="B2CF39"/>
            </a:solidFill>
            <a:tailEnd type="none"/>
          </a:ln>
        </p:spPr>
        <p:style>
          <a:lnRef idx="1">
            <a:schemeClr val="accent1"/>
          </a:lnRef>
          <a:fillRef idx="0">
            <a:schemeClr val="accent1"/>
          </a:fillRef>
          <a:effectRef idx="0">
            <a:schemeClr val="accent1"/>
          </a:effectRef>
          <a:fontRef idx="minor">
            <a:schemeClr val="tx1"/>
          </a:fontRef>
        </p:style>
      </p:cxnSp>
      <p:cxnSp>
        <p:nvCxnSpPr>
          <p:cNvPr id="629" name="Rechte verbindingslijn 628">
            <a:extLst>
              <a:ext uri="{FF2B5EF4-FFF2-40B4-BE49-F238E27FC236}">
                <a16:creationId xmlns:a16="http://schemas.microsoft.com/office/drawing/2014/main" id="{30CD0CB1-0470-4F01-A007-A6EDD5891319}"/>
              </a:ext>
            </a:extLst>
          </p:cNvPr>
          <p:cNvCxnSpPr>
            <a:cxnSpLocks/>
            <a:stCxn id="318" idx="0"/>
          </p:cNvCxnSpPr>
          <p:nvPr/>
        </p:nvCxnSpPr>
        <p:spPr>
          <a:xfrm flipV="1">
            <a:off x="1459461" y="3841750"/>
            <a:ext cx="1039" cy="407742"/>
          </a:xfrm>
          <a:prstGeom prst="line">
            <a:avLst/>
          </a:prstGeom>
          <a:ln w="38100">
            <a:solidFill>
              <a:srgbClr val="B2CF39"/>
            </a:solidFill>
            <a:tailEnd type="none"/>
          </a:ln>
        </p:spPr>
        <p:style>
          <a:lnRef idx="1">
            <a:schemeClr val="accent1"/>
          </a:lnRef>
          <a:fillRef idx="0">
            <a:schemeClr val="accent1"/>
          </a:fillRef>
          <a:effectRef idx="0">
            <a:schemeClr val="accent1"/>
          </a:effectRef>
          <a:fontRef idx="minor">
            <a:schemeClr val="tx1"/>
          </a:fontRef>
        </p:style>
      </p:cxnSp>
      <p:cxnSp>
        <p:nvCxnSpPr>
          <p:cNvPr id="633" name="Rechte verbindingslijn 632">
            <a:extLst>
              <a:ext uri="{FF2B5EF4-FFF2-40B4-BE49-F238E27FC236}">
                <a16:creationId xmlns:a16="http://schemas.microsoft.com/office/drawing/2014/main" id="{46490C8B-C4F9-462B-B3A6-548757AF91C8}"/>
              </a:ext>
            </a:extLst>
          </p:cNvPr>
          <p:cNvCxnSpPr>
            <a:cxnSpLocks/>
          </p:cNvCxnSpPr>
          <p:nvPr/>
        </p:nvCxnSpPr>
        <p:spPr>
          <a:xfrm flipH="1">
            <a:off x="6219842" y="3389821"/>
            <a:ext cx="516069" cy="421427"/>
          </a:xfrm>
          <a:prstGeom prst="line">
            <a:avLst/>
          </a:prstGeom>
          <a:ln w="38100">
            <a:solidFill>
              <a:srgbClr val="B2CF39"/>
            </a:solidFill>
            <a:tailEnd type="none"/>
          </a:ln>
        </p:spPr>
        <p:style>
          <a:lnRef idx="1">
            <a:schemeClr val="accent1"/>
          </a:lnRef>
          <a:fillRef idx="0">
            <a:schemeClr val="accent1"/>
          </a:fillRef>
          <a:effectRef idx="0">
            <a:schemeClr val="accent1"/>
          </a:effectRef>
          <a:fontRef idx="minor">
            <a:schemeClr val="tx1"/>
          </a:fontRef>
        </p:style>
      </p:cxnSp>
      <p:cxnSp>
        <p:nvCxnSpPr>
          <p:cNvPr id="636" name="Rechte verbindingslijn 635">
            <a:extLst>
              <a:ext uri="{FF2B5EF4-FFF2-40B4-BE49-F238E27FC236}">
                <a16:creationId xmlns:a16="http://schemas.microsoft.com/office/drawing/2014/main" id="{1DB82626-1674-464B-B806-330D7D046D1C}"/>
              </a:ext>
            </a:extLst>
          </p:cNvPr>
          <p:cNvCxnSpPr>
            <a:cxnSpLocks/>
          </p:cNvCxnSpPr>
          <p:nvPr/>
        </p:nvCxnSpPr>
        <p:spPr>
          <a:xfrm flipH="1" flipV="1">
            <a:off x="6735911" y="3384963"/>
            <a:ext cx="1701631" cy="417"/>
          </a:xfrm>
          <a:prstGeom prst="line">
            <a:avLst/>
          </a:prstGeom>
          <a:ln w="38100">
            <a:solidFill>
              <a:srgbClr val="B2CF39"/>
            </a:solidFill>
            <a:tailEnd type="none"/>
          </a:ln>
        </p:spPr>
        <p:style>
          <a:lnRef idx="1">
            <a:schemeClr val="accent1"/>
          </a:lnRef>
          <a:fillRef idx="0">
            <a:schemeClr val="accent1"/>
          </a:fillRef>
          <a:effectRef idx="0">
            <a:schemeClr val="accent1"/>
          </a:effectRef>
          <a:fontRef idx="minor">
            <a:schemeClr val="tx1"/>
          </a:fontRef>
        </p:style>
      </p:cxnSp>
      <p:cxnSp>
        <p:nvCxnSpPr>
          <p:cNvPr id="639" name="Rechte verbindingslijn 638">
            <a:extLst>
              <a:ext uri="{FF2B5EF4-FFF2-40B4-BE49-F238E27FC236}">
                <a16:creationId xmlns:a16="http://schemas.microsoft.com/office/drawing/2014/main" id="{EBF299C1-9116-45DF-BE80-E705187B7523}"/>
              </a:ext>
            </a:extLst>
          </p:cNvPr>
          <p:cNvCxnSpPr>
            <a:cxnSpLocks/>
          </p:cNvCxnSpPr>
          <p:nvPr/>
        </p:nvCxnSpPr>
        <p:spPr>
          <a:xfrm flipH="1">
            <a:off x="6162888" y="3269370"/>
            <a:ext cx="487220" cy="401191"/>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640" name="Rechte verbindingslijn 639">
            <a:extLst>
              <a:ext uri="{FF2B5EF4-FFF2-40B4-BE49-F238E27FC236}">
                <a16:creationId xmlns:a16="http://schemas.microsoft.com/office/drawing/2014/main" id="{160C3F97-A243-4D17-89E4-2933CEDC6BDA}"/>
              </a:ext>
            </a:extLst>
          </p:cNvPr>
          <p:cNvCxnSpPr>
            <a:cxnSpLocks/>
          </p:cNvCxnSpPr>
          <p:nvPr/>
        </p:nvCxnSpPr>
        <p:spPr>
          <a:xfrm flipH="1">
            <a:off x="6632671" y="3258925"/>
            <a:ext cx="1751297" cy="10445"/>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645" name="Rechte verbindingslijn 644">
            <a:extLst>
              <a:ext uri="{FF2B5EF4-FFF2-40B4-BE49-F238E27FC236}">
                <a16:creationId xmlns:a16="http://schemas.microsoft.com/office/drawing/2014/main" id="{DEFA12D1-9CC0-42D5-A3B5-C640EEB21823}"/>
              </a:ext>
            </a:extLst>
          </p:cNvPr>
          <p:cNvCxnSpPr>
            <a:cxnSpLocks/>
          </p:cNvCxnSpPr>
          <p:nvPr/>
        </p:nvCxnSpPr>
        <p:spPr>
          <a:xfrm flipH="1">
            <a:off x="8449093" y="3208638"/>
            <a:ext cx="205478" cy="176325"/>
          </a:xfrm>
          <a:prstGeom prst="line">
            <a:avLst/>
          </a:prstGeom>
          <a:ln w="38100">
            <a:solidFill>
              <a:srgbClr val="B2CF39"/>
            </a:solidFill>
            <a:tailEnd type="none"/>
          </a:ln>
        </p:spPr>
        <p:style>
          <a:lnRef idx="1">
            <a:schemeClr val="accent1"/>
          </a:lnRef>
          <a:fillRef idx="0">
            <a:schemeClr val="accent1"/>
          </a:fillRef>
          <a:effectRef idx="0">
            <a:schemeClr val="accent1"/>
          </a:effectRef>
          <a:fontRef idx="minor">
            <a:schemeClr val="tx1"/>
          </a:fontRef>
        </p:style>
      </p:cxnSp>
      <p:cxnSp>
        <p:nvCxnSpPr>
          <p:cNvPr id="646" name="Rechte verbindingslijn 645">
            <a:extLst>
              <a:ext uri="{FF2B5EF4-FFF2-40B4-BE49-F238E27FC236}">
                <a16:creationId xmlns:a16="http://schemas.microsoft.com/office/drawing/2014/main" id="{DB6ABA36-7C08-47B3-80F0-CCB3E649D01B}"/>
              </a:ext>
            </a:extLst>
          </p:cNvPr>
          <p:cNvCxnSpPr>
            <a:cxnSpLocks/>
          </p:cNvCxnSpPr>
          <p:nvPr/>
        </p:nvCxnSpPr>
        <p:spPr>
          <a:xfrm flipH="1" flipV="1">
            <a:off x="8629723" y="1465372"/>
            <a:ext cx="22508" cy="1743266"/>
          </a:xfrm>
          <a:prstGeom prst="line">
            <a:avLst/>
          </a:prstGeom>
          <a:ln w="38100">
            <a:solidFill>
              <a:srgbClr val="B2CF39"/>
            </a:solidFill>
            <a:tailEnd type="none"/>
          </a:ln>
        </p:spPr>
        <p:style>
          <a:lnRef idx="1">
            <a:schemeClr val="accent1"/>
          </a:lnRef>
          <a:fillRef idx="0">
            <a:schemeClr val="accent1"/>
          </a:fillRef>
          <a:effectRef idx="0">
            <a:schemeClr val="accent1"/>
          </a:effectRef>
          <a:fontRef idx="minor">
            <a:schemeClr val="tx1"/>
          </a:fontRef>
        </p:style>
      </p:cxnSp>
      <p:cxnSp>
        <p:nvCxnSpPr>
          <p:cNvPr id="649" name="Rechte verbindingslijn 648">
            <a:extLst>
              <a:ext uri="{FF2B5EF4-FFF2-40B4-BE49-F238E27FC236}">
                <a16:creationId xmlns:a16="http://schemas.microsoft.com/office/drawing/2014/main" id="{E08A90FB-DC08-48F9-82F8-F5B3D27566D5}"/>
              </a:ext>
            </a:extLst>
          </p:cNvPr>
          <p:cNvCxnSpPr>
            <a:cxnSpLocks/>
          </p:cNvCxnSpPr>
          <p:nvPr/>
        </p:nvCxnSpPr>
        <p:spPr>
          <a:xfrm flipH="1">
            <a:off x="8373682" y="3164172"/>
            <a:ext cx="127718" cy="91307"/>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664" name="Rechte verbindingslijn 663">
            <a:extLst>
              <a:ext uri="{FF2B5EF4-FFF2-40B4-BE49-F238E27FC236}">
                <a16:creationId xmlns:a16="http://schemas.microsoft.com/office/drawing/2014/main" id="{F7EB5A7C-FB43-4C55-B528-217E0CB4AB6E}"/>
              </a:ext>
            </a:extLst>
          </p:cNvPr>
          <p:cNvCxnSpPr>
            <a:cxnSpLocks/>
          </p:cNvCxnSpPr>
          <p:nvPr/>
        </p:nvCxnSpPr>
        <p:spPr>
          <a:xfrm>
            <a:off x="8450150" y="1338092"/>
            <a:ext cx="190544" cy="137278"/>
          </a:xfrm>
          <a:prstGeom prst="line">
            <a:avLst/>
          </a:prstGeom>
          <a:ln w="38100">
            <a:solidFill>
              <a:srgbClr val="B2CF39"/>
            </a:solidFill>
            <a:tailEnd type="none"/>
          </a:ln>
        </p:spPr>
        <p:style>
          <a:lnRef idx="1">
            <a:schemeClr val="accent1"/>
          </a:lnRef>
          <a:fillRef idx="0">
            <a:schemeClr val="accent1"/>
          </a:fillRef>
          <a:effectRef idx="0">
            <a:schemeClr val="accent1"/>
          </a:effectRef>
          <a:fontRef idx="minor">
            <a:schemeClr val="tx1"/>
          </a:fontRef>
        </p:style>
      </p:cxnSp>
      <p:cxnSp>
        <p:nvCxnSpPr>
          <p:cNvPr id="669" name="Rechte verbindingslijn 668">
            <a:extLst>
              <a:ext uri="{FF2B5EF4-FFF2-40B4-BE49-F238E27FC236}">
                <a16:creationId xmlns:a16="http://schemas.microsoft.com/office/drawing/2014/main" id="{278440A4-8A6D-464E-A760-1558822B389D}"/>
              </a:ext>
            </a:extLst>
          </p:cNvPr>
          <p:cNvCxnSpPr>
            <a:cxnSpLocks/>
          </p:cNvCxnSpPr>
          <p:nvPr/>
        </p:nvCxnSpPr>
        <p:spPr>
          <a:xfrm flipH="1" flipV="1">
            <a:off x="8487213" y="1595904"/>
            <a:ext cx="16258" cy="1580451"/>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672" name="Rechte verbindingslijn 671">
            <a:extLst>
              <a:ext uri="{FF2B5EF4-FFF2-40B4-BE49-F238E27FC236}">
                <a16:creationId xmlns:a16="http://schemas.microsoft.com/office/drawing/2014/main" id="{F75E7E9A-7C5D-4C48-B1D4-AEBCA35487AD}"/>
              </a:ext>
            </a:extLst>
          </p:cNvPr>
          <p:cNvCxnSpPr>
            <a:cxnSpLocks/>
          </p:cNvCxnSpPr>
          <p:nvPr/>
        </p:nvCxnSpPr>
        <p:spPr>
          <a:xfrm flipH="1" flipV="1">
            <a:off x="8363402" y="1494539"/>
            <a:ext cx="126718" cy="115184"/>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675" name="Rechte verbindingslijn 674">
            <a:extLst>
              <a:ext uri="{FF2B5EF4-FFF2-40B4-BE49-F238E27FC236}">
                <a16:creationId xmlns:a16="http://schemas.microsoft.com/office/drawing/2014/main" id="{A85D510E-C1A6-45D1-9853-75451E18A311}"/>
              </a:ext>
            </a:extLst>
          </p:cNvPr>
          <p:cNvCxnSpPr>
            <a:cxnSpLocks/>
            <a:stCxn id="308" idx="6"/>
            <a:endCxn id="310" idx="2"/>
          </p:cNvCxnSpPr>
          <p:nvPr/>
        </p:nvCxnSpPr>
        <p:spPr>
          <a:xfrm>
            <a:off x="7197771" y="1488508"/>
            <a:ext cx="871453" cy="3098"/>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678" name="Rechte verbindingslijn 677">
            <a:extLst>
              <a:ext uri="{FF2B5EF4-FFF2-40B4-BE49-F238E27FC236}">
                <a16:creationId xmlns:a16="http://schemas.microsoft.com/office/drawing/2014/main" id="{4B8BB141-1441-4BCD-8D34-3B083BB3AF6F}"/>
              </a:ext>
            </a:extLst>
          </p:cNvPr>
          <p:cNvCxnSpPr>
            <a:cxnSpLocks/>
            <a:stCxn id="310" idx="6"/>
          </p:cNvCxnSpPr>
          <p:nvPr/>
        </p:nvCxnSpPr>
        <p:spPr>
          <a:xfrm>
            <a:off x="8231223" y="1491606"/>
            <a:ext cx="132179" cy="0"/>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681" name="Rechte verbindingslijn 680">
            <a:extLst>
              <a:ext uri="{FF2B5EF4-FFF2-40B4-BE49-F238E27FC236}">
                <a16:creationId xmlns:a16="http://schemas.microsoft.com/office/drawing/2014/main" id="{9EB56B76-0EA7-4327-AB93-1CF0762A0E50}"/>
              </a:ext>
            </a:extLst>
          </p:cNvPr>
          <p:cNvCxnSpPr>
            <a:cxnSpLocks/>
          </p:cNvCxnSpPr>
          <p:nvPr/>
        </p:nvCxnSpPr>
        <p:spPr>
          <a:xfrm flipH="1" flipV="1">
            <a:off x="8380060" y="3255479"/>
            <a:ext cx="127718" cy="91307"/>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682" name="Rechte verbindingslijn 681">
            <a:extLst>
              <a:ext uri="{FF2B5EF4-FFF2-40B4-BE49-F238E27FC236}">
                <a16:creationId xmlns:a16="http://schemas.microsoft.com/office/drawing/2014/main" id="{DAEEF913-4C96-48AD-A9CC-D4A896759DB5}"/>
              </a:ext>
            </a:extLst>
          </p:cNvPr>
          <p:cNvCxnSpPr>
            <a:cxnSpLocks/>
          </p:cNvCxnSpPr>
          <p:nvPr/>
        </p:nvCxnSpPr>
        <p:spPr>
          <a:xfrm flipH="1">
            <a:off x="8380060" y="3941599"/>
            <a:ext cx="127718" cy="91307"/>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683" name="Rechte verbindingslijn 682">
            <a:extLst>
              <a:ext uri="{FF2B5EF4-FFF2-40B4-BE49-F238E27FC236}">
                <a16:creationId xmlns:a16="http://schemas.microsoft.com/office/drawing/2014/main" id="{85AF699D-DD1C-4200-AE35-3D14B3F9E015}"/>
              </a:ext>
            </a:extLst>
          </p:cNvPr>
          <p:cNvCxnSpPr>
            <a:cxnSpLocks/>
          </p:cNvCxnSpPr>
          <p:nvPr/>
        </p:nvCxnSpPr>
        <p:spPr>
          <a:xfrm flipH="1" flipV="1">
            <a:off x="8498000" y="3357158"/>
            <a:ext cx="9778" cy="589075"/>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687" name="Rechte verbindingslijn 686">
            <a:extLst>
              <a:ext uri="{FF2B5EF4-FFF2-40B4-BE49-F238E27FC236}">
                <a16:creationId xmlns:a16="http://schemas.microsoft.com/office/drawing/2014/main" id="{92DC81C5-46DA-4688-BD42-AF5A4205D50E}"/>
              </a:ext>
            </a:extLst>
          </p:cNvPr>
          <p:cNvCxnSpPr>
            <a:cxnSpLocks/>
            <a:endCxn id="307" idx="6"/>
          </p:cNvCxnSpPr>
          <p:nvPr/>
        </p:nvCxnSpPr>
        <p:spPr>
          <a:xfrm flipH="1">
            <a:off x="8232898" y="4040166"/>
            <a:ext cx="147161" cy="8359"/>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691" name="Rechte verbindingslijn 690">
            <a:extLst>
              <a:ext uri="{FF2B5EF4-FFF2-40B4-BE49-F238E27FC236}">
                <a16:creationId xmlns:a16="http://schemas.microsoft.com/office/drawing/2014/main" id="{D0E6DEAF-7F9A-49E9-8465-FB95A7B4704E}"/>
              </a:ext>
            </a:extLst>
          </p:cNvPr>
          <p:cNvCxnSpPr>
            <a:cxnSpLocks/>
            <a:stCxn id="307" idx="2"/>
            <a:endCxn id="309" idx="6"/>
          </p:cNvCxnSpPr>
          <p:nvPr/>
        </p:nvCxnSpPr>
        <p:spPr>
          <a:xfrm flipH="1">
            <a:off x="7219610" y="4048524"/>
            <a:ext cx="851288" cy="14549"/>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sp>
        <p:nvSpPr>
          <p:cNvPr id="192" name="Ovaal 191">
            <a:extLst>
              <a:ext uri="{FF2B5EF4-FFF2-40B4-BE49-F238E27FC236}">
                <a16:creationId xmlns:a16="http://schemas.microsoft.com/office/drawing/2014/main" id="{213DFCDD-D47A-4701-9A05-DA2431EB7B01}"/>
              </a:ext>
            </a:extLst>
          </p:cNvPr>
          <p:cNvSpPr/>
          <p:nvPr/>
        </p:nvSpPr>
        <p:spPr>
          <a:xfrm>
            <a:off x="7029112" y="906525"/>
            <a:ext cx="162000" cy="162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4</a:t>
            </a:r>
          </a:p>
        </p:txBody>
      </p:sp>
      <p:sp>
        <p:nvSpPr>
          <p:cNvPr id="309" name="Ovaal 308">
            <a:extLst>
              <a:ext uri="{FF2B5EF4-FFF2-40B4-BE49-F238E27FC236}">
                <a16:creationId xmlns:a16="http://schemas.microsoft.com/office/drawing/2014/main" id="{737CFAD7-F69F-4DDD-8020-37EBA70465C8}"/>
              </a:ext>
            </a:extLst>
          </p:cNvPr>
          <p:cNvSpPr/>
          <p:nvPr/>
        </p:nvSpPr>
        <p:spPr>
          <a:xfrm>
            <a:off x="7057610" y="3982073"/>
            <a:ext cx="162000" cy="16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6</a:t>
            </a:r>
          </a:p>
        </p:txBody>
      </p:sp>
      <p:sp>
        <p:nvSpPr>
          <p:cNvPr id="210" name="Ovaal 209">
            <a:extLst>
              <a:ext uri="{FF2B5EF4-FFF2-40B4-BE49-F238E27FC236}">
                <a16:creationId xmlns:a16="http://schemas.microsoft.com/office/drawing/2014/main" id="{7467223B-34A1-4ACA-B2E1-9671C61EB467}"/>
              </a:ext>
            </a:extLst>
          </p:cNvPr>
          <p:cNvSpPr/>
          <p:nvPr/>
        </p:nvSpPr>
        <p:spPr>
          <a:xfrm>
            <a:off x="6551328" y="3875667"/>
            <a:ext cx="162000" cy="162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4</a:t>
            </a:r>
          </a:p>
        </p:txBody>
      </p:sp>
      <p:sp>
        <p:nvSpPr>
          <p:cNvPr id="211" name="Ovaal 210">
            <a:extLst>
              <a:ext uri="{FF2B5EF4-FFF2-40B4-BE49-F238E27FC236}">
                <a16:creationId xmlns:a16="http://schemas.microsoft.com/office/drawing/2014/main" id="{16F54841-4FEA-4EEF-AB2A-BC380273AB3B}"/>
              </a:ext>
            </a:extLst>
          </p:cNvPr>
          <p:cNvSpPr/>
          <p:nvPr/>
        </p:nvSpPr>
        <p:spPr>
          <a:xfrm>
            <a:off x="7521107" y="4197045"/>
            <a:ext cx="162000" cy="162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4</a:t>
            </a:r>
          </a:p>
        </p:txBody>
      </p:sp>
      <p:sp>
        <p:nvSpPr>
          <p:cNvPr id="212" name="Ovaal 211">
            <a:extLst>
              <a:ext uri="{FF2B5EF4-FFF2-40B4-BE49-F238E27FC236}">
                <a16:creationId xmlns:a16="http://schemas.microsoft.com/office/drawing/2014/main" id="{4FB72814-CCE2-4149-9E65-506A03A45C80}"/>
              </a:ext>
            </a:extLst>
          </p:cNvPr>
          <p:cNvSpPr/>
          <p:nvPr/>
        </p:nvSpPr>
        <p:spPr>
          <a:xfrm>
            <a:off x="8046242" y="901744"/>
            <a:ext cx="162000" cy="162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4</a:t>
            </a:r>
          </a:p>
        </p:txBody>
      </p:sp>
      <p:sp>
        <p:nvSpPr>
          <p:cNvPr id="213" name="Ovaal 212">
            <a:extLst>
              <a:ext uri="{FF2B5EF4-FFF2-40B4-BE49-F238E27FC236}">
                <a16:creationId xmlns:a16="http://schemas.microsoft.com/office/drawing/2014/main" id="{1C97FE6B-CF60-4FA1-8F72-588122758AD7}"/>
              </a:ext>
            </a:extLst>
          </p:cNvPr>
          <p:cNvSpPr/>
          <p:nvPr/>
        </p:nvSpPr>
        <p:spPr>
          <a:xfrm>
            <a:off x="2973143" y="3886524"/>
            <a:ext cx="162000" cy="162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2</a:t>
            </a:r>
          </a:p>
        </p:txBody>
      </p:sp>
      <p:cxnSp>
        <p:nvCxnSpPr>
          <p:cNvPr id="226" name="Rechte verbindingslijn 225">
            <a:extLst>
              <a:ext uri="{FF2B5EF4-FFF2-40B4-BE49-F238E27FC236}">
                <a16:creationId xmlns:a16="http://schemas.microsoft.com/office/drawing/2014/main" id="{8793050A-16A0-4577-B786-07497853F3A3}"/>
              </a:ext>
            </a:extLst>
          </p:cNvPr>
          <p:cNvCxnSpPr>
            <a:cxnSpLocks/>
            <a:stCxn id="210" idx="2"/>
            <a:endCxn id="213" idx="6"/>
          </p:cNvCxnSpPr>
          <p:nvPr/>
        </p:nvCxnSpPr>
        <p:spPr>
          <a:xfrm flipH="1">
            <a:off x="3135142" y="3956667"/>
            <a:ext cx="3416186" cy="10857"/>
          </a:xfrm>
          <a:prstGeom prst="line">
            <a:avLst/>
          </a:prstGeom>
          <a:ln w="38100">
            <a:solidFill>
              <a:srgbClr val="00B050"/>
            </a:solidFill>
            <a:tailEnd type="none"/>
          </a:ln>
        </p:spPr>
        <p:style>
          <a:lnRef idx="1">
            <a:schemeClr val="accent1"/>
          </a:lnRef>
          <a:fillRef idx="0">
            <a:schemeClr val="accent1"/>
          </a:fillRef>
          <a:effectRef idx="0">
            <a:schemeClr val="accent1"/>
          </a:effectRef>
          <a:fontRef idx="minor">
            <a:schemeClr val="tx1"/>
          </a:fontRef>
        </p:style>
      </p:cxnSp>
      <p:cxnSp>
        <p:nvCxnSpPr>
          <p:cNvPr id="235" name="Rechte verbindingslijn 234">
            <a:extLst>
              <a:ext uri="{FF2B5EF4-FFF2-40B4-BE49-F238E27FC236}">
                <a16:creationId xmlns:a16="http://schemas.microsoft.com/office/drawing/2014/main" id="{8CAE92CF-FC3D-4682-BD07-8FC08414F393}"/>
              </a:ext>
            </a:extLst>
          </p:cNvPr>
          <p:cNvCxnSpPr>
            <a:cxnSpLocks/>
            <a:stCxn id="237" idx="2"/>
            <a:endCxn id="238" idx="6"/>
          </p:cNvCxnSpPr>
          <p:nvPr/>
        </p:nvCxnSpPr>
        <p:spPr>
          <a:xfrm flipH="1">
            <a:off x="5639652" y="3241130"/>
            <a:ext cx="737196" cy="0"/>
          </a:xfrm>
          <a:prstGeom prst="line">
            <a:avLst/>
          </a:prstGeom>
          <a:ln w="38100">
            <a:solidFill>
              <a:srgbClr val="00B050"/>
            </a:solidFill>
            <a:tailEnd type="none"/>
          </a:ln>
        </p:spPr>
        <p:style>
          <a:lnRef idx="1">
            <a:schemeClr val="accent1"/>
          </a:lnRef>
          <a:fillRef idx="0">
            <a:schemeClr val="accent1"/>
          </a:fillRef>
          <a:effectRef idx="0">
            <a:schemeClr val="accent1"/>
          </a:effectRef>
          <a:fontRef idx="minor">
            <a:schemeClr val="tx1"/>
          </a:fontRef>
        </p:style>
      </p:cxnSp>
      <p:sp>
        <p:nvSpPr>
          <p:cNvPr id="237" name="Ovaal 236">
            <a:extLst>
              <a:ext uri="{FF2B5EF4-FFF2-40B4-BE49-F238E27FC236}">
                <a16:creationId xmlns:a16="http://schemas.microsoft.com/office/drawing/2014/main" id="{4296BDB3-84E6-4593-85E8-700FE8C6E860}"/>
              </a:ext>
            </a:extLst>
          </p:cNvPr>
          <p:cNvSpPr/>
          <p:nvPr/>
        </p:nvSpPr>
        <p:spPr>
          <a:xfrm>
            <a:off x="6376848" y="3160130"/>
            <a:ext cx="162000" cy="162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4</a:t>
            </a:r>
          </a:p>
        </p:txBody>
      </p:sp>
      <p:sp>
        <p:nvSpPr>
          <p:cNvPr id="238" name="Ovaal 237">
            <a:extLst>
              <a:ext uri="{FF2B5EF4-FFF2-40B4-BE49-F238E27FC236}">
                <a16:creationId xmlns:a16="http://schemas.microsoft.com/office/drawing/2014/main" id="{219932C5-783C-4DD8-9BFD-BA73E83654FB}"/>
              </a:ext>
            </a:extLst>
          </p:cNvPr>
          <p:cNvSpPr/>
          <p:nvPr/>
        </p:nvSpPr>
        <p:spPr>
          <a:xfrm>
            <a:off x="5477652" y="3160130"/>
            <a:ext cx="162000" cy="162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4</a:t>
            </a:r>
          </a:p>
        </p:txBody>
      </p:sp>
      <p:sp>
        <p:nvSpPr>
          <p:cNvPr id="243" name="Ovaal 242">
            <a:extLst>
              <a:ext uri="{FF2B5EF4-FFF2-40B4-BE49-F238E27FC236}">
                <a16:creationId xmlns:a16="http://schemas.microsoft.com/office/drawing/2014/main" id="{9989F2A8-9F56-43E5-B9AE-A0639519E630}"/>
              </a:ext>
            </a:extLst>
          </p:cNvPr>
          <p:cNvSpPr/>
          <p:nvPr/>
        </p:nvSpPr>
        <p:spPr>
          <a:xfrm>
            <a:off x="3066320" y="2933582"/>
            <a:ext cx="162000" cy="162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4</a:t>
            </a:r>
          </a:p>
        </p:txBody>
      </p:sp>
      <p:cxnSp>
        <p:nvCxnSpPr>
          <p:cNvPr id="244" name="Rechte verbindingslijn 243">
            <a:extLst>
              <a:ext uri="{FF2B5EF4-FFF2-40B4-BE49-F238E27FC236}">
                <a16:creationId xmlns:a16="http://schemas.microsoft.com/office/drawing/2014/main" id="{B8D900A1-738F-4988-8E07-87FFCA2F469E}"/>
              </a:ext>
            </a:extLst>
          </p:cNvPr>
          <p:cNvCxnSpPr>
            <a:cxnSpLocks/>
            <a:stCxn id="211" idx="2"/>
          </p:cNvCxnSpPr>
          <p:nvPr/>
        </p:nvCxnSpPr>
        <p:spPr>
          <a:xfrm flipH="1">
            <a:off x="7020311" y="4278045"/>
            <a:ext cx="500796" cy="0"/>
          </a:xfrm>
          <a:prstGeom prst="line">
            <a:avLst/>
          </a:prstGeom>
          <a:ln w="38100">
            <a:solidFill>
              <a:srgbClr val="00B050"/>
            </a:solidFill>
            <a:tailEnd type="none"/>
          </a:ln>
        </p:spPr>
        <p:style>
          <a:lnRef idx="1">
            <a:schemeClr val="accent1"/>
          </a:lnRef>
          <a:fillRef idx="0">
            <a:schemeClr val="accent1"/>
          </a:fillRef>
          <a:effectRef idx="0">
            <a:schemeClr val="accent1"/>
          </a:effectRef>
          <a:fontRef idx="minor">
            <a:schemeClr val="tx1"/>
          </a:fontRef>
        </p:style>
      </p:cxnSp>
      <p:cxnSp>
        <p:nvCxnSpPr>
          <p:cNvPr id="246" name="Rechte verbindingslijn 245">
            <a:extLst>
              <a:ext uri="{FF2B5EF4-FFF2-40B4-BE49-F238E27FC236}">
                <a16:creationId xmlns:a16="http://schemas.microsoft.com/office/drawing/2014/main" id="{5487BD89-EBD3-4FD5-A3F7-C6DAB8B16466}"/>
              </a:ext>
            </a:extLst>
          </p:cNvPr>
          <p:cNvCxnSpPr>
            <a:cxnSpLocks/>
            <a:stCxn id="210" idx="5"/>
          </p:cNvCxnSpPr>
          <p:nvPr/>
        </p:nvCxnSpPr>
        <p:spPr>
          <a:xfrm>
            <a:off x="6689605" y="4013943"/>
            <a:ext cx="330707" cy="264102"/>
          </a:xfrm>
          <a:prstGeom prst="line">
            <a:avLst/>
          </a:prstGeom>
          <a:ln w="38100">
            <a:solidFill>
              <a:srgbClr val="00B050"/>
            </a:solidFill>
            <a:tailEnd type="none"/>
          </a:ln>
        </p:spPr>
        <p:style>
          <a:lnRef idx="1">
            <a:schemeClr val="accent1"/>
          </a:lnRef>
          <a:fillRef idx="0">
            <a:schemeClr val="accent1"/>
          </a:fillRef>
          <a:effectRef idx="0">
            <a:schemeClr val="accent1"/>
          </a:effectRef>
          <a:fontRef idx="minor">
            <a:schemeClr val="tx1"/>
          </a:fontRef>
        </p:style>
      </p:cxnSp>
      <p:cxnSp>
        <p:nvCxnSpPr>
          <p:cNvPr id="250" name="Rechte verbindingslijn 249">
            <a:extLst>
              <a:ext uri="{FF2B5EF4-FFF2-40B4-BE49-F238E27FC236}">
                <a16:creationId xmlns:a16="http://schemas.microsoft.com/office/drawing/2014/main" id="{1C323F63-5653-4FDE-8C9E-BDB21CF57BBD}"/>
              </a:ext>
            </a:extLst>
          </p:cNvPr>
          <p:cNvCxnSpPr>
            <a:cxnSpLocks/>
            <a:stCxn id="237" idx="6"/>
          </p:cNvCxnSpPr>
          <p:nvPr/>
        </p:nvCxnSpPr>
        <p:spPr>
          <a:xfrm flipV="1">
            <a:off x="6538848" y="3116432"/>
            <a:ext cx="94649" cy="124699"/>
          </a:xfrm>
          <a:prstGeom prst="line">
            <a:avLst/>
          </a:prstGeom>
          <a:ln w="38100">
            <a:solidFill>
              <a:srgbClr val="00B050"/>
            </a:solidFill>
            <a:tailEnd type="none"/>
          </a:ln>
        </p:spPr>
        <p:style>
          <a:lnRef idx="1">
            <a:schemeClr val="accent1"/>
          </a:lnRef>
          <a:fillRef idx="0">
            <a:schemeClr val="accent1"/>
          </a:fillRef>
          <a:effectRef idx="0">
            <a:schemeClr val="accent1"/>
          </a:effectRef>
          <a:fontRef idx="minor">
            <a:schemeClr val="tx1"/>
          </a:fontRef>
        </p:style>
      </p:cxnSp>
      <p:cxnSp>
        <p:nvCxnSpPr>
          <p:cNvPr id="253" name="Rechte verbindingslijn 252">
            <a:extLst>
              <a:ext uri="{FF2B5EF4-FFF2-40B4-BE49-F238E27FC236}">
                <a16:creationId xmlns:a16="http://schemas.microsoft.com/office/drawing/2014/main" id="{71DC4CCE-5E89-4827-9FE8-4A96C27383AA}"/>
              </a:ext>
            </a:extLst>
          </p:cNvPr>
          <p:cNvCxnSpPr>
            <a:cxnSpLocks/>
            <a:endCxn id="243" idx="2"/>
          </p:cNvCxnSpPr>
          <p:nvPr/>
        </p:nvCxnSpPr>
        <p:spPr>
          <a:xfrm>
            <a:off x="2792603" y="3012349"/>
            <a:ext cx="273717" cy="2234"/>
          </a:xfrm>
          <a:prstGeom prst="line">
            <a:avLst/>
          </a:prstGeom>
          <a:ln w="38100">
            <a:solidFill>
              <a:srgbClr val="00B050"/>
            </a:solidFill>
            <a:tailEnd type="none"/>
          </a:ln>
        </p:spPr>
        <p:style>
          <a:lnRef idx="1">
            <a:schemeClr val="accent1"/>
          </a:lnRef>
          <a:fillRef idx="0">
            <a:schemeClr val="accent1"/>
          </a:fillRef>
          <a:effectRef idx="0">
            <a:schemeClr val="accent1"/>
          </a:effectRef>
          <a:fontRef idx="minor">
            <a:schemeClr val="tx1"/>
          </a:fontRef>
        </p:style>
      </p:cxnSp>
      <p:cxnSp>
        <p:nvCxnSpPr>
          <p:cNvPr id="259" name="Rechte verbindingslijn 258">
            <a:extLst>
              <a:ext uri="{FF2B5EF4-FFF2-40B4-BE49-F238E27FC236}">
                <a16:creationId xmlns:a16="http://schemas.microsoft.com/office/drawing/2014/main" id="{C3DC2CB7-B556-4D42-8931-A0E1CA5FCEC5}"/>
              </a:ext>
            </a:extLst>
          </p:cNvPr>
          <p:cNvCxnSpPr>
            <a:cxnSpLocks/>
          </p:cNvCxnSpPr>
          <p:nvPr/>
        </p:nvCxnSpPr>
        <p:spPr>
          <a:xfrm flipH="1" flipV="1">
            <a:off x="2635704" y="2865133"/>
            <a:ext cx="164995" cy="147446"/>
          </a:xfrm>
          <a:prstGeom prst="line">
            <a:avLst/>
          </a:prstGeom>
          <a:ln w="38100">
            <a:solidFill>
              <a:srgbClr val="00B050"/>
            </a:solidFill>
            <a:tailEnd type="none"/>
          </a:ln>
        </p:spPr>
        <p:style>
          <a:lnRef idx="1">
            <a:schemeClr val="accent1"/>
          </a:lnRef>
          <a:fillRef idx="0">
            <a:schemeClr val="accent1"/>
          </a:fillRef>
          <a:effectRef idx="0">
            <a:schemeClr val="accent1"/>
          </a:effectRef>
          <a:fontRef idx="minor">
            <a:schemeClr val="tx1"/>
          </a:fontRef>
        </p:style>
      </p:cxnSp>
      <p:cxnSp>
        <p:nvCxnSpPr>
          <p:cNvPr id="264" name="Rechte verbindingslijn 263">
            <a:extLst>
              <a:ext uri="{FF2B5EF4-FFF2-40B4-BE49-F238E27FC236}">
                <a16:creationId xmlns:a16="http://schemas.microsoft.com/office/drawing/2014/main" id="{FC39009E-307C-48EC-B7CC-AEA85CA081E8}"/>
              </a:ext>
            </a:extLst>
          </p:cNvPr>
          <p:cNvCxnSpPr>
            <a:cxnSpLocks/>
            <a:stCxn id="212" idx="2"/>
            <a:endCxn id="192" idx="6"/>
          </p:cNvCxnSpPr>
          <p:nvPr/>
        </p:nvCxnSpPr>
        <p:spPr>
          <a:xfrm flipH="1">
            <a:off x="7191112" y="982744"/>
            <a:ext cx="855131" cy="4781"/>
          </a:xfrm>
          <a:prstGeom prst="line">
            <a:avLst/>
          </a:prstGeom>
          <a:ln w="38100">
            <a:solidFill>
              <a:srgbClr val="00B050"/>
            </a:solidFill>
            <a:tailEnd type="none"/>
          </a:ln>
        </p:spPr>
        <p:style>
          <a:lnRef idx="1">
            <a:schemeClr val="accent1"/>
          </a:lnRef>
          <a:fillRef idx="0">
            <a:schemeClr val="accent1"/>
          </a:fillRef>
          <a:effectRef idx="0">
            <a:schemeClr val="accent1"/>
          </a:effectRef>
          <a:fontRef idx="minor">
            <a:schemeClr val="tx1"/>
          </a:fontRef>
        </p:style>
      </p:cxnSp>
      <p:grpSp>
        <p:nvGrpSpPr>
          <p:cNvPr id="7" name="Groep 6">
            <a:extLst>
              <a:ext uri="{FF2B5EF4-FFF2-40B4-BE49-F238E27FC236}">
                <a16:creationId xmlns:a16="http://schemas.microsoft.com/office/drawing/2014/main" id="{8FC5A847-938A-4EB9-B614-2DE0C796A2A7}"/>
              </a:ext>
            </a:extLst>
          </p:cNvPr>
          <p:cNvGrpSpPr/>
          <p:nvPr/>
        </p:nvGrpSpPr>
        <p:grpSpPr>
          <a:xfrm>
            <a:off x="3513034" y="3885206"/>
            <a:ext cx="2695947" cy="1028819"/>
            <a:chOff x="6584950" y="5080078"/>
            <a:chExt cx="3594596" cy="1371758"/>
          </a:xfrm>
        </p:grpSpPr>
        <p:sp>
          <p:nvSpPr>
            <p:cNvPr id="4" name="Rechthoek 3">
              <a:extLst>
                <a:ext uri="{FF2B5EF4-FFF2-40B4-BE49-F238E27FC236}">
                  <a16:creationId xmlns:a16="http://schemas.microsoft.com/office/drawing/2014/main" id="{7567A314-2277-467E-8818-E80C34103CA4}"/>
                </a:ext>
              </a:extLst>
            </p:cNvPr>
            <p:cNvSpPr/>
            <p:nvPr/>
          </p:nvSpPr>
          <p:spPr>
            <a:xfrm>
              <a:off x="6584950" y="5080078"/>
              <a:ext cx="3594596" cy="1371758"/>
            </a:xfrm>
            <a:prstGeom prst="rect">
              <a:avLst/>
            </a:prstGeom>
            <a:solidFill>
              <a:schemeClr val="bg1">
                <a:lumMod val="85000"/>
              </a:schemeClr>
            </a:solidFill>
            <a:ln>
              <a:noFill/>
            </a:ln>
            <a:effectLst>
              <a:outerShdw blurRad="889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nl-NL">
                <a:solidFill>
                  <a:srgbClr val="FFFFFF"/>
                </a:solidFill>
                <a:latin typeface="Arial"/>
              </a:endParaRPr>
            </a:p>
          </p:txBody>
        </p:sp>
        <p:sp>
          <p:nvSpPr>
            <p:cNvPr id="196" name="Afgeronde rechthoek 33">
              <a:extLst>
                <a:ext uri="{FF2B5EF4-FFF2-40B4-BE49-F238E27FC236}">
                  <a16:creationId xmlns:a16="http://schemas.microsoft.com/office/drawing/2014/main" id="{C476A074-8ED4-4E46-B098-AEC597FBC5F3}"/>
                </a:ext>
              </a:extLst>
            </p:cNvPr>
            <p:cNvSpPr/>
            <p:nvPr/>
          </p:nvSpPr>
          <p:spPr>
            <a:xfrm>
              <a:off x="6638971" y="5294728"/>
              <a:ext cx="144000" cy="72000"/>
            </a:xfrm>
            <a:prstGeom prst="roundRect">
              <a:avLst/>
            </a:prstGeom>
            <a:solidFill>
              <a:srgbClr val="FFD100"/>
            </a:solidFill>
            <a:ln w="12700" cap="flat" cmpd="sng" algn="ctr">
              <a:noFill/>
              <a:prstDash val="solid"/>
              <a:miter lim="800000"/>
            </a:ln>
            <a:effectLst/>
          </p:spPr>
          <p:txBody>
            <a:bodyPr lIns="0" rIns="0" rtlCol="0" anchor="ctr"/>
            <a:lstStyle/>
            <a:p>
              <a:pPr algn="ctr">
                <a:defRPr/>
              </a:pPr>
              <a:endParaRPr lang="nl-NL" sz="975" kern="0">
                <a:solidFill>
                  <a:prstClr val="white"/>
                </a:solidFill>
                <a:latin typeface="Calibri Light"/>
              </a:endParaRPr>
            </a:p>
          </p:txBody>
        </p:sp>
        <p:sp>
          <p:nvSpPr>
            <p:cNvPr id="197" name="Afgeronde rechthoek 34">
              <a:extLst>
                <a:ext uri="{FF2B5EF4-FFF2-40B4-BE49-F238E27FC236}">
                  <a16:creationId xmlns:a16="http://schemas.microsoft.com/office/drawing/2014/main" id="{B91C7FF5-310E-47B0-B9E7-539D4A2A4FD2}"/>
                </a:ext>
              </a:extLst>
            </p:cNvPr>
            <p:cNvSpPr/>
            <p:nvPr/>
          </p:nvSpPr>
          <p:spPr>
            <a:xfrm>
              <a:off x="6638971" y="5567976"/>
              <a:ext cx="144000" cy="72000"/>
            </a:xfrm>
            <a:prstGeom prst="roundRect">
              <a:avLst/>
            </a:prstGeom>
            <a:solidFill>
              <a:srgbClr val="A50021"/>
            </a:solidFill>
            <a:ln w="12700" cap="flat" cmpd="sng" algn="ctr">
              <a:noFill/>
              <a:prstDash val="solid"/>
              <a:miter lim="800000"/>
            </a:ln>
            <a:effectLst/>
          </p:spPr>
          <p:txBody>
            <a:bodyPr lIns="0" rIns="0" rtlCol="0" anchor="ctr"/>
            <a:lstStyle/>
            <a:p>
              <a:pPr algn="ctr">
                <a:defRPr/>
              </a:pPr>
              <a:endParaRPr lang="nl-NL" sz="975" kern="0">
                <a:solidFill>
                  <a:prstClr val="white"/>
                </a:solidFill>
                <a:latin typeface="Calibri Light"/>
              </a:endParaRPr>
            </a:p>
          </p:txBody>
        </p:sp>
        <p:sp>
          <p:nvSpPr>
            <p:cNvPr id="198" name="Afgeronde rechthoek 35">
              <a:extLst>
                <a:ext uri="{FF2B5EF4-FFF2-40B4-BE49-F238E27FC236}">
                  <a16:creationId xmlns:a16="http://schemas.microsoft.com/office/drawing/2014/main" id="{0B30CE51-FF07-4D0A-A0EE-4DF3EDF4A65A}"/>
                </a:ext>
              </a:extLst>
            </p:cNvPr>
            <p:cNvSpPr/>
            <p:nvPr/>
          </p:nvSpPr>
          <p:spPr>
            <a:xfrm>
              <a:off x="6638971" y="5704600"/>
              <a:ext cx="144000" cy="72000"/>
            </a:xfrm>
            <a:prstGeom prst="roundRect">
              <a:avLst/>
            </a:prstGeom>
            <a:solidFill>
              <a:srgbClr val="FF0000"/>
            </a:solidFill>
            <a:ln w="12700" cap="flat" cmpd="sng" algn="ctr">
              <a:noFill/>
              <a:prstDash val="solid"/>
              <a:miter lim="800000"/>
            </a:ln>
            <a:effectLst/>
          </p:spPr>
          <p:txBody>
            <a:bodyPr lIns="0" rIns="0" rtlCol="0" anchor="ctr"/>
            <a:lstStyle/>
            <a:p>
              <a:pPr algn="ctr">
                <a:defRPr/>
              </a:pPr>
              <a:endParaRPr lang="nl-NL" sz="975" kern="0">
                <a:solidFill>
                  <a:prstClr val="white"/>
                </a:solidFill>
                <a:latin typeface="Calibri Light"/>
              </a:endParaRPr>
            </a:p>
          </p:txBody>
        </p:sp>
        <p:sp>
          <p:nvSpPr>
            <p:cNvPr id="199" name="Afgeronde rechthoek 36">
              <a:extLst>
                <a:ext uri="{FF2B5EF4-FFF2-40B4-BE49-F238E27FC236}">
                  <a16:creationId xmlns:a16="http://schemas.microsoft.com/office/drawing/2014/main" id="{8066CB99-3FED-461D-ABCD-E326438C29DA}"/>
                </a:ext>
              </a:extLst>
            </p:cNvPr>
            <p:cNvSpPr/>
            <p:nvPr/>
          </p:nvSpPr>
          <p:spPr>
            <a:xfrm>
              <a:off x="6638971" y="5431352"/>
              <a:ext cx="144000" cy="72000"/>
            </a:xfrm>
            <a:prstGeom prst="roundRect">
              <a:avLst/>
            </a:prstGeom>
            <a:solidFill>
              <a:srgbClr val="FF9900"/>
            </a:solidFill>
            <a:ln w="12700" cap="flat" cmpd="sng" algn="ctr">
              <a:noFill/>
              <a:prstDash val="solid"/>
              <a:miter lim="800000"/>
            </a:ln>
            <a:effectLst/>
          </p:spPr>
          <p:txBody>
            <a:bodyPr lIns="0" rIns="0" rtlCol="0" anchor="ctr"/>
            <a:lstStyle/>
            <a:p>
              <a:pPr algn="ctr">
                <a:defRPr/>
              </a:pPr>
              <a:endParaRPr lang="nl-NL" sz="975" kern="0">
                <a:solidFill>
                  <a:prstClr val="white"/>
                </a:solidFill>
                <a:latin typeface="Calibri Light"/>
              </a:endParaRPr>
            </a:p>
          </p:txBody>
        </p:sp>
        <p:sp>
          <p:nvSpPr>
            <p:cNvPr id="200" name="Afgeronde rechthoek 37">
              <a:extLst>
                <a:ext uri="{FF2B5EF4-FFF2-40B4-BE49-F238E27FC236}">
                  <a16:creationId xmlns:a16="http://schemas.microsoft.com/office/drawing/2014/main" id="{167747FF-CC1F-4412-8D9E-C32273B24ADB}"/>
                </a:ext>
              </a:extLst>
            </p:cNvPr>
            <p:cNvSpPr/>
            <p:nvPr/>
          </p:nvSpPr>
          <p:spPr>
            <a:xfrm>
              <a:off x="6638971" y="5841224"/>
              <a:ext cx="144000" cy="72000"/>
            </a:xfrm>
            <a:prstGeom prst="roundRect">
              <a:avLst/>
            </a:prstGeom>
            <a:solidFill>
              <a:srgbClr val="3399FF"/>
            </a:solidFill>
            <a:ln w="12700" cap="flat" cmpd="sng" algn="ctr">
              <a:solidFill>
                <a:srgbClr val="3399FF"/>
              </a:solidFill>
              <a:prstDash val="solid"/>
              <a:miter lim="800000"/>
            </a:ln>
            <a:effectLst/>
          </p:spPr>
          <p:txBody>
            <a:bodyPr lIns="0" rIns="0" rtlCol="0" anchor="ctr"/>
            <a:lstStyle/>
            <a:p>
              <a:pPr algn="ctr">
                <a:defRPr/>
              </a:pPr>
              <a:endParaRPr lang="nl-NL" sz="975" kern="0">
                <a:solidFill>
                  <a:prstClr val="white"/>
                </a:solidFill>
                <a:latin typeface="Calibri Light"/>
              </a:endParaRPr>
            </a:p>
          </p:txBody>
        </p:sp>
        <p:sp>
          <p:nvSpPr>
            <p:cNvPr id="202" name="Afgeronde rechthoek 38">
              <a:extLst>
                <a:ext uri="{FF2B5EF4-FFF2-40B4-BE49-F238E27FC236}">
                  <a16:creationId xmlns:a16="http://schemas.microsoft.com/office/drawing/2014/main" id="{BE29FF0E-1F1E-4D14-8A4E-DE6284F13110}"/>
                </a:ext>
              </a:extLst>
            </p:cNvPr>
            <p:cNvSpPr/>
            <p:nvPr/>
          </p:nvSpPr>
          <p:spPr>
            <a:xfrm>
              <a:off x="6638971" y="5977848"/>
              <a:ext cx="144000" cy="72000"/>
            </a:xfrm>
            <a:prstGeom prst="roundRect">
              <a:avLst/>
            </a:prstGeom>
            <a:solidFill>
              <a:schemeClr val="accent2"/>
            </a:solidFill>
            <a:ln w="12700" cap="flat" cmpd="sng" algn="ctr">
              <a:noFill/>
              <a:prstDash val="solid"/>
              <a:miter lim="800000"/>
            </a:ln>
            <a:effectLst/>
          </p:spPr>
          <p:txBody>
            <a:bodyPr lIns="0" rIns="0" rtlCol="0" anchor="ctr"/>
            <a:lstStyle/>
            <a:p>
              <a:pPr algn="ctr">
                <a:defRPr/>
              </a:pPr>
              <a:endParaRPr lang="nl-NL" sz="975" kern="0">
                <a:solidFill>
                  <a:prstClr val="white"/>
                </a:solidFill>
                <a:latin typeface="Calibri Light"/>
              </a:endParaRPr>
            </a:p>
          </p:txBody>
        </p:sp>
        <p:sp>
          <p:nvSpPr>
            <p:cNvPr id="203" name="Afgeronde rechthoek 39">
              <a:extLst>
                <a:ext uri="{FF2B5EF4-FFF2-40B4-BE49-F238E27FC236}">
                  <a16:creationId xmlns:a16="http://schemas.microsoft.com/office/drawing/2014/main" id="{4A422AD3-3559-4F3F-94B6-3FC7F54B6211}"/>
                </a:ext>
              </a:extLst>
            </p:cNvPr>
            <p:cNvSpPr/>
            <p:nvPr/>
          </p:nvSpPr>
          <p:spPr>
            <a:xfrm>
              <a:off x="6638971" y="6114472"/>
              <a:ext cx="144000" cy="72000"/>
            </a:xfrm>
            <a:prstGeom prst="roundRect">
              <a:avLst/>
            </a:prstGeom>
            <a:solidFill>
              <a:srgbClr val="B2CF39"/>
            </a:solidFill>
            <a:ln w="12700" cap="flat" cmpd="sng" algn="ctr">
              <a:noFill/>
              <a:prstDash val="solid"/>
              <a:miter lim="800000"/>
            </a:ln>
            <a:effectLst/>
          </p:spPr>
          <p:txBody>
            <a:bodyPr lIns="0" rIns="0" rtlCol="0" anchor="ctr"/>
            <a:lstStyle/>
            <a:p>
              <a:pPr algn="ctr">
                <a:defRPr/>
              </a:pPr>
              <a:endParaRPr lang="nl-NL" sz="975" kern="0">
                <a:solidFill>
                  <a:prstClr val="white"/>
                </a:solidFill>
                <a:latin typeface="Calibri Light"/>
              </a:endParaRPr>
            </a:p>
          </p:txBody>
        </p:sp>
        <p:sp>
          <p:nvSpPr>
            <p:cNvPr id="204" name="Afgeronde rechthoek 40">
              <a:extLst>
                <a:ext uri="{FF2B5EF4-FFF2-40B4-BE49-F238E27FC236}">
                  <a16:creationId xmlns:a16="http://schemas.microsoft.com/office/drawing/2014/main" id="{0F1C4A49-3E5F-427B-84F1-CEF0EE906B45}"/>
                </a:ext>
              </a:extLst>
            </p:cNvPr>
            <p:cNvSpPr/>
            <p:nvPr/>
          </p:nvSpPr>
          <p:spPr>
            <a:xfrm>
              <a:off x="6638971" y="6251099"/>
              <a:ext cx="144000" cy="72000"/>
            </a:xfrm>
            <a:prstGeom prst="roundRect">
              <a:avLst/>
            </a:prstGeom>
            <a:solidFill>
              <a:srgbClr val="00B050"/>
            </a:solidFill>
            <a:ln w="12700" cap="flat" cmpd="sng" algn="ctr">
              <a:noFill/>
              <a:prstDash val="solid"/>
              <a:miter lim="800000"/>
            </a:ln>
            <a:effectLst/>
          </p:spPr>
          <p:txBody>
            <a:bodyPr lIns="0" rIns="0" rtlCol="0" anchor="ctr"/>
            <a:lstStyle/>
            <a:p>
              <a:pPr algn="ctr">
                <a:defRPr/>
              </a:pPr>
              <a:endParaRPr lang="nl-NL" sz="975" kern="0">
                <a:solidFill>
                  <a:prstClr val="white"/>
                </a:solidFill>
                <a:latin typeface="Calibri Light"/>
              </a:endParaRPr>
            </a:p>
          </p:txBody>
        </p:sp>
        <p:sp>
          <p:nvSpPr>
            <p:cNvPr id="205" name="Tijdelijke aanduiding voor verticale tekst 1">
              <a:extLst>
                <a:ext uri="{FF2B5EF4-FFF2-40B4-BE49-F238E27FC236}">
                  <a16:creationId xmlns:a16="http://schemas.microsoft.com/office/drawing/2014/main" id="{9847F71B-58F4-4002-9B5A-53DDD80EF492}"/>
                </a:ext>
              </a:extLst>
            </p:cNvPr>
            <p:cNvSpPr txBox="1">
              <a:spLocks/>
            </p:cNvSpPr>
            <p:nvPr/>
          </p:nvSpPr>
          <p:spPr>
            <a:xfrm>
              <a:off x="6850873" y="5120588"/>
              <a:ext cx="3303912" cy="1246955"/>
            </a:xfrm>
            <a:prstGeom prst="rect">
              <a:avLst/>
            </a:prstGeom>
          </p:spPr>
          <p:txBody>
            <a:bodyPr vert="horz" lIns="0" tIns="0" rIns="0" bIns="0" rtlCol="0">
              <a:noAutofit/>
            </a:bodyPr>
            <a:lstStyle>
              <a:lvl1pPr marL="238125" indent="-238125" algn="l" defTabSz="719138" rtl="0" eaLnBrk="1" latinLnBrk="0" hangingPunct="1">
                <a:lnSpc>
                  <a:spcPct val="90000"/>
                </a:lnSpc>
                <a:spcBef>
                  <a:spcPts val="600"/>
                </a:spcBef>
                <a:spcAft>
                  <a:spcPts val="600"/>
                </a:spcAft>
                <a:buClr>
                  <a:schemeClr val="tx2"/>
                </a:buClr>
                <a:buSzPct val="90000"/>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1pPr>
              <a:lvl2pPr marL="500063" indent="-261938" algn="l" defTabSz="719138" rtl="0" eaLnBrk="1" latinLnBrk="0" hangingPunct="1">
                <a:lnSpc>
                  <a:spcPct val="90000"/>
                </a:lnSpc>
                <a:spcBef>
                  <a:spcPts val="600"/>
                </a:spcBef>
                <a:spcAft>
                  <a:spcPts val="600"/>
                </a:spcAft>
                <a:buClr>
                  <a:schemeClr val="tx2"/>
                </a:buClr>
                <a:buSzPct val="100000"/>
                <a:buFont typeface="Arial" panose="020B0604020202020204" pitchFamily="34" charset="0"/>
                <a:buChar char="•"/>
                <a:defRPr sz="1600" i="0" kern="1200">
                  <a:solidFill>
                    <a:schemeClr val="tx2"/>
                  </a:solidFill>
                  <a:latin typeface="Arial" panose="020B0604020202020204" pitchFamily="34" charset="0"/>
                  <a:ea typeface="+mn-ea"/>
                  <a:cs typeface="Arial" panose="020B0604020202020204" pitchFamily="34" charset="0"/>
                </a:defRPr>
              </a:lvl2pPr>
              <a:lvl3pPr marL="0" indent="0" algn="l" defTabSz="719138" rtl="0" eaLnBrk="1" latinLnBrk="0" hangingPunct="1">
                <a:lnSpc>
                  <a:spcPct val="120000"/>
                </a:lnSpc>
                <a:spcBef>
                  <a:spcPts val="600"/>
                </a:spcBef>
                <a:spcAft>
                  <a:spcPts val="600"/>
                </a:spcAft>
                <a:buClr>
                  <a:srgbClr val="0070C0"/>
                </a:buClr>
                <a:buSzPct val="85000"/>
                <a:buFont typeface="Arial" panose="020B0604020202020204" pitchFamily="34" charset="0"/>
                <a:buNone/>
                <a:defRPr sz="1600" i="0" kern="1200">
                  <a:solidFill>
                    <a:schemeClr val="tx2"/>
                  </a:solidFill>
                  <a:latin typeface="Arial" panose="020B0604020202020204" pitchFamily="34" charset="0"/>
                  <a:ea typeface="+mn-ea"/>
                  <a:cs typeface="Arial" panose="020B0604020202020204" pitchFamily="34" charset="0"/>
                </a:defRPr>
              </a:lvl3pPr>
              <a:lvl4pPr marL="0" indent="0" algn="l" defTabSz="719138" rtl="0" eaLnBrk="1" latinLnBrk="0" hangingPunct="1">
                <a:lnSpc>
                  <a:spcPct val="90000"/>
                </a:lnSpc>
                <a:spcBef>
                  <a:spcPts val="600"/>
                </a:spcBef>
                <a:spcAft>
                  <a:spcPts val="1200"/>
                </a:spcAft>
                <a:buFont typeface="Arial" panose="020B0604020202020204" pitchFamily="34" charset="0"/>
                <a:buNone/>
                <a:defRPr sz="1800" b="1" kern="1200" cap="all" spc="30" baseline="0">
                  <a:solidFill>
                    <a:schemeClr val="tx2"/>
                  </a:solidFill>
                  <a:latin typeface="Arial" panose="020B0604020202020204" pitchFamily="34" charset="0"/>
                  <a:ea typeface="+mn-ea"/>
                  <a:cs typeface="Arial" panose="020B0604020202020204" pitchFamily="34" charset="0"/>
                </a:defRPr>
              </a:lvl4pPr>
              <a:lvl5pPr marL="0" indent="0" algn="l" defTabSz="719138" rtl="0" eaLnBrk="1" latinLnBrk="0" hangingPunct="1">
                <a:lnSpc>
                  <a:spcPct val="90000"/>
                </a:lnSpc>
                <a:spcBef>
                  <a:spcPts val="600"/>
                </a:spcBef>
                <a:spcAft>
                  <a:spcPts val="1200"/>
                </a:spcAft>
                <a:buClr>
                  <a:schemeClr val="bg2"/>
                </a:buClr>
                <a:buFont typeface="+mj-lt"/>
                <a:buNone/>
                <a:defRPr sz="1800" b="1" i="0" kern="1200" baseline="0">
                  <a:solidFill>
                    <a:schemeClr val="bg2"/>
                  </a:solidFill>
                  <a:latin typeface="Arial" panose="020B0604020202020204" pitchFamily="34" charset="0"/>
                  <a:ea typeface="+mn-ea"/>
                  <a:cs typeface="Arial" panose="020B0604020202020204" pitchFamily="34" charset="0"/>
                </a:defRPr>
              </a:lvl5pPr>
              <a:lvl6pPr marL="0" indent="0" algn="l" defTabSz="914400" rtl="0" eaLnBrk="1" latinLnBrk="0" hangingPunct="1">
                <a:lnSpc>
                  <a:spcPct val="90000"/>
                </a:lnSpc>
                <a:spcBef>
                  <a:spcPts val="600"/>
                </a:spcBef>
                <a:spcAft>
                  <a:spcPts val="600"/>
                </a:spcAft>
                <a:buFont typeface="Arial" panose="020B0604020202020204" pitchFamily="34" charset="0"/>
                <a:buNone/>
                <a:defRPr sz="1600" b="1" i="0" kern="1200">
                  <a:solidFill>
                    <a:schemeClr val="tx2"/>
                  </a:solidFill>
                  <a:latin typeface="Arial" panose="020B0604020202020204" pitchFamily="34" charset="0"/>
                  <a:ea typeface="+mn-ea"/>
                  <a:cs typeface="Arial" panose="020B0604020202020204" pitchFamily="34" charset="0"/>
                </a:defRPr>
              </a:lvl6pPr>
              <a:lvl7pPr marL="0" indent="0" algn="l" defTabSz="914400" rtl="0" eaLnBrk="1" latinLnBrk="0" hangingPunct="1">
                <a:lnSpc>
                  <a:spcPct val="90000"/>
                </a:lnSpc>
                <a:spcBef>
                  <a:spcPts val="600"/>
                </a:spcBef>
                <a:spcAft>
                  <a:spcPts val="600"/>
                </a:spcAft>
                <a:buFont typeface="Arial" panose="020B0604020202020204" pitchFamily="34" charset="0"/>
                <a:buNone/>
                <a:defRPr sz="1600" i="0" kern="1200" baseline="0">
                  <a:solidFill>
                    <a:schemeClr val="tx2"/>
                  </a:solidFill>
                  <a:latin typeface="Arial" panose="020B0604020202020204" pitchFamily="34" charset="0"/>
                  <a:ea typeface="+mn-ea"/>
                  <a:cs typeface="Arial" panose="020B0604020202020204" pitchFamily="34" charset="0"/>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539354">
                <a:lnSpc>
                  <a:spcPct val="100000"/>
                </a:lnSpc>
                <a:spcBef>
                  <a:spcPts val="0"/>
                </a:spcBef>
                <a:spcAft>
                  <a:spcPts val="0"/>
                </a:spcAft>
                <a:buClr>
                  <a:srgbClr val="4D4D4D"/>
                </a:buClr>
                <a:buNone/>
                <a:defRPr/>
              </a:pPr>
              <a:r>
                <a:rPr lang="nl-NL" sz="675" b="1">
                  <a:solidFill>
                    <a:srgbClr val="4D4D4D"/>
                  </a:solidFill>
                </a:rPr>
                <a:t>Waardestromen</a:t>
              </a:r>
            </a:p>
            <a:p>
              <a:pPr marL="0" indent="0" defTabSz="539354">
                <a:lnSpc>
                  <a:spcPct val="100000"/>
                </a:lnSpc>
                <a:spcBef>
                  <a:spcPts val="0"/>
                </a:spcBef>
                <a:spcAft>
                  <a:spcPts val="0"/>
                </a:spcAft>
                <a:buClr>
                  <a:srgbClr val="4D4D4D"/>
                </a:buClr>
                <a:buNone/>
                <a:defRPr/>
              </a:pPr>
              <a:r>
                <a:rPr lang="nl-NL" sz="675">
                  <a:solidFill>
                    <a:srgbClr val="4D4D4D"/>
                  </a:solidFill>
                </a:rPr>
                <a:t>Contracteren, aan- en afsluiten van gebruikers</a:t>
              </a:r>
            </a:p>
            <a:p>
              <a:pPr marL="0" indent="0" defTabSz="539354">
                <a:lnSpc>
                  <a:spcPct val="100000"/>
                </a:lnSpc>
                <a:spcBef>
                  <a:spcPts val="0"/>
                </a:spcBef>
                <a:spcAft>
                  <a:spcPts val="0"/>
                </a:spcAft>
                <a:buClr>
                  <a:srgbClr val="4D4D4D"/>
                </a:buClr>
                <a:buNone/>
                <a:defRPr/>
              </a:pPr>
              <a:r>
                <a:rPr lang="nl-NL" sz="675">
                  <a:solidFill>
                    <a:srgbClr val="4D4D4D"/>
                  </a:solidFill>
                </a:rPr>
                <a:t>Reconstrueren van energienetten</a:t>
              </a:r>
            </a:p>
            <a:p>
              <a:pPr marL="0" indent="0" defTabSz="539354">
                <a:lnSpc>
                  <a:spcPct val="100000"/>
                </a:lnSpc>
                <a:spcBef>
                  <a:spcPts val="0"/>
                </a:spcBef>
                <a:spcAft>
                  <a:spcPts val="0"/>
                </a:spcAft>
                <a:buClr>
                  <a:srgbClr val="4D4D4D"/>
                </a:buClr>
                <a:buNone/>
                <a:defRPr/>
              </a:pPr>
              <a:r>
                <a:rPr lang="nl-NL" sz="675" err="1">
                  <a:solidFill>
                    <a:srgbClr val="4D4D4D"/>
                  </a:solidFill>
                </a:rPr>
                <a:t>Netgedreven</a:t>
              </a:r>
              <a:r>
                <a:rPr lang="nl-NL" sz="675">
                  <a:solidFill>
                    <a:srgbClr val="4D4D4D"/>
                  </a:solidFill>
                </a:rPr>
                <a:t> aanpassen van energienetten</a:t>
              </a:r>
            </a:p>
            <a:p>
              <a:pPr marL="0" indent="0" defTabSz="539354">
                <a:lnSpc>
                  <a:spcPct val="100000"/>
                </a:lnSpc>
                <a:spcBef>
                  <a:spcPts val="0"/>
                </a:spcBef>
                <a:spcAft>
                  <a:spcPts val="0"/>
                </a:spcAft>
                <a:buClr>
                  <a:srgbClr val="4D4D4D"/>
                </a:buClr>
                <a:buNone/>
                <a:defRPr/>
              </a:pPr>
              <a:r>
                <a:rPr lang="nl-NL" sz="675" err="1">
                  <a:solidFill>
                    <a:srgbClr val="4D4D4D"/>
                  </a:solidFill>
                </a:rPr>
                <a:t>Instandhouden</a:t>
              </a:r>
              <a:r>
                <a:rPr lang="nl-NL" sz="675">
                  <a:solidFill>
                    <a:srgbClr val="4D4D4D"/>
                  </a:solidFill>
                </a:rPr>
                <a:t> van energienetten (</a:t>
              </a:r>
              <a:r>
                <a:rPr lang="nl-NL" sz="675" err="1">
                  <a:solidFill>
                    <a:srgbClr val="4D4D4D"/>
                  </a:solidFill>
                </a:rPr>
                <a:t>onderhoud+storingherstel</a:t>
              </a:r>
              <a:r>
                <a:rPr lang="nl-NL" sz="675">
                  <a:solidFill>
                    <a:srgbClr val="4D4D4D"/>
                  </a:solidFill>
                </a:rPr>
                <a:t>)</a:t>
              </a:r>
            </a:p>
            <a:p>
              <a:pPr marL="0" indent="0" defTabSz="539354">
                <a:lnSpc>
                  <a:spcPct val="100000"/>
                </a:lnSpc>
                <a:spcBef>
                  <a:spcPts val="0"/>
                </a:spcBef>
                <a:spcAft>
                  <a:spcPts val="0"/>
                </a:spcAft>
                <a:buClr>
                  <a:srgbClr val="4D4D4D"/>
                </a:buClr>
                <a:buNone/>
                <a:defRPr/>
              </a:pPr>
              <a:r>
                <a:rPr lang="nl-NL" sz="675">
                  <a:solidFill>
                    <a:srgbClr val="4D4D4D"/>
                  </a:solidFill>
                </a:rPr>
                <a:t>Managen van beschikbare energienetcapaciteit (</a:t>
              </a:r>
              <a:r>
                <a:rPr lang="nl-NL" sz="675" err="1">
                  <a:solidFill>
                    <a:srgbClr val="4D4D4D"/>
                  </a:solidFill>
                </a:rPr>
                <a:t>near</a:t>
              </a:r>
              <a:r>
                <a:rPr lang="nl-NL" sz="675">
                  <a:solidFill>
                    <a:srgbClr val="4D4D4D"/>
                  </a:solidFill>
                </a:rPr>
                <a:t> real time)</a:t>
              </a:r>
            </a:p>
            <a:p>
              <a:pPr marL="0" indent="0" defTabSz="539354">
                <a:lnSpc>
                  <a:spcPct val="100000"/>
                </a:lnSpc>
                <a:spcBef>
                  <a:spcPts val="0"/>
                </a:spcBef>
                <a:spcAft>
                  <a:spcPts val="0"/>
                </a:spcAft>
                <a:buClr>
                  <a:srgbClr val="4D4D4D"/>
                </a:buClr>
                <a:buNone/>
                <a:defRPr/>
              </a:pPr>
              <a:r>
                <a:rPr lang="nl-NL" sz="675">
                  <a:solidFill>
                    <a:srgbClr val="4D4D4D"/>
                  </a:solidFill>
                </a:rPr>
                <a:t>Transporteren van energie (real time)</a:t>
              </a:r>
            </a:p>
            <a:p>
              <a:pPr marL="0" indent="0" defTabSz="539354">
                <a:lnSpc>
                  <a:spcPct val="100000"/>
                </a:lnSpc>
                <a:spcBef>
                  <a:spcPts val="0"/>
                </a:spcBef>
                <a:spcAft>
                  <a:spcPts val="0"/>
                </a:spcAft>
                <a:buClr>
                  <a:srgbClr val="4D4D4D"/>
                </a:buClr>
                <a:buNone/>
                <a:defRPr/>
              </a:pPr>
              <a:r>
                <a:rPr lang="nl-NL" sz="675">
                  <a:solidFill>
                    <a:srgbClr val="4D4D4D"/>
                  </a:solidFill>
                </a:rPr>
                <a:t>Toewijzen van energie-uitwisseling</a:t>
              </a:r>
            </a:p>
            <a:p>
              <a:pPr marL="0" indent="0" defTabSz="539354">
                <a:lnSpc>
                  <a:spcPct val="100000"/>
                </a:lnSpc>
                <a:spcBef>
                  <a:spcPts val="0"/>
                </a:spcBef>
                <a:spcAft>
                  <a:spcPts val="0"/>
                </a:spcAft>
                <a:buClr>
                  <a:srgbClr val="4D4D4D"/>
                </a:buClr>
                <a:buNone/>
                <a:defRPr/>
              </a:pPr>
              <a:r>
                <a:rPr lang="nl-NL" sz="675">
                  <a:solidFill>
                    <a:srgbClr val="4D4D4D"/>
                  </a:solidFill>
                </a:rPr>
                <a:t>Beschikbaar stellen van netbeheerdata</a:t>
              </a:r>
            </a:p>
          </p:txBody>
        </p:sp>
      </p:grpSp>
      <p:sp>
        <p:nvSpPr>
          <p:cNvPr id="321" name="Ovaal 320">
            <a:extLst>
              <a:ext uri="{FF2B5EF4-FFF2-40B4-BE49-F238E27FC236}">
                <a16:creationId xmlns:a16="http://schemas.microsoft.com/office/drawing/2014/main" id="{D7C76EAC-F65E-46C8-BC85-7A102C8754F0}"/>
              </a:ext>
            </a:extLst>
          </p:cNvPr>
          <p:cNvSpPr/>
          <p:nvPr/>
        </p:nvSpPr>
        <p:spPr>
          <a:xfrm>
            <a:off x="8063822" y="3415100"/>
            <a:ext cx="162000" cy="16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7</a:t>
            </a:r>
          </a:p>
        </p:txBody>
      </p:sp>
      <p:cxnSp>
        <p:nvCxnSpPr>
          <p:cNvPr id="341" name="Rechte verbindingslijn 340">
            <a:extLst>
              <a:ext uri="{FF2B5EF4-FFF2-40B4-BE49-F238E27FC236}">
                <a16:creationId xmlns:a16="http://schemas.microsoft.com/office/drawing/2014/main" id="{4C3A45A1-77BA-443E-800F-CEA06B549ED9}"/>
              </a:ext>
            </a:extLst>
          </p:cNvPr>
          <p:cNvCxnSpPr>
            <a:cxnSpLocks/>
          </p:cNvCxnSpPr>
          <p:nvPr/>
        </p:nvCxnSpPr>
        <p:spPr>
          <a:xfrm flipH="1" flipV="1">
            <a:off x="8035261" y="2754934"/>
            <a:ext cx="109536" cy="107102"/>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343" name="Rechte verbindingslijn 342">
            <a:extLst>
              <a:ext uri="{FF2B5EF4-FFF2-40B4-BE49-F238E27FC236}">
                <a16:creationId xmlns:a16="http://schemas.microsoft.com/office/drawing/2014/main" id="{FEDDD868-85A8-47B8-A229-00AAE5C2AA36}"/>
              </a:ext>
            </a:extLst>
          </p:cNvPr>
          <p:cNvCxnSpPr>
            <a:cxnSpLocks/>
            <a:stCxn id="321" idx="0"/>
          </p:cNvCxnSpPr>
          <p:nvPr/>
        </p:nvCxnSpPr>
        <p:spPr>
          <a:xfrm flipH="1" flipV="1">
            <a:off x="8133901" y="2827188"/>
            <a:ext cx="10921" cy="587912"/>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sp>
        <p:nvSpPr>
          <p:cNvPr id="245" name="Ovaal 244">
            <a:extLst>
              <a:ext uri="{FF2B5EF4-FFF2-40B4-BE49-F238E27FC236}">
                <a16:creationId xmlns:a16="http://schemas.microsoft.com/office/drawing/2014/main" id="{7E5B65BE-22E5-424F-A938-6044D37B759C}"/>
              </a:ext>
            </a:extLst>
          </p:cNvPr>
          <p:cNvSpPr/>
          <p:nvPr/>
        </p:nvSpPr>
        <p:spPr>
          <a:xfrm>
            <a:off x="5731375" y="1265691"/>
            <a:ext cx="162000" cy="162000"/>
          </a:xfrm>
          <a:prstGeom prst="ellipse">
            <a:avLst/>
          </a:prstGeom>
          <a:solidFill>
            <a:srgbClr val="B2CF39"/>
          </a:solidFill>
          <a:ln>
            <a:solidFill>
              <a:srgbClr val="B2CF39"/>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defRPr/>
            </a:pPr>
            <a:r>
              <a:rPr lang="nl-NL" sz="750">
                <a:solidFill>
                  <a:srgbClr val="625D62">
                    <a:lumMod val="50000"/>
                  </a:srgbClr>
                </a:solidFill>
                <a:latin typeface="Arial"/>
              </a:rPr>
              <a:t>5</a:t>
            </a:r>
          </a:p>
        </p:txBody>
      </p:sp>
      <p:sp>
        <p:nvSpPr>
          <p:cNvPr id="261" name="Ovaal 260">
            <a:extLst>
              <a:ext uri="{FF2B5EF4-FFF2-40B4-BE49-F238E27FC236}">
                <a16:creationId xmlns:a16="http://schemas.microsoft.com/office/drawing/2014/main" id="{601CA9D4-5CC3-4531-83B1-D0120F45D65E}"/>
              </a:ext>
            </a:extLst>
          </p:cNvPr>
          <p:cNvSpPr/>
          <p:nvPr/>
        </p:nvSpPr>
        <p:spPr>
          <a:xfrm>
            <a:off x="4012547" y="746137"/>
            <a:ext cx="162000" cy="1620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defRPr/>
            </a:pPr>
            <a:r>
              <a:rPr lang="nl-NL" sz="750">
                <a:solidFill>
                  <a:srgbClr val="625D62">
                    <a:lumMod val="50000"/>
                  </a:srgbClr>
                </a:solidFill>
                <a:latin typeface="Arial"/>
              </a:rPr>
              <a:t>9</a:t>
            </a:r>
          </a:p>
        </p:txBody>
      </p:sp>
      <p:sp>
        <p:nvSpPr>
          <p:cNvPr id="262" name="Ovaal 261">
            <a:extLst>
              <a:ext uri="{FF2B5EF4-FFF2-40B4-BE49-F238E27FC236}">
                <a16:creationId xmlns:a16="http://schemas.microsoft.com/office/drawing/2014/main" id="{A7D867B5-6623-487F-BCCC-993C197B6256}"/>
              </a:ext>
            </a:extLst>
          </p:cNvPr>
          <p:cNvSpPr/>
          <p:nvPr/>
        </p:nvSpPr>
        <p:spPr>
          <a:xfrm>
            <a:off x="4012547" y="1413202"/>
            <a:ext cx="162000" cy="16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defRPr/>
            </a:pPr>
            <a:r>
              <a:rPr lang="nl-NL" sz="750">
                <a:solidFill>
                  <a:srgbClr val="FFFFFF"/>
                </a:solidFill>
                <a:latin typeface="Arial"/>
              </a:rPr>
              <a:t>7</a:t>
            </a:r>
          </a:p>
        </p:txBody>
      </p:sp>
      <p:sp>
        <p:nvSpPr>
          <p:cNvPr id="263" name="Ovaal 262">
            <a:extLst>
              <a:ext uri="{FF2B5EF4-FFF2-40B4-BE49-F238E27FC236}">
                <a16:creationId xmlns:a16="http://schemas.microsoft.com/office/drawing/2014/main" id="{2EE4E8E9-067A-4926-9827-ECD96D2229F2}"/>
              </a:ext>
            </a:extLst>
          </p:cNvPr>
          <p:cNvSpPr/>
          <p:nvPr/>
        </p:nvSpPr>
        <p:spPr>
          <a:xfrm>
            <a:off x="4006013" y="1263818"/>
            <a:ext cx="162000" cy="162000"/>
          </a:xfrm>
          <a:prstGeom prst="ellipse">
            <a:avLst/>
          </a:prstGeom>
          <a:solidFill>
            <a:srgbClr val="B2CF39"/>
          </a:solidFill>
          <a:ln>
            <a:solidFill>
              <a:srgbClr val="B2CF39"/>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defRPr/>
            </a:pPr>
            <a:r>
              <a:rPr lang="nl-NL" sz="750">
                <a:solidFill>
                  <a:srgbClr val="625D62">
                    <a:lumMod val="50000"/>
                  </a:srgbClr>
                </a:solidFill>
                <a:latin typeface="Arial"/>
              </a:rPr>
              <a:t>6</a:t>
            </a:r>
          </a:p>
        </p:txBody>
      </p:sp>
      <p:cxnSp>
        <p:nvCxnSpPr>
          <p:cNvPr id="481" name="Rechte verbindingslijn 480">
            <a:extLst>
              <a:ext uri="{FF2B5EF4-FFF2-40B4-BE49-F238E27FC236}">
                <a16:creationId xmlns:a16="http://schemas.microsoft.com/office/drawing/2014/main" id="{B040E77B-AD77-40E0-B002-E004D8881D38}"/>
              </a:ext>
            </a:extLst>
          </p:cNvPr>
          <p:cNvCxnSpPr>
            <a:cxnSpLocks/>
          </p:cNvCxnSpPr>
          <p:nvPr/>
        </p:nvCxnSpPr>
        <p:spPr>
          <a:xfrm flipV="1">
            <a:off x="4604614" y="937747"/>
            <a:ext cx="8733" cy="1577548"/>
          </a:xfrm>
          <a:prstGeom prst="line">
            <a:avLst/>
          </a:prstGeom>
          <a:ln w="38100">
            <a:solidFill>
              <a:srgbClr val="C00000"/>
            </a:solidFill>
            <a:tailEnd type="none"/>
          </a:ln>
        </p:spPr>
        <p:style>
          <a:lnRef idx="1">
            <a:schemeClr val="accent1"/>
          </a:lnRef>
          <a:fillRef idx="0">
            <a:schemeClr val="accent1"/>
          </a:fillRef>
          <a:effectRef idx="0">
            <a:schemeClr val="accent1"/>
          </a:effectRef>
          <a:fontRef idx="minor">
            <a:schemeClr val="tx1"/>
          </a:fontRef>
        </p:style>
      </p:cxnSp>
      <p:cxnSp>
        <p:nvCxnSpPr>
          <p:cNvPr id="276" name="Rechte verbindingslijn 275">
            <a:extLst>
              <a:ext uri="{FF2B5EF4-FFF2-40B4-BE49-F238E27FC236}">
                <a16:creationId xmlns:a16="http://schemas.microsoft.com/office/drawing/2014/main" id="{A6AEBC70-ED08-43D6-9256-A151384DA05C}"/>
              </a:ext>
            </a:extLst>
          </p:cNvPr>
          <p:cNvCxnSpPr>
            <a:cxnSpLocks/>
          </p:cNvCxnSpPr>
          <p:nvPr/>
        </p:nvCxnSpPr>
        <p:spPr>
          <a:xfrm flipH="1" flipV="1">
            <a:off x="6494155" y="993038"/>
            <a:ext cx="133319" cy="113105"/>
          </a:xfrm>
          <a:prstGeom prst="line">
            <a:avLst/>
          </a:prstGeom>
          <a:ln w="38100">
            <a:solidFill>
              <a:srgbClr val="00B050"/>
            </a:solidFill>
            <a:tailEnd type="none"/>
          </a:ln>
        </p:spPr>
        <p:style>
          <a:lnRef idx="1">
            <a:schemeClr val="accent1"/>
          </a:lnRef>
          <a:fillRef idx="0">
            <a:schemeClr val="accent1"/>
          </a:fillRef>
          <a:effectRef idx="0">
            <a:schemeClr val="accent1"/>
          </a:effectRef>
          <a:fontRef idx="minor">
            <a:schemeClr val="tx1"/>
          </a:fontRef>
        </p:style>
      </p:cxnSp>
      <p:cxnSp>
        <p:nvCxnSpPr>
          <p:cNvPr id="458" name="Rechte verbindingslijn 457">
            <a:extLst>
              <a:ext uri="{FF2B5EF4-FFF2-40B4-BE49-F238E27FC236}">
                <a16:creationId xmlns:a16="http://schemas.microsoft.com/office/drawing/2014/main" id="{C2EAD412-B1FA-4EA5-802D-DED33D84F2C5}"/>
              </a:ext>
            </a:extLst>
          </p:cNvPr>
          <p:cNvCxnSpPr>
            <a:cxnSpLocks/>
            <a:stCxn id="328" idx="1"/>
            <a:endCxn id="330" idx="1"/>
          </p:cNvCxnSpPr>
          <p:nvPr/>
        </p:nvCxnSpPr>
        <p:spPr>
          <a:xfrm flipH="1">
            <a:off x="4771680" y="2762674"/>
            <a:ext cx="2366931" cy="500"/>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sp>
        <p:nvSpPr>
          <p:cNvPr id="284" name="Stroomdiagram: Scheidingslijn 283">
            <a:extLst>
              <a:ext uri="{FF2B5EF4-FFF2-40B4-BE49-F238E27FC236}">
                <a16:creationId xmlns:a16="http://schemas.microsoft.com/office/drawing/2014/main" id="{BBB3E4A3-2ED6-40FB-944C-BD6C4D18B40A}"/>
              </a:ext>
            </a:extLst>
          </p:cNvPr>
          <p:cNvSpPr/>
          <p:nvPr/>
        </p:nvSpPr>
        <p:spPr>
          <a:xfrm>
            <a:off x="7125597" y="2361096"/>
            <a:ext cx="647105" cy="162000"/>
          </a:xfrm>
          <a:prstGeom prst="flowChartTerminator">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6</a:t>
            </a:r>
          </a:p>
        </p:txBody>
      </p:sp>
      <p:sp>
        <p:nvSpPr>
          <p:cNvPr id="288" name="Stroomdiagram: Scheidingslijn 287">
            <a:extLst>
              <a:ext uri="{FF2B5EF4-FFF2-40B4-BE49-F238E27FC236}">
                <a16:creationId xmlns:a16="http://schemas.microsoft.com/office/drawing/2014/main" id="{03F90CD9-05F9-484B-A719-1AAAD143EAFA}"/>
              </a:ext>
            </a:extLst>
          </p:cNvPr>
          <p:cNvSpPr/>
          <p:nvPr/>
        </p:nvSpPr>
        <p:spPr>
          <a:xfrm>
            <a:off x="7129318" y="2518604"/>
            <a:ext cx="647105" cy="162000"/>
          </a:xfrm>
          <a:prstGeom prst="flowChartTerminator">
            <a:avLst/>
          </a:prstGeom>
          <a:solidFill>
            <a:srgbClr val="A50021"/>
          </a:solidFill>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5</a:t>
            </a:r>
          </a:p>
        </p:txBody>
      </p:sp>
      <p:sp>
        <p:nvSpPr>
          <p:cNvPr id="326" name="Stroomdiagram: Scheidingslijn 325">
            <a:extLst>
              <a:ext uri="{FF2B5EF4-FFF2-40B4-BE49-F238E27FC236}">
                <a16:creationId xmlns:a16="http://schemas.microsoft.com/office/drawing/2014/main" id="{6AB60EA4-526E-45AB-B1A6-F8652F3D27EC}"/>
              </a:ext>
            </a:extLst>
          </p:cNvPr>
          <p:cNvSpPr/>
          <p:nvPr/>
        </p:nvSpPr>
        <p:spPr>
          <a:xfrm>
            <a:off x="3834950" y="2367481"/>
            <a:ext cx="661179" cy="154764"/>
          </a:xfrm>
          <a:prstGeom prst="flowChartTerminator">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5</a:t>
            </a:r>
          </a:p>
        </p:txBody>
      </p:sp>
      <p:sp>
        <p:nvSpPr>
          <p:cNvPr id="327" name="Stroomdiagram: Scheidingslijn 326">
            <a:extLst>
              <a:ext uri="{FF2B5EF4-FFF2-40B4-BE49-F238E27FC236}">
                <a16:creationId xmlns:a16="http://schemas.microsoft.com/office/drawing/2014/main" id="{66987238-F5FD-4956-9346-C06AFD564136}"/>
              </a:ext>
            </a:extLst>
          </p:cNvPr>
          <p:cNvSpPr/>
          <p:nvPr/>
        </p:nvSpPr>
        <p:spPr>
          <a:xfrm>
            <a:off x="3841675" y="2531021"/>
            <a:ext cx="658820" cy="162000"/>
          </a:xfrm>
          <a:prstGeom prst="flowChartTerminator">
            <a:avLst/>
          </a:prstGeom>
          <a:solidFill>
            <a:srgbClr val="A50021"/>
          </a:solidFill>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4</a:t>
            </a:r>
          </a:p>
        </p:txBody>
      </p:sp>
      <p:sp>
        <p:nvSpPr>
          <p:cNvPr id="328" name="Stroomdiagram: Scheidingslijn 327">
            <a:extLst>
              <a:ext uri="{FF2B5EF4-FFF2-40B4-BE49-F238E27FC236}">
                <a16:creationId xmlns:a16="http://schemas.microsoft.com/office/drawing/2014/main" id="{F2A2061F-8C75-4185-A6AC-8503FC777D86}"/>
              </a:ext>
            </a:extLst>
          </p:cNvPr>
          <p:cNvSpPr/>
          <p:nvPr/>
        </p:nvSpPr>
        <p:spPr>
          <a:xfrm>
            <a:off x="7138611" y="2681674"/>
            <a:ext cx="629349" cy="162000"/>
          </a:xfrm>
          <a:prstGeom prst="flowChartTermina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6</a:t>
            </a:r>
          </a:p>
        </p:txBody>
      </p:sp>
      <p:sp>
        <p:nvSpPr>
          <p:cNvPr id="329" name="Stroomdiagram: Scheidingslijn 328">
            <a:extLst>
              <a:ext uri="{FF2B5EF4-FFF2-40B4-BE49-F238E27FC236}">
                <a16:creationId xmlns:a16="http://schemas.microsoft.com/office/drawing/2014/main" id="{D3D67FD9-F993-45F7-8920-36821BA9C0F5}"/>
              </a:ext>
            </a:extLst>
          </p:cNvPr>
          <p:cNvSpPr/>
          <p:nvPr/>
        </p:nvSpPr>
        <p:spPr>
          <a:xfrm>
            <a:off x="3841674" y="2682319"/>
            <a:ext cx="647105" cy="162000"/>
          </a:xfrm>
          <a:prstGeom prst="flowChartTermina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4</a:t>
            </a:r>
          </a:p>
        </p:txBody>
      </p:sp>
      <p:cxnSp>
        <p:nvCxnSpPr>
          <p:cNvPr id="335" name="Rechte verbindingslijn 334">
            <a:extLst>
              <a:ext uri="{FF2B5EF4-FFF2-40B4-BE49-F238E27FC236}">
                <a16:creationId xmlns:a16="http://schemas.microsoft.com/office/drawing/2014/main" id="{96DA55E9-AFB1-4918-A813-9B660331CFFB}"/>
              </a:ext>
            </a:extLst>
          </p:cNvPr>
          <p:cNvCxnSpPr>
            <a:cxnSpLocks/>
            <a:stCxn id="278" idx="1"/>
            <a:endCxn id="273" idx="6"/>
          </p:cNvCxnSpPr>
          <p:nvPr/>
        </p:nvCxnSpPr>
        <p:spPr>
          <a:xfrm flipH="1" flipV="1">
            <a:off x="3151890" y="2279122"/>
            <a:ext cx="667336" cy="7169"/>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336" name="Rechte verbindingslijn 335">
            <a:extLst>
              <a:ext uri="{FF2B5EF4-FFF2-40B4-BE49-F238E27FC236}">
                <a16:creationId xmlns:a16="http://schemas.microsoft.com/office/drawing/2014/main" id="{8C779A1C-37D0-4DCC-969B-24BFEA14F485}"/>
              </a:ext>
            </a:extLst>
          </p:cNvPr>
          <p:cNvCxnSpPr>
            <a:cxnSpLocks/>
            <a:stCxn id="275" idx="1"/>
            <a:endCxn id="278" idx="3"/>
          </p:cNvCxnSpPr>
          <p:nvPr/>
        </p:nvCxnSpPr>
        <p:spPr>
          <a:xfrm flipH="1">
            <a:off x="4480405" y="2278243"/>
            <a:ext cx="2640450" cy="8048"/>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337" name="Rechte verbindingslijn 336">
            <a:extLst>
              <a:ext uri="{FF2B5EF4-FFF2-40B4-BE49-F238E27FC236}">
                <a16:creationId xmlns:a16="http://schemas.microsoft.com/office/drawing/2014/main" id="{F60686E7-555D-45D8-9B00-B731F5DB0282}"/>
              </a:ext>
            </a:extLst>
          </p:cNvPr>
          <p:cNvCxnSpPr>
            <a:cxnSpLocks/>
            <a:stCxn id="275" idx="3"/>
          </p:cNvCxnSpPr>
          <p:nvPr/>
        </p:nvCxnSpPr>
        <p:spPr>
          <a:xfrm flipV="1">
            <a:off x="7767959" y="2275275"/>
            <a:ext cx="911118" cy="2968"/>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387" name="Rechte verbindingslijn 386">
            <a:extLst>
              <a:ext uri="{FF2B5EF4-FFF2-40B4-BE49-F238E27FC236}">
                <a16:creationId xmlns:a16="http://schemas.microsoft.com/office/drawing/2014/main" id="{2D2C17D8-FF6D-489F-BAAB-B58E116F74A2}"/>
              </a:ext>
            </a:extLst>
          </p:cNvPr>
          <p:cNvCxnSpPr>
            <a:cxnSpLocks/>
            <a:stCxn id="326" idx="1"/>
            <a:endCxn id="283" idx="6"/>
          </p:cNvCxnSpPr>
          <p:nvPr/>
        </p:nvCxnSpPr>
        <p:spPr>
          <a:xfrm flipH="1" flipV="1">
            <a:off x="3156632" y="2442096"/>
            <a:ext cx="678318" cy="2767"/>
          </a:xfrm>
          <a:prstGeom prst="line">
            <a:avLst/>
          </a:prstGeom>
          <a:ln w="38100">
            <a:solidFill>
              <a:srgbClr val="FF9900"/>
            </a:solidFill>
            <a:tailEnd type="none"/>
          </a:ln>
        </p:spPr>
        <p:style>
          <a:lnRef idx="1">
            <a:schemeClr val="accent1"/>
          </a:lnRef>
          <a:fillRef idx="0">
            <a:schemeClr val="accent1"/>
          </a:fillRef>
          <a:effectRef idx="0">
            <a:schemeClr val="accent1"/>
          </a:effectRef>
          <a:fontRef idx="minor">
            <a:schemeClr val="tx1"/>
          </a:fontRef>
        </p:style>
      </p:cxnSp>
      <p:cxnSp>
        <p:nvCxnSpPr>
          <p:cNvPr id="390" name="Rechte verbindingslijn 389">
            <a:extLst>
              <a:ext uri="{FF2B5EF4-FFF2-40B4-BE49-F238E27FC236}">
                <a16:creationId xmlns:a16="http://schemas.microsoft.com/office/drawing/2014/main" id="{E873F416-002A-4607-A749-3EB3BD2613C1}"/>
              </a:ext>
            </a:extLst>
          </p:cNvPr>
          <p:cNvCxnSpPr>
            <a:cxnSpLocks/>
            <a:stCxn id="284" idx="1"/>
            <a:endCxn id="326" idx="3"/>
          </p:cNvCxnSpPr>
          <p:nvPr/>
        </p:nvCxnSpPr>
        <p:spPr>
          <a:xfrm flipH="1">
            <a:off x="4496130" y="2442096"/>
            <a:ext cx="2629468" cy="2767"/>
          </a:xfrm>
          <a:prstGeom prst="line">
            <a:avLst/>
          </a:prstGeom>
          <a:ln w="38100">
            <a:solidFill>
              <a:srgbClr val="FF9900"/>
            </a:solidFill>
            <a:tailEnd type="none"/>
          </a:ln>
        </p:spPr>
        <p:style>
          <a:lnRef idx="1">
            <a:schemeClr val="accent1"/>
          </a:lnRef>
          <a:fillRef idx="0">
            <a:schemeClr val="accent1"/>
          </a:fillRef>
          <a:effectRef idx="0">
            <a:schemeClr val="accent1"/>
          </a:effectRef>
          <a:fontRef idx="minor">
            <a:schemeClr val="tx1"/>
          </a:fontRef>
        </p:style>
      </p:cxnSp>
      <p:cxnSp>
        <p:nvCxnSpPr>
          <p:cNvPr id="393" name="Rechte verbindingslijn 392">
            <a:extLst>
              <a:ext uri="{FF2B5EF4-FFF2-40B4-BE49-F238E27FC236}">
                <a16:creationId xmlns:a16="http://schemas.microsoft.com/office/drawing/2014/main" id="{7D512110-CCCB-4F99-9943-9C744940B1F4}"/>
              </a:ext>
            </a:extLst>
          </p:cNvPr>
          <p:cNvCxnSpPr>
            <a:cxnSpLocks/>
            <a:stCxn id="284" idx="3"/>
          </p:cNvCxnSpPr>
          <p:nvPr/>
        </p:nvCxnSpPr>
        <p:spPr>
          <a:xfrm flipV="1">
            <a:off x="7772702" y="2434503"/>
            <a:ext cx="874528" cy="7594"/>
          </a:xfrm>
          <a:prstGeom prst="line">
            <a:avLst/>
          </a:prstGeom>
          <a:ln w="38100">
            <a:solidFill>
              <a:srgbClr val="FF9900"/>
            </a:solidFill>
            <a:tailEnd type="none"/>
          </a:ln>
        </p:spPr>
        <p:style>
          <a:lnRef idx="1">
            <a:schemeClr val="accent1"/>
          </a:lnRef>
          <a:fillRef idx="0">
            <a:schemeClr val="accent1"/>
          </a:fillRef>
          <a:effectRef idx="0">
            <a:schemeClr val="accent1"/>
          </a:effectRef>
          <a:fontRef idx="minor">
            <a:schemeClr val="tx1"/>
          </a:fontRef>
        </p:style>
      </p:cxnSp>
      <p:cxnSp>
        <p:nvCxnSpPr>
          <p:cNvPr id="415" name="Rechte verbindingslijn 414">
            <a:extLst>
              <a:ext uri="{FF2B5EF4-FFF2-40B4-BE49-F238E27FC236}">
                <a16:creationId xmlns:a16="http://schemas.microsoft.com/office/drawing/2014/main" id="{16C46455-8178-4CB1-A82F-55039808BE64}"/>
              </a:ext>
            </a:extLst>
          </p:cNvPr>
          <p:cNvCxnSpPr>
            <a:cxnSpLocks/>
            <a:stCxn id="287" idx="6"/>
            <a:endCxn id="289" idx="1"/>
          </p:cNvCxnSpPr>
          <p:nvPr/>
        </p:nvCxnSpPr>
        <p:spPr>
          <a:xfrm flipV="1">
            <a:off x="3160354" y="2605636"/>
            <a:ext cx="648780" cy="2978"/>
          </a:xfrm>
          <a:prstGeom prst="line">
            <a:avLst/>
          </a:prstGeom>
          <a:ln w="38100">
            <a:solidFill>
              <a:srgbClr val="C00000"/>
            </a:solidFill>
            <a:tailEnd type="none"/>
          </a:ln>
        </p:spPr>
        <p:style>
          <a:lnRef idx="1">
            <a:schemeClr val="accent1"/>
          </a:lnRef>
          <a:fillRef idx="0">
            <a:schemeClr val="accent1"/>
          </a:fillRef>
          <a:effectRef idx="0">
            <a:schemeClr val="accent1"/>
          </a:effectRef>
          <a:fontRef idx="minor">
            <a:schemeClr val="tx1"/>
          </a:fontRef>
        </p:style>
      </p:cxnSp>
      <p:cxnSp>
        <p:nvCxnSpPr>
          <p:cNvPr id="418" name="Rechte verbindingslijn 417">
            <a:extLst>
              <a:ext uri="{FF2B5EF4-FFF2-40B4-BE49-F238E27FC236}">
                <a16:creationId xmlns:a16="http://schemas.microsoft.com/office/drawing/2014/main" id="{0E699E33-B5EE-4F8B-95C0-F6461E98457E}"/>
              </a:ext>
            </a:extLst>
          </p:cNvPr>
          <p:cNvCxnSpPr>
            <a:cxnSpLocks/>
            <a:stCxn id="327" idx="3"/>
            <a:endCxn id="288" idx="1"/>
          </p:cNvCxnSpPr>
          <p:nvPr/>
        </p:nvCxnSpPr>
        <p:spPr>
          <a:xfrm flipV="1">
            <a:off x="4500495" y="2599604"/>
            <a:ext cx="2628824" cy="12417"/>
          </a:xfrm>
          <a:prstGeom prst="line">
            <a:avLst/>
          </a:prstGeom>
          <a:ln w="38100">
            <a:solidFill>
              <a:srgbClr val="C00000"/>
            </a:solidFill>
            <a:tailEnd type="none"/>
          </a:ln>
        </p:spPr>
        <p:style>
          <a:lnRef idx="1">
            <a:schemeClr val="accent1"/>
          </a:lnRef>
          <a:fillRef idx="0">
            <a:schemeClr val="accent1"/>
          </a:fillRef>
          <a:effectRef idx="0">
            <a:schemeClr val="accent1"/>
          </a:effectRef>
          <a:fontRef idx="minor">
            <a:schemeClr val="tx1"/>
          </a:fontRef>
        </p:style>
      </p:cxnSp>
      <p:sp>
        <p:nvSpPr>
          <p:cNvPr id="439" name="Stroomdiagram: Scheidingslijn 438">
            <a:extLst>
              <a:ext uri="{FF2B5EF4-FFF2-40B4-BE49-F238E27FC236}">
                <a16:creationId xmlns:a16="http://schemas.microsoft.com/office/drawing/2014/main" id="{E4E18B19-10AB-4848-BF0B-FE0FE4D1F39E}"/>
              </a:ext>
            </a:extLst>
          </p:cNvPr>
          <p:cNvSpPr/>
          <p:nvPr/>
        </p:nvSpPr>
        <p:spPr>
          <a:xfrm rot="16200000">
            <a:off x="5977288" y="2415196"/>
            <a:ext cx="647105" cy="162000"/>
          </a:xfrm>
          <a:prstGeom prst="flowChartTermina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nl-NL" sz="750">
              <a:solidFill>
                <a:srgbClr val="FFFFFF"/>
              </a:solidFill>
              <a:latin typeface="Arial"/>
            </a:endParaRPr>
          </a:p>
        </p:txBody>
      </p:sp>
      <p:cxnSp>
        <p:nvCxnSpPr>
          <p:cNvPr id="452" name="Rechte verbindingslijn 451">
            <a:extLst>
              <a:ext uri="{FF2B5EF4-FFF2-40B4-BE49-F238E27FC236}">
                <a16:creationId xmlns:a16="http://schemas.microsoft.com/office/drawing/2014/main" id="{C0971026-250F-4D9E-91E9-0E8F96087ADC}"/>
              </a:ext>
            </a:extLst>
          </p:cNvPr>
          <p:cNvCxnSpPr>
            <a:cxnSpLocks/>
            <a:stCxn id="294" idx="1"/>
            <a:endCxn id="298" idx="6"/>
          </p:cNvCxnSpPr>
          <p:nvPr/>
        </p:nvCxnSpPr>
        <p:spPr>
          <a:xfrm flipH="1">
            <a:off x="3160354" y="2756933"/>
            <a:ext cx="648780" cy="10703"/>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455" name="Rechte verbindingslijn 454">
            <a:extLst>
              <a:ext uri="{FF2B5EF4-FFF2-40B4-BE49-F238E27FC236}">
                <a16:creationId xmlns:a16="http://schemas.microsoft.com/office/drawing/2014/main" id="{AD602C35-5EA6-4654-A6AE-6E7464A462FF}"/>
              </a:ext>
            </a:extLst>
          </p:cNvPr>
          <p:cNvCxnSpPr>
            <a:cxnSpLocks/>
            <a:stCxn id="300" idx="1"/>
            <a:endCxn id="329" idx="3"/>
          </p:cNvCxnSpPr>
          <p:nvPr/>
        </p:nvCxnSpPr>
        <p:spPr>
          <a:xfrm flipH="1">
            <a:off x="4488778" y="2756933"/>
            <a:ext cx="1207793" cy="6386"/>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485" name="Rechte verbindingslijn 484">
            <a:extLst>
              <a:ext uri="{FF2B5EF4-FFF2-40B4-BE49-F238E27FC236}">
                <a16:creationId xmlns:a16="http://schemas.microsoft.com/office/drawing/2014/main" id="{58D99FCE-5E9C-4799-9791-A2234B7FB70E}"/>
              </a:ext>
            </a:extLst>
          </p:cNvPr>
          <p:cNvCxnSpPr>
            <a:cxnSpLocks/>
            <a:endCxn id="327" idx="3"/>
          </p:cNvCxnSpPr>
          <p:nvPr/>
        </p:nvCxnSpPr>
        <p:spPr>
          <a:xfrm flipH="1">
            <a:off x="4500494" y="2498725"/>
            <a:ext cx="105011" cy="113297"/>
          </a:xfrm>
          <a:prstGeom prst="line">
            <a:avLst/>
          </a:prstGeom>
          <a:ln w="38100">
            <a:solidFill>
              <a:srgbClr val="C00000"/>
            </a:solidFill>
            <a:tailEnd type="none"/>
          </a:ln>
        </p:spPr>
        <p:style>
          <a:lnRef idx="1">
            <a:schemeClr val="accent1"/>
          </a:lnRef>
          <a:fillRef idx="0">
            <a:schemeClr val="accent1"/>
          </a:fillRef>
          <a:effectRef idx="0">
            <a:schemeClr val="accent1"/>
          </a:effectRef>
          <a:fontRef idx="minor">
            <a:schemeClr val="tx1"/>
          </a:fontRef>
        </p:style>
      </p:cxnSp>
      <p:cxnSp>
        <p:nvCxnSpPr>
          <p:cNvPr id="340" name="Rechte verbindingslijn 339">
            <a:extLst>
              <a:ext uri="{FF2B5EF4-FFF2-40B4-BE49-F238E27FC236}">
                <a16:creationId xmlns:a16="http://schemas.microsoft.com/office/drawing/2014/main" id="{966A9137-DFBF-40BA-AC7D-6EB23344C9C4}"/>
              </a:ext>
            </a:extLst>
          </p:cNvPr>
          <p:cNvCxnSpPr>
            <a:cxnSpLocks/>
            <a:stCxn id="328" idx="3"/>
          </p:cNvCxnSpPr>
          <p:nvPr/>
        </p:nvCxnSpPr>
        <p:spPr>
          <a:xfrm flipV="1">
            <a:off x="7767960" y="2761604"/>
            <a:ext cx="282562" cy="1070"/>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348" name="Rechte verbindingslijn 347">
            <a:extLst>
              <a:ext uri="{FF2B5EF4-FFF2-40B4-BE49-F238E27FC236}">
                <a16:creationId xmlns:a16="http://schemas.microsoft.com/office/drawing/2014/main" id="{4E4E741D-6406-4CD3-9450-72594CCFF620}"/>
              </a:ext>
            </a:extLst>
          </p:cNvPr>
          <p:cNvCxnSpPr>
            <a:cxnSpLocks/>
            <a:stCxn id="263" idx="6"/>
            <a:endCxn id="245" idx="2"/>
          </p:cNvCxnSpPr>
          <p:nvPr/>
        </p:nvCxnSpPr>
        <p:spPr>
          <a:xfrm>
            <a:off x="4168013" y="1344819"/>
            <a:ext cx="1563362" cy="1873"/>
          </a:xfrm>
          <a:prstGeom prst="line">
            <a:avLst/>
          </a:prstGeom>
          <a:ln w="38100">
            <a:solidFill>
              <a:srgbClr val="B2CF39"/>
            </a:solidFill>
            <a:tailEnd type="none"/>
          </a:ln>
        </p:spPr>
        <p:style>
          <a:lnRef idx="1">
            <a:schemeClr val="accent1"/>
          </a:lnRef>
          <a:fillRef idx="0">
            <a:schemeClr val="accent1"/>
          </a:fillRef>
          <a:effectRef idx="0">
            <a:schemeClr val="accent1"/>
          </a:effectRef>
          <a:fontRef idx="minor">
            <a:schemeClr val="tx1"/>
          </a:fontRef>
        </p:style>
      </p:cxnSp>
      <p:cxnSp>
        <p:nvCxnSpPr>
          <p:cNvPr id="230" name="Rechte verbindingslijn 229">
            <a:extLst>
              <a:ext uri="{FF2B5EF4-FFF2-40B4-BE49-F238E27FC236}">
                <a16:creationId xmlns:a16="http://schemas.microsoft.com/office/drawing/2014/main" id="{EBB9BAAE-3A7D-41B9-92DB-EC0FE32E5086}"/>
              </a:ext>
            </a:extLst>
          </p:cNvPr>
          <p:cNvCxnSpPr>
            <a:cxnSpLocks/>
            <a:endCxn id="210" idx="0"/>
          </p:cNvCxnSpPr>
          <p:nvPr/>
        </p:nvCxnSpPr>
        <p:spPr>
          <a:xfrm>
            <a:off x="6622867" y="1092042"/>
            <a:ext cx="9461" cy="2783626"/>
          </a:xfrm>
          <a:prstGeom prst="line">
            <a:avLst/>
          </a:prstGeom>
          <a:ln w="38100">
            <a:solidFill>
              <a:srgbClr val="00B050"/>
            </a:solidFill>
            <a:tailEnd type="none"/>
          </a:ln>
        </p:spPr>
        <p:style>
          <a:lnRef idx="1">
            <a:schemeClr val="accent1"/>
          </a:lnRef>
          <a:fillRef idx="0">
            <a:schemeClr val="accent1"/>
          </a:fillRef>
          <a:effectRef idx="0">
            <a:schemeClr val="accent1"/>
          </a:effectRef>
          <a:fontRef idx="minor">
            <a:schemeClr val="tx1"/>
          </a:fontRef>
        </p:style>
      </p:cxnSp>
      <p:cxnSp>
        <p:nvCxnSpPr>
          <p:cNvPr id="469" name="Rechte verbindingslijn 468">
            <a:extLst>
              <a:ext uri="{FF2B5EF4-FFF2-40B4-BE49-F238E27FC236}">
                <a16:creationId xmlns:a16="http://schemas.microsoft.com/office/drawing/2014/main" id="{738E1BBB-6AE5-4374-8146-314447FE519A}"/>
              </a:ext>
            </a:extLst>
          </p:cNvPr>
          <p:cNvCxnSpPr>
            <a:cxnSpLocks/>
            <a:stCxn id="439" idx="3"/>
          </p:cNvCxnSpPr>
          <p:nvPr/>
        </p:nvCxnSpPr>
        <p:spPr>
          <a:xfrm flipV="1">
            <a:off x="6300841" y="758101"/>
            <a:ext cx="4476" cy="1414543"/>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sp>
        <p:nvSpPr>
          <p:cNvPr id="350" name="Ovaal 349">
            <a:extLst>
              <a:ext uri="{FF2B5EF4-FFF2-40B4-BE49-F238E27FC236}">
                <a16:creationId xmlns:a16="http://schemas.microsoft.com/office/drawing/2014/main" id="{BAE27B81-7B92-454E-A15A-E344AF5B3623}"/>
              </a:ext>
            </a:extLst>
          </p:cNvPr>
          <p:cNvSpPr/>
          <p:nvPr/>
        </p:nvSpPr>
        <p:spPr>
          <a:xfrm>
            <a:off x="5741012" y="912038"/>
            <a:ext cx="162000" cy="162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4</a:t>
            </a:r>
          </a:p>
        </p:txBody>
      </p:sp>
      <p:cxnSp>
        <p:nvCxnSpPr>
          <p:cNvPr id="355" name="Rechte verbindingslijn 354">
            <a:extLst>
              <a:ext uri="{FF2B5EF4-FFF2-40B4-BE49-F238E27FC236}">
                <a16:creationId xmlns:a16="http://schemas.microsoft.com/office/drawing/2014/main" id="{CB3A7096-6AB4-44A1-91FA-2DD038BE4FB2}"/>
              </a:ext>
            </a:extLst>
          </p:cNvPr>
          <p:cNvCxnSpPr>
            <a:cxnSpLocks/>
            <a:stCxn id="350" idx="2"/>
            <a:endCxn id="383" idx="6"/>
          </p:cNvCxnSpPr>
          <p:nvPr/>
        </p:nvCxnSpPr>
        <p:spPr>
          <a:xfrm flipH="1" flipV="1">
            <a:off x="4173879" y="988219"/>
            <a:ext cx="1567133" cy="4819"/>
          </a:xfrm>
          <a:prstGeom prst="line">
            <a:avLst/>
          </a:prstGeom>
          <a:ln w="38100">
            <a:solidFill>
              <a:srgbClr val="00B050"/>
            </a:solidFill>
            <a:tailEnd type="none"/>
          </a:ln>
        </p:spPr>
        <p:style>
          <a:lnRef idx="1">
            <a:schemeClr val="accent1"/>
          </a:lnRef>
          <a:fillRef idx="0">
            <a:schemeClr val="accent1"/>
          </a:fillRef>
          <a:effectRef idx="0">
            <a:schemeClr val="accent1"/>
          </a:effectRef>
          <a:fontRef idx="minor">
            <a:schemeClr val="tx1"/>
          </a:fontRef>
        </p:style>
      </p:cxnSp>
      <p:cxnSp>
        <p:nvCxnSpPr>
          <p:cNvPr id="356" name="Rechte verbindingslijn 355">
            <a:extLst>
              <a:ext uri="{FF2B5EF4-FFF2-40B4-BE49-F238E27FC236}">
                <a16:creationId xmlns:a16="http://schemas.microsoft.com/office/drawing/2014/main" id="{4435440A-E5F2-4F08-9E71-CBB80955535E}"/>
              </a:ext>
            </a:extLst>
          </p:cNvPr>
          <p:cNvCxnSpPr>
            <a:cxnSpLocks/>
            <a:stCxn id="192" idx="2"/>
            <a:endCxn id="350" idx="6"/>
          </p:cNvCxnSpPr>
          <p:nvPr/>
        </p:nvCxnSpPr>
        <p:spPr>
          <a:xfrm flipH="1">
            <a:off x="5903012" y="987525"/>
            <a:ext cx="1126100" cy="5513"/>
          </a:xfrm>
          <a:prstGeom prst="line">
            <a:avLst/>
          </a:prstGeom>
          <a:ln w="38100">
            <a:solidFill>
              <a:srgbClr val="00B050"/>
            </a:solidFill>
            <a:tailEnd type="none"/>
          </a:ln>
        </p:spPr>
        <p:style>
          <a:lnRef idx="1">
            <a:schemeClr val="accent1"/>
          </a:lnRef>
          <a:fillRef idx="0">
            <a:schemeClr val="accent1"/>
          </a:fillRef>
          <a:effectRef idx="0">
            <a:schemeClr val="accent1"/>
          </a:effectRef>
          <a:fontRef idx="minor">
            <a:schemeClr val="tx1"/>
          </a:fontRef>
        </p:style>
      </p:cxnSp>
      <p:sp>
        <p:nvSpPr>
          <p:cNvPr id="251" name="Ovaal 250">
            <a:extLst>
              <a:ext uri="{FF2B5EF4-FFF2-40B4-BE49-F238E27FC236}">
                <a16:creationId xmlns:a16="http://schemas.microsoft.com/office/drawing/2014/main" id="{602ED619-66CC-4F63-A107-DEA6730523D8}"/>
              </a:ext>
            </a:extLst>
          </p:cNvPr>
          <p:cNvSpPr/>
          <p:nvPr/>
        </p:nvSpPr>
        <p:spPr>
          <a:xfrm>
            <a:off x="2564976" y="1478022"/>
            <a:ext cx="162000" cy="162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1</a:t>
            </a:r>
          </a:p>
        </p:txBody>
      </p:sp>
      <p:cxnSp>
        <p:nvCxnSpPr>
          <p:cNvPr id="252" name="Rechte verbindingslijn 251">
            <a:extLst>
              <a:ext uri="{FF2B5EF4-FFF2-40B4-BE49-F238E27FC236}">
                <a16:creationId xmlns:a16="http://schemas.microsoft.com/office/drawing/2014/main" id="{2A8F1C2B-FC82-4324-834B-53B6F82FA1F0}"/>
              </a:ext>
            </a:extLst>
          </p:cNvPr>
          <p:cNvCxnSpPr>
            <a:cxnSpLocks/>
            <a:stCxn id="258" idx="4"/>
          </p:cNvCxnSpPr>
          <p:nvPr/>
        </p:nvCxnSpPr>
        <p:spPr>
          <a:xfrm flipH="1">
            <a:off x="2642028" y="2178577"/>
            <a:ext cx="3949" cy="688421"/>
          </a:xfrm>
          <a:prstGeom prst="line">
            <a:avLst/>
          </a:prstGeom>
          <a:ln w="38100">
            <a:solidFill>
              <a:srgbClr val="00B050"/>
            </a:solidFill>
            <a:tailEnd type="none"/>
          </a:ln>
        </p:spPr>
        <p:style>
          <a:lnRef idx="1">
            <a:schemeClr val="accent1"/>
          </a:lnRef>
          <a:fillRef idx="0">
            <a:schemeClr val="accent1"/>
          </a:fillRef>
          <a:effectRef idx="0">
            <a:schemeClr val="accent1"/>
          </a:effectRef>
          <a:fontRef idx="minor">
            <a:schemeClr val="tx1"/>
          </a:fontRef>
        </p:style>
      </p:cxnSp>
      <p:cxnSp>
        <p:nvCxnSpPr>
          <p:cNvPr id="255" name="Rechte verbindingslijn 254">
            <a:extLst>
              <a:ext uri="{FF2B5EF4-FFF2-40B4-BE49-F238E27FC236}">
                <a16:creationId xmlns:a16="http://schemas.microsoft.com/office/drawing/2014/main" id="{A94B90E0-FD7D-4975-9A64-0E01AA1F389E}"/>
              </a:ext>
            </a:extLst>
          </p:cNvPr>
          <p:cNvCxnSpPr>
            <a:cxnSpLocks/>
            <a:endCxn id="251" idx="7"/>
          </p:cNvCxnSpPr>
          <p:nvPr/>
        </p:nvCxnSpPr>
        <p:spPr>
          <a:xfrm flipH="1">
            <a:off x="2703252" y="993037"/>
            <a:ext cx="599247" cy="508709"/>
          </a:xfrm>
          <a:prstGeom prst="line">
            <a:avLst/>
          </a:prstGeom>
          <a:ln w="38100">
            <a:solidFill>
              <a:srgbClr val="00B050"/>
            </a:solidFill>
            <a:tailEnd type="none"/>
          </a:ln>
        </p:spPr>
        <p:style>
          <a:lnRef idx="1">
            <a:schemeClr val="accent1"/>
          </a:lnRef>
          <a:fillRef idx="0">
            <a:schemeClr val="accent1"/>
          </a:fillRef>
          <a:effectRef idx="0">
            <a:schemeClr val="accent1"/>
          </a:effectRef>
          <a:fontRef idx="minor">
            <a:schemeClr val="tx1"/>
          </a:fontRef>
        </p:style>
      </p:cxnSp>
      <p:cxnSp>
        <p:nvCxnSpPr>
          <p:cNvPr id="257" name="Rechte verbindingslijn 256">
            <a:extLst>
              <a:ext uri="{FF2B5EF4-FFF2-40B4-BE49-F238E27FC236}">
                <a16:creationId xmlns:a16="http://schemas.microsoft.com/office/drawing/2014/main" id="{C7A48938-0E1A-472C-A91B-3EFB21B87889}"/>
              </a:ext>
            </a:extLst>
          </p:cNvPr>
          <p:cNvCxnSpPr>
            <a:cxnSpLocks/>
            <a:stCxn id="383" idx="2"/>
          </p:cNvCxnSpPr>
          <p:nvPr/>
        </p:nvCxnSpPr>
        <p:spPr>
          <a:xfrm flipH="1">
            <a:off x="3302499" y="988219"/>
            <a:ext cx="709380" cy="1892"/>
          </a:xfrm>
          <a:prstGeom prst="line">
            <a:avLst/>
          </a:prstGeom>
          <a:ln w="38100">
            <a:solidFill>
              <a:srgbClr val="00B050"/>
            </a:solidFill>
            <a:tailEnd type="none"/>
          </a:ln>
        </p:spPr>
        <p:style>
          <a:lnRef idx="1">
            <a:schemeClr val="accent1"/>
          </a:lnRef>
          <a:fillRef idx="0">
            <a:schemeClr val="accent1"/>
          </a:fillRef>
          <a:effectRef idx="0">
            <a:schemeClr val="accent1"/>
          </a:effectRef>
          <a:fontRef idx="minor">
            <a:schemeClr val="tx1"/>
          </a:fontRef>
        </p:style>
      </p:cxnSp>
      <p:sp>
        <p:nvSpPr>
          <p:cNvPr id="258" name="Ovaal 257">
            <a:extLst>
              <a:ext uri="{FF2B5EF4-FFF2-40B4-BE49-F238E27FC236}">
                <a16:creationId xmlns:a16="http://schemas.microsoft.com/office/drawing/2014/main" id="{04D2E7C5-2336-4525-8BF9-29923D218AB7}"/>
              </a:ext>
            </a:extLst>
          </p:cNvPr>
          <p:cNvSpPr/>
          <p:nvPr/>
        </p:nvSpPr>
        <p:spPr>
          <a:xfrm>
            <a:off x="2564976" y="2016577"/>
            <a:ext cx="162000" cy="162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4</a:t>
            </a:r>
          </a:p>
        </p:txBody>
      </p:sp>
      <p:cxnSp>
        <p:nvCxnSpPr>
          <p:cNvPr id="265" name="Rechte verbindingslijn 264">
            <a:extLst>
              <a:ext uri="{FF2B5EF4-FFF2-40B4-BE49-F238E27FC236}">
                <a16:creationId xmlns:a16="http://schemas.microsoft.com/office/drawing/2014/main" id="{BF7E5EB0-2D69-43AB-B2B2-DA6988B93A0B}"/>
              </a:ext>
            </a:extLst>
          </p:cNvPr>
          <p:cNvCxnSpPr>
            <a:cxnSpLocks/>
            <a:stCxn id="251" idx="4"/>
            <a:endCxn id="258" idx="0"/>
          </p:cNvCxnSpPr>
          <p:nvPr/>
        </p:nvCxnSpPr>
        <p:spPr>
          <a:xfrm>
            <a:off x="2645976" y="1640022"/>
            <a:ext cx="0" cy="376555"/>
          </a:xfrm>
          <a:prstGeom prst="line">
            <a:avLst/>
          </a:prstGeom>
          <a:ln w="38100">
            <a:solidFill>
              <a:srgbClr val="00B050"/>
            </a:solidFill>
            <a:tailEnd type="none"/>
          </a:ln>
        </p:spPr>
        <p:style>
          <a:lnRef idx="1">
            <a:schemeClr val="accent1"/>
          </a:lnRef>
          <a:fillRef idx="0">
            <a:schemeClr val="accent1"/>
          </a:fillRef>
          <a:effectRef idx="0">
            <a:schemeClr val="accent1"/>
          </a:effectRef>
          <a:fontRef idx="minor">
            <a:schemeClr val="tx1"/>
          </a:fontRef>
        </p:style>
      </p:cxnSp>
      <p:sp>
        <p:nvSpPr>
          <p:cNvPr id="330" name="Stroomdiagram: Scheidingslijn 329">
            <a:extLst>
              <a:ext uri="{FF2B5EF4-FFF2-40B4-BE49-F238E27FC236}">
                <a16:creationId xmlns:a16="http://schemas.microsoft.com/office/drawing/2014/main" id="{FBB16854-88A3-4542-A341-C1A4E3B5E53D}"/>
              </a:ext>
            </a:extLst>
          </p:cNvPr>
          <p:cNvSpPr/>
          <p:nvPr/>
        </p:nvSpPr>
        <p:spPr>
          <a:xfrm>
            <a:off x="4771680" y="2678361"/>
            <a:ext cx="1604536" cy="169626"/>
          </a:xfrm>
          <a:prstGeom prst="flowChartTermina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5</a:t>
            </a:r>
          </a:p>
        </p:txBody>
      </p:sp>
      <p:sp>
        <p:nvSpPr>
          <p:cNvPr id="249" name="Ovaal 248">
            <a:extLst>
              <a:ext uri="{FF2B5EF4-FFF2-40B4-BE49-F238E27FC236}">
                <a16:creationId xmlns:a16="http://schemas.microsoft.com/office/drawing/2014/main" id="{627F3481-9594-41DD-AF4D-09BA05211623}"/>
              </a:ext>
            </a:extLst>
          </p:cNvPr>
          <p:cNvSpPr/>
          <p:nvPr/>
        </p:nvSpPr>
        <p:spPr>
          <a:xfrm>
            <a:off x="8047965" y="593957"/>
            <a:ext cx="162000" cy="162000"/>
          </a:xfrm>
          <a:prstGeom prst="ellipse">
            <a:avLst/>
          </a:prstGeom>
          <a:solidFill>
            <a:srgbClr val="B2CF39"/>
          </a:solidFill>
          <a:ln>
            <a:solidFill>
              <a:srgbClr val="B2CF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625D62">
                    <a:lumMod val="50000"/>
                  </a:srgbClr>
                </a:solidFill>
                <a:latin typeface="Arial"/>
              </a:rPr>
              <a:t>1</a:t>
            </a:r>
          </a:p>
        </p:txBody>
      </p:sp>
      <p:cxnSp>
        <p:nvCxnSpPr>
          <p:cNvPr id="256" name="Rechte verbindingslijn 255">
            <a:extLst>
              <a:ext uri="{FF2B5EF4-FFF2-40B4-BE49-F238E27FC236}">
                <a16:creationId xmlns:a16="http://schemas.microsoft.com/office/drawing/2014/main" id="{F33E26AD-9694-4954-8924-91D50A9AF873}"/>
              </a:ext>
            </a:extLst>
          </p:cNvPr>
          <p:cNvCxnSpPr>
            <a:cxnSpLocks/>
            <a:stCxn id="254" idx="6"/>
            <a:endCxn id="249" idx="2"/>
          </p:cNvCxnSpPr>
          <p:nvPr/>
        </p:nvCxnSpPr>
        <p:spPr>
          <a:xfrm flipV="1">
            <a:off x="7200675" y="674957"/>
            <a:ext cx="847290" cy="1963"/>
          </a:xfrm>
          <a:prstGeom prst="line">
            <a:avLst/>
          </a:prstGeom>
          <a:ln w="38100">
            <a:solidFill>
              <a:srgbClr val="B2CF39"/>
            </a:solidFill>
            <a:tailEnd type="none"/>
          </a:ln>
        </p:spPr>
        <p:style>
          <a:lnRef idx="1">
            <a:schemeClr val="accent1"/>
          </a:lnRef>
          <a:fillRef idx="0">
            <a:schemeClr val="accent1"/>
          </a:fillRef>
          <a:effectRef idx="0">
            <a:schemeClr val="accent1"/>
          </a:effectRef>
          <a:fontRef idx="minor">
            <a:schemeClr val="tx1"/>
          </a:fontRef>
        </p:style>
      </p:cxnSp>
      <p:cxnSp>
        <p:nvCxnSpPr>
          <p:cNvPr id="360" name="Rechte verbindingslijn 359">
            <a:extLst>
              <a:ext uri="{FF2B5EF4-FFF2-40B4-BE49-F238E27FC236}">
                <a16:creationId xmlns:a16="http://schemas.microsoft.com/office/drawing/2014/main" id="{9D1AA3D3-53D4-4C3E-A18A-D7631A58DED3}"/>
              </a:ext>
            </a:extLst>
          </p:cNvPr>
          <p:cNvCxnSpPr>
            <a:cxnSpLocks/>
            <a:stCxn id="318" idx="5"/>
          </p:cNvCxnSpPr>
          <p:nvPr/>
        </p:nvCxnSpPr>
        <p:spPr>
          <a:xfrm>
            <a:off x="1516737" y="4387768"/>
            <a:ext cx="67704" cy="55870"/>
          </a:xfrm>
          <a:prstGeom prst="line">
            <a:avLst/>
          </a:prstGeom>
          <a:ln w="38100">
            <a:solidFill>
              <a:srgbClr val="B2CF39"/>
            </a:solidFill>
            <a:tailEnd type="none"/>
          </a:ln>
        </p:spPr>
        <p:style>
          <a:lnRef idx="1">
            <a:schemeClr val="accent1"/>
          </a:lnRef>
          <a:fillRef idx="0">
            <a:schemeClr val="accent1"/>
          </a:fillRef>
          <a:effectRef idx="0">
            <a:schemeClr val="accent1"/>
          </a:effectRef>
          <a:fontRef idx="minor">
            <a:schemeClr val="tx1"/>
          </a:fontRef>
        </p:style>
      </p:cxnSp>
      <p:cxnSp>
        <p:nvCxnSpPr>
          <p:cNvPr id="362" name="Rechte verbindingslijn 361">
            <a:extLst>
              <a:ext uri="{FF2B5EF4-FFF2-40B4-BE49-F238E27FC236}">
                <a16:creationId xmlns:a16="http://schemas.microsoft.com/office/drawing/2014/main" id="{2F1FEF5E-E6D5-4119-84F7-A89200AE6E59}"/>
              </a:ext>
            </a:extLst>
          </p:cNvPr>
          <p:cNvCxnSpPr>
            <a:cxnSpLocks/>
          </p:cNvCxnSpPr>
          <p:nvPr/>
        </p:nvCxnSpPr>
        <p:spPr>
          <a:xfrm flipV="1">
            <a:off x="1584441" y="4434876"/>
            <a:ext cx="250974" cy="3306"/>
          </a:xfrm>
          <a:prstGeom prst="line">
            <a:avLst/>
          </a:prstGeom>
          <a:ln w="38100">
            <a:solidFill>
              <a:srgbClr val="B2CF39"/>
            </a:solidFill>
            <a:tailEnd type="none"/>
          </a:ln>
        </p:spPr>
        <p:style>
          <a:lnRef idx="1">
            <a:schemeClr val="accent1"/>
          </a:lnRef>
          <a:fillRef idx="0">
            <a:schemeClr val="accent1"/>
          </a:fillRef>
          <a:effectRef idx="0">
            <a:schemeClr val="accent1"/>
          </a:effectRef>
          <a:fontRef idx="minor">
            <a:schemeClr val="tx1"/>
          </a:fontRef>
        </p:style>
      </p:cxnSp>
      <p:cxnSp>
        <p:nvCxnSpPr>
          <p:cNvPr id="364" name="Rechte verbindingslijn 363">
            <a:extLst>
              <a:ext uri="{FF2B5EF4-FFF2-40B4-BE49-F238E27FC236}">
                <a16:creationId xmlns:a16="http://schemas.microsoft.com/office/drawing/2014/main" id="{A8128268-64D1-4025-8E94-1735880912DF}"/>
              </a:ext>
            </a:extLst>
          </p:cNvPr>
          <p:cNvCxnSpPr>
            <a:cxnSpLocks/>
          </p:cNvCxnSpPr>
          <p:nvPr/>
        </p:nvCxnSpPr>
        <p:spPr>
          <a:xfrm flipV="1">
            <a:off x="1815264" y="4353598"/>
            <a:ext cx="127966" cy="81279"/>
          </a:xfrm>
          <a:prstGeom prst="line">
            <a:avLst/>
          </a:prstGeom>
          <a:ln w="38100">
            <a:solidFill>
              <a:srgbClr val="B2CF39"/>
            </a:solidFill>
            <a:tailEnd type="none"/>
          </a:ln>
        </p:spPr>
        <p:style>
          <a:lnRef idx="1">
            <a:schemeClr val="accent1"/>
          </a:lnRef>
          <a:fillRef idx="0">
            <a:schemeClr val="accent1"/>
          </a:fillRef>
          <a:effectRef idx="0">
            <a:schemeClr val="accent1"/>
          </a:effectRef>
          <a:fontRef idx="minor">
            <a:schemeClr val="tx1"/>
          </a:fontRef>
        </p:style>
      </p:cxnSp>
      <p:cxnSp>
        <p:nvCxnSpPr>
          <p:cNvPr id="368" name="Rechte verbindingslijn 367">
            <a:extLst>
              <a:ext uri="{FF2B5EF4-FFF2-40B4-BE49-F238E27FC236}">
                <a16:creationId xmlns:a16="http://schemas.microsoft.com/office/drawing/2014/main" id="{D40361F5-2D2B-4972-9DDC-0B7FD9464867}"/>
              </a:ext>
            </a:extLst>
          </p:cNvPr>
          <p:cNvCxnSpPr>
            <a:cxnSpLocks/>
          </p:cNvCxnSpPr>
          <p:nvPr/>
        </p:nvCxnSpPr>
        <p:spPr>
          <a:xfrm flipH="1" flipV="1">
            <a:off x="8654996" y="3522346"/>
            <a:ext cx="1994" cy="533453"/>
          </a:xfrm>
          <a:prstGeom prst="line">
            <a:avLst/>
          </a:prstGeom>
          <a:ln w="38100">
            <a:solidFill>
              <a:srgbClr val="B2CF39"/>
            </a:solidFill>
            <a:tailEnd type="none"/>
          </a:ln>
        </p:spPr>
        <p:style>
          <a:lnRef idx="1">
            <a:schemeClr val="accent1"/>
          </a:lnRef>
          <a:fillRef idx="0">
            <a:schemeClr val="accent1"/>
          </a:fillRef>
          <a:effectRef idx="0">
            <a:schemeClr val="accent1"/>
          </a:effectRef>
          <a:fontRef idx="minor">
            <a:schemeClr val="tx1"/>
          </a:fontRef>
        </p:style>
      </p:cxnSp>
      <p:cxnSp>
        <p:nvCxnSpPr>
          <p:cNvPr id="369" name="Rechte verbindingslijn 368">
            <a:extLst>
              <a:ext uri="{FF2B5EF4-FFF2-40B4-BE49-F238E27FC236}">
                <a16:creationId xmlns:a16="http://schemas.microsoft.com/office/drawing/2014/main" id="{E7054219-A515-45F7-95AA-7EC6AA310FB2}"/>
              </a:ext>
            </a:extLst>
          </p:cNvPr>
          <p:cNvCxnSpPr>
            <a:cxnSpLocks/>
          </p:cNvCxnSpPr>
          <p:nvPr/>
        </p:nvCxnSpPr>
        <p:spPr>
          <a:xfrm flipV="1">
            <a:off x="8454769" y="4059768"/>
            <a:ext cx="190544" cy="137278"/>
          </a:xfrm>
          <a:prstGeom prst="line">
            <a:avLst/>
          </a:prstGeom>
          <a:ln w="38100">
            <a:solidFill>
              <a:srgbClr val="B2CF39"/>
            </a:solidFill>
            <a:tailEnd type="none"/>
          </a:ln>
        </p:spPr>
        <p:style>
          <a:lnRef idx="1">
            <a:schemeClr val="accent1"/>
          </a:lnRef>
          <a:fillRef idx="0">
            <a:schemeClr val="accent1"/>
          </a:fillRef>
          <a:effectRef idx="0">
            <a:schemeClr val="accent1"/>
          </a:effectRef>
          <a:fontRef idx="minor">
            <a:schemeClr val="tx1"/>
          </a:fontRef>
        </p:style>
      </p:cxnSp>
      <p:cxnSp>
        <p:nvCxnSpPr>
          <p:cNvPr id="370" name="Rechte verbindingslijn 369">
            <a:extLst>
              <a:ext uri="{FF2B5EF4-FFF2-40B4-BE49-F238E27FC236}">
                <a16:creationId xmlns:a16="http://schemas.microsoft.com/office/drawing/2014/main" id="{2D2C3F4E-50BE-478F-B2C8-66112AF16F1C}"/>
              </a:ext>
            </a:extLst>
          </p:cNvPr>
          <p:cNvCxnSpPr>
            <a:cxnSpLocks/>
          </p:cNvCxnSpPr>
          <p:nvPr/>
        </p:nvCxnSpPr>
        <p:spPr>
          <a:xfrm>
            <a:off x="8235453" y="4193661"/>
            <a:ext cx="229330" cy="0"/>
          </a:xfrm>
          <a:prstGeom prst="line">
            <a:avLst/>
          </a:prstGeom>
          <a:ln w="38100">
            <a:solidFill>
              <a:srgbClr val="B2CF39"/>
            </a:solidFill>
            <a:tailEnd type="none"/>
          </a:ln>
        </p:spPr>
        <p:style>
          <a:lnRef idx="1">
            <a:schemeClr val="accent1"/>
          </a:lnRef>
          <a:fillRef idx="0">
            <a:schemeClr val="accent1"/>
          </a:fillRef>
          <a:effectRef idx="0">
            <a:schemeClr val="accent1"/>
          </a:effectRef>
          <a:fontRef idx="minor">
            <a:schemeClr val="tx1"/>
          </a:fontRef>
        </p:style>
      </p:cxnSp>
      <p:sp>
        <p:nvSpPr>
          <p:cNvPr id="371" name="Titel 1">
            <a:extLst>
              <a:ext uri="{FF2B5EF4-FFF2-40B4-BE49-F238E27FC236}">
                <a16:creationId xmlns:a16="http://schemas.microsoft.com/office/drawing/2014/main" id="{AC996B3B-28A9-4E54-9775-D21523838F56}"/>
              </a:ext>
            </a:extLst>
          </p:cNvPr>
          <p:cNvSpPr txBox="1">
            <a:spLocks/>
          </p:cNvSpPr>
          <p:nvPr/>
        </p:nvSpPr>
        <p:spPr>
          <a:xfrm>
            <a:off x="537770" y="16937"/>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lvl="0">
              <a:defRPr/>
            </a:pPr>
            <a:r>
              <a:rPr lang="nl-NL" sz="2100">
                <a:solidFill>
                  <a:srgbClr val="821E7D"/>
                </a:solidFill>
                <a:latin typeface="Microsoft JhengHei Light"/>
              </a:rPr>
              <a:t>Business </a:t>
            </a:r>
            <a:r>
              <a:rPr lang="nl-NL" sz="2100" err="1">
                <a:solidFill>
                  <a:srgbClr val="821E7D"/>
                </a:solidFill>
                <a:latin typeface="Microsoft JhengHei Light"/>
              </a:rPr>
              <a:t>capabilities</a:t>
            </a:r>
            <a:r>
              <a:rPr lang="nl-NL" sz="2100">
                <a:solidFill>
                  <a:srgbClr val="821E7D"/>
                </a:solidFill>
                <a:latin typeface="Microsoft JhengHei Light"/>
              </a:rPr>
              <a:t> per </a:t>
            </a:r>
            <a:r>
              <a:rPr lang="nl-NL" sz="2100" err="1">
                <a:solidFill>
                  <a:srgbClr val="821E7D"/>
                </a:solidFill>
                <a:latin typeface="Microsoft JhengHei Light"/>
              </a:rPr>
              <a:t>waardestroom</a:t>
            </a:r>
            <a:endParaRPr lang="nl-NL" sz="2100">
              <a:solidFill>
                <a:srgbClr val="821E7D"/>
              </a:solidFill>
              <a:latin typeface="Microsoft JhengHei Light"/>
            </a:endParaRPr>
          </a:p>
        </p:txBody>
      </p:sp>
      <p:sp>
        <p:nvSpPr>
          <p:cNvPr id="372" name="Tijdelijke aanduiding voor tekst 2">
            <a:extLst>
              <a:ext uri="{FF2B5EF4-FFF2-40B4-BE49-F238E27FC236}">
                <a16:creationId xmlns:a16="http://schemas.microsoft.com/office/drawing/2014/main" id="{E0F0E499-4EAD-49EE-B824-29DEA7768CD2}"/>
              </a:ext>
            </a:extLst>
          </p:cNvPr>
          <p:cNvSpPr txBox="1">
            <a:spLocks/>
          </p:cNvSpPr>
          <p:nvPr/>
        </p:nvSpPr>
        <p:spPr>
          <a:xfrm>
            <a:off x="515095" y="253127"/>
            <a:ext cx="6901969" cy="203093"/>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r>
              <a:rPr lang="en-US" sz="1500" err="1">
                <a:solidFill>
                  <a:srgbClr val="48AED0"/>
                </a:solidFill>
                <a:latin typeface="Microsoft JhengHei Light" panose="020B0304030504040204" pitchFamily="34" charset="-120"/>
                <a:ea typeface="Microsoft JhengHei Light" panose="020B0304030504040204" pitchFamily="34" charset="-120"/>
                <a:cs typeface="Calibri Light"/>
              </a:rPr>
              <a:t>Totaal</a:t>
            </a:r>
            <a:r>
              <a:rPr lang="en-US" sz="1500">
                <a:solidFill>
                  <a:srgbClr val="48AED0"/>
                </a:solidFill>
                <a:latin typeface="Microsoft JhengHei Light" panose="020B0304030504040204" pitchFamily="34" charset="-120"/>
                <a:ea typeface="Microsoft JhengHei Light" panose="020B0304030504040204" pitchFamily="34" charset="-120"/>
                <a:cs typeface="Calibri Light"/>
              </a:rPr>
              <a:t> </a:t>
            </a:r>
            <a:r>
              <a:rPr lang="en-US" sz="1500" err="1">
                <a:solidFill>
                  <a:srgbClr val="48AED0"/>
                </a:solidFill>
                <a:latin typeface="Microsoft JhengHei Light" panose="020B0304030504040204" pitchFamily="34" charset="-120"/>
                <a:ea typeface="Microsoft JhengHei Light" panose="020B0304030504040204" pitchFamily="34" charset="-120"/>
                <a:cs typeface="Calibri Light"/>
              </a:rPr>
              <a:t>overzicht</a:t>
            </a:r>
            <a:r>
              <a:rPr lang="en-US" sz="1500">
                <a:solidFill>
                  <a:srgbClr val="48AED0"/>
                </a:solidFill>
                <a:latin typeface="Microsoft JhengHei Light" panose="020B0304030504040204" pitchFamily="34" charset="-120"/>
                <a:ea typeface="Microsoft JhengHei Light" panose="020B0304030504040204" pitchFamily="34" charset="-120"/>
                <a:cs typeface="Calibri Light"/>
              </a:rPr>
              <a:t> </a:t>
            </a:r>
            <a:endParaRPr lang="nl-NL" sz="1500">
              <a:solidFill>
                <a:srgbClr val="48AED0"/>
              </a:solidFill>
              <a:latin typeface="Microsoft JhengHei Light" panose="020B0304030504040204" pitchFamily="34" charset="-120"/>
              <a:ea typeface="Microsoft JhengHei Light" panose="020B0304030504040204" pitchFamily="34" charset="-120"/>
            </a:endParaRPr>
          </a:p>
        </p:txBody>
      </p:sp>
      <p:cxnSp>
        <p:nvCxnSpPr>
          <p:cNvPr id="380" name="Rechte verbindingslijn 379">
            <a:extLst>
              <a:ext uri="{FF2B5EF4-FFF2-40B4-BE49-F238E27FC236}">
                <a16:creationId xmlns:a16="http://schemas.microsoft.com/office/drawing/2014/main" id="{885E2132-A87A-421F-8B41-7C6FCC667681}"/>
              </a:ext>
            </a:extLst>
          </p:cNvPr>
          <p:cNvCxnSpPr>
            <a:cxnSpLocks/>
          </p:cNvCxnSpPr>
          <p:nvPr/>
        </p:nvCxnSpPr>
        <p:spPr>
          <a:xfrm>
            <a:off x="4429419" y="747449"/>
            <a:ext cx="191275" cy="197640"/>
          </a:xfrm>
          <a:prstGeom prst="line">
            <a:avLst/>
          </a:prstGeom>
          <a:ln w="38100">
            <a:solidFill>
              <a:srgbClr val="C00000"/>
            </a:solidFill>
            <a:tailEnd type="none"/>
          </a:ln>
        </p:spPr>
        <p:style>
          <a:lnRef idx="1">
            <a:schemeClr val="accent1"/>
          </a:lnRef>
          <a:fillRef idx="0">
            <a:schemeClr val="accent1"/>
          </a:fillRef>
          <a:effectRef idx="0">
            <a:schemeClr val="accent1"/>
          </a:effectRef>
          <a:fontRef idx="minor">
            <a:schemeClr val="tx1"/>
          </a:fontRef>
        </p:style>
      </p:cxnSp>
      <p:sp>
        <p:nvSpPr>
          <p:cNvPr id="383" name="Ovaal 382">
            <a:extLst>
              <a:ext uri="{FF2B5EF4-FFF2-40B4-BE49-F238E27FC236}">
                <a16:creationId xmlns:a16="http://schemas.microsoft.com/office/drawing/2014/main" id="{BE93235C-EDFF-4AFF-AE05-4A17DA4FEE83}"/>
              </a:ext>
            </a:extLst>
          </p:cNvPr>
          <p:cNvSpPr/>
          <p:nvPr/>
        </p:nvSpPr>
        <p:spPr>
          <a:xfrm>
            <a:off x="4011879" y="907219"/>
            <a:ext cx="162000" cy="162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3</a:t>
            </a:r>
          </a:p>
        </p:txBody>
      </p:sp>
      <p:sp>
        <p:nvSpPr>
          <p:cNvPr id="254" name="Ovaal 253">
            <a:extLst>
              <a:ext uri="{FF2B5EF4-FFF2-40B4-BE49-F238E27FC236}">
                <a16:creationId xmlns:a16="http://schemas.microsoft.com/office/drawing/2014/main" id="{01EACECF-0406-4CA7-95F2-B68BD7C5D858}"/>
              </a:ext>
            </a:extLst>
          </p:cNvPr>
          <p:cNvSpPr/>
          <p:nvPr/>
        </p:nvSpPr>
        <p:spPr>
          <a:xfrm>
            <a:off x="7038675" y="595919"/>
            <a:ext cx="162000" cy="162000"/>
          </a:xfrm>
          <a:prstGeom prst="ellipse">
            <a:avLst/>
          </a:prstGeom>
          <a:solidFill>
            <a:srgbClr val="B2CF39"/>
          </a:solidFill>
          <a:ln>
            <a:solidFill>
              <a:srgbClr val="B2CF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625D62">
                    <a:lumMod val="50000"/>
                  </a:srgbClr>
                </a:solidFill>
                <a:latin typeface="Arial"/>
              </a:rPr>
              <a:t>2</a:t>
            </a:r>
          </a:p>
        </p:txBody>
      </p:sp>
      <p:cxnSp>
        <p:nvCxnSpPr>
          <p:cNvPr id="385" name="Rechte verbindingslijn 384">
            <a:extLst>
              <a:ext uri="{FF2B5EF4-FFF2-40B4-BE49-F238E27FC236}">
                <a16:creationId xmlns:a16="http://schemas.microsoft.com/office/drawing/2014/main" id="{FAC3A380-408C-4226-A3C8-DE09D393F986}"/>
              </a:ext>
            </a:extLst>
          </p:cNvPr>
          <p:cNvCxnSpPr>
            <a:cxnSpLocks/>
          </p:cNvCxnSpPr>
          <p:nvPr/>
        </p:nvCxnSpPr>
        <p:spPr>
          <a:xfrm flipH="1">
            <a:off x="1149600" y="654580"/>
            <a:ext cx="1207993" cy="848912"/>
          </a:xfrm>
          <a:prstGeom prst="line">
            <a:avLst/>
          </a:prstGeom>
          <a:ln w="38100">
            <a:solidFill>
              <a:srgbClr val="B2CF39"/>
            </a:solidFill>
            <a:tailEnd type="none"/>
          </a:ln>
        </p:spPr>
        <p:style>
          <a:lnRef idx="1">
            <a:schemeClr val="accent1"/>
          </a:lnRef>
          <a:fillRef idx="0">
            <a:schemeClr val="accent1"/>
          </a:fillRef>
          <a:effectRef idx="0">
            <a:schemeClr val="accent1"/>
          </a:effectRef>
          <a:fontRef idx="minor">
            <a:schemeClr val="tx1"/>
          </a:fontRef>
        </p:style>
      </p:cxnSp>
      <p:cxnSp>
        <p:nvCxnSpPr>
          <p:cNvPr id="325" name="Rechte verbindingslijn 324">
            <a:extLst>
              <a:ext uri="{FF2B5EF4-FFF2-40B4-BE49-F238E27FC236}">
                <a16:creationId xmlns:a16="http://schemas.microsoft.com/office/drawing/2014/main" id="{F72FEDB2-473C-4AF2-BA9D-1DD729BC34F6}"/>
              </a:ext>
            </a:extLst>
          </p:cNvPr>
          <p:cNvCxnSpPr>
            <a:cxnSpLocks/>
            <a:stCxn id="261" idx="6"/>
            <a:endCxn id="272" idx="2"/>
          </p:cNvCxnSpPr>
          <p:nvPr/>
        </p:nvCxnSpPr>
        <p:spPr>
          <a:xfrm flipV="1">
            <a:off x="4174547" y="821444"/>
            <a:ext cx="2861224" cy="5693"/>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660" name="Rechte verbindingslijn 659">
            <a:extLst>
              <a:ext uri="{FF2B5EF4-FFF2-40B4-BE49-F238E27FC236}">
                <a16:creationId xmlns:a16="http://schemas.microsoft.com/office/drawing/2014/main" id="{11AD6668-1148-4E5F-8EED-3730BCB07E71}"/>
              </a:ext>
            </a:extLst>
          </p:cNvPr>
          <p:cNvCxnSpPr>
            <a:cxnSpLocks/>
          </p:cNvCxnSpPr>
          <p:nvPr/>
        </p:nvCxnSpPr>
        <p:spPr>
          <a:xfrm flipH="1">
            <a:off x="5893375" y="1342484"/>
            <a:ext cx="2556777" cy="4208"/>
          </a:xfrm>
          <a:prstGeom prst="line">
            <a:avLst/>
          </a:prstGeom>
          <a:ln w="38100">
            <a:solidFill>
              <a:srgbClr val="B2CF39"/>
            </a:solidFill>
            <a:tailEnd type="none"/>
          </a:ln>
        </p:spPr>
        <p:style>
          <a:lnRef idx="1">
            <a:schemeClr val="accent1"/>
          </a:lnRef>
          <a:fillRef idx="0">
            <a:schemeClr val="accent1"/>
          </a:fillRef>
          <a:effectRef idx="0">
            <a:schemeClr val="accent1"/>
          </a:effectRef>
          <a:fontRef idx="minor">
            <a:schemeClr val="tx1"/>
          </a:fontRef>
        </p:style>
      </p:cxnSp>
      <p:sp>
        <p:nvSpPr>
          <p:cNvPr id="285" name="Ovaal 284">
            <a:extLst>
              <a:ext uri="{FF2B5EF4-FFF2-40B4-BE49-F238E27FC236}">
                <a16:creationId xmlns:a16="http://schemas.microsoft.com/office/drawing/2014/main" id="{9C981C8C-30B8-482F-A30A-C01BA2730006}"/>
              </a:ext>
            </a:extLst>
          </p:cNvPr>
          <p:cNvSpPr/>
          <p:nvPr/>
        </p:nvSpPr>
        <p:spPr>
          <a:xfrm>
            <a:off x="8046242" y="439730"/>
            <a:ext cx="162000" cy="162000"/>
          </a:xfrm>
          <a:prstGeom prst="ellipse">
            <a:avLst/>
          </a:prstGeom>
          <a:solidFill>
            <a:srgbClr val="3399FF"/>
          </a:solidFill>
          <a:ln>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1</a:t>
            </a:r>
          </a:p>
        </p:txBody>
      </p:sp>
      <p:sp>
        <p:nvSpPr>
          <p:cNvPr id="316" name="Ovaal 315">
            <a:extLst>
              <a:ext uri="{FF2B5EF4-FFF2-40B4-BE49-F238E27FC236}">
                <a16:creationId xmlns:a16="http://schemas.microsoft.com/office/drawing/2014/main" id="{7E444BA7-6F57-4929-A0C8-6C632161FD1A}"/>
              </a:ext>
            </a:extLst>
          </p:cNvPr>
          <p:cNvSpPr/>
          <p:nvPr/>
        </p:nvSpPr>
        <p:spPr>
          <a:xfrm>
            <a:off x="7036039" y="439782"/>
            <a:ext cx="162000" cy="162000"/>
          </a:xfrm>
          <a:prstGeom prst="ellipse">
            <a:avLst/>
          </a:prstGeom>
          <a:solidFill>
            <a:srgbClr val="3399FF"/>
          </a:solidFill>
          <a:ln>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2</a:t>
            </a:r>
          </a:p>
        </p:txBody>
      </p:sp>
      <p:sp>
        <p:nvSpPr>
          <p:cNvPr id="317" name="Ovaal 316">
            <a:extLst>
              <a:ext uri="{FF2B5EF4-FFF2-40B4-BE49-F238E27FC236}">
                <a16:creationId xmlns:a16="http://schemas.microsoft.com/office/drawing/2014/main" id="{6D9504D1-3FC3-4A26-89E6-AAA002DA7AC8}"/>
              </a:ext>
            </a:extLst>
          </p:cNvPr>
          <p:cNvSpPr/>
          <p:nvPr/>
        </p:nvSpPr>
        <p:spPr>
          <a:xfrm>
            <a:off x="5358558" y="1144754"/>
            <a:ext cx="162000" cy="162000"/>
          </a:xfrm>
          <a:prstGeom prst="ellipse">
            <a:avLst/>
          </a:prstGeom>
          <a:solidFill>
            <a:srgbClr val="3399FF"/>
          </a:solidFill>
          <a:ln>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4</a:t>
            </a:r>
          </a:p>
        </p:txBody>
      </p:sp>
      <p:cxnSp>
        <p:nvCxnSpPr>
          <p:cNvPr id="346" name="Rechte verbindingslijn 345">
            <a:extLst>
              <a:ext uri="{FF2B5EF4-FFF2-40B4-BE49-F238E27FC236}">
                <a16:creationId xmlns:a16="http://schemas.microsoft.com/office/drawing/2014/main" id="{727410D2-0986-4327-BA2A-F4A3436E11DE}"/>
              </a:ext>
            </a:extLst>
          </p:cNvPr>
          <p:cNvCxnSpPr>
            <a:cxnSpLocks/>
          </p:cNvCxnSpPr>
          <p:nvPr/>
        </p:nvCxnSpPr>
        <p:spPr>
          <a:xfrm flipH="1">
            <a:off x="4490597" y="3119386"/>
            <a:ext cx="172806" cy="133406"/>
          </a:xfrm>
          <a:prstGeom prst="line">
            <a:avLst/>
          </a:prstGeom>
          <a:ln w="38100">
            <a:solidFill>
              <a:srgbClr val="3399FF"/>
            </a:solidFill>
            <a:tailEnd type="none"/>
          </a:ln>
        </p:spPr>
        <p:style>
          <a:lnRef idx="1">
            <a:schemeClr val="accent1"/>
          </a:lnRef>
          <a:fillRef idx="0">
            <a:schemeClr val="accent1"/>
          </a:fillRef>
          <a:effectRef idx="0">
            <a:schemeClr val="accent1"/>
          </a:effectRef>
          <a:fontRef idx="minor">
            <a:schemeClr val="tx1"/>
          </a:fontRef>
        </p:style>
      </p:cxnSp>
      <p:cxnSp>
        <p:nvCxnSpPr>
          <p:cNvPr id="382" name="Rechte verbindingslijn 381">
            <a:extLst>
              <a:ext uri="{FF2B5EF4-FFF2-40B4-BE49-F238E27FC236}">
                <a16:creationId xmlns:a16="http://schemas.microsoft.com/office/drawing/2014/main" id="{C2E6EE09-8285-45AE-96F1-1D7F2819E3DA}"/>
              </a:ext>
            </a:extLst>
          </p:cNvPr>
          <p:cNvCxnSpPr>
            <a:cxnSpLocks/>
          </p:cNvCxnSpPr>
          <p:nvPr/>
        </p:nvCxnSpPr>
        <p:spPr>
          <a:xfrm flipV="1">
            <a:off x="4672985" y="1687633"/>
            <a:ext cx="12899" cy="1433105"/>
          </a:xfrm>
          <a:prstGeom prst="line">
            <a:avLst/>
          </a:prstGeom>
          <a:ln w="38100">
            <a:solidFill>
              <a:srgbClr val="3399FF"/>
            </a:solidFill>
            <a:tailEnd type="none"/>
          </a:ln>
        </p:spPr>
        <p:style>
          <a:lnRef idx="1">
            <a:schemeClr val="accent1"/>
          </a:lnRef>
          <a:fillRef idx="0">
            <a:schemeClr val="accent1"/>
          </a:fillRef>
          <a:effectRef idx="0">
            <a:schemeClr val="accent1"/>
          </a:effectRef>
          <a:fontRef idx="minor">
            <a:schemeClr val="tx1"/>
          </a:fontRef>
        </p:style>
      </p:cxnSp>
      <p:cxnSp>
        <p:nvCxnSpPr>
          <p:cNvPr id="389" name="Rechte verbindingslijn 388">
            <a:extLst>
              <a:ext uri="{FF2B5EF4-FFF2-40B4-BE49-F238E27FC236}">
                <a16:creationId xmlns:a16="http://schemas.microsoft.com/office/drawing/2014/main" id="{A58032FE-102C-47C9-86DE-A44325534BEC}"/>
              </a:ext>
            </a:extLst>
          </p:cNvPr>
          <p:cNvCxnSpPr>
            <a:cxnSpLocks/>
          </p:cNvCxnSpPr>
          <p:nvPr/>
        </p:nvCxnSpPr>
        <p:spPr>
          <a:xfrm flipH="1">
            <a:off x="4676186" y="1214767"/>
            <a:ext cx="432310" cy="463845"/>
          </a:xfrm>
          <a:prstGeom prst="line">
            <a:avLst/>
          </a:prstGeom>
          <a:ln w="38100">
            <a:solidFill>
              <a:srgbClr val="3399FF"/>
            </a:solidFill>
            <a:tailEnd type="none"/>
          </a:ln>
        </p:spPr>
        <p:style>
          <a:lnRef idx="1">
            <a:schemeClr val="accent1"/>
          </a:lnRef>
          <a:fillRef idx="0">
            <a:schemeClr val="accent1"/>
          </a:fillRef>
          <a:effectRef idx="0">
            <a:schemeClr val="accent1"/>
          </a:effectRef>
          <a:fontRef idx="minor">
            <a:schemeClr val="tx1"/>
          </a:fontRef>
        </p:style>
      </p:cxnSp>
      <p:sp>
        <p:nvSpPr>
          <p:cNvPr id="391" name="Ovaal 390">
            <a:extLst>
              <a:ext uri="{FF2B5EF4-FFF2-40B4-BE49-F238E27FC236}">
                <a16:creationId xmlns:a16="http://schemas.microsoft.com/office/drawing/2014/main" id="{859F1792-7447-47B3-8924-D275D6C7C56B}"/>
              </a:ext>
            </a:extLst>
          </p:cNvPr>
          <p:cNvSpPr/>
          <p:nvPr/>
        </p:nvSpPr>
        <p:spPr>
          <a:xfrm>
            <a:off x="2486405" y="3440324"/>
            <a:ext cx="162000" cy="162000"/>
          </a:xfrm>
          <a:prstGeom prst="ellipse">
            <a:avLst/>
          </a:prstGeom>
          <a:solidFill>
            <a:srgbClr val="3399FF"/>
          </a:solidFill>
          <a:ln>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5</a:t>
            </a:r>
          </a:p>
        </p:txBody>
      </p:sp>
      <p:cxnSp>
        <p:nvCxnSpPr>
          <p:cNvPr id="392" name="Rechte verbindingslijn 391">
            <a:extLst>
              <a:ext uri="{FF2B5EF4-FFF2-40B4-BE49-F238E27FC236}">
                <a16:creationId xmlns:a16="http://schemas.microsoft.com/office/drawing/2014/main" id="{0BB878DC-39CE-41C7-8205-D8417B3295A0}"/>
              </a:ext>
            </a:extLst>
          </p:cNvPr>
          <p:cNvCxnSpPr>
            <a:cxnSpLocks/>
          </p:cNvCxnSpPr>
          <p:nvPr/>
        </p:nvCxnSpPr>
        <p:spPr>
          <a:xfrm flipH="1">
            <a:off x="2454028" y="519499"/>
            <a:ext cx="1199753" cy="993736"/>
          </a:xfrm>
          <a:prstGeom prst="line">
            <a:avLst/>
          </a:prstGeom>
          <a:ln w="38100">
            <a:solidFill>
              <a:srgbClr val="3399FF"/>
            </a:solidFill>
            <a:tailEnd type="none"/>
          </a:ln>
        </p:spPr>
        <p:style>
          <a:lnRef idx="1">
            <a:schemeClr val="accent1"/>
          </a:lnRef>
          <a:fillRef idx="0">
            <a:schemeClr val="accent1"/>
          </a:fillRef>
          <a:effectRef idx="0">
            <a:schemeClr val="accent1"/>
          </a:effectRef>
          <a:fontRef idx="minor">
            <a:schemeClr val="tx1"/>
          </a:fontRef>
        </p:style>
      </p:cxnSp>
      <p:cxnSp>
        <p:nvCxnSpPr>
          <p:cNvPr id="394" name="Rechte verbindingslijn 393">
            <a:extLst>
              <a:ext uri="{FF2B5EF4-FFF2-40B4-BE49-F238E27FC236}">
                <a16:creationId xmlns:a16="http://schemas.microsoft.com/office/drawing/2014/main" id="{28B390EB-4B7A-4822-85EA-8CFCCD5ADC13}"/>
              </a:ext>
            </a:extLst>
          </p:cNvPr>
          <p:cNvCxnSpPr>
            <a:cxnSpLocks/>
            <a:stCxn id="316" idx="2"/>
          </p:cNvCxnSpPr>
          <p:nvPr/>
        </p:nvCxnSpPr>
        <p:spPr>
          <a:xfrm flipH="1" flipV="1">
            <a:off x="3647390" y="514851"/>
            <a:ext cx="3388649" cy="5932"/>
          </a:xfrm>
          <a:prstGeom prst="line">
            <a:avLst/>
          </a:prstGeom>
          <a:ln w="38100">
            <a:solidFill>
              <a:srgbClr val="3399FF"/>
            </a:solidFill>
            <a:tailEnd type="none"/>
          </a:ln>
        </p:spPr>
        <p:style>
          <a:lnRef idx="1">
            <a:schemeClr val="accent1"/>
          </a:lnRef>
          <a:fillRef idx="0">
            <a:schemeClr val="accent1"/>
          </a:fillRef>
          <a:effectRef idx="0">
            <a:schemeClr val="accent1"/>
          </a:effectRef>
          <a:fontRef idx="minor">
            <a:schemeClr val="tx1"/>
          </a:fontRef>
        </p:style>
      </p:cxnSp>
      <p:cxnSp>
        <p:nvCxnSpPr>
          <p:cNvPr id="395" name="Rechte verbindingslijn 394">
            <a:extLst>
              <a:ext uri="{FF2B5EF4-FFF2-40B4-BE49-F238E27FC236}">
                <a16:creationId xmlns:a16="http://schemas.microsoft.com/office/drawing/2014/main" id="{313B3103-267F-45C0-A093-366FF082951A}"/>
              </a:ext>
            </a:extLst>
          </p:cNvPr>
          <p:cNvCxnSpPr>
            <a:cxnSpLocks/>
            <a:stCxn id="285" idx="2"/>
            <a:endCxn id="316" idx="6"/>
          </p:cNvCxnSpPr>
          <p:nvPr/>
        </p:nvCxnSpPr>
        <p:spPr>
          <a:xfrm flipH="1">
            <a:off x="7198039" y="520731"/>
            <a:ext cx="848204" cy="52"/>
          </a:xfrm>
          <a:prstGeom prst="line">
            <a:avLst/>
          </a:prstGeom>
          <a:ln w="38100">
            <a:solidFill>
              <a:srgbClr val="3399FF"/>
            </a:solidFill>
            <a:tailEnd type="none"/>
          </a:ln>
        </p:spPr>
        <p:style>
          <a:lnRef idx="1">
            <a:schemeClr val="accent1"/>
          </a:lnRef>
          <a:fillRef idx="0">
            <a:schemeClr val="accent1"/>
          </a:fillRef>
          <a:effectRef idx="0">
            <a:schemeClr val="accent1"/>
          </a:effectRef>
          <a:fontRef idx="minor">
            <a:schemeClr val="tx1"/>
          </a:fontRef>
        </p:style>
      </p:cxnSp>
      <p:cxnSp>
        <p:nvCxnSpPr>
          <p:cNvPr id="399" name="Rechte verbindingslijn 398">
            <a:extLst>
              <a:ext uri="{FF2B5EF4-FFF2-40B4-BE49-F238E27FC236}">
                <a16:creationId xmlns:a16="http://schemas.microsoft.com/office/drawing/2014/main" id="{D43C8977-A7EF-464E-85CC-9B1E0DD0CF30}"/>
              </a:ext>
            </a:extLst>
          </p:cNvPr>
          <p:cNvCxnSpPr>
            <a:cxnSpLocks/>
          </p:cNvCxnSpPr>
          <p:nvPr/>
        </p:nvCxnSpPr>
        <p:spPr>
          <a:xfrm flipH="1">
            <a:off x="2441882" y="1496630"/>
            <a:ext cx="18395" cy="1622756"/>
          </a:xfrm>
          <a:prstGeom prst="line">
            <a:avLst/>
          </a:prstGeom>
          <a:ln w="38100">
            <a:solidFill>
              <a:srgbClr val="3399FF"/>
            </a:solidFill>
            <a:tailEnd type="none"/>
          </a:ln>
        </p:spPr>
        <p:style>
          <a:lnRef idx="1">
            <a:schemeClr val="accent1"/>
          </a:lnRef>
          <a:fillRef idx="0">
            <a:schemeClr val="accent1"/>
          </a:fillRef>
          <a:effectRef idx="0">
            <a:schemeClr val="accent1"/>
          </a:effectRef>
          <a:fontRef idx="minor">
            <a:schemeClr val="tx1"/>
          </a:fontRef>
        </p:style>
      </p:cxnSp>
      <p:cxnSp>
        <p:nvCxnSpPr>
          <p:cNvPr id="401" name="Rechte verbindingslijn 400">
            <a:extLst>
              <a:ext uri="{FF2B5EF4-FFF2-40B4-BE49-F238E27FC236}">
                <a16:creationId xmlns:a16="http://schemas.microsoft.com/office/drawing/2014/main" id="{42B5D533-6FBF-4002-B3E2-93899197E3D0}"/>
              </a:ext>
            </a:extLst>
          </p:cNvPr>
          <p:cNvCxnSpPr>
            <a:cxnSpLocks/>
          </p:cNvCxnSpPr>
          <p:nvPr/>
        </p:nvCxnSpPr>
        <p:spPr>
          <a:xfrm>
            <a:off x="2433855" y="3106908"/>
            <a:ext cx="172806" cy="133406"/>
          </a:xfrm>
          <a:prstGeom prst="line">
            <a:avLst/>
          </a:prstGeom>
          <a:ln w="38100">
            <a:solidFill>
              <a:srgbClr val="3399FF"/>
            </a:solidFill>
            <a:tailEnd type="none"/>
          </a:ln>
        </p:spPr>
        <p:style>
          <a:lnRef idx="1">
            <a:schemeClr val="accent1"/>
          </a:lnRef>
          <a:fillRef idx="0">
            <a:schemeClr val="accent1"/>
          </a:fillRef>
          <a:effectRef idx="0">
            <a:schemeClr val="accent1"/>
          </a:effectRef>
          <a:fontRef idx="minor">
            <a:schemeClr val="tx1"/>
          </a:fontRef>
        </p:style>
      </p:cxnSp>
      <p:sp>
        <p:nvSpPr>
          <p:cNvPr id="402" name="Ovaal 401">
            <a:extLst>
              <a:ext uri="{FF2B5EF4-FFF2-40B4-BE49-F238E27FC236}">
                <a16:creationId xmlns:a16="http://schemas.microsoft.com/office/drawing/2014/main" id="{6A36D3D9-2CD9-40E7-8BE9-E768D1858BCE}"/>
              </a:ext>
            </a:extLst>
          </p:cNvPr>
          <p:cNvSpPr/>
          <p:nvPr/>
        </p:nvSpPr>
        <p:spPr>
          <a:xfrm>
            <a:off x="8064224" y="4108487"/>
            <a:ext cx="162000" cy="162000"/>
          </a:xfrm>
          <a:prstGeom prst="ellipse">
            <a:avLst/>
          </a:prstGeom>
          <a:solidFill>
            <a:srgbClr val="B2CF39"/>
          </a:solidFill>
          <a:ln>
            <a:solidFill>
              <a:srgbClr val="B2CF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625D62">
                    <a:lumMod val="50000"/>
                  </a:srgbClr>
                </a:solidFill>
                <a:latin typeface="Arial"/>
              </a:rPr>
              <a:t>5</a:t>
            </a:r>
          </a:p>
        </p:txBody>
      </p:sp>
      <p:sp>
        <p:nvSpPr>
          <p:cNvPr id="403" name="Ovaal 402">
            <a:extLst>
              <a:ext uri="{FF2B5EF4-FFF2-40B4-BE49-F238E27FC236}">
                <a16:creationId xmlns:a16="http://schemas.microsoft.com/office/drawing/2014/main" id="{42E29E15-9004-4D0D-B820-6DC7FD75F876}"/>
              </a:ext>
            </a:extLst>
          </p:cNvPr>
          <p:cNvSpPr/>
          <p:nvPr/>
        </p:nvSpPr>
        <p:spPr>
          <a:xfrm>
            <a:off x="7272007" y="2194274"/>
            <a:ext cx="162000" cy="1620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625D62">
                    <a:lumMod val="50000"/>
                  </a:srgbClr>
                </a:solidFill>
                <a:latin typeface="Arial"/>
              </a:rPr>
              <a:t>6</a:t>
            </a:r>
          </a:p>
        </p:txBody>
      </p:sp>
      <p:sp>
        <p:nvSpPr>
          <p:cNvPr id="404" name="Ovaal 403">
            <a:extLst>
              <a:ext uri="{FF2B5EF4-FFF2-40B4-BE49-F238E27FC236}">
                <a16:creationId xmlns:a16="http://schemas.microsoft.com/office/drawing/2014/main" id="{9D27F5BE-800B-4756-AD4C-0674447A350E}"/>
              </a:ext>
            </a:extLst>
          </p:cNvPr>
          <p:cNvSpPr/>
          <p:nvPr/>
        </p:nvSpPr>
        <p:spPr>
          <a:xfrm>
            <a:off x="7394821" y="2194084"/>
            <a:ext cx="162000" cy="1620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625D62">
                    <a:lumMod val="50000"/>
                  </a:srgbClr>
                </a:solidFill>
                <a:latin typeface="Arial"/>
              </a:rPr>
              <a:t>6</a:t>
            </a:r>
          </a:p>
        </p:txBody>
      </p:sp>
      <p:sp>
        <p:nvSpPr>
          <p:cNvPr id="405" name="Ovaal 404">
            <a:extLst>
              <a:ext uri="{FF2B5EF4-FFF2-40B4-BE49-F238E27FC236}">
                <a16:creationId xmlns:a16="http://schemas.microsoft.com/office/drawing/2014/main" id="{B61652EA-D28B-4537-88A9-4C38824BDD95}"/>
              </a:ext>
            </a:extLst>
          </p:cNvPr>
          <p:cNvSpPr/>
          <p:nvPr/>
        </p:nvSpPr>
        <p:spPr>
          <a:xfrm>
            <a:off x="3851110" y="2209253"/>
            <a:ext cx="162000" cy="1620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625D62">
                    <a:lumMod val="50000"/>
                  </a:srgbClr>
                </a:solidFill>
                <a:latin typeface="Arial"/>
              </a:rPr>
              <a:t>5</a:t>
            </a:r>
          </a:p>
        </p:txBody>
      </p:sp>
      <p:sp>
        <p:nvSpPr>
          <p:cNvPr id="406" name="Ovaal 405">
            <a:extLst>
              <a:ext uri="{FF2B5EF4-FFF2-40B4-BE49-F238E27FC236}">
                <a16:creationId xmlns:a16="http://schemas.microsoft.com/office/drawing/2014/main" id="{B18A3ACB-7798-403E-A5FA-6752D31D5125}"/>
              </a:ext>
            </a:extLst>
          </p:cNvPr>
          <p:cNvSpPr/>
          <p:nvPr/>
        </p:nvSpPr>
        <p:spPr>
          <a:xfrm>
            <a:off x="3973924" y="2209063"/>
            <a:ext cx="162000" cy="1620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625D62">
                    <a:lumMod val="50000"/>
                  </a:srgbClr>
                </a:solidFill>
                <a:latin typeface="Arial"/>
              </a:rPr>
              <a:t>5</a:t>
            </a:r>
          </a:p>
        </p:txBody>
      </p:sp>
      <p:sp>
        <p:nvSpPr>
          <p:cNvPr id="278" name="Stroomdiagram: Scheidingslijn 277">
            <a:extLst>
              <a:ext uri="{FF2B5EF4-FFF2-40B4-BE49-F238E27FC236}">
                <a16:creationId xmlns:a16="http://schemas.microsoft.com/office/drawing/2014/main" id="{38A103E4-21C9-4082-9CF3-9D6EFD102844}"/>
              </a:ext>
            </a:extLst>
          </p:cNvPr>
          <p:cNvSpPr/>
          <p:nvPr/>
        </p:nvSpPr>
        <p:spPr>
          <a:xfrm>
            <a:off x="3819226" y="2201633"/>
            <a:ext cx="661179" cy="169315"/>
          </a:xfrm>
          <a:prstGeom prst="flowChartTerminator">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625D62">
                    <a:lumMod val="50000"/>
                  </a:srgbClr>
                </a:solidFill>
                <a:latin typeface="Arial"/>
              </a:rPr>
              <a:t>5</a:t>
            </a:r>
          </a:p>
        </p:txBody>
      </p:sp>
      <p:sp>
        <p:nvSpPr>
          <p:cNvPr id="275" name="Stroomdiagram: Scheidingslijn 274">
            <a:extLst>
              <a:ext uri="{FF2B5EF4-FFF2-40B4-BE49-F238E27FC236}">
                <a16:creationId xmlns:a16="http://schemas.microsoft.com/office/drawing/2014/main" id="{2D2B18EC-3DAD-443D-99A8-620981F2E878}"/>
              </a:ext>
            </a:extLst>
          </p:cNvPr>
          <p:cNvSpPr/>
          <p:nvPr/>
        </p:nvSpPr>
        <p:spPr>
          <a:xfrm>
            <a:off x="7120855" y="2197242"/>
            <a:ext cx="647105" cy="162000"/>
          </a:xfrm>
          <a:prstGeom prst="flowChartTerminator">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625D62">
                    <a:lumMod val="50000"/>
                  </a:srgbClr>
                </a:solidFill>
                <a:latin typeface="Arial"/>
              </a:rPr>
              <a:t>6</a:t>
            </a:r>
          </a:p>
        </p:txBody>
      </p:sp>
      <p:cxnSp>
        <p:nvCxnSpPr>
          <p:cNvPr id="473" name="Rechte verbindingslijn 472">
            <a:extLst>
              <a:ext uri="{FF2B5EF4-FFF2-40B4-BE49-F238E27FC236}">
                <a16:creationId xmlns:a16="http://schemas.microsoft.com/office/drawing/2014/main" id="{ECDCDC58-99EB-499C-AA40-24BB4EA2ADC9}"/>
              </a:ext>
            </a:extLst>
          </p:cNvPr>
          <p:cNvCxnSpPr>
            <a:cxnSpLocks/>
            <a:stCxn id="292" idx="6"/>
          </p:cNvCxnSpPr>
          <p:nvPr/>
        </p:nvCxnSpPr>
        <p:spPr>
          <a:xfrm>
            <a:off x="1932836" y="586298"/>
            <a:ext cx="4154868" cy="5568"/>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488" name="Rechte verbindingslijn 487">
            <a:extLst>
              <a:ext uri="{FF2B5EF4-FFF2-40B4-BE49-F238E27FC236}">
                <a16:creationId xmlns:a16="http://schemas.microsoft.com/office/drawing/2014/main" id="{BF075DF7-316F-450F-944D-35D3D58F7E3F}"/>
              </a:ext>
            </a:extLst>
          </p:cNvPr>
          <p:cNvCxnSpPr>
            <a:cxnSpLocks/>
            <a:endCxn id="290" idx="6"/>
          </p:cNvCxnSpPr>
          <p:nvPr/>
        </p:nvCxnSpPr>
        <p:spPr>
          <a:xfrm flipH="1">
            <a:off x="1932836" y="747746"/>
            <a:ext cx="2500380" cy="1549"/>
          </a:xfrm>
          <a:prstGeom prst="line">
            <a:avLst/>
          </a:prstGeom>
          <a:ln w="38100">
            <a:solidFill>
              <a:srgbClr val="C00000"/>
            </a:solidFill>
            <a:tailEnd type="none"/>
          </a:ln>
        </p:spPr>
        <p:style>
          <a:lnRef idx="1">
            <a:schemeClr val="accent1"/>
          </a:lnRef>
          <a:fillRef idx="0">
            <a:schemeClr val="accent1"/>
          </a:fillRef>
          <a:effectRef idx="0">
            <a:schemeClr val="accent1"/>
          </a:effectRef>
          <a:fontRef idx="minor">
            <a:schemeClr val="tx1"/>
          </a:fontRef>
        </p:style>
      </p:cxnSp>
      <p:cxnSp>
        <p:nvCxnSpPr>
          <p:cNvPr id="266" name="Rechte verbindingslijn 265">
            <a:extLst>
              <a:ext uri="{FF2B5EF4-FFF2-40B4-BE49-F238E27FC236}">
                <a16:creationId xmlns:a16="http://schemas.microsoft.com/office/drawing/2014/main" id="{20D6B031-18AA-41C8-9A23-FAD8D108D82D}"/>
              </a:ext>
            </a:extLst>
          </p:cNvPr>
          <p:cNvCxnSpPr>
            <a:cxnSpLocks/>
            <a:endCxn id="254" idx="2"/>
          </p:cNvCxnSpPr>
          <p:nvPr/>
        </p:nvCxnSpPr>
        <p:spPr>
          <a:xfrm>
            <a:off x="2357593" y="660640"/>
            <a:ext cx="4681082" cy="16280"/>
          </a:xfrm>
          <a:prstGeom prst="line">
            <a:avLst/>
          </a:prstGeom>
          <a:ln w="38100">
            <a:solidFill>
              <a:srgbClr val="B2CF39"/>
            </a:solidFill>
            <a:tailEnd type="none"/>
          </a:ln>
        </p:spPr>
        <p:style>
          <a:lnRef idx="1">
            <a:schemeClr val="accent1"/>
          </a:lnRef>
          <a:fillRef idx="0">
            <a:schemeClr val="accent1"/>
          </a:fillRef>
          <a:effectRef idx="0">
            <a:schemeClr val="accent1"/>
          </a:effectRef>
          <a:fontRef idx="minor">
            <a:schemeClr val="tx1"/>
          </a:fontRef>
        </p:style>
      </p:cxnSp>
      <p:cxnSp>
        <p:nvCxnSpPr>
          <p:cNvPr id="323" name="Rechte verbindingslijn 322">
            <a:extLst>
              <a:ext uri="{FF2B5EF4-FFF2-40B4-BE49-F238E27FC236}">
                <a16:creationId xmlns:a16="http://schemas.microsoft.com/office/drawing/2014/main" id="{C5AC1E0A-B7C0-4C9F-B131-EC8724060D18}"/>
              </a:ext>
            </a:extLst>
          </p:cNvPr>
          <p:cNvCxnSpPr>
            <a:cxnSpLocks/>
            <a:stCxn id="269" idx="0"/>
            <a:endCxn id="268" idx="4"/>
          </p:cNvCxnSpPr>
          <p:nvPr/>
        </p:nvCxnSpPr>
        <p:spPr>
          <a:xfrm flipH="1" flipV="1">
            <a:off x="1693580" y="1087579"/>
            <a:ext cx="4236" cy="519054"/>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367" name="Rechte verbindingslijn 366">
            <a:extLst>
              <a:ext uri="{FF2B5EF4-FFF2-40B4-BE49-F238E27FC236}">
                <a16:creationId xmlns:a16="http://schemas.microsoft.com/office/drawing/2014/main" id="{48F16AA6-C875-4A86-BF38-2B62ADD79657}"/>
              </a:ext>
            </a:extLst>
          </p:cNvPr>
          <p:cNvCxnSpPr>
            <a:cxnSpLocks/>
            <a:stCxn id="279" idx="4"/>
            <a:endCxn id="280" idx="0"/>
          </p:cNvCxnSpPr>
          <p:nvPr/>
        </p:nvCxnSpPr>
        <p:spPr>
          <a:xfrm>
            <a:off x="1550517" y="1088281"/>
            <a:ext cx="0" cy="518352"/>
          </a:xfrm>
          <a:prstGeom prst="line">
            <a:avLst/>
          </a:prstGeom>
          <a:ln w="38100">
            <a:solidFill>
              <a:srgbClr val="FF9900"/>
            </a:solidFill>
            <a:tailEnd type="none"/>
          </a:ln>
        </p:spPr>
        <p:style>
          <a:lnRef idx="1">
            <a:schemeClr val="accent1"/>
          </a:lnRef>
          <a:fillRef idx="0">
            <a:schemeClr val="accent1"/>
          </a:fillRef>
          <a:effectRef idx="0">
            <a:schemeClr val="accent1"/>
          </a:effectRef>
          <a:fontRef idx="minor">
            <a:schemeClr val="tx1"/>
          </a:fontRef>
        </p:style>
      </p:cxnSp>
      <p:cxnSp>
        <p:nvCxnSpPr>
          <p:cNvPr id="494" name="Rechte verbindingslijn 493">
            <a:extLst>
              <a:ext uri="{FF2B5EF4-FFF2-40B4-BE49-F238E27FC236}">
                <a16:creationId xmlns:a16="http://schemas.microsoft.com/office/drawing/2014/main" id="{E9AEB532-52CE-4162-9431-087BE34CB55A}"/>
              </a:ext>
            </a:extLst>
          </p:cNvPr>
          <p:cNvCxnSpPr>
            <a:cxnSpLocks/>
            <a:stCxn id="303" idx="4"/>
            <a:endCxn id="306" idx="0"/>
          </p:cNvCxnSpPr>
          <p:nvPr/>
        </p:nvCxnSpPr>
        <p:spPr>
          <a:xfrm>
            <a:off x="1392994" y="1068185"/>
            <a:ext cx="4675" cy="533695"/>
          </a:xfrm>
          <a:prstGeom prst="line">
            <a:avLst/>
          </a:prstGeom>
          <a:ln w="38100">
            <a:solidFill>
              <a:srgbClr val="3399FF"/>
            </a:solidFill>
            <a:tailEnd type="none"/>
          </a:ln>
        </p:spPr>
        <p:style>
          <a:lnRef idx="1">
            <a:schemeClr val="accent1"/>
          </a:lnRef>
          <a:fillRef idx="0">
            <a:schemeClr val="accent1"/>
          </a:fillRef>
          <a:effectRef idx="0">
            <a:schemeClr val="accent1"/>
          </a:effectRef>
          <a:fontRef idx="minor">
            <a:schemeClr val="tx1"/>
          </a:fontRef>
        </p:style>
      </p:cxnSp>
      <p:cxnSp>
        <p:nvCxnSpPr>
          <p:cNvPr id="334" name="Rechte verbindingslijn 333">
            <a:extLst>
              <a:ext uri="{FF2B5EF4-FFF2-40B4-BE49-F238E27FC236}">
                <a16:creationId xmlns:a16="http://schemas.microsoft.com/office/drawing/2014/main" id="{5BA712EE-27BE-41F2-8397-DA58AAF3198D}"/>
              </a:ext>
            </a:extLst>
          </p:cNvPr>
          <p:cNvCxnSpPr>
            <a:cxnSpLocks/>
            <a:stCxn id="273" idx="2"/>
            <a:endCxn id="270" idx="6"/>
          </p:cNvCxnSpPr>
          <p:nvPr/>
        </p:nvCxnSpPr>
        <p:spPr>
          <a:xfrm flipH="1">
            <a:off x="2266225" y="2279122"/>
            <a:ext cx="723665" cy="0"/>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384" name="Rechte verbindingslijn 383">
            <a:extLst>
              <a:ext uri="{FF2B5EF4-FFF2-40B4-BE49-F238E27FC236}">
                <a16:creationId xmlns:a16="http://schemas.microsoft.com/office/drawing/2014/main" id="{49077539-E2AB-4796-88AA-E92CDBB9BEE9}"/>
              </a:ext>
            </a:extLst>
          </p:cNvPr>
          <p:cNvCxnSpPr>
            <a:cxnSpLocks/>
            <a:stCxn id="283" idx="2"/>
            <a:endCxn id="281" idx="6"/>
          </p:cNvCxnSpPr>
          <p:nvPr/>
        </p:nvCxnSpPr>
        <p:spPr>
          <a:xfrm flipH="1">
            <a:off x="2266226" y="2442096"/>
            <a:ext cx="728407" cy="0"/>
          </a:xfrm>
          <a:prstGeom prst="line">
            <a:avLst/>
          </a:prstGeom>
          <a:ln w="38100">
            <a:solidFill>
              <a:srgbClr val="FF9900"/>
            </a:solidFill>
            <a:tailEnd type="none"/>
          </a:ln>
        </p:spPr>
        <p:style>
          <a:lnRef idx="1">
            <a:schemeClr val="accent1"/>
          </a:lnRef>
          <a:fillRef idx="0">
            <a:schemeClr val="accent1"/>
          </a:fillRef>
          <a:effectRef idx="0">
            <a:schemeClr val="accent1"/>
          </a:effectRef>
          <a:fontRef idx="minor">
            <a:schemeClr val="tx1"/>
          </a:fontRef>
        </p:style>
      </p:cxnSp>
      <p:cxnSp>
        <p:nvCxnSpPr>
          <p:cNvPr id="412" name="Rechte verbindingslijn 411">
            <a:extLst>
              <a:ext uri="{FF2B5EF4-FFF2-40B4-BE49-F238E27FC236}">
                <a16:creationId xmlns:a16="http://schemas.microsoft.com/office/drawing/2014/main" id="{79394454-4559-4662-9C05-05C1B1B481A8}"/>
              </a:ext>
            </a:extLst>
          </p:cNvPr>
          <p:cNvCxnSpPr>
            <a:cxnSpLocks/>
            <a:stCxn id="286" idx="6"/>
            <a:endCxn id="287" idx="2"/>
          </p:cNvCxnSpPr>
          <p:nvPr/>
        </p:nvCxnSpPr>
        <p:spPr>
          <a:xfrm flipV="1">
            <a:off x="2266226" y="2608614"/>
            <a:ext cx="732128" cy="3713"/>
          </a:xfrm>
          <a:prstGeom prst="line">
            <a:avLst/>
          </a:prstGeom>
          <a:ln w="38100">
            <a:solidFill>
              <a:srgbClr val="C00000"/>
            </a:solidFill>
            <a:tailEnd type="none"/>
          </a:ln>
        </p:spPr>
        <p:style>
          <a:lnRef idx="1">
            <a:schemeClr val="accent1"/>
          </a:lnRef>
          <a:fillRef idx="0">
            <a:schemeClr val="accent1"/>
          </a:fillRef>
          <a:effectRef idx="0">
            <a:schemeClr val="accent1"/>
          </a:effectRef>
          <a:fontRef idx="minor">
            <a:schemeClr val="tx1"/>
          </a:fontRef>
        </p:style>
      </p:cxnSp>
      <p:cxnSp>
        <p:nvCxnSpPr>
          <p:cNvPr id="234" name="Rechte verbindingslijn 233">
            <a:extLst>
              <a:ext uri="{FF2B5EF4-FFF2-40B4-BE49-F238E27FC236}">
                <a16:creationId xmlns:a16="http://schemas.microsoft.com/office/drawing/2014/main" id="{B3A7AAED-C345-4D15-B328-5C8CE836CEBA}"/>
              </a:ext>
            </a:extLst>
          </p:cNvPr>
          <p:cNvCxnSpPr>
            <a:cxnSpLocks/>
            <a:stCxn id="298" idx="2"/>
            <a:endCxn id="297" idx="6"/>
          </p:cNvCxnSpPr>
          <p:nvPr/>
        </p:nvCxnSpPr>
        <p:spPr>
          <a:xfrm flipH="1">
            <a:off x="2260914" y="2767636"/>
            <a:ext cx="737440" cy="240"/>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365" name="Rechte verbindingslijn 364">
            <a:extLst>
              <a:ext uri="{FF2B5EF4-FFF2-40B4-BE49-F238E27FC236}">
                <a16:creationId xmlns:a16="http://schemas.microsoft.com/office/drawing/2014/main" id="{918AA14F-6B05-4AA8-83F0-591851616C43}"/>
              </a:ext>
            </a:extLst>
          </p:cNvPr>
          <p:cNvCxnSpPr>
            <a:cxnSpLocks/>
          </p:cNvCxnSpPr>
          <p:nvPr/>
        </p:nvCxnSpPr>
        <p:spPr>
          <a:xfrm flipH="1">
            <a:off x="4505609" y="3202909"/>
            <a:ext cx="234847" cy="189523"/>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407" name="Rechte verbindingslijn 406">
            <a:extLst>
              <a:ext uri="{FF2B5EF4-FFF2-40B4-BE49-F238E27FC236}">
                <a16:creationId xmlns:a16="http://schemas.microsoft.com/office/drawing/2014/main" id="{EE1C70CA-A2DB-4127-97BD-235043071C09}"/>
              </a:ext>
            </a:extLst>
          </p:cNvPr>
          <p:cNvCxnSpPr>
            <a:cxnSpLocks/>
          </p:cNvCxnSpPr>
          <p:nvPr/>
        </p:nvCxnSpPr>
        <p:spPr>
          <a:xfrm>
            <a:off x="4740456" y="2178577"/>
            <a:ext cx="0" cy="1037341"/>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408" name="Rechte verbindingslijn 407">
            <a:extLst>
              <a:ext uri="{FF2B5EF4-FFF2-40B4-BE49-F238E27FC236}">
                <a16:creationId xmlns:a16="http://schemas.microsoft.com/office/drawing/2014/main" id="{86104159-832F-4A55-849F-56BA23F97EA4}"/>
              </a:ext>
            </a:extLst>
          </p:cNvPr>
          <p:cNvCxnSpPr>
            <a:cxnSpLocks/>
          </p:cNvCxnSpPr>
          <p:nvPr/>
        </p:nvCxnSpPr>
        <p:spPr>
          <a:xfrm flipH="1" flipV="1">
            <a:off x="4480405" y="1967253"/>
            <a:ext cx="267292" cy="237136"/>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409" name="Rechte verbindingslijn 408">
            <a:extLst>
              <a:ext uri="{FF2B5EF4-FFF2-40B4-BE49-F238E27FC236}">
                <a16:creationId xmlns:a16="http://schemas.microsoft.com/office/drawing/2014/main" id="{68F29B8D-C26D-4BAA-9B57-F02A9338B11D}"/>
              </a:ext>
            </a:extLst>
          </p:cNvPr>
          <p:cNvCxnSpPr>
            <a:cxnSpLocks/>
          </p:cNvCxnSpPr>
          <p:nvPr/>
        </p:nvCxnSpPr>
        <p:spPr>
          <a:xfrm>
            <a:off x="3855677" y="1964457"/>
            <a:ext cx="645499" cy="6014"/>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410" name="Rechte verbindingslijn 409">
            <a:extLst>
              <a:ext uri="{FF2B5EF4-FFF2-40B4-BE49-F238E27FC236}">
                <a16:creationId xmlns:a16="http://schemas.microsoft.com/office/drawing/2014/main" id="{BFBABCDB-0277-47D8-A04A-6CA4EFFBFEA6}"/>
              </a:ext>
            </a:extLst>
          </p:cNvPr>
          <p:cNvCxnSpPr>
            <a:cxnSpLocks/>
          </p:cNvCxnSpPr>
          <p:nvPr/>
        </p:nvCxnSpPr>
        <p:spPr>
          <a:xfrm flipH="1" flipV="1">
            <a:off x="3625053" y="1736732"/>
            <a:ext cx="249108" cy="223968"/>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411" name="Rechte verbindingslijn 410">
            <a:extLst>
              <a:ext uri="{FF2B5EF4-FFF2-40B4-BE49-F238E27FC236}">
                <a16:creationId xmlns:a16="http://schemas.microsoft.com/office/drawing/2014/main" id="{1591228B-BCFE-4653-8B50-7184DC60E16D}"/>
              </a:ext>
            </a:extLst>
          </p:cNvPr>
          <p:cNvCxnSpPr>
            <a:cxnSpLocks/>
          </p:cNvCxnSpPr>
          <p:nvPr/>
        </p:nvCxnSpPr>
        <p:spPr>
          <a:xfrm flipH="1">
            <a:off x="3625054" y="1057430"/>
            <a:ext cx="7875" cy="689853"/>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413" name="Rechte verbindingslijn 412">
            <a:extLst>
              <a:ext uri="{FF2B5EF4-FFF2-40B4-BE49-F238E27FC236}">
                <a16:creationId xmlns:a16="http://schemas.microsoft.com/office/drawing/2014/main" id="{C20D63A8-B0EE-46A9-B981-6B02292103E1}"/>
              </a:ext>
            </a:extLst>
          </p:cNvPr>
          <p:cNvCxnSpPr>
            <a:cxnSpLocks/>
          </p:cNvCxnSpPr>
          <p:nvPr/>
        </p:nvCxnSpPr>
        <p:spPr>
          <a:xfrm flipH="1" flipV="1">
            <a:off x="3453997" y="903940"/>
            <a:ext cx="190341" cy="166979"/>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sp>
        <p:nvSpPr>
          <p:cNvPr id="414" name="Ovaal 413">
            <a:extLst>
              <a:ext uri="{FF2B5EF4-FFF2-40B4-BE49-F238E27FC236}">
                <a16:creationId xmlns:a16="http://schemas.microsoft.com/office/drawing/2014/main" id="{CFA5D78C-88E8-4F40-9A71-0AA2D756131B}"/>
              </a:ext>
            </a:extLst>
          </p:cNvPr>
          <p:cNvSpPr/>
          <p:nvPr/>
        </p:nvSpPr>
        <p:spPr>
          <a:xfrm>
            <a:off x="1768070" y="839379"/>
            <a:ext cx="162000" cy="16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3</a:t>
            </a:r>
          </a:p>
        </p:txBody>
      </p:sp>
      <p:cxnSp>
        <p:nvCxnSpPr>
          <p:cNvPr id="416" name="Rechte verbindingslijn 415">
            <a:extLst>
              <a:ext uri="{FF2B5EF4-FFF2-40B4-BE49-F238E27FC236}">
                <a16:creationId xmlns:a16="http://schemas.microsoft.com/office/drawing/2014/main" id="{DFBA5F35-4E95-475E-A016-6A7FF866CA9C}"/>
              </a:ext>
            </a:extLst>
          </p:cNvPr>
          <p:cNvCxnSpPr>
            <a:cxnSpLocks/>
          </p:cNvCxnSpPr>
          <p:nvPr/>
        </p:nvCxnSpPr>
        <p:spPr>
          <a:xfrm flipV="1">
            <a:off x="1912249" y="916080"/>
            <a:ext cx="1572495" cy="8410"/>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sp>
        <p:nvSpPr>
          <p:cNvPr id="417" name="Stroomdiagram: Scheidingslijn 416">
            <a:extLst>
              <a:ext uri="{FF2B5EF4-FFF2-40B4-BE49-F238E27FC236}">
                <a16:creationId xmlns:a16="http://schemas.microsoft.com/office/drawing/2014/main" id="{D4C50121-9408-4D5E-87EE-7DD3296F5965}"/>
              </a:ext>
            </a:extLst>
          </p:cNvPr>
          <p:cNvSpPr/>
          <p:nvPr/>
        </p:nvSpPr>
        <p:spPr>
          <a:xfrm rot="16200000">
            <a:off x="985280" y="1047597"/>
            <a:ext cx="440506" cy="162000"/>
          </a:xfrm>
          <a:prstGeom prst="flowChartTerminator">
            <a:avLst/>
          </a:prstGeom>
          <a:solidFill>
            <a:srgbClr val="3399FF"/>
          </a:solidFill>
          <a:ln>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defRPr/>
            </a:pPr>
            <a:r>
              <a:rPr lang="nl-NL" sz="750">
                <a:solidFill>
                  <a:srgbClr val="FFFFFF"/>
                </a:solidFill>
                <a:latin typeface="Arial"/>
              </a:rPr>
              <a:t>1</a:t>
            </a:r>
          </a:p>
        </p:txBody>
      </p:sp>
      <p:sp>
        <p:nvSpPr>
          <p:cNvPr id="419" name="Stroomdiagram: Scheidingslijn 418">
            <a:extLst>
              <a:ext uri="{FF2B5EF4-FFF2-40B4-BE49-F238E27FC236}">
                <a16:creationId xmlns:a16="http://schemas.microsoft.com/office/drawing/2014/main" id="{50BB3339-DCF9-4BC8-A202-B1422639689E}"/>
              </a:ext>
            </a:extLst>
          </p:cNvPr>
          <p:cNvSpPr/>
          <p:nvPr/>
        </p:nvSpPr>
        <p:spPr>
          <a:xfrm>
            <a:off x="1128204" y="903940"/>
            <a:ext cx="350465" cy="178960"/>
          </a:xfrm>
          <a:prstGeom prst="flowChartTerminator">
            <a:avLst/>
          </a:prstGeom>
          <a:solidFill>
            <a:srgbClr val="3399FF"/>
          </a:solidFill>
          <a:ln>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defRPr/>
            </a:pPr>
            <a:endParaRPr lang="nl-NL" sz="750">
              <a:solidFill>
                <a:srgbClr val="FFFFFF"/>
              </a:solidFill>
              <a:latin typeface="Arial"/>
            </a:endParaRPr>
          </a:p>
        </p:txBody>
      </p:sp>
      <p:sp>
        <p:nvSpPr>
          <p:cNvPr id="420" name="Stroomdiagram: Scheidingslijn 419">
            <a:extLst>
              <a:ext uri="{FF2B5EF4-FFF2-40B4-BE49-F238E27FC236}">
                <a16:creationId xmlns:a16="http://schemas.microsoft.com/office/drawing/2014/main" id="{0BC239A1-B44B-4F15-8919-372715CB6EAD}"/>
              </a:ext>
            </a:extLst>
          </p:cNvPr>
          <p:cNvSpPr/>
          <p:nvPr/>
        </p:nvSpPr>
        <p:spPr>
          <a:xfrm>
            <a:off x="939814" y="1532417"/>
            <a:ext cx="376855" cy="149771"/>
          </a:xfrm>
          <a:prstGeom prst="flowChartTerminator">
            <a:avLst/>
          </a:prstGeom>
          <a:solidFill>
            <a:srgbClr val="005F87"/>
          </a:solidFill>
          <a:ln>
            <a:solidFill>
              <a:srgbClr val="005F87"/>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defRPr/>
            </a:pPr>
            <a:r>
              <a:rPr lang="nl-NL" sz="750">
                <a:solidFill>
                  <a:srgbClr val="FFFFFF"/>
                </a:solidFill>
                <a:latin typeface="Arial"/>
              </a:rPr>
              <a:t>1</a:t>
            </a:r>
          </a:p>
        </p:txBody>
      </p:sp>
      <p:sp>
        <p:nvSpPr>
          <p:cNvPr id="421" name="Stroomdiagram: Scheidingslijn 420">
            <a:extLst>
              <a:ext uri="{FF2B5EF4-FFF2-40B4-BE49-F238E27FC236}">
                <a16:creationId xmlns:a16="http://schemas.microsoft.com/office/drawing/2014/main" id="{AA579E73-E75A-4B03-8D8F-A5FCD70C0AA5}"/>
              </a:ext>
            </a:extLst>
          </p:cNvPr>
          <p:cNvSpPr/>
          <p:nvPr/>
        </p:nvSpPr>
        <p:spPr>
          <a:xfrm>
            <a:off x="1284066" y="1178885"/>
            <a:ext cx="350465" cy="154969"/>
          </a:xfrm>
          <a:prstGeom prst="flowChartTerminator">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defRPr/>
            </a:pPr>
            <a:endParaRPr lang="nl-NL" sz="750">
              <a:solidFill>
                <a:srgbClr val="FFFFFF"/>
              </a:solidFill>
              <a:latin typeface="Arial"/>
            </a:endParaRPr>
          </a:p>
        </p:txBody>
      </p:sp>
      <p:sp>
        <p:nvSpPr>
          <p:cNvPr id="423" name="Stroomdiagram: Scheidingslijn 422">
            <a:extLst>
              <a:ext uri="{FF2B5EF4-FFF2-40B4-BE49-F238E27FC236}">
                <a16:creationId xmlns:a16="http://schemas.microsoft.com/office/drawing/2014/main" id="{D9042547-2990-4BE6-9221-03A79C800903}"/>
              </a:ext>
            </a:extLst>
          </p:cNvPr>
          <p:cNvSpPr/>
          <p:nvPr/>
        </p:nvSpPr>
        <p:spPr>
          <a:xfrm rot="16200000">
            <a:off x="1343096" y="1030830"/>
            <a:ext cx="440506" cy="162000"/>
          </a:xfrm>
          <a:prstGeom prst="flowChartTerminator">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defRPr/>
            </a:pPr>
            <a:r>
              <a:rPr lang="nl-NL" sz="750">
                <a:solidFill>
                  <a:srgbClr val="FFFFFF"/>
                </a:solidFill>
                <a:latin typeface="Arial"/>
              </a:rPr>
              <a:t>1</a:t>
            </a:r>
          </a:p>
        </p:txBody>
      </p:sp>
      <p:cxnSp>
        <p:nvCxnSpPr>
          <p:cNvPr id="296" name="Rechte verbindingslijn 295">
            <a:extLst>
              <a:ext uri="{FF2B5EF4-FFF2-40B4-BE49-F238E27FC236}">
                <a16:creationId xmlns:a16="http://schemas.microsoft.com/office/drawing/2014/main" id="{AAE680DA-F897-44CE-8761-81E5FA90AC63}"/>
              </a:ext>
            </a:extLst>
          </p:cNvPr>
          <p:cNvCxnSpPr>
            <a:cxnSpLocks/>
            <a:stCxn id="317" idx="2"/>
          </p:cNvCxnSpPr>
          <p:nvPr/>
        </p:nvCxnSpPr>
        <p:spPr>
          <a:xfrm flipH="1" flipV="1">
            <a:off x="5105029" y="1224691"/>
            <a:ext cx="253529" cy="1063"/>
          </a:xfrm>
          <a:prstGeom prst="line">
            <a:avLst/>
          </a:prstGeom>
          <a:ln w="38100">
            <a:solidFill>
              <a:srgbClr val="3399FF"/>
            </a:solidFill>
            <a:tailEnd type="none"/>
          </a:ln>
        </p:spPr>
        <p:style>
          <a:lnRef idx="1">
            <a:schemeClr val="accent1"/>
          </a:lnRef>
          <a:fillRef idx="0">
            <a:schemeClr val="accent1"/>
          </a:fillRef>
          <a:effectRef idx="0">
            <a:schemeClr val="accent1"/>
          </a:effectRef>
          <a:fontRef idx="minor">
            <a:schemeClr val="tx1"/>
          </a:fontRef>
        </p:style>
      </p:cxnSp>
      <p:cxnSp>
        <p:nvCxnSpPr>
          <p:cNvPr id="345" name="Rechte verbindingslijn 344">
            <a:extLst>
              <a:ext uri="{FF2B5EF4-FFF2-40B4-BE49-F238E27FC236}">
                <a16:creationId xmlns:a16="http://schemas.microsoft.com/office/drawing/2014/main" id="{7CFB8B23-1DA3-4F78-91D8-D04A842983E0}"/>
              </a:ext>
            </a:extLst>
          </p:cNvPr>
          <p:cNvCxnSpPr>
            <a:cxnSpLocks/>
            <a:stCxn id="308" idx="2"/>
            <a:endCxn id="262" idx="6"/>
          </p:cNvCxnSpPr>
          <p:nvPr/>
        </p:nvCxnSpPr>
        <p:spPr>
          <a:xfrm flipH="1">
            <a:off x="4174547" y="1488509"/>
            <a:ext cx="2861223" cy="5693"/>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pic>
        <p:nvPicPr>
          <p:cNvPr id="302" name="Afbeelding 301">
            <a:extLst>
              <a:ext uri="{FF2B5EF4-FFF2-40B4-BE49-F238E27FC236}">
                <a16:creationId xmlns:a16="http://schemas.microsoft.com/office/drawing/2014/main" id="{88BFD4AE-B413-49E5-8774-AE93B003C7FD}"/>
              </a:ext>
            </a:extLst>
          </p:cNvPr>
          <p:cNvPicPr>
            <a:picLocks noChangeAspect="1"/>
          </p:cNvPicPr>
          <p:nvPr/>
        </p:nvPicPr>
        <p:blipFill>
          <a:blip r:embed="rId3"/>
          <a:stretch>
            <a:fillRect/>
          </a:stretch>
        </p:blipFill>
        <p:spPr>
          <a:xfrm>
            <a:off x="7751731" y="102171"/>
            <a:ext cx="1316699" cy="359100"/>
          </a:xfrm>
          <a:prstGeom prst="rect">
            <a:avLst/>
          </a:prstGeom>
        </p:spPr>
      </p:pic>
    </p:spTree>
    <p:extLst>
      <p:ext uri="{BB962C8B-B14F-4D97-AF65-F5344CB8AC3E}">
        <p14:creationId xmlns:p14="http://schemas.microsoft.com/office/powerpoint/2010/main" val="10644875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Klant">
            <a:extLst>
              <a:ext uri="{FF2B5EF4-FFF2-40B4-BE49-F238E27FC236}">
                <a16:creationId xmlns:a16="http://schemas.microsoft.com/office/drawing/2014/main" id="{CC1687F5-75D9-4057-AD1A-8321CE9A6BC8}"/>
              </a:ext>
            </a:extLst>
          </p:cNvPr>
          <p:cNvSpPr/>
          <p:nvPr/>
        </p:nvSpPr>
        <p:spPr>
          <a:xfrm>
            <a:off x="522000" y="771750"/>
            <a:ext cx="1080000" cy="4185000"/>
          </a:xfrm>
          <a:prstGeom prst="rect">
            <a:avLst/>
          </a:prstGeom>
          <a:solidFill>
            <a:schemeClr val="bg1"/>
          </a:solidFill>
          <a:ln w="3175">
            <a:solidFill>
              <a:srgbClr val="5E872D"/>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t"/>
          <a:lstStyle/>
          <a:p>
            <a:pPr algn="ctr"/>
            <a:r>
              <a:rPr lang="nl-NL" sz="600">
                <a:solidFill>
                  <a:schemeClr val="tx1"/>
                </a:solidFill>
              </a:rPr>
              <a:t>Klant</a:t>
            </a:r>
          </a:p>
        </p:txBody>
      </p:sp>
      <p:sp>
        <p:nvSpPr>
          <p:cNvPr id="29" name="Rechthoek 28">
            <a:extLst>
              <a:ext uri="{FF2B5EF4-FFF2-40B4-BE49-F238E27FC236}">
                <a16:creationId xmlns:a16="http://schemas.microsoft.com/office/drawing/2014/main" id="{568E26EA-7375-4F01-8215-CAAECCFB3084}"/>
              </a:ext>
            </a:extLst>
          </p:cNvPr>
          <p:cNvSpPr/>
          <p:nvPr/>
        </p:nvSpPr>
        <p:spPr>
          <a:xfrm>
            <a:off x="612000" y="996750"/>
            <a:ext cx="900000" cy="360000"/>
          </a:xfrm>
          <a:prstGeom prst="rect">
            <a:avLst/>
          </a:prstGeom>
          <a:solidFill>
            <a:srgbClr val="E5F1D7"/>
          </a:solidFill>
          <a:ln w="3175">
            <a:solidFill>
              <a:srgbClr val="5E872D"/>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t"/>
          <a:lstStyle/>
          <a:p>
            <a:pPr algn="ctr"/>
            <a:r>
              <a:rPr lang="nl-NL" sz="500">
                <a:solidFill>
                  <a:schemeClr val="tx1"/>
                </a:solidFill>
              </a:rPr>
              <a:t>Klant</a:t>
            </a:r>
          </a:p>
        </p:txBody>
      </p:sp>
      <p:sp>
        <p:nvSpPr>
          <p:cNvPr id="92" name="Titel 1">
            <a:extLst>
              <a:ext uri="{FF2B5EF4-FFF2-40B4-BE49-F238E27FC236}">
                <a16:creationId xmlns:a16="http://schemas.microsoft.com/office/drawing/2014/main" id="{7BD2D990-713F-47EC-9317-58FA09C75FEC}"/>
              </a:ext>
            </a:extLst>
          </p:cNvPr>
          <p:cNvSpPr txBox="1">
            <a:spLocks/>
          </p:cNvSpPr>
          <p:nvPr/>
        </p:nvSpPr>
        <p:spPr>
          <a:xfrm>
            <a:off x="535676" y="155369"/>
            <a:ext cx="882852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marL="0" marR="0" lvl="0" indent="0" algn="l" defTabSz="685814" rtl="0" eaLnBrk="1" fontAlgn="auto" latinLnBrk="0" hangingPunct="1">
              <a:lnSpc>
                <a:spcPts val="2100"/>
              </a:lnSpc>
              <a:spcBef>
                <a:spcPct val="0"/>
              </a:spcBef>
              <a:spcAft>
                <a:spcPts val="0"/>
              </a:spcAft>
              <a:buClrTx/>
              <a:buSzTx/>
              <a:buFontTx/>
              <a:buNone/>
              <a:tabLst/>
              <a:defRPr/>
            </a:pPr>
            <a:r>
              <a:rPr lang="nl-NL" sz="2100">
                <a:latin typeface="Microsoft JhengHei Light" panose="020B0304030504040204" pitchFamily="34" charset="-120"/>
                <a:ea typeface="Microsoft JhengHei Light" panose="020B0304030504040204" pitchFamily="34" charset="-120"/>
              </a:rPr>
              <a:t>Bedrijfsobjecten</a:t>
            </a:r>
            <a:endParaRPr kumimoji="0" lang="nl-NL" sz="2100" b="0" i="0" u="none" strike="noStrike" kern="1200" cap="none" spc="0" normalizeH="0" baseline="0">
              <a:ln>
                <a:noFill/>
              </a:ln>
              <a:solidFill>
                <a:srgbClr val="821E7D"/>
              </a:solidFill>
              <a:effectLst/>
              <a:uLnTx/>
              <a:uFillTx/>
              <a:latin typeface="Microsoft JhengHei Light"/>
              <a:ea typeface="+mj-ea"/>
              <a:cs typeface="Arial" pitchFamily="34" charset="0"/>
            </a:endParaRPr>
          </a:p>
        </p:txBody>
      </p:sp>
      <p:sp>
        <p:nvSpPr>
          <p:cNvPr id="93" name="Tijdelijke aanduiding voor tekst 2">
            <a:extLst>
              <a:ext uri="{FF2B5EF4-FFF2-40B4-BE49-F238E27FC236}">
                <a16:creationId xmlns:a16="http://schemas.microsoft.com/office/drawing/2014/main" id="{035ABF92-FE22-4964-80DD-E1A6051A59B0}"/>
              </a:ext>
            </a:extLst>
          </p:cNvPr>
          <p:cNvSpPr txBox="1">
            <a:spLocks/>
          </p:cNvSpPr>
          <p:nvPr/>
        </p:nvSpPr>
        <p:spPr>
          <a:xfrm>
            <a:off x="538490" y="363832"/>
            <a:ext cx="7093510" cy="203093"/>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pPr marL="0" marR="0" lvl="0" indent="0" algn="l" defTabSz="914400" rtl="0" eaLnBrk="1" fontAlgn="auto" latinLnBrk="0" hangingPunct="1">
              <a:lnSpc>
                <a:spcPct val="120000"/>
              </a:lnSpc>
              <a:spcBef>
                <a:spcPts val="0"/>
              </a:spcBef>
              <a:spcAft>
                <a:spcPts val="0"/>
              </a:spcAft>
              <a:buClr>
                <a:srgbClr val="002D41"/>
              </a:buClr>
              <a:buSzTx/>
              <a:buFontTx/>
              <a:buNone/>
              <a:tabLst/>
              <a:defRPr/>
            </a:pPr>
            <a:r>
              <a:rPr kumimoji="0" lang="nl-NL" sz="1500" b="0" i="0" u="none" strike="noStrike" kern="1200" cap="none" spc="0" normalizeH="0" baseline="0">
                <a:ln>
                  <a:noFill/>
                </a:ln>
                <a:solidFill>
                  <a:srgbClr val="48AED0"/>
                </a:solidFill>
                <a:effectLst/>
                <a:uLnTx/>
                <a:uFillTx/>
                <a:latin typeface="Microsoft JhengHei Light" panose="020B0304030504040204" pitchFamily="34" charset="-120"/>
                <a:ea typeface="Microsoft JhengHei Light" panose="020B0304030504040204" pitchFamily="34" charset="-120"/>
                <a:cs typeface="Calibri Light"/>
              </a:rPr>
              <a:t>Alle niveaus</a:t>
            </a:r>
            <a:endParaRPr kumimoji="0" lang="nl-NL" sz="1500" b="0" i="0" u="none" strike="noStrike" kern="1200" cap="none" spc="0" normalizeH="0" baseline="0">
              <a:ln>
                <a:noFill/>
              </a:ln>
              <a:solidFill>
                <a:srgbClr val="48AED0"/>
              </a:solidFill>
              <a:effectLst/>
              <a:uLnTx/>
              <a:uFillTx/>
              <a:latin typeface="Microsoft JhengHei Light" panose="020B0304030504040204" pitchFamily="34" charset="-120"/>
              <a:ea typeface="Microsoft JhengHei Light" panose="020B0304030504040204" pitchFamily="34" charset="-120"/>
              <a:cs typeface="Calibri Light" panose="020F0302020204030204" pitchFamily="34" charset="0"/>
            </a:endParaRPr>
          </a:p>
        </p:txBody>
      </p:sp>
      <p:sp>
        <p:nvSpPr>
          <p:cNvPr id="27" name="Rechthoek 26">
            <a:extLst>
              <a:ext uri="{FF2B5EF4-FFF2-40B4-BE49-F238E27FC236}">
                <a16:creationId xmlns:a16="http://schemas.microsoft.com/office/drawing/2014/main" id="{182C9338-1F96-45B0-83FE-298CBCCC8A12}"/>
              </a:ext>
            </a:extLst>
          </p:cNvPr>
          <p:cNvSpPr/>
          <p:nvPr/>
        </p:nvSpPr>
        <p:spPr>
          <a:xfrm>
            <a:off x="657000" y="1176750"/>
            <a:ext cx="810000" cy="135000"/>
          </a:xfrm>
          <a:prstGeom prst="rect">
            <a:avLst/>
          </a:prstGeom>
          <a:solidFill>
            <a:srgbClr val="E5F1D7"/>
          </a:solidFill>
          <a:ln w="3175">
            <a:solidFill>
              <a:srgbClr val="5E872D"/>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Klant</a:t>
            </a:r>
          </a:p>
        </p:txBody>
      </p:sp>
      <p:sp>
        <p:nvSpPr>
          <p:cNvPr id="59" name="Rechthoek 58">
            <a:extLst>
              <a:ext uri="{FF2B5EF4-FFF2-40B4-BE49-F238E27FC236}">
                <a16:creationId xmlns:a16="http://schemas.microsoft.com/office/drawing/2014/main" id="{11111403-F385-4095-881C-5DD5EE30DD51}"/>
              </a:ext>
            </a:extLst>
          </p:cNvPr>
          <p:cNvSpPr/>
          <p:nvPr/>
        </p:nvSpPr>
        <p:spPr>
          <a:xfrm>
            <a:off x="612000" y="1446750"/>
            <a:ext cx="900000" cy="1080000"/>
          </a:xfrm>
          <a:prstGeom prst="rect">
            <a:avLst/>
          </a:prstGeom>
          <a:solidFill>
            <a:srgbClr val="E5F1D7"/>
          </a:solidFill>
          <a:ln w="3175">
            <a:solidFill>
              <a:srgbClr val="5E872D"/>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t"/>
          <a:lstStyle/>
          <a:p>
            <a:pPr algn="ctr"/>
            <a:r>
              <a:rPr lang="nl-NL" sz="500">
                <a:solidFill>
                  <a:schemeClr val="tx1"/>
                </a:solidFill>
              </a:rPr>
              <a:t>Klantinteractie</a:t>
            </a:r>
          </a:p>
        </p:txBody>
      </p:sp>
      <p:sp>
        <p:nvSpPr>
          <p:cNvPr id="60" name="Rechthoek 59">
            <a:extLst>
              <a:ext uri="{FF2B5EF4-FFF2-40B4-BE49-F238E27FC236}">
                <a16:creationId xmlns:a16="http://schemas.microsoft.com/office/drawing/2014/main" id="{758B33C8-4D45-46A4-8A53-75FA8A08B949}"/>
              </a:ext>
            </a:extLst>
          </p:cNvPr>
          <p:cNvSpPr/>
          <p:nvPr/>
        </p:nvSpPr>
        <p:spPr>
          <a:xfrm>
            <a:off x="657000" y="1626750"/>
            <a:ext cx="810000" cy="135000"/>
          </a:xfrm>
          <a:prstGeom prst="rect">
            <a:avLst/>
          </a:prstGeom>
          <a:solidFill>
            <a:srgbClr val="E5F1D7"/>
          </a:solidFill>
          <a:ln w="3175">
            <a:solidFill>
              <a:srgbClr val="5E872D"/>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Klantaanvraag</a:t>
            </a:r>
          </a:p>
        </p:txBody>
      </p:sp>
      <p:sp>
        <p:nvSpPr>
          <p:cNvPr id="61" name="Rechthoek 60">
            <a:extLst>
              <a:ext uri="{FF2B5EF4-FFF2-40B4-BE49-F238E27FC236}">
                <a16:creationId xmlns:a16="http://schemas.microsoft.com/office/drawing/2014/main" id="{36EDB2D1-536A-4C63-B0E6-389F35CD8D10}"/>
              </a:ext>
            </a:extLst>
          </p:cNvPr>
          <p:cNvSpPr/>
          <p:nvPr/>
        </p:nvSpPr>
        <p:spPr>
          <a:xfrm>
            <a:off x="657000" y="1806750"/>
            <a:ext cx="810000" cy="135000"/>
          </a:xfrm>
          <a:prstGeom prst="rect">
            <a:avLst/>
          </a:prstGeom>
          <a:solidFill>
            <a:srgbClr val="E5F1D7"/>
          </a:solidFill>
          <a:ln w="3175">
            <a:solidFill>
              <a:srgbClr val="5E872D"/>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Potentiële aanvraag</a:t>
            </a:r>
          </a:p>
        </p:txBody>
      </p:sp>
      <p:sp>
        <p:nvSpPr>
          <p:cNvPr id="64" name="Rechthoek 63">
            <a:extLst>
              <a:ext uri="{FF2B5EF4-FFF2-40B4-BE49-F238E27FC236}">
                <a16:creationId xmlns:a16="http://schemas.microsoft.com/office/drawing/2014/main" id="{65EB9F87-649A-4C1A-9E80-A5E8E16A8D01}"/>
              </a:ext>
            </a:extLst>
          </p:cNvPr>
          <p:cNvSpPr/>
          <p:nvPr/>
        </p:nvSpPr>
        <p:spPr>
          <a:xfrm>
            <a:off x="657000" y="1986750"/>
            <a:ext cx="810000" cy="135000"/>
          </a:xfrm>
          <a:prstGeom prst="rect">
            <a:avLst/>
          </a:prstGeom>
          <a:solidFill>
            <a:srgbClr val="E5F1D7"/>
          </a:solidFill>
          <a:ln w="3175">
            <a:solidFill>
              <a:srgbClr val="5E872D"/>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Klantcontactmoment</a:t>
            </a:r>
          </a:p>
        </p:txBody>
      </p:sp>
      <p:sp>
        <p:nvSpPr>
          <p:cNvPr id="65" name="Rechthoek 64">
            <a:extLst>
              <a:ext uri="{FF2B5EF4-FFF2-40B4-BE49-F238E27FC236}">
                <a16:creationId xmlns:a16="http://schemas.microsoft.com/office/drawing/2014/main" id="{9660BC3D-6169-4595-9EB2-911073D86D94}"/>
              </a:ext>
            </a:extLst>
          </p:cNvPr>
          <p:cNvSpPr/>
          <p:nvPr/>
        </p:nvSpPr>
        <p:spPr>
          <a:xfrm>
            <a:off x="657000" y="2166750"/>
            <a:ext cx="810000" cy="135000"/>
          </a:xfrm>
          <a:prstGeom prst="rect">
            <a:avLst/>
          </a:prstGeom>
          <a:solidFill>
            <a:srgbClr val="E5F1D7"/>
          </a:solidFill>
          <a:ln w="3175">
            <a:solidFill>
              <a:srgbClr val="5E872D"/>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Klantnotificatie</a:t>
            </a:r>
          </a:p>
        </p:txBody>
      </p:sp>
      <p:sp>
        <p:nvSpPr>
          <p:cNvPr id="66" name="Rechthoek 65">
            <a:extLst>
              <a:ext uri="{FF2B5EF4-FFF2-40B4-BE49-F238E27FC236}">
                <a16:creationId xmlns:a16="http://schemas.microsoft.com/office/drawing/2014/main" id="{7984369E-1AF9-4A57-93DD-63DED683EEA6}"/>
              </a:ext>
            </a:extLst>
          </p:cNvPr>
          <p:cNvSpPr/>
          <p:nvPr/>
        </p:nvSpPr>
        <p:spPr>
          <a:xfrm>
            <a:off x="657000" y="2346750"/>
            <a:ext cx="810000" cy="135000"/>
          </a:xfrm>
          <a:prstGeom prst="rect">
            <a:avLst/>
          </a:prstGeom>
          <a:solidFill>
            <a:srgbClr val="E5F1D7"/>
          </a:solidFill>
          <a:ln w="3175">
            <a:solidFill>
              <a:srgbClr val="5E872D"/>
            </a:solidFill>
          </a:ln>
        </p:spPr>
        <p:style>
          <a:lnRef idx="2">
            <a:schemeClr val="accent1">
              <a:shade val="50000"/>
            </a:schemeClr>
          </a:lnRef>
          <a:fillRef idx="1">
            <a:schemeClr val="accent1"/>
          </a:fillRef>
          <a:effectRef idx="0">
            <a:schemeClr val="accent1"/>
          </a:effectRef>
          <a:fontRef idx="minor">
            <a:schemeClr val="lt1"/>
          </a:fontRef>
        </p:style>
        <p:txBody>
          <a:bodyPr lIns="7200" tIns="14400" rIns="7200" bIns="36000" rtlCol="0" anchor="t"/>
          <a:lstStyle/>
          <a:p>
            <a:pPr algn="ctr"/>
            <a:r>
              <a:rPr lang="nl-NL" sz="400">
                <a:solidFill>
                  <a:schemeClr val="tx1"/>
                </a:solidFill>
              </a:rPr>
              <a:t>Klantzaak</a:t>
            </a:r>
          </a:p>
        </p:txBody>
      </p:sp>
      <p:sp>
        <p:nvSpPr>
          <p:cNvPr id="81" name="Rechthoek 80">
            <a:extLst>
              <a:ext uri="{FF2B5EF4-FFF2-40B4-BE49-F238E27FC236}">
                <a16:creationId xmlns:a16="http://schemas.microsoft.com/office/drawing/2014/main" id="{E165757D-310F-46F7-9C68-179EA932FFC5}"/>
              </a:ext>
            </a:extLst>
          </p:cNvPr>
          <p:cNvSpPr/>
          <p:nvPr/>
        </p:nvSpPr>
        <p:spPr>
          <a:xfrm>
            <a:off x="882000" y="2436750"/>
            <a:ext cx="180000" cy="21600"/>
          </a:xfrm>
          <a:prstGeom prst="rect">
            <a:avLst/>
          </a:prstGeom>
          <a:solidFill>
            <a:srgbClr val="E5F1D7"/>
          </a:solidFill>
          <a:ln w="3175">
            <a:solidFill>
              <a:srgbClr val="5E872D"/>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endParaRPr lang="nl-NL" sz="300">
              <a:solidFill>
                <a:schemeClr val="tx1"/>
              </a:solidFill>
            </a:endParaRPr>
          </a:p>
        </p:txBody>
      </p:sp>
      <p:sp>
        <p:nvSpPr>
          <p:cNvPr id="87" name="Rechthoek 86">
            <a:extLst>
              <a:ext uri="{FF2B5EF4-FFF2-40B4-BE49-F238E27FC236}">
                <a16:creationId xmlns:a16="http://schemas.microsoft.com/office/drawing/2014/main" id="{A990E25C-0B74-4793-B659-F36C18D3D0C3}"/>
              </a:ext>
            </a:extLst>
          </p:cNvPr>
          <p:cNvSpPr/>
          <p:nvPr/>
        </p:nvSpPr>
        <p:spPr>
          <a:xfrm>
            <a:off x="612000" y="2616750"/>
            <a:ext cx="900000" cy="540000"/>
          </a:xfrm>
          <a:prstGeom prst="rect">
            <a:avLst/>
          </a:prstGeom>
          <a:solidFill>
            <a:srgbClr val="E5F1D7"/>
          </a:solidFill>
          <a:ln w="3175">
            <a:solidFill>
              <a:srgbClr val="5E872D"/>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t"/>
          <a:lstStyle/>
          <a:p>
            <a:pPr algn="ctr"/>
            <a:r>
              <a:rPr lang="nl-NL" sz="500">
                <a:solidFill>
                  <a:schemeClr val="tx1"/>
                </a:solidFill>
              </a:rPr>
              <a:t>Klantovereenkomst</a:t>
            </a:r>
          </a:p>
        </p:txBody>
      </p:sp>
      <p:sp>
        <p:nvSpPr>
          <p:cNvPr id="88" name="Rechthoek 87">
            <a:extLst>
              <a:ext uri="{FF2B5EF4-FFF2-40B4-BE49-F238E27FC236}">
                <a16:creationId xmlns:a16="http://schemas.microsoft.com/office/drawing/2014/main" id="{7CA44023-9B09-4558-A3A8-4845C99C5798}"/>
              </a:ext>
            </a:extLst>
          </p:cNvPr>
          <p:cNvSpPr/>
          <p:nvPr/>
        </p:nvSpPr>
        <p:spPr>
          <a:xfrm>
            <a:off x="657000" y="2796750"/>
            <a:ext cx="810000" cy="135000"/>
          </a:xfrm>
          <a:prstGeom prst="rect">
            <a:avLst/>
          </a:prstGeom>
          <a:solidFill>
            <a:srgbClr val="E5F1D7"/>
          </a:solidFill>
          <a:ln w="3175">
            <a:solidFill>
              <a:srgbClr val="5E872D"/>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Klantofferte</a:t>
            </a:r>
          </a:p>
        </p:txBody>
      </p:sp>
      <p:sp>
        <p:nvSpPr>
          <p:cNvPr id="89" name="!!3Klantovereenkomst">
            <a:extLst>
              <a:ext uri="{FF2B5EF4-FFF2-40B4-BE49-F238E27FC236}">
                <a16:creationId xmlns:a16="http://schemas.microsoft.com/office/drawing/2014/main" id="{C7C4CF21-2862-4F27-94E6-4F1597087079}"/>
              </a:ext>
            </a:extLst>
          </p:cNvPr>
          <p:cNvSpPr/>
          <p:nvPr/>
        </p:nvSpPr>
        <p:spPr>
          <a:xfrm>
            <a:off x="657000" y="2976750"/>
            <a:ext cx="810000" cy="135000"/>
          </a:xfrm>
          <a:prstGeom prst="rect">
            <a:avLst/>
          </a:prstGeom>
          <a:solidFill>
            <a:srgbClr val="E5F1D7"/>
          </a:solidFill>
          <a:ln w="3175">
            <a:solidFill>
              <a:srgbClr val="5E872D"/>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Klantovereenkomst</a:t>
            </a:r>
          </a:p>
        </p:txBody>
      </p:sp>
      <p:sp>
        <p:nvSpPr>
          <p:cNvPr id="90" name="Rechthoek 89">
            <a:extLst>
              <a:ext uri="{FF2B5EF4-FFF2-40B4-BE49-F238E27FC236}">
                <a16:creationId xmlns:a16="http://schemas.microsoft.com/office/drawing/2014/main" id="{95DCA934-EAFC-4CE6-BAF2-94D3F2091815}"/>
              </a:ext>
            </a:extLst>
          </p:cNvPr>
          <p:cNvSpPr/>
          <p:nvPr/>
        </p:nvSpPr>
        <p:spPr>
          <a:xfrm>
            <a:off x="612000" y="3246750"/>
            <a:ext cx="900000" cy="360000"/>
          </a:xfrm>
          <a:prstGeom prst="rect">
            <a:avLst/>
          </a:prstGeom>
          <a:solidFill>
            <a:srgbClr val="E5F1D7"/>
          </a:solidFill>
          <a:ln w="3175">
            <a:solidFill>
              <a:srgbClr val="5E872D"/>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t"/>
          <a:lstStyle/>
          <a:p>
            <a:pPr algn="ctr"/>
            <a:r>
              <a:rPr lang="nl-NL" sz="500">
                <a:solidFill>
                  <a:schemeClr val="tx1"/>
                </a:solidFill>
              </a:rPr>
              <a:t>Klantverrekening</a:t>
            </a:r>
          </a:p>
        </p:txBody>
      </p:sp>
      <p:sp>
        <p:nvSpPr>
          <p:cNvPr id="91" name="Rechthoek 90">
            <a:extLst>
              <a:ext uri="{FF2B5EF4-FFF2-40B4-BE49-F238E27FC236}">
                <a16:creationId xmlns:a16="http://schemas.microsoft.com/office/drawing/2014/main" id="{284D2294-733A-4F4F-A7FF-71DEDB5D1C38}"/>
              </a:ext>
            </a:extLst>
          </p:cNvPr>
          <p:cNvSpPr/>
          <p:nvPr/>
        </p:nvSpPr>
        <p:spPr>
          <a:xfrm>
            <a:off x="657000" y="3426750"/>
            <a:ext cx="810000" cy="135000"/>
          </a:xfrm>
          <a:prstGeom prst="rect">
            <a:avLst/>
          </a:prstGeom>
          <a:solidFill>
            <a:srgbClr val="E5F1D7"/>
          </a:solidFill>
          <a:ln w="3175">
            <a:solidFill>
              <a:srgbClr val="5E872D"/>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Klantfactuur</a:t>
            </a:r>
          </a:p>
        </p:txBody>
      </p:sp>
      <p:sp>
        <p:nvSpPr>
          <p:cNvPr id="190" name="!!Energietransport">
            <a:extLst>
              <a:ext uri="{FF2B5EF4-FFF2-40B4-BE49-F238E27FC236}">
                <a16:creationId xmlns:a16="http://schemas.microsoft.com/office/drawing/2014/main" id="{B1724192-B55B-40EC-825A-736E7442AD48}"/>
              </a:ext>
            </a:extLst>
          </p:cNvPr>
          <p:cNvSpPr/>
          <p:nvPr/>
        </p:nvSpPr>
        <p:spPr>
          <a:xfrm>
            <a:off x="1737000" y="771750"/>
            <a:ext cx="1080000" cy="4185000"/>
          </a:xfrm>
          <a:prstGeom prst="rect">
            <a:avLst/>
          </a:prstGeom>
          <a:solidFill>
            <a:schemeClr val="bg1"/>
          </a:solidFill>
          <a:ln w="3175">
            <a:solidFill>
              <a:srgbClr val="008CBE"/>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t"/>
          <a:lstStyle/>
          <a:p>
            <a:pPr algn="ctr"/>
            <a:r>
              <a:rPr lang="nl-NL" sz="600">
                <a:solidFill>
                  <a:schemeClr val="tx1"/>
                </a:solidFill>
              </a:rPr>
              <a:t>Energietransport</a:t>
            </a:r>
          </a:p>
        </p:txBody>
      </p:sp>
      <p:sp>
        <p:nvSpPr>
          <p:cNvPr id="191" name="!!Energienet">
            <a:extLst>
              <a:ext uri="{FF2B5EF4-FFF2-40B4-BE49-F238E27FC236}">
                <a16:creationId xmlns:a16="http://schemas.microsoft.com/office/drawing/2014/main" id="{69FC7E07-DD1E-4E74-9466-4ACFB3BEA97E}"/>
              </a:ext>
            </a:extLst>
          </p:cNvPr>
          <p:cNvSpPr/>
          <p:nvPr/>
        </p:nvSpPr>
        <p:spPr>
          <a:xfrm>
            <a:off x="2952000" y="771750"/>
            <a:ext cx="1080000" cy="4185000"/>
          </a:xfrm>
          <a:prstGeom prst="rect">
            <a:avLst/>
          </a:prstGeom>
          <a:solidFill>
            <a:schemeClr val="bg1"/>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t"/>
          <a:lstStyle/>
          <a:p>
            <a:pPr algn="ctr"/>
            <a:r>
              <a:rPr lang="nl-NL" sz="600">
                <a:solidFill>
                  <a:schemeClr val="tx1"/>
                </a:solidFill>
              </a:rPr>
              <a:t>Energienet</a:t>
            </a:r>
          </a:p>
        </p:txBody>
      </p:sp>
      <p:sp>
        <p:nvSpPr>
          <p:cNvPr id="192" name="!!Meting">
            <a:extLst>
              <a:ext uri="{FF2B5EF4-FFF2-40B4-BE49-F238E27FC236}">
                <a16:creationId xmlns:a16="http://schemas.microsoft.com/office/drawing/2014/main" id="{48840206-EE0E-456E-971D-BEA165F37F14}"/>
              </a:ext>
            </a:extLst>
          </p:cNvPr>
          <p:cNvSpPr/>
          <p:nvPr/>
        </p:nvSpPr>
        <p:spPr>
          <a:xfrm>
            <a:off x="4167000" y="771750"/>
            <a:ext cx="1080000" cy="4185000"/>
          </a:xfrm>
          <a:prstGeom prst="rect">
            <a:avLst/>
          </a:prstGeom>
          <a:solidFill>
            <a:schemeClr val="bg1"/>
          </a:solidFill>
          <a:ln w="3175">
            <a:solidFill>
              <a:srgbClr val="410F3F"/>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t"/>
          <a:lstStyle/>
          <a:p>
            <a:pPr algn="ctr"/>
            <a:r>
              <a:rPr lang="nl-NL" sz="600">
                <a:solidFill>
                  <a:schemeClr val="tx1"/>
                </a:solidFill>
              </a:rPr>
              <a:t>Meting</a:t>
            </a:r>
          </a:p>
        </p:txBody>
      </p:sp>
      <p:sp>
        <p:nvSpPr>
          <p:cNvPr id="193" name="!!Werk">
            <a:extLst>
              <a:ext uri="{FF2B5EF4-FFF2-40B4-BE49-F238E27FC236}">
                <a16:creationId xmlns:a16="http://schemas.microsoft.com/office/drawing/2014/main" id="{94C3F32D-EA5B-4DA0-BB70-DEAFB8495ACF}"/>
              </a:ext>
            </a:extLst>
          </p:cNvPr>
          <p:cNvSpPr/>
          <p:nvPr/>
        </p:nvSpPr>
        <p:spPr>
          <a:xfrm>
            <a:off x="5382000" y="771750"/>
            <a:ext cx="1080000" cy="4185000"/>
          </a:xfrm>
          <a:prstGeom prst="rect">
            <a:avLst/>
          </a:prstGeom>
          <a:solidFill>
            <a:schemeClr val="bg1"/>
          </a:solidFill>
          <a:ln w="3175">
            <a:solidFill>
              <a:srgbClr val="F2B8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t"/>
          <a:lstStyle/>
          <a:p>
            <a:pPr algn="ctr"/>
            <a:r>
              <a:rPr lang="nl-NL" sz="600">
                <a:solidFill>
                  <a:schemeClr val="tx1"/>
                </a:solidFill>
              </a:rPr>
              <a:t>Werk</a:t>
            </a:r>
          </a:p>
        </p:txBody>
      </p:sp>
      <p:sp>
        <p:nvSpPr>
          <p:cNvPr id="194" name="!!Energiemarkt">
            <a:extLst>
              <a:ext uri="{FF2B5EF4-FFF2-40B4-BE49-F238E27FC236}">
                <a16:creationId xmlns:a16="http://schemas.microsoft.com/office/drawing/2014/main" id="{93C5B65A-134A-4BDB-8C85-35B4EF598158}"/>
              </a:ext>
            </a:extLst>
          </p:cNvPr>
          <p:cNvSpPr/>
          <p:nvPr/>
        </p:nvSpPr>
        <p:spPr>
          <a:xfrm>
            <a:off x="6597000" y="771750"/>
            <a:ext cx="1080000" cy="4185000"/>
          </a:xfrm>
          <a:prstGeom prst="rect">
            <a:avLst/>
          </a:prstGeom>
          <a:solidFill>
            <a:schemeClr val="bg1"/>
          </a:solidFill>
          <a:ln w="3175">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t"/>
          <a:lstStyle/>
          <a:p>
            <a:pPr algn="ctr"/>
            <a:r>
              <a:rPr lang="nl-NL" sz="600">
                <a:solidFill>
                  <a:schemeClr val="tx1"/>
                </a:solidFill>
              </a:rPr>
              <a:t>Energiemarkt</a:t>
            </a:r>
          </a:p>
        </p:txBody>
      </p:sp>
      <p:sp>
        <p:nvSpPr>
          <p:cNvPr id="195" name="Rechthoek 194">
            <a:extLst>
              <a:ext uri="{FF2B5EF4-FFF2-40B4-BE49-F238E27FC236}">
                <a16:creationId xmlns:a16="http://schemas.microsoft.com/office/drawing/2014/main" id="{94EA077D-49F6-4815-8A41-16AF21E3AA70}"/>
              </a:ext>
            </a:extLst>
          </p:cNvPr>
          <p:cNvSpPr/>
          <p:nvPr/>
        </p:nvSpPr>
        <p:spPr>
          <a:xfrm>
            <a:off x="702000" y="2436750"/>
            <a:ext cx="180000" cy="21600"/>
          </a:xfrm>
          <a:prstGeom prst="rect">
            <a:avLst/>
          </a:prstGeom>
          <a:solidFill>
            <a:srgbClr val="E5F1D7"/>
          </a:solidFill>
          <a:ln w="3175">
            <a:solidFill>
              <a:srgbClr val="5E872D"/>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endParaRPr lang="nl-NL" sz="300">
              <a:solidFill>
                <a:schemeClr val="tx1"/>
              </a:solidFill>
            </a:endParaRPr>
          </a:p>
        </p:txBody>
      </p:sp>
      <p:sp>
        <p:nvSpPr>
          <p:cNvPr id="196" name="Rechthoek 195">
            <a:extLst>
              <a:ext uri="{FF2B5EF4-FFF2-40B4-BE49-F238E27FC236}">
                <a16:creationId xmlns:a16="http://schemas.microsoft.com/office/drawing/2014/main" id="{A1262285-FC71-4406-AD7C-196C1D22DB4A}"/>
              </a:ext>
            </a:extLst>
          </p:cNvPr>
          <p:cNvSpPr/>
          <p:nvPr/>
        </p:nvSpPr>
        <p:spPr>
          <a:xfrm>
            <a:off x="1062000" y="2436750"/>
            <a:ext cx="180000" cy="21600"/>
          </a:xfrm>
          <a:prstGeom prst="rect">
            <a:avLst/>
          </a:prstGeom>
          <a:solidFill>
            <a:srgbClr val="E5F1D7"/>
          </a:solidFill>
          <a:ln w="3175">
            <a:solidFill>
              <a:srgbClr val="5E872D"/>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endParaRPr lang="nl-NL" sz="300">
              <a:solidFill>
                <a:schemeClr val="tx1"/>
              </a:solidFill>
            </a:endParaRPr>
          </a:p>
        </p:txBody>
      </p:sp>
      <p:sp>
        <p:nvSpPr>
          <p:cNvPr id="197" name="Rechthoek 196">
            <a:extLst>
              <a:ext uri="{FF2B5EF4-FFF2-40B4-BE49-F238E27FC236}">
                <a16:creationId xmlns:a16="http://schemas.microsoft.com/office/drawing/2014/main" id="{E40DD842-142C-4569-A541-A81B3A3DBFAA}"/>
              </a:ext>
            </a:extLst>
          </p:cNvPr>
          <p:cNvSpPr/>
          <p:nvPr/>
        </p:nvSpPr>
        <p:spPr>
          <a:xfrm>
            <a:off x="1242000" y="2436750"/>
            <a:ext cx="180000" cy="21600"/>
          </a:xfrm>
          <a:prstGeom prst="rect">
            <a:avLst/>
          </a:prstGeom>
          <a:solidFill>
            <a:srgbClr val="E5F1D7"/>
          </a:solidFill>
          <a:ln w="3175">
            <a:solidFill>
              <a:srgbClr val="5E872D"/>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endParaRPr lang="nl-NL" sz="300">
              <a:solidFill>
                <a:schemeClr val="tx1"/>
              </a:solidFill>
            </a:endParaRPr>
          </a:p>
        </p:txBody>
      </p:sp>
      <p:sp>
        <p:nvSpPr>
          <p:cNvPr id="198" name="Rechthoek 197">
            <a:extLst>
              <a:ext uri="{FF2B5EF4-FFF2-40B4-BE49-F238E27FC236}">
                <a16:creationId xmlns:a16="http://schemas.microsoft.com/office/drawing/2014/main" id="{2BC67393-1A20-4437-9C0A-91738E44408E}"/>
              </a:ext>
            </a:extLst>
          </p:cNvPr>
          <p:cNvSpPr/>
          <p:nvPr/>
        </p:nvSpPr>
        <p:spPr>
          <a:xfrm>
            <a:off x="1827000" y="996750"/>
            <a:ext cx="900000" cy="1080000"/>
          </a:xfrm>
          <a:prstGeom prst="rect">
            <a:avLst/>
          </a:prstGeom>
          <a:solidFill>
            <a:srgbClr val="BFEEFF"/>
          </a:solidFill>
          <a:ln w="3175">
            <a:solidFill>
              <a:srgbClr val="008CBE"/>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t"/>
          <a:lstStyle/>
          <a:p>
            <a:pPr algn="ctr"/>
            <a:r>
              <a:rPr lang="nl-NL" sz="500">
                <a:solidFill>
                  <a:schemeClr val="tx1"/>
                </a:solidFill>
              </a:rPr>
              <a:t>Transportbesturing</a:t>
            </a:r>
          </a:p>
        </p:txBody>
      </p:sp>
      <p:sp>
        <p:nvSpPr>
          <p:cNvPr id="199" name="Rechthoek 198">
            <a:extLst>
              <a:ext uri="{FF2B5EF4-FFF2-40B4-BE49-F238E27FC236}">
                <a16:creationId xmlns:a16="http://schemas.microsoft.com/office/drawing/2014/main" id="{3953BF21-8203-4B4D-96D9-EFCB8B253A29}"/>
              </a:ext>
            </a:extLst>
          </p:cNvPr>
          <p:cNvSpPr/>
          <p:nvPr/>
        </p:nvSpPr>
        <p:spPr>
          <a:xfrm>
            <a:off x="1872000" y="1176750"/>
            <a:ext cx="810000" cy="135000"/>
          </a:xfrm>
          <a:prstGeom prst="rect">
            <a:avLst/>
          </a:prstGeom>
          <a:solidFill>
            <a:srgbClr val="BFEEFF"/>
          </a:solidFill>
          <a:ln w="3175">
            <a:solidFill>
              <a:srgbClr val="008CBE"/>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Energietransport</a:t>
            </a:r>
          </a:p>
        </p:txBody>
      </p:sp>
      <p:sp>
        <p:nvSpPr>
          <p:cNvPr id="200" name="Rechthoek 199">
            <a:extLst>
              <a:ext uri="{FF2B5EF4-FFF2-40B4-BE49-F238E27FC236}">
                <a16:creationId xmlns:a16="http://schemas.microsoft.com/office/drawing/2014/main" id="{7FBD5C83-A779-4A35-BB5F-9CD41DC030F2}"/>
              </a:ext>
            </a:extLst>
          </p:cNvPr>
          <p:cNvSpPr/>
          <p:nvPr/>
        </p:nvSpPr>
        <p:spPr>
          <a:xfrm>
            <a:off x="1872000" y="1356750"/>
            <a:ext cx="810000" cy="135000"/>
          </a:xfrm>
          <a:prstGeom prst="rect">
            <a:avLst/>
          </a:prstGeom>
          <a:solidFill>
            <a:srgbClr val="BFEEFF"/>
          </a:solidFill>
          <a:ln w="3175">
            <a:solidFill>
              <a:srgbClr val="008CBE"/>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Bedieningssituatie</a:t>
            </a:r>
          </a:p>
        </p:txBody>
      </p:sp>
      <p:sp>
        <p:nvSpPr>
          <p:cNvPr id="201" name="Rechthoek 200">
            <a:extLst>
              <a:ext uri="{FF2B5EF4-FFF2-40B4-BE49-F238E27FC236}">
                <a16:creationId xmlns:a16="http://schemas.microsoft.com/office/drawing/2014/main" id="{AC3988FB-BFF0-4366-B482-F52DE585A1A8}"/>
              </a:ext>
            </a:extLst>
          </p:cNvPr>
          <p:cNvSpPr/>
          <p:nvPr/>
        </p:nvSpPr>
        <p:spPr>
          <a:xfrm>
            <a:off x="3042000" y="996750"/>
            <a:ext cx="900000" cy="1080000"/>
          </a:xfrm>
          <a:prstGeom prst="rect">
            <a:avLst/>
          </a:prstGeom>
          <a:solidFill>
            <a:srgbClr val="FF7C8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t"/>
          <a:lstStyle/>
          <a:p>
            <a:pPr algn="ctr"/>
            <a:r>
              <a:rPr lang="nl-NL" sz="500">
                <a:solidFill>
                  <a:schemeClr val="tx1"/>
                </a:solidFill>
              </a:rPr>
              <a:t>Energienet</a:t>
            </a:r>
          </a:p>
        </p:txBody>
      </p:sp>
      <p:sp>
        <p:nvSpPr>
          <p:cNvPr id="203" name="Rechthoek 202">
            <a:extLst>
              <a:ext uri="{FF2B5EF4-FFF2-40B4-BE49-F238E27FC236}">
                <a16:creationId xmlns:a16="http://schemas.microsoft.com/office/drawing/2014/main" id="{4244BABA-A371-4575-9D7D-38D270D685D0}"/>
              </a:ext>
            </a:extLst>
          </p:cNvPr>
          <p:cNvSpPr/>
          <p:nvPr/>
        </p:nvSpPr>
        <p:spPr>
          <a:xfrm>
            <a:off x="3087000" y="1356750"/>
            <a:ext cx="810000" cy="135000"/>
          </a:xfrm>
          <a:prstGeom prst="rect">
            <a:avLst/>
          </a:prstGeom>
          <a:solidFill>
            <a:srgbClr val="FF7C8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Netfunctie</a:t>
            </a:r>
          </a:p>
        </p:txBody>
      </p:sp>
      <p:sp>
        <p:nvSpPr>
          <p:cNvPr id="204" name="Rechthoek 203">
            <a:extLst>
              <a:ext uri="{FF2B5EF4-FFF2-40B4-BE49-F238E27FC236}">
                <a16:creationId xmlns:a16="http://schemas.microsoft.com/office/drawing/2014/main" id="{C9B71DB7-818C-4494-AA89-141224D9FE04}"/>
              </a:ext>
            </a:extLst>
          </p:cNvPr>
          <p:cNvSpPr/>
          <p:nvPr/>
        </p:nvSpPr>
        <p:spPr>
          <a:xfrm>
            <a:off x="4257000" y="996750"/>
            <a:ext cx="900000" cy="360000"/>
          </a:xfrm>
          <a:prstGeom prst="rect">
            <a:avLst/>
          </a:prstGeom>
          <a:solidFill>
            <a:srgbClr val="EDEBF9"/>
          </a:solidFill>
          <a:ln w="3175">
            <a:solidFill>
              <a:srgbClr val="410F3F"/>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t"/>
          <a:lstStyle/>
          <a:p>
            <a:pPr algn="ctr"/>
            <a:r>
              <a:rPr lang="nl-NL" sz="500">
                <a:solidFill>
                  <a:schemeClr val="tx1"/>
                </a:solidFill>
              </a:rPr>
              <a:t>Meting</a:t>
            </a:r>
          </a:p>
        </p:txBody>
      </p:sp>
      <p:sp>
        <p:nvSpPr>
          <p:cNvPr id="205" name="Rechthoek 204">
            <a:extLst>
              <a:ext uri="{FF2B5EF4-FFF2-40B4-BE49-F238E27FC236}">
                <a16:creationId xmlns:a16="http://schemas.microsoft.com/office/drawing/2014/main" id="{CA2A8EA1-8577-4820-9EE9-9B8B6D13537F}"/>
              </a:ext>
            </a:extLst>
          </p:cNvPr>
          <p:cNvSpPr/>
          <p:nvPr/>
        </p:nvSpPr>
        <p:spPr>
          <a:xfrm>
            <a:off x="4302000" y="1176750"/>
            <a:ext cx="810000" cy="135000"/>
          </a:xfrm>
          <a:prstGeom prst="rect">
            <a:avLst/>
          </a:prstGeom>
          <a:solidFill>
            <a:srgbClr val="EDEBF9"/>
          </a:solidFill>
          <a:ln w="3175">
            <a:solidFill>
              <a:srgbClr val="410F3F"/>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Meting</a:t>
            </a:r>
          </a:p>
        </p:txBody>
      </p:sp>
      <p:sp>
        <p:nvSpPr>
          <p:cNvPr id="207" name="Rechthoek 206">
            <a:extLst>
              <a:ext uri="{FF2B5EF4-FFF2-40B4-BE49-F238E27FC236}">
                <a16:creationId xmlns:a16="http://schemas.microsoft.com/office/drawing/2014/main" id="{A8971DBF-54C8-42EB-A331-BBD976F56847}"/>
              </a:ext>
            </a:extLst>
          </p:cNvPr>
          <p:cNvSpPr/>
          <p:nvPr/>
        </p:nvSpPr>
        <p:spPr>
          <a:xfrm>
            <a:off x="5472000" y="996750"/>
            <a:ext cx="900000" cy="270000"/>
          </a:xfrm>
          <a:prstGeom prst="rect">
            <a:avLst/>
          </a:prstGeom>
          <a:solidFill>
            <a:srgbClr val="FFFFCC"/>
          </a:solidFill>
          <a:ln w="3175">
            <a:solidFill>
              <a:srgbClr val="F2B8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500">
                <a:solidFill>
                  <a:schemeClr val="tx1"/>
                </a:solidFill>
              </a:rPr>
              <a:t>Werkportfolio</a:t>
            </a:r>
          </a:p>
        </p:txBody>
      </p:sp>
      <p:sp>
        <p:nvSpPr>
          <p:cNvPr id="210" name="Rechthoek 209">
            <a:extLst>
              <a:ext uri="{FF2B5EF4-FFF2-40B4-BE49-F238E27FC236}">
                <a16:creationId xmlns:a16="http://schemas.microsoft.com/office/drawing/2014/main" id="{57B674D7-B071-4374-9789-6DFCD9CA4B12}"/>
              </a:ext>
            </a:extLst>
          </p:cNvPr>
          <p:cNvSpPr/>
          <p:nvPr/>
        </p:nvSpPr>
        <p:spPr>
          <a:xfrm>
            <a:off x="6687000" y="996750"/>
            <a:ext cx="900000" cy="900000"/>
          </a:xfrm>
          <a:prstGeom prst="rect">
            <a:avLst/>
          </a:prstGeom>
          <a:solidFill>
            <a:srgbClr val="FFCC99"/>
          </a:solidFill>
          <a:ln w="3175">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t"/>
          <a:lstStyle/>
          <a:p>
            <a:pPr algn="ctr"/>
            <a:r>
              <a:rPr lang="nl-NL" sz="500">
                <a:solidFill>
                  <a:schemeClr val="tx1"/>
                </a:solidFill>
              </a:rPr>
              <a:t>Marktpartij</a:t>
            </a:r>
          </a:p>
        </p:txBody>
      </p:sp>
      <p:sp>
        <p:nvSpPr>
          <p:cNvPr id="211" name="!!3Marktpartij">
            <a:extLst>
              <a:ext uri="{FF2B5EF4-FFF2-40B4-BE49-F238E27FC236}">
                <a16:creationId xmlns:a16="http://schemas.microsoft.com/office/drawing/2014/main" id="{80910924-F818-47EA-8249-EC2440D8A73F}"/>
              </a:ext>
            </a:extLst>
          </p:cNvPr>
          <p:cNvSpPr/>
          <p:nvPr/>
        </p:nvSpPr>
        <p:spPr>
          <a:xfrm>
            <a:off x="6732000" y="1176750"/>
            <a:ext cx="810000" cy="135000"/>
          </a:xfrm>
          <a:prstGeom prst="rect">
            <a:avLst/>
          </a:prstGeom>
          <a:solidFill>
            <a:srgbClr val="FFCC99"/>
          </a:solidFill>
          <a:ln w="3175">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Marktpartij</a:t>
            </a:r>
          </a:p>
        </p:txBody>
      </p:sp>
      <p:sp>
        <p:nvSpPr>
          <p:cNvPr id="212" name="Rechthoek 211">
            <a:extLst>
              <a:ext uri="{FF2B5EF4-FFF2-40B4-BE49-F238E27FC236}">
                <a16:creationId xmlns:a16="http://schemas.microsoft.com/office/drawing/2014/main" id="{2ABD10F4-20D9-44CD-A100-4378C5E27DE8}"/>
              </a:ext>
            </a:extLst>
          </p:cNvPr>
          <p:cNvSpPr/>
          <p:nvPr/>
        </p:nvSpPr>
        <p:spPr>
          <a:xfrm>
            <a:off x="6732000" y="1356750"/>
            <a:ext cx="810000" cy="135000"/>
          </a:xfrm>
          <a:prstGeom prst="rect">
            <a:avLst/>
          </a:prstGeom>
          <a:solidFill>
            <a:srgbClr val="FFCC99"/>
          </a:solidFill>
          <a:ln w="3175">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Marktzaak</a:t>
            </a:r>
          </a:p>
        </p:txBody>
      </p:sp>
      <p:sp>
        <p:nvSpPr>
          <p:cNvPr id="213" name="Rechthoek 212">
            <a:extLst>
              <a:ext uri="{FF2B5EF4-FFF2-40B4-BE49-F238E27FC236}">
                <a16:creationId xmlns:a16="http://schemas.microsoft.com/office/drawing/2014/main" id="{ECBA1D1C-C693-42A7-B13A-3F3D6F5CA6DC}"/>
              </a:ext>
            </a:extLst>
          </p:cNvPr>
          <p:cNvSpPr/>
          <p:nvPr/>
        </p:nvSpPr>
        <p:spPr>
          <a:xfrm>
            <a:off x="6732000" y="1536750"/>
            <a:ext cx="810000" cy="135000"/>
          </a:xfrm>
          <a:prstGeom prst="rect">
            <a:avLst/>
          </a:prstGeom>
          <a:solidFill>
            <a:srgbClr val="FFCC99"/>
          </a:solidFill>
          <a:ln w="3175">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Energiemarkt</a:t>
            </a:r>
          </a:p>
        </p:txBody>
      </p:sp>
      <p:sp>
        <p:nvSpPr>
          <p:cNvPr id="214" name="Rechthoek 213">
            <a:extLst>
              <a:ext uri="{FF2B5EF4-FFF2-40B4-BE49-F238E27FC236}">
                <a16:creationId xmlns:a16="http://schemas.microsoft.com/office/drawing/2014/main" id="{F359DECA-D486-4190-85E9-BF6FCC38FB88}"/>
              </a:ext>
            </a:extLst>
          </p:cNvPr>
          <p:cNvSpPr/>
          <p:nvPr/>
        </p:nvSpPr>
        <p:spPr>
          <a:xfrm>
            <a:off x="6732000" y="1716750"/>
            <a:ext cx="810000" cy="135000"/>
          </a:xfrm>
          <a:prstGeom prst="rect">
            <a:avLst/>
          </a:prstGeom>
          <a:solidFill>
            <a:srgbClr val="FFCC99"/>
          </a:solidFill>
          <a:ln w="3175">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Marktovereenkomst</a:t>
            </a:r>
          </a:p>
        </p:txBody>
      </p:sp>
      <p:sp>
        <p:nvSpPr>
          <p:cNvPr id="215" name="Rechthoek 214">
            <a:extLst>
              <a:ext uri="{FF2B5EF4-FFF2-40B4-BE49-F238E27FC236}">
                <a16:creationId xmlns:a16="http://schemas.microsoft.com/office/drawing/2014/main" id="{75B8084D-F99E-45EC-82FB-F3F8E5D46732}"/>
              </a:ext>
            </a:extLst>
          </p:cNvPr>
          <p:cNvSpPr/>
          <p:nvPr/>
        </p:nvSpPr>
        <p:spPr>
          <a:xfrm>
            <a:off x="6687000" y="1986750"/>
            <a:ext cx="900000" cy="1080000"/>
          </a:xfrm>
          <a:prstGeom prst="rect">
            <a:avLst/>
          </a:prstGeom>
          <a:solidFill>
            <a:srgbClr val="FFCC99"/>
          </a:solidFill>
          <a:ln w="3175">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t"/>
          <a:lstStyle/>
          <a:p>
            <a:pPr algn="ctr"/>
            <a:r>
              <a:rPr lang="nl-NL" sz="500">
                <a:solidFill>
                  <a:schemeClr val="tx1"/>
                </a:solidFill>
              </a:rPr>
              <a:t>Aansluiting</a:t>
            </a:r>
          </a:p>
        </p:txBody>
      </p:sp>
      <p:sp>
        <p:nvSpPr>
          <p:cNvPr id="216" name="Rechthoek 215">
            <a:extLst>
              <a:ext uri="{FF2B5EF4-FFF2-40B4-BE49-F238E27FC236}">
                <a16:creationId xmlns:a16="http://schemas.microsoft.com/office/drawing/2014/main" id="{267BBDA3-5184-4C65-A936-48F9F2CB63F4}"/>
              </a:ext>
            </a:extLst>
          </p:cNvPr>
          <p:cNvSpPr/>
          <p:nvPr/>
        </p:nvSpPr>
        <p:spPr>
          <a:xfrm>
            <a:off x="6732000" y="2166750"/>
            <a:ext cx="810000" cy="135000"/>
          </a:xfrm>
          <a:prstGeom prst="rect">
            <a:avLst/>
          </a:prstGeom>
          <a:solidFill>
            <a:srgbClr val="FFCC99"/>
          </a:solidFill>
          <a:ln w="3175">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Aansluiting</a:t>
            </a:r>
          </a:p>
        </p:txBody>
      </p:sp>
      <p:sp>
        <p:nvSpPr>
          <p:cNvPr id="217" name="Rechthoek 216">
            <a:extLst>
              <a:ext uri="{FF2B5EF4-FFF2-40B4-BE49-F238E27FC236}">
                <a16:creationId xmlns:a16="http://schemas.microsoft.com/office/drawing/2014/main" id="{A79BD0C3-6C39-4773-A90E-7B46A8C3228E}"/>
              </a:ext>
            </a:extLst>
          </p:cNvPr>
          <p:cNvSpPr/>
          <p:nvPr/>
        </p:nvSpPr>
        <p:spPr>
          <a:xfrm>
            <a:off x="6732000" y="2346750"/>
            <a:ext cx="810000" cy="135000"/>
          </a:xfrm>
          <a:prstGeom prst="rect">
            <a:avLst/>
          </a:prstGeom>
          <a:solidFill>
            <a:srgbClr val="FFCC99"/>
          </a:solidFill>
          <a:ln w="3175">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Aansluitobject</a:t>
            </a:r>
          </a:p>
        </p:txBody>
      </p:sp>
      <p:sp>
        <p:nvSpPr>
          <p:cNvPr id="218" name="!!3Grootverbruikmeetinrichting">
            <a:extLst>
              <a:ext uri="{FF2B5EF4-FFF2-40B4-BE49-F238E27FC236}">
                <a16:creationId xmlns:a16="http://schemas.microsoft.com/office/drawing/2014/main" id="{9525DED6-3B1B-42BB-A459-7631336DA6BE}"/>
              </a:ext>
            </a:extLst>
          </p:cNvPr>
          <p:cNvSpPr/>
          <p:nvPr/>
        </p:nvSpPr>
        <p:spPr>
          <a:xfrm>
            <a:off x="6732000" y="2526750"/>
            <a:ext cx="810000" cy="135000"/>
          </a:xfrm>
          <a:prstGeom prst="rect">
            <a:avLst/>
          </a:prstGeom>
          <a:solidFill>
            <a:srgbClr val="FFCC99"/>
          </a:solidFill>
          <a:ln w="3175">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Grootverbruikmeetinrichting</a:t>
            </a:r>
          </a:p>
        </p:txBody>
      </p:sp>
      <p:sp>
        <p:nvSpPr>
          <p:cNvPr id="219" name="Rechthoek 218">
            <a:extLst>
              <a:ext uri="{FF2B5EF4-FFF2-40B4-BE49-F238E27FC236}">
                <a16:creationId xmlns:a16="http://schemas.microsoft.com/office/drawing/2014/main" id="{68DE76EC-6398-4A97-A389-D384C2BDBDDB}"/>
              </a:ext>
            </a:extLst>
          </p:cNvPr>
          <p:cNvSpPr/>
          <p:nvPr/>
        </p:nvSpPr>
        <p:spPr>
          <a:xfrm>
            <a:off x="6732000" y="2706750"/>
            <a:ext cx="810000" cy="135000"/>
          </a:xfrm>
          <a:prstGeom prst="rect">
            <a:avLst/>
          </a:prstGeom>
          <a:solidFill>
            <a:srgbClr val="FFCC99"/>
          </a:solidFill>
          <a:ln w="3175">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Installatie</a:t>
            </a:r>
          </a:p>
        </p:txBody>
      </p:sp>
      <p:sp>
        <p:nvSpPr>
          <p:cNvPr id="220" name="Rechthoek 219">
            <a:extLst>
              <a:ext uri="{FF2B5EF4-FFF2-40B4-BE49-F238E27FC236}">
                <a16:creationId xmlns:a16="http://schemas.microsoft.com/office/drawing/2014/main" id="{0DC133C6-D801-4C11-957B-239AFE01DE3D}"/>
              </a:ext>
            </a:extLst>
          </p:cNvPr>
          <p:cNvSpPr/>
          <p:nvPr/>
        </p:nvSpPr>
        <p:spPr>
          <a:xfrm>
            <a:off x="6732000" y="2886750"/>
            <a:ext cx="810000" cy="135000"/>
          </a:xfrm>
          <a:prstGeom prst="rect">
            <a:avLst/>
          </a:prstGeom>
          <a:solidFill>
            <a:srgbClr val="FFCC99"/>
          </a:solidFill>
          <a:ln w="3175">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Congestiegebied</a:t>
            </a:r>
          </a:p>
        </p:txBody>
      </p:sp>
      <p:sp>
        <p:nvSpPr>
          <p:cNvPr id="221" name="Rechthoek 220">
            <a:extLst>
              <a:ext uri="{FF2B5EF4-FFF2-40B4-BE49-F238E27FC236}">
                <a16:creationId xmlns:a16="http://schemas.microsoft.com/office/drawing/2014/main" id="{ED659769-3584-477F-B5EC-F8B8284DF09A}"/>
              </a:ext>
            </a:extLst>
          </p:cNvPr>
          <p:cNvSpPr/>
          <p:nvPr/>
        </p:nvSpPr>
        <p:spPr>
          <a:xfrm>
            <a:off x="6687000" y="3156750"/>
            <a:ext cx="900000" cy="1260000"/>
          </a:xfrm>
          <a:prstGeom prst="rect">
            <a:avLst/>
          </a:prstGeom>
          <a:solidFill>
            <a:srgbClr val="FFCC99"/>
          </a:solidFill>
          <a:ln w="3175">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t"/>
          <a:lstStyle/>
          <a:p>
            <a:pPr algn="ctr"/>
            <a:r>
              <a:rPr lang="nl-NL" sz="500">
                <a:solidFill>
                  <a:schemeClr val="tx1"/>
                </a:solidFill>
              </a:rPr>
              <a:t>Marktproces</a:t>
            </a:r>
          </a:p>
        </p:txBody>
      </p:sp>
      <p:sp>
        <p:nvSpPr>
          <p:cNvPr id="222" name="Rechthoek 221">
            <a:extLst>
              <a:ext uri="{FF2B5EF4-FFF2-40B4-BE49-F238E27FC236}">
                <a16:creationId xmlns:a16="http://schemas.microsoft.com/office/drawing/2014/main" id="{816DEA19-8F4A-45B2-94D3-1941B1213F57}"/>
              </a:ext>
            </a:extLst>
          </p:cNvPr>
          <p:cNvSpPr/>
          <p:nvPr/>
        </p:nvSpPr>
        <p:spPr>
          <a:xfrm>
            <a:off x="6732000" y="3336750"/>
            <a:ext cx="810000" cy="135000"/>
          </a:xfrm>
          <a:prstGeom prst="rect">
            <a:avLst/>
          </a:prstGeom>
          <a:solidFill>
            <a:srgbClr val="FFCC99"/>
          </a:solidFill>
          <a:ln w="3175">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Marktverzoek</a:t>
            </a:r>
          </a:p>
        </p:txBody>
      </p:sp>
      <p:sp>
        <p:nvSpPr>
          <p:cNvPr id="223" name="!!3Energieprogramma of prognose">
            <a:extLst>
              <a:ext uri="{FF2B5EF4-FFF2-40B4-BE49-F238E27FC236}">
                <a16:creationId xmlns:a16="http://schemas.microsoft.com/office/drawing/2014/main" id="{CD7A640D-7AF7-4D5E-AA9B-93996A3054C9}"/>
              </a:ext>
            </a:extLst>
          </p:cNvPr>
          <p:cNvSpPr/>
          <p:nvPr/>
        </p:nvSpPr>
        <p:spPr>
          <a:xfrm>
            <a:off x="6732000" y="3516750"/>
            <a:ext cx="810000" cy="135000"/>
          </a:xfrm>
          <a:prstGeom prst="rect">
            <a:avLst/>
          </a:prstGeom>
          <a:solidFill>
            <a:srgbClr val="FFCC99"/>
          </a:solidFill>
          <a:ln w="3175">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Energieprogramma of prognose</a:t>
            </a:r>
          </a:p>
        </p:txBody>
      </p:sp>
      <p:sp>
        <p:nvSpPr>
          <p:cNvPr id="224" name="Rechthoek 223">
            <a:extLst>
              <a:ext uri="{FF2B5EF4-FFF2-40B4-BE49-F238E27FC236}">
                <a16:creationId xmlns:a16="http://schemas.microsoft.com/office/drawing/2014/main" id="{9CC4DFAD-BFD7-4838-94D6-9838F7AD39B7}"/>
              </a:ext>
            </a:extLst>
          </p:cNvPr>
          <p:cNvSpPr/>
          <p:nvPr/>
        </p:nvSpPr>
        <p:spPr>
          <a:xfrm>
            <a:off x="6732000" y="3696750"/>
            <a:ext cx="810000" cy="135000"/>
          </a:xfrm>
          <a:prstGeom prst="rect">
            <a:avLst/>
          </a:prstGeom>
          <a:solidFill>
            <a:srgbClr val="FFCC99"/>
          </a:solidFill>
          <a:ln w="3175">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Energie-uitwisseling</a:t>
            </a:r>
          </a:p>
        </p:txBody>
      </p:sp>
      <p:sp>
        <p:nvSpPr>
          <p:cNvPr id="225" name="Rechthoek 224">
            <a:extLst>
              <a:ext uri="{FF2B5EF4-FFF2-40B4-BE49-F238E27FC236}">
                <a16:creationId xmlns:a16="http://schemas.microsoft.com/office/drawing/2014/main" id="{9A8C1DF9-6514-44C6-B53D-C005D39A5042}"/>
              </a:ext>
            </a:extLst>
          </p:cNvPr>
          <p:cNvSpPr/>
          <p:nvPr/>
        </p:nvSpPr>
        <p:spPr>
          <a:xfrm>
            <a:off x="6732000" y="3876750"/>
            <a:ext cx="810000" cy="135000"/>
          </a:xfrm>
          <a:prstGeom prst="rect">
            <a:avLst/>
          </a:prstGeom>
          <a:solidFill>
            <a:srgbClr val="FFCC99"/>
          </a:solidFill>
          <a:ln w="3175">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Marktfactuur</a:t>
            </a:r>
          </a:p>
        </p:txBody>
      </p:sp>
      <p:sp>
        <p:nvSpPr>
          <p:cNvPr id="226" name="Rechthoek 225">
            <a:extLst>
              <a:ext uri="{FF2B5EF4-FFF2-40B4-BE49-F238E27FC236}">
                <a16:creationId xmlns:a16="http://schemas.microsoft.com/office/drawing/2014/main" id="{755F6670-6B56-4FD6-8026-4795AC2B2D8F}"/>
              </a:ext>
            </a:extLst>
          </p:cNvPr>
          <p:cNvSpPr/>
          <p:nvPr/>
        </p:nvSpPr>
        <p:spPr>
          <a:xfrm>
            <a:off x="6732000" y="4056750"/>
            <a:ext cx="810000" cy="135000"/>
          </a:xfrm>
          <a:prstGeom prst="rect">
            <a:avLst/>
          </a:prstGeom>
          <a:solidFill>
            <a:srgbClr val="FFCC99"/>
          </a:solidFill>
          <a:ln w="3175">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Opregel- of afregelbehoefte</a:t>
            </a:r>
          </a:p>
        </p:txBody>
      </p:sp>
      <p:sp>
        <p:nvSpPr>
          <p:cNvPr id="227" name="Rechthoek 226">
            <a:extLst>
              <a:ext uri="{FF2B5EF4-FFF2-40B4-BE49-F238E27FC236}">
                <a16:creationId xmlns:a16="http://schemas.microsoft.com/office/drawing/2014/main" id="{FC0FDE7F-8461-4310-B102-2038DA30C602}"/>
              </a:ext>
            </a:extLst>
          </p:cNvPr>
          <p:cNvSpPr/>
          <p:nvPr/>
        </p:nvSpPr>
        <p:spPr>
          <a:xfrm>
            <a:off x="6732000" y="4236750"/>
            <a:ext cx="810000" cy="135000"/>
          </a:xfrm>
          <a:prstGeom prst="rect">
            <a:avLst/>
          </a:prstGeom>
          <a:solidFill>
            <a:srgbClr val="FFCC99"/>
          </a:solidFill>
          <a:ln w="3175">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Opregel- of afregelaanbod</a:t>
            </a:r>
          </a:p>
        </p:txBody>
      </p:sp>
      <p:sp>
        <p:nvSpPr>
          <p:cNvPr id="228" name="Rechthoek 227">
            <a:extLst>
              <a:ext uri="{FF2B5EF4-FFF2-40B4-BE49-F238E27FC236}">
                <a16:creationId xmlns:a16="http://schemas.microsoft.com/office/drawing/2014/main" id="{3BF0B441-4295-43CD-87D9-F9891393D96B}"/>
              </a:ext>
            </a:extLst>
          </p:cNvPr>
          <p:cNvSpPr/>
          <p:nvPr/>
        </p:nvSpPr>
        <p:spPr>
          <a:xfrm>
            <a:off x="6687000" y="4506750"/>
            <a:ext cx="900000" cy="360000"/>
          </a:xfrm>
          <a:prstGeom prst="rect">
            <a:avLst/>
          </a:prstGeom>
          <a:solidFill>
            <a:srgbClr val="FFCC99"/>
          </a:solidFill>
          <a:ln w="3175">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t"/>
          <a:lstStyle/>
          <a:p>
            <a:pPr algn="ctr"/>
            <a:r>
              <a:rPr lang="nl-NL" sz="500">
                <a:solidFill>
                  <a:schemeClr val="tx1"/>
                </a:solidFill>
              </a:rPr>
              <a:t>Gegevensverstrekking</a:t>
            </a:r>
          </a:p>
        </p:txBody>
      </p:sp>
      <p:sp>
        <p:nvSpPr>
          <p:cNvPr id="229" name="Rechthoek 228">
            <a:extLst>
              <a:ext uri="{FF2B5EF4-FFF2-40B4-BE49-F238E27FC236}">
                <a16:creationId xmlns:a16="http://schemas.microsoft.com/office/drawing/2014/main" id="{834741CC-EBA9-4FE8-B17C-A2CE40B51F57}"/>
              </a:ext>
            </a:extLst>
          </p:cNvPr>
          <p:cNvSpPr/>
          <p:nvPr/>
        </p:nvSpPr>
        <p:spPr>
          <a:xfrm>
            <a:off x="6732000" y="4686750"/>
            <a:ext cx="810000" cy="135000"/>
          </a:xfrm>
          <a:prstGeom prst="rect">
            <a:avLst/>
          </a:prstGeom>
          <a:solidFill>
            <a:srgbClr val="FFCC99"/>
          </a:solidFill>
          <a:ln w="3175">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Toestemming van aangeslotene</a:t>
            </a:r>
          </a:p>
        </p:txBody>
      </p:sp>
      <p:sp>
        <p:nvSpPr>
          <p:cNvPr id="230" name="!!3Netcomponentconfiguratie">
            <a:extLst>
              <a:ext uri="{FF2B5EF4-FFF2-40B4-BE49-F238E27FC236}">
                <a16:creationId xmlns:a16="http://schemas.microsoft.com/office/drawing/2014/main" id="{41B3F29B-5279-4D9D-B851-E47518796821}"/>
              </a:ext>
            </a:extLst>
          </p:cNvPr>
          <p:cNvSpPr/>
          <p:nvPr/>
        </p:nvSpPr>
        <p:spPr>
          <a:xfrm>
            <a:off x="3087000" y="1536750"/>
            <a:ext cx="810000" cy="135000"/>
          </a:xfrm>
          <a:prstGeom prst="rect">
            <a:avLst/>
          </a:prstGeom>
          <a:solidFill>
            <a:srgbClr val="FF7C8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Netcomponentconfiguratie</a:t>
            </a:r>
          </a:p>
        </p:txBody>
      </p:sp>
      <p:sp>
        <p:nvSpPr>
          <p:cNvPr id="231" name="Rechthoek 230">
            <a:extLst>
              <a:ext uri="{FF2B5EF4-FFF2-40B4-BE49-F238E27FC236}">
                <a16:creationId xmlns:a16="http://schemas.microsoft.com/office/drawing/2014/main" id="{27737CCD-2FB8-4B65-BA37-5D8D41620C29}"/>
              </a:ext>
            </a:extLst>
          </p:cNvPr>
          <p:cNvSpPr/>
          <p:nvPr/>
        </p:nvSpPr>
        <p:spPr>
          <a:xfrm>
            <a:off x="3087000" y="1716750"/>
            <a:ext cx="810000" cy="135000"/>
          </a:xfrm>
          <a:prstGeom prst="rect">
            <a:avLst/>
          </a:prstGeom>
          <a:solidFill>
            <a:srgbClr val="FF7C8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Omgevingsanalyse</a:t>
            </a:r>
          </a:p>
        </p:txBody>
      </p:sp>
      <p:sp>
        <p:nvSpPr>
          <p:cNvPr id="232" name="Rechthoek 231">
            <a:extLst>
              <a:ext uri="{FF2B5EF4-FFF2-40B4-BE49-F238E27FC236}">
                <a16:creationId xmlns:a16="http://schemas.microsoft.com/office/drawing/2014/main" id="{D5FA7EB2-1597-45D9-AE40-949C67B4B1CF}"/>
              </a:ext>
            </a:extLst>
          </p:cNvPr>
          <p:cNvSpPr/>
          <p:nvPr/>
        </p:nvSpPr>
        <p:spPr>
          <a:xfrm>
            <a:off x="3087000" y="1896750"/>
            <a:ext cx="810000" cy="135000"/>
          </a:xfrm>
          <a:prstGeom prst="rect">
            <a:avLst/>
          </a:prstGeom>
          <a:solidFill>
            <a:srgbClr val="FF7C8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Zakelijk recht of tracévergunning</a:t>
            </a:r>
          </a:p>
        </p:txBody>
      </p:sp>
      <p:sp>
        <p:nvSpPr>
          <p:cNvPr id="233" name="Rechthoek 232">
            <a:extLst>
              <a:ext uri="{FF2B5EF4-FFF2-40B4-BE49-F238E27FC236}">
                <a16:creationId xmlns:a16="http://schemas.microsoft.com/office/drawing/2014/main" id="{9F399621-B250-485B-8C37-BAAC6927A4A3}"/>
              </a:ext>
            </a:extLst>
          </p:cNvPr>
          <p:cNvSpPr/>
          <p:nvPr/>
        </p:nvSpPr>
        <p:spPr>
          <a:xfrm>
            <a:off x="3042000" y="2166750"/>
            <a:ext cx="900000" cy="1080000"/>
          </a:xfrm>
          <a:prstGeom prst="rect">
            <a:avLst/>
          </a:prstGeom>
          <a:solidFill>
            <a:srgbClr val="FF7C8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t"/>
          <a:lstStyle/>
          <a:p>
            <a:pPr algn="ctr"/>
            <a:r>
              <a:rPr lang="nl-NL" sz="500">
                <a:solidFill>
                  <a:schemeClr val="tx1"/>
                </a:solidFill>
              </a:rPr>
              <a:t>Netverandering</a:t>
            </a:r>
          </a:p>
        </p:txBody>
      </p:sp>
      <p:sp>
        <p:nvSpPr>
          <p:cNvPr id="234" name="Rechthoek 233">
            <a:extLst>
              <a:ext uri="{FF2B5EF4-FFF2-40B4-BE49-F238E27FC236}">
                <a16:creationId xmlns:a16="http://schemas.microsoft.com/office/drawing/2014/main" id="{CEF52957-6470-4DA7-8720-255DAF8C1E8B}"/>
              </a:ext>
            </a:extLst>
          </p:cNvPr>
          <p:cNvSpPr/>
          <p:nvPr/>
        </p:nvSpPr>
        <p:spPr>
          <a:xfrm>
            <a:off x="3087000" y="2526750"/>
            <a:ext cx="810000" cy="135000"/>
          </a:xfrm>
          <a:prstGeom prst="rect">
            <a:avLst/>
          </a:prstGeom>
          <a:solidFill>
            <a:srgbClr val="FF7C8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Netberekening</a:t>
            </a:r>
          </a:p>
        </p:txBody>
      </p:sp>
      <p:sp>
        <p:nvSpPr>
          <p:cNvPr id="235" name="Rechthoek 234">
            <a:extLst>
              <a:ext uri="{FF2B5EF4-FFF2-40B4-BE49-F238E27FC236}">
                <a16:creationId xmlns:a16="http://schemas.microsoft.com/office/drawing/2014/main" id="{80F69209-2C33-4B04-86D9-B3E5B1110C97}"/>
              </a:ext>
            </a:extLst>
          </p:cNvPr>
          <p:cNvSpPr/>
          <p:nvPr/>
        </p:nvSpPr>
        <p:spPr>
          <a:xfrm>
            <a:off x="3087000" y="2706750"/>
            <a:ext cx="810000" cy="135000"/>
          </a:xfrm>
          <a:prstGeom prst="rect">
            <a:avLst/>
          </a:prstGeom>
          <a:solidFill>
            <a:srgbClr val="FF7C8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Capaciteitsknelpunt</a:t>
            </a:r>
          </a:p>
        </p:txBody>
      </p:sp>
      <p:sp>
        <p:nvSpPr>
          <p:cNvPr id="236" name="Rechthoek 235">
            <a:extLst>
              <a:ext uri="{FF2B5EF4-FFF2-40B4-BE49-F238E27FC236}">
                <a16:creationId xmlns:a16="http://schemas.microsoft.com/office/drawing/2014/main" id="{06853E20-8050-4750-A0D1-A8C9F1E95DD7}"/>
              </a:ext>
            </a:extLst>
          </p:cNvPr>
          <p:cNvSpPr/>
          <p:nvPr/>
        </p:nvSpPr>
        <p:spPr>
          <a:xfrm>
            <a:off x="3087000" y="2886750"/>
            <a:ext cx="810000" cy="135000"/>
          </a:xfrm>
          <a:prstGeom prst="rect">
            <a:avLst/>
          </a:prstGeom>
          <a:solidFill>
            <a:srgbClr val="FF7C8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Netaanpassingsopdracht</a:t>
            </a:r>
          </a:p>
        </p:txBody>
      </p:sp>
      <p:sp>
        <p:nvSpPr>
          <p:cNvPr id="237" name="Rechthoek 236">
            <a:extLst>
              <a:ext uri="{FF2B5EF4-FFF2-40B4-BE49-F238E27FC236}">
                <a16:creationId xmlns:a16="http://schemas.microsoft.com/office/drawing/2014/main" id="{37ED6FD8-2EB9-4EF1-BE2B-1F649BFFB000}"/>
              </a:ext>
            </a:extLst>
          </p:cNvPr>
          <p:cNvSpPr/>
          <p:nvPr/>
        </p:nvSpPr>
        <p:spPr>
          <a:xfrm>
            <a:off x="3087000" y="3066750"/>
            <a:ext cx="810000" cy="135000"/>
          </a:xfrm>
          <a:prstGeom prst="rect">
            <a:avLst/>
          </a:prstGeom>
          <a:solidFill>
            <a:srgbClr val="FF7C8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Investeringsplan</a:t>
            </a:r>
          </a:p>
        </p:txBody>
      </p:sp>
      <p:sp>
        <p:nvSpPr>
          <p:cNvPr id="239" name="Rechthoek 238">
            <a:extLst>
              <a:ext uri="{FF2B5EF4-FFF2-40B4-BE49-F238E27FC236}">
                <a16:creationId xmlns:a16="http://schemas.microsoft.com/office/drawing/2014/main" id="{DFA871A2-04EE-4F8A-97D0-50C66169009E}"/>
              </a:ext>
            </a:extLst>
          </p:cNvPr>
          <p:cNvSpPr/>
          <p:nvPr/>
        </p:nvSpPr>
        <p:spPr>
          <a:xfrm>
            <a:off x="3042000" y="3336750"/>
            <a:ext cx="900000" cy="1080000"/>
          </a:xfrm>
          <a:prstGeom prst="rect">
            <a:avLst/>
          </a:prstGeom>
          <a:solidFill>
            <a:srgbClr val="FF7C8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t"/>
          <a:lstStyle/>
          <a:p>
            <a:pPr algn="ctr"/>
            <a:r>
              <a:rPr lang="nl-NL" sz="500">
                <a:solidFill>
                  <a:schemeClr val="tx1"/>
                </a:solidFill>
              </a:rPr>
              <a:t>Netkwaliteit</a:t>
            </a:r>
          </a:p>
        </p:txBody>
      </p:sp>
      <p:sp>
        <p:nvSpPr>
          <p:cNvPr id="240" name="Rechthoek 239">
            <a:extLst>
              <a:ext uri="{FF2B5EF4-FFF2-40B4-BE49-F238E27FC236}">
                <a16:creationId xmlns:a16="http://schemas.microsoft.com/office/drawing/2014/main" id="{62A12900-9205-434E-A7F1-5CEA3B01DE7D}"/>
              </a:ext>
            </a:extLst>
          </p:cNvPr>
          <p:cNvSpPr/>
          <p:nvPr/>
        </p:nvSpPr>
        <p:spPr>
          <a:xfrm>
            <a:off x="3087000" y="3516750"/>
            <a:ext cx="810000" cy="135000"/>
          </a:xfrm>
          <a:prstGeom prst="rect">
            <a:avLst/>
          </a:prstGeom>
          <a:solidFill>
            <a:srgbClr val="FF7C8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Netcomponentconditie</a:t>
            </a:r>
          </a:p>
        </p:txBody>
      </p:sp>
      <p:sp>
        <p:nvSpPr>
          <p:cNvPr id="241" name="Rechthoek 240">
            <a:extLst>
              <a:ext uri="{FF2B5EF4-FFF2-40B4-BE49-F238E27FC236}">
                <a16:creationId xmlns:a16="http://schemas.microsoft.com/office/drawing/2014/main" id="{DC0856D1-63E7-4587-BC46-388DFC35B8BC}"/>
              </a:ext>
            </a:extLst>
          </p:cNvPr>
          <p:cNvSpPr/>
          <p:nvPr/>
        </p:nvSpPr>
        <p:spPr>
          <a:xfrm>
            <a:off x="3087000" y="3696750"/>
            <a:ext cx="810000" cy="135000"/>
          </a:xfrm>
          <a:prstGeom prst="rect">
            <a:avLst/>
          </a:prstGeom>
          <a:solidFill>
            <a:srgbClr val="FF7C8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Kwaliteitsknelpunt</a:t>
            </a:r>
          </a:p>
        </p:txBody>
      </p:sp>
      <p:sp>
        <p:nvSpPr>
          <p:cNvPr id="242" name="Rechthoek 241">
            <a:extLst>
              <a:ext uri="{FF2B5EF4-FFF2-40B4-BE49-F238E27FC236}">
                <a16:creationId xmlns:a16="http://schemas.microsoft.com/office/drawing/2014/main" id="{98DB95AB-4761-46AD-8447-FF6B3EE7FB5E}"/>
              </a:ext>
            </a:extLst>
          </p:cNvPr>
          <p:cNvSpPr/>
          <p:nvPr/>
        </p:nvSpPr>
        <p:spPr>
          <a:xfrm>
            <a:off x="3087000" y="3876750"/>
            <a:ext cx="810000" cy="135000"/>
          </a:xfrm>
          <a:prstGeom prst="rect">
            <a:avLst/>
          </a:prstGeom>
          <a:solidFill>
            <a:srgbClr val="FF7C8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Onderhouds- of inspectieplan</a:t>
            </a:r>
          </a:p>
        </p:txBody>
      </p:sp>
      <p:sp>
        <p:nvSpPr>
          <p:cNvPr id="243" name="Rechthoek 242">
            <a:extLst>
              <a:ext uri="{FF2B5EF4-FFF2-40B4-BE49-F238E27FC236}">
                <a16:creationId xmlns:a16="http://schemas.microsoft.com/office/drawing/2014/main" id="{6FB82A54-356F-4539-9343-23E77F8129C6}"/>
              </a:ext>
            </a:extLst>
          </p:cNvPr>
          <p:cNvSpPr/>
          <p:nvPr/>
        </p:nvSpPr>
        <p:spPr>
          <a:xfrm>
            <a:off x="3087000" y="4056750"/>
            <a:ext cx="810000" cy="135000"/>
          </a:xfrm>
          <a:prstGeom prst="rect">
            <a:avLst/>
          </a:prstGeom>
          <a:solidFill>
            <a:srgbClr val="FF7C8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Onderhouds- of inspectieopdracht</a:t>
            </a:r>
          </a:p>
        </p:txBody>
      </p:sp>
      <p:sp>
        <p:nvSpPr>
          <p:cNvPr id="244" name="Rechthoek 243">
            <a:extLst>
              <a:ext uri="{FF2B5EF4-FFF2-40B4-BE49-F238E27FC236}">
                <a16:creationId xmlns:a16="http://schemas.microsoft.com/office/drawing/2014/main" id="{5C879B11-F09E-49C8-BAF7-51415C953EBD}"/>
              </a:ext>
            </a:extLst>
          </p:cNvPr>
          <p:cNvSpPr/>
          <p:nvPr/>
        </p:nvSpPr>
        <p:spPr>
          <a:xfrm>
            <a:off x="3087000" y="4236750"/>
            <a:ext cx="810000" cy="135000"/>
          </a:xfrm>
          <a:prstGeom prst="rect">
            <a:avLst/>
          </a:prstGeom>
          <a:solidFill>
            <a:srgbClr val="FF7C8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Graafbericht</a:t>
            </a:r>
          </a:p>
        </p:txBody>
      </p:sp>
      <p:sp>
        <p:nvSpPr>
          <p:cNvPr id="245" name="Rechthoek 244">
            <a:extLst>
              <a:ext uri="{FF2B5EF4-FFF2-40B4-BE49-F238E27FC236}">
                <a16:creationId xmlns:a16="http://schemas.microsoft.com/office/drawing/2014/main" id="{97CACB5D-A047-4DF5-B84E-CA8500ABE954}"/>
              </a:ext>
            </a:extLst>
          </p:cNvPr>
          <p:cNvSpPr/>
          <p:nvPr/>
        </p:nvSpPr>
        <p:spPr>
          <a:xfrm>
            <a:off x="3042000" y="4506750"/>
            <a:ext cx="900000" cy="360000"/>
          </a:xfrm>
          <a:prstGeom prst="rect">
            <a:avLst/>
          </a:prstGeom>
          <a:solidFill>
            <a:srgbClr val="FF7C8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t"/>
          <a:lstStyle/>
          <a:p>
            <a:pPr algn="ctr"/>
            <a:r>
              <a:rPr lang="nl-NL" sz="500">
                <a:solidFill>
                  <a:schemeClr val="tx1"/>
                </a:solidFill>
              </a:rPr>
              <a:t>Netbeleid</a:t>
            </a:r>
          </a:p>
        </p:txBody>
      </p:sp>
      <p:sp>
        <p:nvSpPr>
          <p:cNvPr id="246" name="Rechthoek 245">
            <a:extLst>
              <a:ext uri="{FF2B5EF4-FFF2-40B4-BE49-F238E27FC236}">
                <a16:creationId xmlns:a16="http://schemas.microsoft.com/office/drawing/2014/main" id="{A351AF6D-6B64-4409-9245-7FF64A8C9580}"/>
              </a:ext>
            </a:extLst>
          </p:cNvPr>
          <p:cNvSpPr/>
          <p:nvPr/>
        </p:nvSpPr>
        <p:spPr>
          <a:xfrm>
            <a:off x="3087000" y="4686750"/>
            <a:ext cx="810000" cy="135000"/>
          </a:xfrm>
          <a:prstGeom prst="rect">
            <a:avLst/>
          </a:prstGeom>
          <a:solidFill>
            <a:srgbClr val="FF7C8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Technische bedrijfsstandaard</a:t>
            </a:r>
          </a:p>
        </p:txBody>
      </p:sp>
      <p:sp>
        <p:nvSpPr>
          <p:cNvPr id="251" name="Rechthoek 250">
            <a:extLst>
              <a:ext uri="{FF2B5EF4-FFF2-40B4-BE49-F238E27FC236}">
                <a16:creationId xmlns:a16="http://schemas.microsoft.com/office/drawing/2014/main" id="{AF1BA21E-8632-4CA3-B9FA-6320C7D12C43}"/>
              </a:ext>
            </a:extLst>
          </p:cNvPr>
          <p:cNvSpPr/>
          <p:nvPr/>
        </p:nvSpPr>
        <p:spPr>
          <a:xfrm>
            <a:off x="1872000" y="1536750"/>
            <a:ext cx="810000" cy="135000"/>
          </a:xfrm>
          <a:prstGeom prst="rect">
            <a:avLst/>
          </a:prstGeom>
          <a:solidFill>
            <a:srgbClr val="BFEEFF"/>
          </a:solidFill>
          <a:ln w="3175">
            <a:solidFill>
              <a:srgbClr val="008CBE"/>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Bedieningshandeling</a:t>
            </a:r>
          </a:p>
        </p:txBody>
      </p:sp>
      <p:sp>
        <p:nvSpPr>
          <p:cNvPr id="252" name="Rechthoek 251">
            <a:extLst>
              <a:ext uri="{FF2B5EF4-FFF2-40B4-BE49-F238E27FC236}">
                <a16:creationId xmlns:a16="http://schemas.microsoft.com/office/drawing/2014/main" id="{5FEC0537-E86C-4CBA-B3DC-066477124A18}"/>
              </a:ext>
            </a:extLst>
          </p:cNvPr>
          <p:cNvSpPr/>
          <p:nvPr/>
        </p:nvSpPr>
        <p:spPr>
          <a:xfrm>
            <a:off x="1872000" y="1716750"/>
            <a:ext cx="810000" cy="135000"/>
          </a:xfrm>
          <a:prstGeom prst="rect">
            <a:avLst/>
          </a:prstGeom>
          <a:solidFill>
            <a:srgbClr val="BFEEFF"/>
          </a:solidFill>
          <a:ln w="3175">
            <a:solidFill>
              <a:srgbClr val="008CBE"/>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Opregel- of afregelactie</a:t>
            </a:r>
          </a:p>
        </p:txBody>
      </p:sp>
      <p:sp>
        <p:nvSpPr>
          <p:cNvPr id="253" name="Rechthoek 252">
            <a:extLst>
              <a:ext uri="{FF2B5EF4-FFF2-40B4-BE49-F238E27FC236}">
                <a16:creationId xmlns:a16="http://schemas.microsoft.com/office/drawing/2014/main" id="{DF054EE2-C3A0-4A93-91DA-1E4AD2823B60}"/>
              </a:ext>
            </a:extLst>
          </p:cNvPr>
          <p:cNvSpPr/>
          <p:nvPr/>
        </p:nvSpPr>
        <p:spPr>
          <a:xfrm>
            <a:off x="1872000" y="1896750"/>
            <a:ext cx="810000" cy="135000"/>
          </a:xfrm>
          <a:prstGeom prst="rect">
            <a:avLst/>
          </a:prstGeom>
          <a:solidFill>
            <a:srgbClr val="BFEEFF"/>
          </a:solidFill>
          <a:ln w="3175">
            <a:solidFill>
              <a:srgbClr val="008CBE"/>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Netcomponentprestatie</a:t>
            </a:r>
          </a:p>
        </p:txBody>
      </p:sp>
      <p:sp>
        <p:nvSpPr>
          <p:cNvPr id="254" name="Rechthoek 253">
            <a:extLst>
              <a:ext uri="{FF2B5EF4-FFF2-40B4-BE49-F238E27FC236}">
                <a16:creationId xmlns:a16="http://schemas.microsoft.com/office/drawing/2014/main" id="{F93216A2-7F04-4B2C-B746-DF1183E19FE7}"/>
              </a:ext>
            </a:extLst>
          </p:cNvPr>
          <p:cNvSpPr/>
          <p:nvPr/>
        </p:nvSpPr>
        <p:spPr>
          <a:xfrm>
            <a:off x="1827000" y="2166750"/>
            <a:ext cx="900000" cy="540000"/>
          </a:xfrm>
          <a:prstGeom prst="rect">
            <a:avLst/>
          </a:prstGeom>
          <a:solidFill>
            <a:srgbClr val="BFEEFF"/>
          </a:solidFill>
          <a:ln w="3175">
            <a:solidFill>
              <a:srgbClr val="008CBE"/>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t"/>
          <a:lstStyle/>
          <a:p>
            <a:pPr algn="ctr"/>
            <a:r>
              <a:rPr lang="nl-NL" sz="500">
                <a:solidFill>
                  <a:schemeClr val="tx1"/>
                </a:solidFill>
              </a:rPr>
              <a:t>Transportafwijking</a:t>
            </a:r>
          </a:p>
        </p:txBody>
      </p:sp>
      <p:sp>
        <p:nvSpPr>
          <p:cNvPr id="255" name="Rechthoek 254">
            <a:extLst>
              <a:ext uri="{FF2B5EF4-FFF2-40B4-BE49-F238E27FC236}">
                <a16:creationId xmlns:a16="http://schemas.microsoft.com/office/drawing/2014/main" id="{12BD0838-CCD0-48AB-BC8E-045632F13BBD}"/>
              </a:ext>
            </a:extLst>
          </p:cNvPr>
          <p:cNvSpPr/>
          <p:nvPr/>
        </p:nvSpPr>
        <p:spPr>
          <a:xfrm>
            <a:off x="1872000" y="2346750"/>
            <a:ext cx="810000" cy="135000"/>
          </a:xfrm>
          <a:prstGeom prst="rect">
            <a:avLst/>
          </a:prstGeom>
          <a:solidFill>
            <a:srgbClr val="BFEEFF"/>
          </a:solidFill>
          <a:ln w="3175">
            <a:solidFill>
              <a:srgbClr val="008CBE"/>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Storing</a:t>
            </a:r>
          </a:p>
        </p:txBody>
      </p:sp>
      <p:sp>
        <p:nvSpPr>
          <p:cNvPr id="261" name="Rechthoek 260">
            <a:extLst>
              <a:ext uri="{FF2B5EF4-FFF2-40B4-BE49-F238E27FC236}">
                <a16:creationId xmlns:a16="http://schemas.microsoft.com/office/drawing/2014/main" id="{B55FCF50-26DC-4B41-92F2-ADBF39BDBE19}"/>
              </a:ext>
            </a:extLst>
          </p:cNvPr>
          <p:cNvSpPr/>
          <p:nvPr/>
        </p:nvSpPr>
        <p:spPr>
          <a:xfrm>
            <a:off x="1827000" y="2796750"/>
            <a:ext cx="900000" cy="540000"/>
          </a:xfrm>
          <a:prstGeom prst="rect">
            <a:avLst/>
          </a:prstGeom>
          <a:solidFill>
            <a:srgbClr val="BFEEFF"/>
          </a:solidFill>
          <a:ln w="3175">
            <a:solidFill>
              <a:srgbClr val="008CBE"/>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t"/>
          <a:lstStyle/>
          <a:p>
            <a:pPr algn="ctr"/>
            <a:r>
              <a:rPr lang="nl-NL" sz="500">
                <a:solidFill>
                  <a:schemeClr val="tx1"/>
                </a:solidFill>
              </a:rPr>
              <a:t>Transportplanning</a:t>
            </a:r>
          </a:p>
        </p:txBody>
      </p:sp>
      <p:sp>
        <p:nvSpPr>
          <p:cNvPr id="262" name="!!3Transportberekening">
            <a:extLst>
              <a:ext uri="{FF2B5EF4-FFF2-40B4-BE49-F238E27FC236}">
                <a16:creationId xmlns:a16="http://schemas.microsoft.com/office/drawing/2014/main" id="{3B8215E1-CBFC-43DB-83A7-A71D4FC03826}"/>
              </a:ext>
            </a:extLst>
          </p:cNvPr>
          <p:cNvSpPr/>
          <p:nvPr/>
        </p:nvSpPr>
        <p:spPr>
          <a:xfrm>
            <a:off x="1872000" y="2976750"/>
            <a:ext cx="810000" cy="135000"/>
          </a:xfrm>
          <a:prstGeom prst="rect">
            <a:avLst/>
          </a:prstGeom>
          <a:solidFill>
            <a:srgbClr val="BFEEFF"/>
          </a:solidFill>
          <a:ln w="3175">
            <a:solidFill>
              <a:srgbClr val="008CBE"/>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Transportberekening</a:t>
            </a:r>
          </a:p>
        </p:txBody>
      </p:sp>
      <p:sp>
        <p:nvSpPr>
          <p:cNvPr id="263" name="Rechthoek 262">
            <a:extLst>
              <a:ext uri="{FF2B5EF4-FFF2-40B4-BE49-F238E27FC236}">
                <a16:creationId xmlns:a16="http://schemas.microsoft.com/office/drawing/2014/main" id="{A508D745-F558-47FE-A32D-70A30CE1C231}"/>
              </a:ext>
            </a:extLst>
          </p:cNvPr>
          <p:cNvSpPr/>
          <p:nvPr/>
        </p:nvSpPr>
        <p:spPr>
          <a:xfrm>
            <a:off x="1872000" y="3156750"/>
            <a:ext cx="810000" cy="135000"/>
          </a:xfrm>
          <a:prstGeom prst="rect">
            <a:avLst/>
          </a:prstGeom>
          <a:solidFill>
            <a:srgbClr val="BFEEFF"/>
          </a:solidFill>
          <a:ln w="3175">
            <a:solidFill>
              <a:srgbClr val="008CBE"/>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Bedieningsplan</a:t>
            </a:r>
          </a:p>
        </p:txBody>
      </p:sp>
      <p:sp>
        <p:nvSpPr>
          <p:cNvPr id="264" name="Rechthoek 263">
            <a:extLst>
              <a:ext uri="{FF2B5EF4-FFF2-40B4-BE49-F238E27FC236}">
                <a16:creationId xmlns:a16="http://schemas.microsoft.com/office/drawing/2014/main" id="{2BF250A8-35B5-4737-B119-B9803FA95947}"/>
              </a:ext>
            </a:extLst>
          </p:cNvPr>
          <p:cNvSpPr/>
          <p:nvPr/>
        </p:nvSpPr>
        <p:spPr>
          <a:xfrm>
            <a:off x="1872000" y="2526750"/>
            <a:ext cx="810000" cy="135000"/>
          </a:xfrm>
          <a:prstGeom prst="rect">
            <a:avLst/>
          </a:prstGeom>
          <a:solidFill>
            <a:srgbClr val="BFEEFF"/>
          </a:solidFill>
          <a:ln w="3175">
            <a:solidFill>
              <a:srgbClr val="008CBE"/>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Onderbreking</a:t>
            </a:r>
          </a:p>
        </p:txBody>
      </p:sp>
      <p:sp>
        <p:nvSpPr>
          <p:cNvPr id="265" name="Rechthoek 264">
            <a:extLst>
              <a:ext uri="{FF2B5EF4-FFF2-40B4-BE49-F238E27FC236}">
                <a16:creationId xmlns:a16="http://schemas.microsoft.com/office/drawing/2014/main" id="{26EDBB07-61D6-49BC-BEF5-7B18C3338CCC}"/>
              </a:ext>
            </a:extLst>
          </p:cNvPr>
          <p:cNvSpPr/>
          <p:nvPr/>
        </p:nvSpPr>
        <p:spPr>
          <a:xfrm>
            <a:off x="3087000" y="1176750"/>
            <a:ext cx="810000" cy="135000"/>
          </a:xfrm>
          <a:prstGeom prst="rect">
            <a:avLst/>
          </a:prstGeom>
          <a:solidFill>
            <a:srgbClr val="FF7C8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 tIns="14400" rIns="7200" bIns="36000" rtlCol="0" anchor="t"/>
          <a:lstStyle/>
          <a:p>
            <a:pPr algn="ctr"/>
            <a:r>
              <a:rPr lang="nl-NL" sz="400">
                <a:solidFill>
                  <a:schemeClr val="tx1"/>
                </a:solidFill>
              </a:rPr>
              <a:t>Netcomponent</a:t>
            </a:r>
          </a:p>
        </p:txBody>
      </p:sp>
      <p:sp>
        <p:nvSpPr>
          <p:cNvPr id="266" name="Rechthoek 265">
            <a:extLst>
              <a:ext uri="{FF2B5EF4-FFF2-40B4-BE49-F238E27FC236}">
                <a16:creationId xmlns:a16="http://schemas.microsoft.com/office/drawing/2014/main" id="{52E3F021-AB30-47AC-B061-0104884F7458}"/>
              </a:ext>
            </a:extLst>
          </p:cNvPr>
          <p:cNvSpPr/>
          <p:nvPr/>
        </p:nvSpPr>
        <p:spPr>
          <a:xfrm>
            <a:off x="3312000" y="1266750"/>
            <a:ext cx="180000" cy="21600"/>
          </a:xfrm>
          <a:prstGeom prst="rect">
            <a:avLst/>
          </a:prstGeom>
          <a:solidFill>
            <a:srgbClr val="FF7C8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endParaRPr lang="nl-NL" sz="300">
              <a:solidFill>
                <a:schemeClr val="tx1"/>
              </a:solidFill>
            </a:endParaRPr>
          </a:p>
        </p:txBody>
      </p:sp>
      <p:sp>
        <p:nvSpPr>
          <p:cNvPr id="267" name="Rechthoek 266">
            <a:extLst>
              <a:ext uri="{FF2B5EF4-FFF2-40B4-BE49-F238E27FC236}">
                <a16:creationId xmlns:a16="http://schemas.microsoft.com/office/drawing/2014/main" id="{338FA9D6-9A39-4601-A049-EE7B2A7B5DD7}"/>
              </a:ext>
            </a:extLst>
          </p:cNvPr>
          <p:cNvSpPr/>
          <p:nvPr/>
        </p:nvSpPr>
        <p:spPr>
          <a:xfrm>
            <a:off x="3132000" y="1266750"/>
            <a:ext cx="180000" cy="21600"/>
          </a:xfrm>
          <a:prstGeom prst="rect">
            <a:avLst/>
          </a:prstGeom>
          <a:solidFill>
            <a:srgbClr val="FF7C8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endParaRPr lang="nl-NL" sz="300">
              <a:solidFill>
                <a:schemeClr val="tx1"/>
              </a:solidFill>
            </a:endParaRPr>
          </a:p>
        </p:txBody>
      </p:sp>
      <p:sp>
        <p:nvSpPr>
          <p:cNvPr id="268" name="Rechthoek 267">
            <a:extLst>
              <a:ext uri="{FF2B5EF4-FFF2-40B4-BE49-F238E27FC236}">
                <a16:creationId xmlns:a16="http://schemas.microsoft.com/office/drawing/2014/main" id="{9676BF8B-E9E3-4C7E-B68A-2A958A09B782}"/>
              </a:ext>
            </a:extLst>
          </p:cNvPr>
          <p:cNvSpPr/>
          <p:nvPr/>
        </p:nvSpPr>
        <p:spPr>
          <a:xfrm>
            <a:off x="3492000" y="1266750"/>
            <a:ext cx="180000" cy="21600"/>
          </a:xfrm>
          <a:prstGeom prst="rect">
            <a:avLst/>
          </a:prstGeom>
          <a:solidFill>
            <a:srgbClr val="FF7C8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endParaRPr lang="nl-NL" sz="300">
              <a:solidFill>
                <a:schemeClr val="tx1"/>
              </a:solidFill>
            </a:endParaRPr>
          </a:p>
        </p:txBody>
      </p:sp>
      <p:sp>
        <p:nvSpPr>
          <p:cNvPr id="269" name="Rechthoek 268">
            <a:extLst>
              <a:ext uri="{FF2B5EF4-FFF2-40B4-BE49-F238E27FC236}">
                <a16:creationId xmlns:a16="http://schemas.microsoft.com/office/drawing/2014/main" id="{D1893E41-5916-4322-B10F-3269D4C835F7}"/>
              </a:ext>
            </a:extLst>
          </p:cNvPr>
          <p:cNvSpPr/>
          <p:nvPr/>
        </p:nvSpPr>
        <p:spPr>
          <a:xfrm>
            <a:off x="3672000" y="1266750"/>
            <a:ext cx="180000" cy="21600"/>
          </a:xfrm>
          <a:prstGeom prst="rect">
            <a:avLst/>
          </a:prstGeom>
          <a:solidFill>
            <a:srgbClr val="FF7C8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endParaRPr lang="nl-NL" sz="300">
              <a:solidFill>
                <a:schemeClr val="tx1"/>
              </a:solidFill>
            </a:endParaRPr>
          </a:p>
        </p:txBody>
      </p:sp>
      <p:sp>
        <p:nvSpPr>
          <p:cNvPr id="270" name="Rechthoek 269">
            <a:extLst>
              <a:ext uri="{FF2B5EF4-FFF2-40B4-BE49-F238E27FC236}">
                <a16:creationId xmlns:a16="http://schemas.microsoft.com/office/drawing/2014/main" id="{B11587A9-B767-4041-B711-BB2F0F73BAE1}"/>
              </a:ext>
            </a:extLst>
          </p:cNvPr>
          <p:cNvSpPr/>
          <p:nvPr/>
        </p:nvSpPr>
        <p:spPr>
          <a:xfrm>
            <a:off x="5472000" y="1356750"/>
            <a:ext cx="900000" cy="360000"/>
          </a:xfrm>
          <a:prstGeom prst="rect">
            <a:avLst/>
          </a:prstGeom>
          <a:solidFill>
            <a:srgbClr val="FFFFCC"/>
          </a:solidFill>
          <a:ln w="3175">
            <a:solidFill>
              <a:srgbClr val="F2B8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t"/>
          <a:lstStyle/>
          <a:p>
            <a:pPr algn="ctr"/>
            <a:r>
              <a:rPr lang="nl-NL" sz="500">
                <a:solidFill>
                  <a:schemeClr val="tx1"/>
                </a:solidFill>
              </a:rPr>
              <a:t>Werkopdracht</a:t>
            </a:r>
          </a:p>
        </p:txBody>
      </p:sp>
      <p:sp>
        <p:nvSpPr>
          <p:cNvPr id="271" name="Rechthoek 270">
            <a:extLst>
              <a:ext uri="{FF2B5EF4-FFF2-40B4-BE49-F238E27FC236}">
                <a16:creationId xmlns:a16="http://schemas.microsoft.com/office/drawing/2014/main" id="{D9DD172C-4D02-4DAB-A11C-107910306D89}"/>
              </a:ext>
            </a:extLst>
          </p:cNvPr>
          <p:cNvSpPr/>
          <p:nvPr/>
        </p:nvSpPr>
        <p:spPr>
          <a:xfrm>
            <a:off x="5517000" y="1536750"/>
            <a:ext cx="810000" cy="135000"/>
          </a:xfrm>
          <a:prstGeom prst="rect">
            <a:avLst/>
          </a:prstGeom>
          <a:solidFill>
            <a:srgbClr val="FFFFCC"/>
          </a:solidFill>
          <a:ln w="3175">
            <a:solidFill>
              <a:srgbClr val="F2B8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Werkopdracht</a:t>
            </a:r>
          </a:p>
        </p:txBody>
      </p:sp>
      <p:sp>
        <p:nvSpPr>
          <p:cNvPr id="273" name="Rechthoek 272">
            <a:extLst>
              <a:ext uri="{FF2B5EF4-FFF2-40B4-BE49-F238E27FC236}">
                <a16:creationId xmlns:a16="http://schemas.microsoft.com/office/drawing/2014/main" id="{0D36E902-64DF-41E9-B21A-230C6D7DF3C4}"/>
              </a:ext>
            </a:extLst>
          </p:cNvPr>
          <p:cNvSpPr/>
          <p:nvPr/>
        </p:nvSpPr>
        <p:spPr>
          <a:xfrm>
            <a:off x="5472000" y="1806750"/>
            <a:ext cx="900000" cy="900000"/>
          </a:xfrm>
          <a:prstGeom prst="rect">
            <a:avLst/>
          </a:prstGeom>
          <a:solidFill>
            <a:srgbClr val="FFFFCC"/>
          </a:solidFill>
          <a:ln w="3175">
            <a:solidFill>
              <a:srgbClr val="F2B8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t"/>
          <a:lstStyle/>
          <a:p>
            <a:pPr algn="ctr"/>
            <a:r>
              <a:rPr lang="nl-NL" sz="500">
                <a:solidFill>
                  <a:schemeClr val="tx1"/>
                </a:solidFill>
              </a:rPr>
              <a:t>Werkactiviteit</a:t>
            </a:r>
          </a:p>
        </p:txBody>
      </p:sp>
      <p:sp>
        <p:nvSpPr>
          <p:cNvPr id="274" name="Rechthoek 273">
            <a:extLst>
              <a:ext uri="{FF2B5EF4-FFF2-40B4-BE49-F238E27FC236}">
                <a16:creationId xmlns:a16="http://schemas.microsoft.com/office/drawing/2014/main" id="{5EFF135A-785D-4B60-814E-8E4525EFC788}"/>
              </a:ext>
            </a:extLst>
          </p:cNvPr>
          <p:cNvSpPr/>
          <p:nvPr/>
        </p:nvSpPr>
        <p:spPr>
          <a:xfrm>
            <a:off x="5517000" y="1986750"/>
            <a:ext cx="810000" cy="135000"/>
          </a:xfrm>
          <a:prstGeom prst="rect">
            <a:avLst/>
          </a:prstGeom>
          <a:solidFill>
            <a:srgbClr val="FFFFCC"/>
          </a:solidFill>
          <a:ln w="3175">
            <a:solidFill>
              <a:srgbClr val="F2B8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Voorlopig of definitief ontwerp</a:t>
            </a:r>
          </a:p>
        </p:txBody>
      </p:sp>
      <p:sp>
        <p:nvSpPr>
          <p:cNvPr id="275" name="Rechthoek 274">
            <a:extLst>
              <a:ext uri="{FF2B5EF4-FFF2-40B4-BE49-F238E27FC236}">
                <a16:creationId xmlns:a16="http://schemas.microsoft.com/office/drawing/2014/main" id="{4668048B-5EF7-48CB-81E5-E2652222281A}"/>
              </a:ext>
            </a:extLst>
          </p:cNvPr>
          <p:cNvSpPr/>
          <p:nvPr/>
        </p:nvSpPr>
        <p:spPr>
          <a:xfrm>
            <a:off x="5517000" y="2166750"/>
            <a:ext cx="810000" cy="135000"/>
          </a:xfrm>
          <a:prstGeom prst="rect">
            <a:avLst/>
          </a:prstGeom>
          <a:solidFill>
            <a:srgbClr val="FFFFCC"/>
          </a:solidFill>
          <a:ln w="3175">
            <a:solidFill>
              <a:srgbClr val="F2B8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Werkplan</a:t>
            </a:r>
          </a:p>
        </p:txBody>
      </p:sp>
      <p:sp>
        <p:nvSpPr>
          <p:cNvPr id="276" name="Rechthoek 275">
            <a:extLst>
              <a:ext uri="{FF2B5EF4-FFF2-40B4-BE49-F238E27FC236}">
                <a16:creationId xmlns:a16="http://schemas.microsoft.com/office/drawing/2014/main" id="{2CD79CB8-49C2-4134-9C75-E07A3FB0514E}"/>
              </a:ext>
            </a:extLst>
          </p:cNvPr>
          <p:cNvSpPr/>
          <p:nvPr/>
        </p:nvSpPr>
        <p:spPr>
          <a:xfrm>
            <a:off x="5517000" y="2346750"/>
            <a:ext cx="810000" cy="135000"/>
          </a:xfrm>
          <a:prstGeom prst="rect">
            <a:avLst/>
          </a:prstGeom>
          <a:solidFill>
            <a:srgbClr val="FFFFCC"/>
          </a:solidFill>
          <a:ln w="3175">
            <a:solidFill>
              <a:srgbClr val="F2B8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Inzet van mensen</a:t>
            </a:r>
          </a:p>
        </p:txBody>
      </p:sp>
      <p:sp>
        <p:nvSpPr>
          <p:cNvPr id="277" name="Rechthoek 276">
            <a:extLst>
              <a:ext uri="{FF2B5EF4-FFF2-40B4-BE49-F238E27FC236}">
                <a16:creationId xmlns:a16="http://schemas.microsoft.com/office/drawing/2014/main" id="{03DCB9F0-DA56-48E8-BFE0-15A6632179B0}"/>
              </a:ext>
            </a:extLst>
          </p:cNvPr>
          <p:cNvSpPr/>
          <p:nvPr/>
        </p:nvSpPr>
        <p:spPr>
          <a:xfrm>
            <a:off x="5517000" y="2526750"/>
            <a:ext cx="810000" cy="135000"/>
          </a:xfrm>
          <a:prstGeom prst="rect">
            <a:avLst/>
          </a:prstGeom>
          <a:solidFill>
            <a:srgbClr val="FFFFCC"/>
          </a:solidFill>
          <a:ln w="3175">
            <a:solidFill>
              <a:srgbClr val="F2B8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Werkactiviteit</a:t>
            </a:r>
          </a:p>
        </p:txBody>
      </p:sp>
      <p:sp>
        <p:nvSpPr>
          <p:cNvPr id="278" name="Rechthoek 277">
            <a:extLst>
              <a:ext uri="{FF2B5EF4-FFF2-40B4-BE49-F238E27FC236}">
                <a16:creationId xmlns:a16="http://schemas.microsoft.com/office/drawing/2014/main" id="{9F105096-2847-4BA1-A130-CFD75D43F740}"/>
              </a:ext>
            </a:extLst>
          </p:cNvPr>
          <p:cNvSpPr/>
          <p:nvPr/>
        </p:nvSpPr>
        <p:spPr>
          <a:xfrm>
            <a:off x="5472000" y="2796750"/>
            <a:ext cx="900000" cy="1260000"/>
          </a:xfrm>
          <a:prstGeom prst="rect">
            <a:avLst/>
          </a:prstGeom>
          <a:solidFill>
            <a:srgbClr val="FFFFCC"/>
          </a:solidFill>
          <a:ln w="3175">
            <a:solidFill>
              <a:srgbClr val="F2B8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t"/>
          <a:lstStyle/>
          <a:p>
            <a:pPr algn="ctr"/>
            <a:r>
              <a:rPr lang="nl-NL" sz="500">
                <a:solidFill>
                  <a:schemeClr val="tx1"/>
                </a:solidFill>
              </a:rPr>
              <a:t>Werkmiddel</a:t>
            </a:r>
          </a:p>
        </p:txBody>
      </p:sp>
      <p:sp>
        <p:nvSpPr>
          <p:cNvPr id="279" name="Rechthoek 278">
            <a:extLst>
              <a:ext uri="{FF2B5EF4-FFF2-40B4-BE49-F238E27FC236}">
                <a16:creationId xmlns:a16="http://schemas.microsoft.com/office/drawing/2014/main" id="{5582CAD9-8E8B-4693-999C-8E01D0F2C29D}"/>
              </a:ext>
            </a:extLst>
          </p:cNvPr>
          <p:cNvSpPr/>
          <p:nvPr/>
        </p:nvSpPr>
        <p:spPr>
          <a:xfrm>
            <a:off x="5517000" y="2976750"/>
            <a:ext cx="810000" cy="135000"/>
          </a:xfrm>
          <a:prstGeom prst="rect">
            <a:avLst/>
          </a:prstGeom>
          <a:solidFill>
            <a:srgbClr val="FFFFCC"/>
          </a:solidFill>
          <a:ln w="3175">
            <a:solidFill>
              <a:srgbClr val="F2B8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Uitvoeringsbestek</a:t>
            </a:r>
          </a:p>
        </p:txBody>
      </p:sp>
      <p:sp>
        <p:nvSpPr>
          <p:cNvPr id="280" name="Rechthoek 279">
            <a:extLst>
              <a:ext uri="{FF2B5EF4-FFF2-40B4-BE49-F238E27FC236}">
                <a16:creationId xmlns:a16="http://schemas.microsoft.com/office/drawing/2014/main" id="{43714740-AB53-4133-AAB0-7EE86C6F8A37}"/>
              </a:ext>
            </a:extLst>
          </p:cNvPr>
          <p:cNvSpPr/>
          <p:nvPr/>
        </p:nvSpPr>
        <p:spPr>
          <a:xfrm>
            <a:off x="5517000" y="3156750"/>
            <a:ext cx="810000" cy="135000"/>
          </a:xfrm>
          <a:prstGeom prst="rect">
            <a:avLst/>
          </a:prstGeom>
          <a:solidFill>
            <a:srgbClr val="FFFFCC"/>
          </a:solidFill>
          <a:ln w="3175">
            <a:solidFill>
              <a:srgbClr val="F2B8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Uitvoeringscapaciteit</a:t>
            </a:r>
          </a:p>
        </p:txBody>
      </p:sp>
      <p:sp>
        <p:nvSpPr>
          <p:cNvPr id="281" name="Rechthoek 280">
            <a:extLst>
              <a:ext uri="{FF2B5EF4-FFF2-40B4-BE49-F238E27FC236}">
                <a16:creationId xmlns:a16="http://schemas.microsoft.com/office/drawing/2014/main" id="{D4AB0777-D33B-481B-93AE-0F416651B6FE}"/>
              </a:ext>
            </a:extLst>
          </p:cNvPr>
          <p:cNvSpPr/>
          <p:nvPr/>
        </p:nvSpPr>
        <p:spPr>
          <a:xfrm>
            <a:off x="5517000" y="3336750"/>
            <a:ext cx="810000" cy="135000"/>
          </a:xfrm>
          <a:prstGeom prst="rect">
            <a:avLst/>
          </a:prstGeom>
          <a:solidFill>
            <a:srgbClr val="FFFFCC"/>
          </a:solidFill>
          <a:ln w="3175">
            <a:solidFill>
              <a:srgbClr val="F2B8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Materiaal</a:t>
            </a:r>
          </a:p>
        </p:txBody>
      </p:sp>
      <p:sp>
        <p:nvSpPr>
          <p:cNvPr id="282" name="Rechthoek 281">
            <a:extLst>
              <a:ext uri="{FF2B5EF4-FFF2-40B4-BE49-F238E27FC236}">
                <a16:creationId xmlns:a16="http://schemas.microsoft.com/office/drawing/2014/main" id="{07384D2C-38D5-4ECF-B5F3-9B7CED3B6CE1}"/>
              </a:ext>
            </a:extLst>
          </p:cNvPr>
          <p:cNvSpPr/>
          <p:nvPr/>
        </p:nvSpPr>
        <p:spPr>
          <a:xfrm>
            <a:off x="5517000" y="3516750"/>
            <a:ext cx="810000" cy="135000"/>
          </a:xfrm>
          <a:prstGeom prst="rect">
            <a:avLst/>
          </a:prstGeom>
          <a:solidFill>
            <a:srgbClr val="FFFFCC"/>
          </a:solidFill>
          <a:ln w="3175">
            <a:solidFill>
              <a:srgbClr val="F2B8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Materieel</a:t>
            </a:r>
          </a:p>
        </p:txBody>
      </p:sp>
      <p:sp>
        <p:nvSpPr>
          <p:cNvPr id="284" name="Rechthoek 283">
            <a:extLst>
              <a:ext uri="{FF2B5EF4-FFF2-40B4-BE49-F238E27FC236}">
                <a16:creationId xmlns:a16="http://schemas.microsoft.com/office/drawing/2014/main" id="{DAED703E-E7F2-4166-A704-74BF5CCEA572}"/>
              </a:ext>
            </a:extLst>
          </p:cNvPr>
          <p:cNvSpPr/>
          <p:nvPr/>
        </p:nvSpPr>
        <p:spPr>
          <a:xfrm>
            <a:off x="5517000" y="3696750"/>
            <a:ext cx="810000" cy="135000"/>
          </a:xfrm>
          <a:prstGeom prst="rect">
            <a:avLst/>
          </a:prstGeom>
          <a:solidFill>
            <a:srgbClr val="FFFFCC"/>
          </a:solidFill>
          <a:ln w="3175">
            <a:solidFill>
              <a:srgbClr val="F2B8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Goederenbeweging</a:t>
            </a:r>
          </a:p>
        </p:txBody>
      </p:sp>
      <p:sp>
        <p:nvSpPr>
          <p:cNvPr id="285" name="Rechthoek 284">
            <a:extLst>
              <a:ext uri="{FF2B5EF4-FFF2-40B4-BE49-F238E27FC236}">
                <a16:creationId xmlns:a16="http://schemas.microsoft.com/office/drawing/2014/main" id="{2D876E98-AC83-4E76-9560-3EBE14FEAC0E}"/>
              </a:ext>
            </a:extLst>
          </p:cNvPr>
          <p:cNvSpPr/>
          <p:nvPr/>
        </p:nvSpPr>
        <p:spPr>
          <a:xfrm>
            <a:off x="5517000" y="3876750"/>
            <a:ext cx="810000" cy="135000"/>
          </a:xfrm>
          <a:prstGeom prst="rect">
            <a:avLst/>
          </a:prstGeom>
          <a:solidFill>
            <a:srgbClr val="FFFFCC"/>
          </a:solidFill>
          <a:ln w="3175">
            <a:solidFill>
              <a:srgbClr val="F2B8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Uitvoeringsvergunning</a:t>
            </a:r>
          </a:p>
        </p:txBody>
      </p:sp>
      <p:sp>
        <p:nvSpPr>
          <p:cNvPr id="102" name="Rechthoek 101">
            <a:extLst>
              <a:ext uri="{FF2B5EF4-FFF2-40B4-BE49-F238E27FC236}">
                <a16:creationId xmlns:a16="http://schemas.microsoft.com/office/drawing/2014/main" id="{1A066416-91AA-40F9-95D8-F451FEBF42B1}"/>
              </a:ext>
            </a:extLst>
          </p:cNvPr>
          <p:cNvSpPr/>
          <p:nvPr/>
        </p:nvSpPr>
        <p:spPr>
          <a:xfrm>
            <a:off x="3087000" y="2346750"/>
            <a:ext cx="810000" cy="135000"/>
          </a:xfrm>
          <a:prstGeom prst="rect">
            <a:avLst/>
          </a:prstGeom>
          <a:solidFill>
            <a:srgbClr val="FF7C8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Functioneel ontwerp</a:t>
            </a:r>
          </a:p>
        </p:txBody>
      </p:sp>
    </p:spTree>
    <p:extLst>
      <p:ext uri="{BB962C8B-B14F-4D97-AF65-F5344CB8AC3E}">
        <p14:creationId xmlns:p14="http://schemas.microsoft.com/office/powerpoint/2010/main" val="238616323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a:extLst>
              <a:ext uri="{FF2B5EF4-FFF2-40B4-BE49-F238E27FC236}">
                <a16:creationId xmlns:a16="http://schemas.microsoft.com/office/drawing/2014/main" id="{D3DC1759-3ECB-4E66-BDAD-216C890143C1}"/>
              </a:ext>
            </a:extLst>
          </p:cNvPr>
          <p:cNvSpPr txBox="1">
            <a:spLocks/>
          </p:cNvSpPr>
          <p:nvPr/>
        </p:nvSpPr>
        <p:spPr>
          <a:xfrm>
            <a:off x="535676" y="396000"/>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lvl="0">
              <a:defRPr/>
            </a:pPr>
            <a:r>
              <a:rPr lang="nl-NL" sz="2100">
                <a:solidFill>
                  <a:srgbClr val="821E7D"/>
                </a:solidFill>
                <a:latin typeface="Microsoft JhengHei Light"/>
              </a:rPr>
              <a:t>3. Wat is de toegevoegde waarde  </a:t>
            </a:r>
          </a:p>
        </p:txBody>
      </p:sp>
      <p:sp>
        <p:nvSpPr>
          <p:cNvPr id="8" name="Stroomdiagram: Verbindingslijn 7">
            <a:extLst>
              <a:ext uri="{FF2B5EF4-FFF2-40B4-BE49-F238E27FC236}">
                <a16:creationId xmlns:a16="http://schemas.microsoft.com/office/drawing/2014/main" id="{D51917F1-C7BF-4DDA-AD64-4D2A6FAA3D28}"/>
              </a:ext>
            </a:extLst>
          </p:cNvPr>
          <p:cNvSpPr/>
          <p:nvPr/>
        </p:nvSpPr>
        <p:spPr>
          <a:xfrm>
            <a:off x="6370730" y="1872785"/>
            <a:ext cx="432048" cy="378042"/>
          </a:xfrm>
          <a:prstGeom prst="flowChartConnector">
            <a:avLst/>
          </a:prstGeom>
          <a:solidFill>
            <a:srgbClr val="7F1F7D"/>
          </a:solidFill>
          <a:ln w="12700" cap="flat" cmpd="sng" algn="ctr">
            <a:noFill/>
            <a:prstDash val="solid"/>
            <a:miter lim="800000"/>
          </a:ln>
          <a:effectLst/>
        </p:spPr>
        <p:txBody>
          <a:bodyPr lIns="81000" tIns="81000" rIns="81000" bIns="81000" rtlCol="0" anchor="ctr"/>
          <a:lstStyle/>
          <a:p>
            <a:pPr algn="ctr" defTabSz="767871">
              <a:defRPr/>
            </a:pPr>
            <a:endParaRPr lang="nl-NL" sz="1050" kern="0">
              <a:solidFill>
                <a:prstClr val="white"/>
              </a:solidFill>
              <a:latin typeface="Microsoft JhengHei Light"/>
            </a:endParaRPr>
          </a:p>
        </p:txBody>
      </p:sp>
      <p:sp>
        <p:nvSpPr>
          <p:cNvPr id="9" name="Stroomdiagram: Verbindingslijn 8">
            <a:extLst>
              <a:ext uri="{FF2B5EF4-FFF2-40B4-BE49-F238E27FC236}">
                <a16:creationId xmlns:a16="http://schemas.microsoft.com/office/drawing/2014/main" id="{D038DD3F-743C-450C-9F39-1F5FCDDB8B24}"/>
              </a:ext>
            </a:extLst>
          </p:cNvPr>
          <p:cNvSpPr/>
          <p:nvPr/>
        </p:nvSpPr>
        <p:spPr>
          <a:xfrm>
            <a:off x="5722658" y="2950691"/>
            <a:ext cx="432048" cy="378042"/>
          </a:xfrm>
          <a:prstGeom prst="flowChartConnector">
            <a:avLst/>
          </a:prstGeom>
          <a:solidFill>
            <a:srgbClr val="7F1F7D"/>
          </a:solidFill>
          <a:ln w="12700" cap="flat" cmpd="sng" algn="ctr">
            <a:noFill/>
            <a:prstDash val="solid"/>
            <a:miter lim="800000"/>
          </a:ln>
          <a:effectLst/>
        </p:spPr>
        <p:txBody>
          <a:bodyPr lIns="81000" tIns="81000" rIns="81000" bIns="81000" rtlCol="0" anchor="ctr"/>
          <a:lstStyle/>
          <a:p>
            <a:pPr algn="ctr" defTabSz="767871">
              <a:defRPr/>
            </a:pPr>
            <a:endParaRPr lang="nl-NL" sz="1050" kern="0">
              <a:solidFill>
                <a:prstClr val="white"/>
              </a:solidFill>
              <a:latin typeface="Microsoft JhengHei Light"/>
            </a:endParaRPr>
          </a:p>
        </p:txBody>
      </p:sp>
      <p:sp>
        <p:nvSpPr>
          <p:cNvPr id="10" name="Stroomdiagram: Verbindingslijn 9">
            <a:extLst>
              <a:ext uri="{FF2B5EF4-FFF2-40B4-BE49-F238E27FC236}">
                <a16:creationId xmlns:a16="http://schemas.microsoft.com/office/drawing/2014/main" id="{4DC0B736-D1CE-48D3-8DAA-BF55D6F7B735}"/>
              </a:ext>
            </a:extLst>
          </p:cNvPr>
          <p:cNvSpPr/>
          <p:nvPr/>
        </p:nvSpPr>
        <p:spPr>
          <a:xfrm>
            <a:off x="7075011" y="2949940"/>
            <a:ext cx="432048" cy="378042"/>
          </a:xfrm>
          <a:prstGeom prst="flowChartConnector">
            <a:avLst/>
          </a:prstGeom>
          <a:solidFill>
            <a:srgbClr val="7F1F7D"/>
          </a:solidFill>
          <a:ln w="12700" cap="flat" cmpd="sng" algn="ctr">
            <a:noFill/>
            <a:prstDash val="solid"/>
            <a:miter lim="800000"/>
          </a:ln>
          <a:effectLst/>
        </p:spPr>
        <p:txBody>
          <a:bodyPr lIns="81000" tIns="81000" rIns="81000" bIns="81000" rtlCol="0" anchor="ctr"/>
          <a:lstStyle/>
          <a:p>
            <a:pPr algn="ctr" defTabSz="767871">
              <a:defRPr/>
            </a:pPr>
            <a:endParaRPr lang="nl-NL" sz="1050" kern="0">
              <a:solidFill>
                <a:prstClr val="white"/>
              </a:solidFill>
              <a:latin typeface="Microsoft JhengHei Light"/>
            </a:endParaRPr>
          </a:p>
        </p:txBody>
      </p:sp>
      <p:cxnSp>
        <p:nvCxnSpPr>
          <p:cNvPr id="11" name="Rechte verbindingslijn met pijl 10">
            <a:extLst>
              <a:ext uri="{FF2B5EF4-FFF2-40B4-BE49-F238E27FC236}">
                <a16:creationId xmlns:a16="http://schemas.microsoft.com/office/drawing/2014/main" id="{7CEFC4A8-68B4-43AF-924E-48DDAFF6854D}"/>
              </a:ext>
            </a:extLst>
          </p:cNvPr>
          <p:cNvCxnSpPr>
            <a:cxnSpLocks/>
          </p:cNvCxnSpPr>
          <p:nvPr/>
        </p:nvCxnSpPr>
        <p:spPr>
          <a:xfrm flipV="1">
            <a:off x="6100700" y="2304833"/>
            <a:ext cx="378042" cy="594066"/>
          </a:xfrm>
          <a:prstGeom prst="straightConnector1">
            <a:avLst/>
          </a:prstGeom>
          <a:noFill/>
          <a:ln w="38100" cap="flat" cmpd="sng" algn="ctr">
            <a:solidFill>
              <a:srgbClr val="008EBE"/>
            </a:solidFill>
            <a:prstDash val="solid"/>
            <a:miter lim="800000"/>
            <a:headEnd type="triangle"/>
            <a:tailEnd type="triangle"/>
          </a:ln>
          <a:effectLst/>
        </p:spPr>
      </p:cxnSp>
      <p:cxnSp>
        <p:nvCxnSpPr>
          <p:cNvPr id="12" name="Rechte verbindingslijn met pijl 11">
            <a:extLst>
              <a:ext uri="{FF2B5EF4-FFF2-40B4-BE49-F238E27FC236}">
                <a16:creationId xmlns:a16="http://schemas.microsoft.com/office/drawing/2014/main" id="{F711CD83-A046-4E2A-83AF-13CAEA0839BA}"/>
              </a:ext>
            </a:extLst>
          </p:cNvPr>
          <p:cNvCxnSpPr>
            <a:cxnSpLocks/>
          </p:cNvCxnSpPr>
          <p:nvPr/>
        </p:nvCxnSpPr>
        <p:spPr>
          <a:xfrm flipH="1" flipV="1">
            <a:off x="6748772" y="2304833"/>
            <a:ext cx="378042" cy="594066"/>
          </a:xfrm>
          <a:prstGeom prst="straightConnector1">
            <a:avLst/>
          </a:prstGeom>
          <a:noFill/>
          <a:ln w="38100" cap="flat" cmpd="sng" algn="ctr">
            <a:solidFill>
              <a:srgbClr val="008EBE"/>
            </a:solidFill>
            <a:prstDash val="solid"/>
            <a:miter lim="800000"/>
            <a:headEnd type="triangle"/>
            <a:tailEnd type="triangle"/>
          </a:ln>
          <a:effectLst/>
        </p:spPr>
      </p:cxnSp>
      <p:cxnSp>
        <p:nvCxnSpPr>
          <p:cNvPr id="13" name="Rechte verbindingslijn met pijl 12">
            <a:extLst>
              <a:ext uri="{FF2B5EF4-FFF2-40B4-BE49-F238E27FC236}">
                <a16:creationId xmlns:a16="http://schemas.microsoft.com/office/drawing/2014/main" id="{599E234F-CF25-4FAC-903E-0BE400460EDE}"/>
              </a:ext>
            </a:extLst>
          </p:cNvPr>
          <p:cNvCxnSpPr>
            <a:cxnSpLocks/>
          </p:cNvCxnSpPr>
          <p:nvPr/>
        </p:nvCxnSpPr>
        <p:spPr>
          <a:xfrm>
            <a:off x="6215000" y="3168929"/>
            <a:ext cx="846507" cy="0"/>
          </a:xfrm>
          <a:prstGeom prst="straightConnector1">
            <a:avLst/>
          </a:prstGeom>
          <a:noFill/>
          <a:ln w="38100" cap="flat" cmpd="sng" algn="ctr">
            <a:solidFill>
              <a:srgbClr val="008EBE"/>
            </a:solidFill>
            <a:prstDash val="solid"/>
            <a:miter lim="800000"/>
            <a:headEnd type="triangle"/>
            <a:tailEnd type="triangle"/>
          </a:ln>
          <a:effectLst/>
        </p:spPr>
      </p:cxnSp>
      <p:sp>
        <p:nvSpPr>
          <p:cNvPr id="14" name="Tekstvak 13">
            <a:extLst>
              <a:ext uri="{FF2B5EF4-FFF2-40B4-BE49-F238E27FC236}">
                <a16:creationId xmlns:a16="http://schemas.microsoft.com/office/drawing/2014/main" id="{19C7F332-22EC-4F56-BBD3-BA3A773AF1F6}"/>
              </a:ext>
            </a:extLst>
          </p:cNvPr>
          <p:cNvSpPr txBox="1"/>
          <p:nvPr/>
        </p:nvSpPr>
        <p:spPr>
          <a:xfrm>
            <a:off x="6100700" y="1494743"/>
            <a:ext cx="960808" cy="369332"/>
          </a:xfrm>
          <a:prstGeom prst="rect">
            <a:avLst/>
          </a:prstGeom>
          <a:noFill/>
        </p:spPr>
        <p:txBody>
          <a:bodyPr wrap="square" lIns="0" tIns="0" rIns="0" bIns="0" rtlCol="0" anchor="t">
            <a:spAutoFit/>
          </a:bodyPr>
          <a:lstStyle/>
          <a:p>
            <a:pPr algn="ctr" defTabSz="767871"/>
            <a:r>
              <a:rPr lang="nl-NL" sz="1200">
                <a:solidFill>
                  <a:srgbClr val="30297F"/>
                </a:solidFill>
                <a:latin typeface="Microsoft JhengHei Light"/>
              </a:rPr>
              <a:t>Strategische doelen</a:t>
            </a:r>
          </a:p>
        </p:txBody>
      </p:sp>
      <p:sp>
        <p:nvSpPr>
          <p:cNvPr id="15" name="Tekstvak 14">
            <a:extLst>
              <a:ext uri="{FF2B5EF4-FFF2-40B4-BE49-F238E27FC236}">
                <a16:creationId xmlns:a16="http://schemas.microsoft.com/office/drawing/2014/main" id="{69A204E3-BE42-4943-A454-AAE8D57D09EA}"/>
              </a:ext>
            </a:extLst>
          </p:cNvPr>
          <p:cNvSpPr txBox="1"/>
          <p:nvPr/>
        </p:nvSpPr>
        <p:spPr>
          <a:xfrm>
            <a:off x="5166161" y="3360043"/>
            <a:ext cx="960808" cy="553998"/>
          </a:xfrm>
          <a:prstGeom prst="rect">
            <a:avLst/>
          </a:prstGeom>
          <a:noFill/>
        </p:spPr>
        <p:txBody>
          <a:bodyPr wrap="square" lIns="0" tIns="0" rIns="0" bIns="0" rtlCol="0" anchor="t">
            <a:spAutoFit/>
          </a:bodyPr>
          <a:lstStyle/>
          <a:p>
            <a:pPr algn="ctr" defTabSz="767871"/>
            <a:r>
              <a:rPr lang="nl-NL" sz="1200" err="1">
                <a:solidFill>
                  <a:srgbClr val="30297F"/>
                </a:solidFill>
                <a:latin typeface="Microsoft JhengHei Light"/>
              </a:rPr>
              <a:t>Operationeleuitdagingen</a:t>
            </a:r>
            <a:r>
              <a:rPr lang="nl-NL" sz="1200">
                <a:solidFill>
                  <a:srgbClr val="30297F"/>
                </a:solidFill>
                <a:latin typeface="Microsoft JhengHei Light"/>
              </a:rPr>
              <a:t> &amp; knelpunten</a:t>
            </a:r>
            <a:endParaRPr lang="nl-NL" sz="1511">
              <a:solidFill>
                <a:srgbClr val="30297F"/>
              </a:solidFill>
              <a:latin typeface="Microsoft JhengHei Light"/>
            </a:endParaRPr>
          </a:p>
        </p:txBody>
      </p:sp>
      <p:sp>
        <p:nvSpPr>
          <p:cNvPr id="16" name="Tekstvak 15">
            <a:extLst>
              <a:ext uri="{FF2B5EF4-FFF2-40B4-BE49-F238E27FC236}">
                <a16:creationId xmlns:a16="http://schemas.microsoft.com/office/drawing/2014/main" id="{CB4F728B-7559-4467-8B4E-B8155C09B52D}"/>
              </a:ext>
            </a:extLst>
          </p:cNvPr>
          <p:cNvSpPr txBox="1"/>
          <p:nvPr/>
        </p:nvSpPr>
        <p:spPr>
          <a:xfrm>
            <a:off x="7180820" y="3359293"/>
            <a:ext cx="960808" cy="923330"/>
          </a:xfrm>
          <a:prstGeom prst="rect">
            <a:avLst/>
          </a:prstGeom>
          <a:noFill/>
        </p:spPr>
        <p:txBody>
          <a:bodyPr wrap="square" lIns="0" tIns="0" rIns="0" bIns="0" rtlCol="0" anchor="t">
            <a:spAutoFit/>
          </a:bodyPr>
          <a:lstStyle/>
          <a:p>
            <a:pPr algn="ctr" defTabSz="767871"/>
            <a:r>
              <a:rPr lang="nl-NL" sz="1200">
                <a:solidFill>
                  <a:srgbClr val="30297F"/>
                </a:solidFill>
                <a:latin typeface="Microsoft JhengHei Light"/>
              </a:rPr>
              <a:t>Verandering &amp; prioritering in programma en portfolio</a:t>
            </a:r>
          </a:p>
        </p:txBody>
      </p:sp>
      <p:sp>
        <p:nvSpPr>
          <p:cNvPr id="17" name="Tijdelijke aanduiding voor verticale tekst 5">
            <a:extLst>
              <a:ext uri="{FF2B5EF4-FFF2-40B4-BE49-F238E27FC236}">
                <a16:creationId xmlns:a16="http://schemas.microsoft.com/office/drawing/2014/main" id="{EA33019F-D9D2-4C6D-BA10-F0ECD637E8AB}"/>
              </a:ext>
            </a:extLst>
          </p:cNvPr>
          <p:cNvSpPr txBox="1">
            <a:spLocks/>
          </p:cNvSpPr>
          <p:nvPr/>
        </p:nvSpPr>
        <p:spPr>
          <a:xfrm>
            <a:off x="535676" y="1449582"/>
            <a:ext cx="8363441" cy="3361384"/>
          </a:xfrm>
          <a:prstGeom prst="rect">
            <a:avLst/>
          </a:prstGeom>
        </p:spPr>
        <p:txBody>
          <a:bodyPr vert="horz" lIns="0" tIns="0" rIns="0" bIns="0" numCol="2" spcCol="57600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1600" b="1" kern="1200">
                <a:solidFill>
                  <a:schemeClr val="tx2"/>
                </a:solidFill>
                <a:latin typeface="+mn-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4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4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200" kern="1200" baseline="0">
                <a:solidFill>
                  <a:schemeClr val="tx1">
                    <a:lumMod val="75000"/>
                    <a:lumOff val="25000"/>
                  </a:schemeClr>
                </a:solidFill>
                <a:latin typeface="+mj-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4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2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400" kern="1200">
                <a:solidFill>
                  <a:schemeClr val="tx2"/>
                </a:solidFill>
                <a:latin typeface="+mj-lt"/>
                <a:ea typeface="+mn-ea"/>
                <a:cs typeface="Calibri Light" panose="020F0302020204030204" pitchFamily="34" charset="0"/>
              </a:defRPr>
            </a:lvl9pPr>
          </a:lstStyle>
          <a:p>
            <a:pPr defTabSz="685800">
              <a:buClr>
                <a:srgbClr val="008EBE"/>
              </a:buClr>
              <a:defRPr/>
            </a:pPr>
            <a:r>
              <a:rPr lang="nl-NL" sz="975" b="0">
                <a:solidFill>
                  <a:srgbClr val="30297F"/>
                </a:solidFill>
                <a:latin typeface="Microsoft JhengHei Light"/>
                <a:ea typeface="Microsoft JhengHei Light"/>
                <a:cs typeface="+mn-lt"/>
              </a:rPr>
              <a:t>Het NBility business </a:t>
            </a:r>
            <a:r>
              <a:rPr lang="nl-NL" sz="975" b="0" err="1">
                <a:solidFill>
                  <a:srgbClr val="30297F"/>
                </a:solidFill>
                <a:latin typeface="Microsoft JhengHei Light"/>
                <a:ea typeface="Microsoft JhengHei Light"/>
                <a:cs typeface="+mn-lt"/>
              </a:rPr>
              <a:t>capability</a:t>
            </a:r>
            <a:r>
              <a:rPr lang="nl-NL" sz="975" b="0">
                <a:solidFill>
                  <a:srgbClr val="30297F"/>
                </a:solidFill>
                <a:latin typeface="Microsoft JhengHei Light"/>
                <a:ea typeface="Microsoft JhengHei Light"/>
                <a:cs typeface="+mn-lt"/>
              </a:rPr>
              <a:t> model: </a:t>
            </a:r>
          </a:p>
          <a:p>
            <a:pPr marL="214313" indent="-214313" defTabSz="685800">
              <a:buClr>
                <a:srgbClr val="008EBE"/>
              </a:buClr>
              <a:buFont typeface="Arial"/>
              <a:buChar char="•"/>
              <a:defRPr/>
            </a:pPr>
            <a:r>
              <a:rPr lang="nl-NL" sz="975" b="0">
                <a:solidFill>
                  <a:srgbClr val="30297F"/>
                </a:solidFill>
                <a:latin typeface="Microsoft JhengHei Light"/>
                <a:ea typeface="Microsoft JhengHei Light"/>
                <a:cs typeface="+mn-lt"/>
              </a:rPr>
              <a:t>Verbindt </a:t>
            </a:r>
            <a:r>
              <a:rPr lang="nl-NL" sz="975" b="0">
                <a:solidFill>
                  <a:srgbClr val="605B9D"/>
                </a:solidFill>
                <a:latin typeface="Microsoft JhengHei Light"/>
                <a:ea typeface="Microsoft JhengHei Light"/>
                <a:cs typeface="+mn-lt"/>
              </a:rPr>
              <a:t>besluitvormers</a:t>
            </a:r>
            <a:r>
              <a:rPr lang="nl-NL" sz="975" b="0">
                <a:solidFill>
                  <a:srgbClr val="30297F"/>
                </a:solidFill>
                <a:latin typeface="Microsoft JhengHei Light"/>
                <a:ea typeface="Microsoft JhengHei Light"/>
                <a:cs typeface="+mn-lt"/>
              </a:rPr>
              <a:t> met uitvoerders van besluiten.</a:t>
            </a:r>
          </a:p>
          <a:p>
            <a:pPr marL="214313" indent="-214313" defTabSz="685800">
              <a:buClr>
                <a:srgbClr val="008EBE"/>
              </a:buClr>
              <a:buFont typeface="Arial"/>
              <a:buChar char="•"/>
              <a:defRPr/>
            </a:pPr>
            <a:r>
              <a:rPr lang="nl-NL" sz="975" b="0">
                <a:solidFill>
                  <a:srgbClr val="30297F"/>
                </a:solidFill>
                <a:latin typeface="Microsoft JhengHei Light"/>
                <a:ea typeface="Microsoft JhengHei Light"/>
                <a:cs typeface="+mn-lt"/>
              </a:rPr>
              <a:t>Verbindt strategie met lopende en geplande verandering en de impact daarvan op organisatie, processen, kennis, systemen, technologie.</a:t>
            </a:r>
            <a:endParaRPr lang="nl-NL" sz="1200">
              <a:solidFill>
                <a:srgbClr val="30297F"/>
              </a:solidFill>
              <a:latin typeface="Microsoft JhengHei Light"/>
            </a:endParaRPr>
          </a:p>
          <a:p>
            <a:pPr marL="214313" indent="-214313" defTabSz="685800">
              <a:buClr>
                <a:srgbClr val="008EBE"/>
              </a:buClr>
              <a:buFont typeface="Arial"/>
              <a:buChar char="•"/>
              <a:defRPr/>
            </a:pPr>
            <a:r>
              <a:rPr lang="nl-NL" sz="975" b="0">
                <a:solidFill>
                  <a:srgbClr val="30297F"/>
                </a:solidFill>
                <a:latin typeface="Microsoft JhengHei Light"/>
                <a:ea typeface="Microsoft JhengHei Light"/>
                <a:cs typeface="+mn-lt"/>
              </a:rPr>
              <a:t>Maakt het makkelijker om een nieuwe keuze te maken gegeven huidige as-is situatie, lopende en geplande veranderingen.</a:t>
            </a:r>
          </a:p>
          <a:p>
            <a:pPr marL="214313" indent="-214313" defTabSz="685800">
              <a:buClr>
                <a:srgbClr val="008EBE"/>
              </a:buClr>
              <a:buFont typeface="Arial"/>
              <a:buChar char="•"/>
              <a:defRPr/>
            </a:pPr>
            <a:endParaRPr lang="nl-NL" sz="975" b="0">
              <a:solidFill>
                <a:srgbClr val="30297F"/>
              </a:solidFill>
              <a:latin typeface="Microsoft JhengHei Light"/>
              <a:ea typeface="Microsoft JhengHei Light"/>
              <a:cs typeface="Calibri Light"/>
            </a:endParaRPr>
          </a:p>
          <a:p>
            <a:pPr marL="214313" indent="-214313" defTabSz="685800">
              <a:buClr>
                <a:srgbClr val="008EBE"/>
              </a:buClr>
              <a:buFont typeface="Arial"/>
              <a:buChar char="•"/>
              <a:defRPr/>
            </a:pPr>
            <a:r>
              <a:rPr lang="nl-NL" sz="975" b="0">
                <a:solidFill>
                  <a:srgbClr val="30297F"/>
                </a:solidFill>
                <a:latin typeface="Microsoft JhengHei Light"/>
                <a:ea typeface="Microsoft JhengHei Light"/>
                <a:cs typeface="Calibri Light"/>
              </a:rPr>
              <a:t>Zorgt voor betere besluitvorming over de activiteitenportfolio:</a:t>
            </a:r>
          </a:p>
          <a:p>
            <a:pPr marL="271463" lvl="3" indent="-135731" defTabSz="685800">
              <a:lnSpc>
                <a:spcPct val="100000"/>
              </a:lnSpc>
              <a:spcAft>
                <a:spcPts val="450"/>
              </a:spcAft>
              <a:buClr>
                <a:srgbClr val="30297F"/>
              </a:buClr>
              <a:buFont typeface="Arial"/>
              <a:buChar char="•"/>
              <a:defRPr/>
            </a:pPr>
            <a:r>
              <a:rPr lang="nl-NL" sz="975">
                <a:solidFill>
                  <a:srgbClr val="30297F"/>
                </a:solidFill>
                <a:latin typeface="Microsoft JhengHei Light"/>
                <a:ea typeface="Microsoft JhengHei Light"/>
                <a:cs typeface="Calibri Light"/>
              </a:rPr>
              <a:t>Helpt overzicht houden. </a:t>
            </a:r>
          </a:p>
          <a:p>
            <a:pPr marL="271463" lvl="3" indent="-135731" defTabSz="685800">
              <a:lnSpc>
                <a:spcPct val="100000"/>
              </a:lnSpc>
              <a:spcAft>
                <a:spcPts val="450"/>
              </a:spcAft>
              <a:buClr>
                <a:srgbClr val="30297F"/>
              </a:buClr>
              <a:buFont typeface="Arial"/>
              <a:buChar char="•"/>
              <a:defRPr/>
            </a:pPr>
            <a:r>
              <a:rPr lang="nl-NL" sz="975">
                <a:solidFill>
                  <a:srgbClr val="30297F"/>
                </a:solidFill>
                <a:latin typeface="Microsoft JhengHei Light"/>
                <a:ea typeface="Microsoft JhengHei Light"/>
                <a:cs typeface="Calibri Light"/>
              </a:rPr>
              <a:t>Completere impactanalyse zijn sneller beschikbaar. </a:t>
            </a:r>
          </a:p>
          <a:p>
            <a:pPr marL="271463" lvl="3" indent="-135731" defTabSz="685800">
              <a:lnSpc>
                <a:spcPct val="100000"/>
              </a:lnSpc>
              <a:spcAft>
                <a:spcPts val="450"/>
              </a:spcAft>
              <a:buClr>
                <a:srgbClr val="30297F"/>
              </a:buClr>
              <a:buFont typeface="Arial"/>
              <a:buChar char="•"/>
              <a:defRPr/>
            </a:pPr>
            <a:r>
              <a:rPr lang="nl-NL" sz="975">
                <a:solidFill>
                  <a:srgbClr val="30297F"/>
                </a:solidFill>
                <a:latin typeface="Microsoft JhengHei Light"/>
                <a:ea typeface="Microsoft JhengHei Light"/>
                <a:cs typeface="Calibri Light"/>
              </a:rPr>
              <a:t>Intern en extern wordt hetzelfde model gebruikt om netbeheer 'kunde' te benoemen. </a:t>
            </a:r>
          </a:p>
        </p:txBody>
      </p:sp>
      <p:sp>
        <p:nvSpPr>
          <p:cNvPr id="20" name="Tijdelijke aanduiding voor tekst 2">
            <a:extLst>
              <a:ext uri="{FF2B5EF4-FFF2-40B4-BE49-F238E27FC236}">
                <a16:creationId xmlns:a16="http://schemas.microsoft.com/office/drawing/2014/main" id="{575A7BA9-5A72-4C3D-B9E4-C16B0EC1705B}"/>
              </a:ext>
            </a:extLst>
          </p:cNvPr>
          <p:cNvSpPr txBox="1">
            <a:spLocks/>
          </p:cNvSpPr>
          <p:nvPr/>
        </p:nvSpPr>
        <p:spPr>
          <a:xfrm>
            <a:off x="513000" y="705494"/>
            <a:ext cx="6901969" cy="203093"/>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r>
              <a:rPr lang="nl-NL" sz="1500">
                <a:solidFill>
                  <a:srgbClr val="48AED0"/>
                </a:solidFill>
                <a:latin typeface="Microsoft JhengHei Light" panose="020B0304030504040204" pitchFamily="34" charset="-120"/>
                <a:ea typeface="Microsoft JhengHei Light" panose="020B0304030504040204" pitchFamily="34" charset="-120"/>
                <a:cs typeface="Calibri Light"/>
              </a:rPr>
              <a:t>Business </a:t>
            </a:r>
            <a:r>
              <a:rPr lang="nl-NL" sz="1500" err="1">
                <a:solidFill>
                  <a:srgbClr val="48AED0"/>
                </a:solidFill>
                <a:latin typeface="Microsoft JhengHei Light" panose="020B0304030504040204" pitchFamily="34" charset="-120"/>
                <a:ea typeface="Microsoft JhengHei Light" panose="020B0304030504040204" pitchFamily="34" charset="-120"/>
                <a:cs typeface="Calibri Light"/>
              </a:rPr>
              <a:t>capabilities</a:t>
            </a:r>
            <a:r>
              <a:rPr lang="nl-NL" sz="1500">
                <a:solidFill>
                  <a:srgbClr val="48AED0"/>
                </a:solidFill>
                <a:latin typeface="Microsoft JhengHei Light" panose="020B0304030504040204" pitchFamily="34" charset="-120"/>
                <a:ea typeface="Microsoft JhengHei Light" panose="020B0304030504040204" pitchFamily="34" charset="-120"/>
                <a:cs typeface="Calibri Light"/>
              </a:rPr>
              <a:t> verbinden Strategie, veranderportfolio, operatie</a:t>
            </a:r>
            <a:endParaRPr lang="nl-NL" sz="1500">
              <a:solidFill>
                <a:srgbClr val="48AED0"/>
              </a:solidFill>
              <a:latin typeface="Microsoft JhengHei Light" panose="020B0304030504040204" pitchFamily="34" charset="-120"/>
              <a:ea typeface="Microsoft JhengHei Light" panose="020B0304030504040204" pitchFamily="34" charset="-120"/>
            </a:endParaRPr>
          </a:p>
        </p:txBody>
      </p:sp>
      <p:pic>
        <p:nvPicPr>
          <p:cNvPr id="2" name="Afbeelding 1">
            <a:extLst>
              <a:ext uri="{FF2B5EF4-FFF2-40B4-BE49-F238E27FC236}">
                <a16:creationId xmlns:a16="http://schemas.microsoft.com/office/drawing/2014/main" id="{BA87E9A7-9C4C-48AC-AEE9-8585D2526530}"/>
              </a:ext>
            </a:extLst>
          </p:cNvPr>
          <p:cNvPicPr>
            <a:picLocks noChangeAspect="1"/>
          </p:cNvPicPr>
          <p:nvPr/>
        </p:nvPicPr>
        <p:blipFill>
          <a:blip r:embed="rId2"/>
          <a:stretch>
            <a:fillRect/>
          </a:stretch>
        </p:blipFill>
        <p:spPr>
          <a:xfrm>
            <a:off x="7605494" y="135626"/>
            <a:ext cx="1401647" cy="359100"/>
          </a:xfrm>
          <a:prstGeom prst="rect">
            <a:avLst/>
          </a:prstGeom>
        </p:spPr>
      </p:pic>
      <p:sp>
        <p:nvSpPr>
          <p:cNvPr id="18" name="Tijdelijke aanduiding voor dianummer 2">
            <a:extLst>
              <a:ext uri="{FF2B5EF4-FFF2-40B4-BE49-F238E27FC236}">
                <a16:creationId xmlns:a16="http://schemas.microsoft.com/office/drawing/2014/main" id="{68BBCE15-DBF2-4FA2-9C8A-4648CC1977D4}"/>
              </a:ext>
            </a:extLst>
          </p:cNvPr>
          <p:cNvSpPr txBox="1">
            <a:spLocks/>
          </p:cNvSpPr>
          <p:nvPr/>
        </p:nvSpPr>
        <p:spPr>
          <a:xfrm>
            <a:off x="476906" y="4838877"/>
            <a:ext cx="2057400" cy="273844"/>
          </a:xfrm>
          <a:prstGeom prst="rect">
            <a:avLst/>
          </a:prstGeom>
        </p:spPr>
        <p:txBody>
          <a:bodyPr vert="horz" lIns="0" tIns="0" rIns="0" bIns="0" rtlCol="0" anchor="t" anchorCtr="0">
            <a:noAutofit/>
          </a:bodyPr>
          <a:lstStyle>
            <a:defPPr>
              <a:defRPr lang="nl-NL"/>
            </a:defPPr>
            <a:lvl1pPr marL="0" algn="r" defTabSz="685800" rtl="0" eaLnBrk="1" latinLnBrk="0" hangingPunct="1">
              <a:defRPr sz="1000" b="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defRPr/>
            </a:pPr>
            <a:fld id="{F68BF4A6-40A7-E04A-A78B-7409A1BC41E0}" type="slidenum">
              <a:rPr lang="en-GB" sz="750" smtClean="0">
                <a:solidFill>
                  <a:srgbClr val="625D62">
                    <a:tint val="75000"/>
                  </a:srgbClr>
                </a:solidFill>
                <a:latin typeface="Arial"/>
              </a:rPr>
              <a:pPr algn="l">
                <a:defRPr/>
              </a:pPr>
              <a:t>17</a:t>
            </a:fld>
            <a:endParaRPr lang="en-GB" sz="750">
              <a:solidFill>
                <a:srgbClr val="625D62">
                  <a:tint val="75000"/>
                </a:srgbClr>
              </a:solidFill>
              <a:latin typeface="Arial"/>
            </a:endParaRPr>
          </a:p>
        </p:txBody>
      </p:sp>
    </p:spTree>
    <p:extLst>
      <p:ext uri="{BB962C8B-B14F-4D97-AF65-F5344CB8AC3E}">
        <p14:creationId xmlns:p14="http://schemas.microsoft.com/office/powerpoint/2010/main" val="6520104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 descr="Afbeeldingsresultaat voor enthusiastic person">
            <a:extLst>
              <a:ext uri="{FF2B5EF4-FFF2-40B4-BE49-F238E27FC236}">
                <a16:creationId xmlns:a16="http://schemas.microsoft.com/office/drawing/2014/main" id="{5FBA8B0D-5275-45FB-8252-9E4A8C0F17E1}"/>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963984" y="3355822"/>
            <a:ext cx="1408814" cy="1773632"/>
          </a:xfrm>
          <a:prstGeom prst="rect">
            <a:avLst/>
          </a:prstGeom>
          <a:noFill/>
          <a:extLst>
            <a:ext uri="{909E8E84-426E-40DD-AFC4-6F175D3DCCD1}">
              <a14:hiddenFill xmlns:a14="http://schemas.microsoft.com/office/drawing/2010/main">
                <a:solidFill>
                  <a:srgbClr val="FFFFFF"/>
                </a:solidFill>
              </a14:hiddenFill>
            </a:ext>
          </a:extLst>
        </p:spPr>
      </p:pic>
      <p:sp>
        <p:nvSpPr>
          <p:cNvPr id="5" name="Titel 1">
            <a:extLst>
              <a:ext uri="{FF2B5EF4-FFF2-40B4-BE49-F238E27FC236}">
                <a16:creationId xmlns:a16="http://schemas.microsoft.com/office/drawing/2014/main" id="{D3DC1759-3ECB-4E66-BDAD-216C890143C1}"/>
              </a:ext>
            </a:extLst>
          </p:cNvPr>
          <p:cNvSpPr txBox="1">
            <a:spLocks/>
          </p:cNvSpPr>
          <p:nvPr/>
        </p:nvSpPr>
        <p:spPr>
          <a:xfrm>
            <a:off x="535676" y="396000"/>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lvl="0">
              <a:defRPr/>
            </a:pPr>
            <a:r>
              <a:rPr lang="nl-NL" sz="2100">
                <a:solidFill>
                  <a:srgbClr val="821E7D"/>
                </a:solidFill>
                <a:latin typeface="Microsoft JhengHei Light"/>
              </a:rPr>
              <a:t>3. Wat is de toegevoegde waarde  </a:t>
            </a:r>
          </a:p>
        </p:txBody>
      </p:sp>
      <p:sp>
        <p:nvSpPr>
          <p:cNvPr id="20" name="Tijdelijke aanduiding voor tekst 2">
            <a:extLst>
              <a:ext uri="{FF2B5EF4-FFF2-40B4-BE49-F238E27FC236}">
                <a16:creationId xmlns:a16="http://schemas.microsoft.com/office/drawing/2014/main" id="{575A7BA9-5A72-4C3D-B9E4-C16B0EC1705B}"/>
              </a:ext>
            </a:extLst>
          </p:cNvPr>
          <p:cNvSpPr txBox="1">
            <a:spLocks/>
          </p:cNvSpPr>
          <p:nvPr/>
        </p:nvSpPr>
        <p:spPr>
          <a:xfrm>
            <a:off x="513000" y="705494"/>
            <a:ext cx="6901969" cy="203093"/>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r>
              <a:rPr lang="nl-NL" sz="1500">
                <a:solidFill>
                  <a:srgbClr val="48AED0"/>
                </a:solidFill>
                <a:latin typeface="Microsoft JhengHei Light" panose="020B0304030504040204" pitchFamily="34" charset="-120"/>
                <a:ea typeface="Microsoft JhengHei Light" panose="020B0304030504040204" pitchFamily="34" charset="-120"/>
                <a:cs typeface="Calibri Light"/>
              </a:rPr>
              <a:t>Inzichten op verschillende niveaus en verschillende doelen</a:t>
            </a:r>
            <a:endParaRPr lang="nl-NL" sz="1500">
              <a:solidFill>
                <a:srgbClr val="48AED0"/>
              </a:solidFill>
              <a:latin typeface="Microsoft JhengHei Light" panose="020B0304030504040204" pitchFamily="34" charset="-120"/>
              <a:ea typeface="Microsoft JhengHei Light" panose="020B0304030504040204" pitchFamily="34" charset="-120"/>
            </a:endParaRPr>
          </a:p>
        </p:txBody>
      </p:sp>
      <p:sp>
        <p:nvSpPr>
          <p:cNvPr id="2" name="Rechthoek 1">
            <a:extLst>
              <a:ext uri="{FF2B5EF4-FFF2-40B4-BE49-F238E27FC236}">
                <a16:creationId xmlns:a16="http://schemas.microsoft.com/office/drawing/2014/main" id="{3C87374C-259E-40D3-B916-E0E7E03F05DE}"/>
              </a:ext>
            </a:extLst>
          </p:cNvPr>
          <p:cNvSpPr/>
          <p:nvPr/>
        </p:nvSpPr>
        <p:spPr>
          <a:xfrm>
            <a:off x="884468" y="1097431"/>
            <a:ext cx="3513221" cy="2189747"/>
          </a:xfrm>
          <a:prstGeom prst="rect">
            <a:avLst/>
          </a:prstGeom>
          <a:solidFill>
            <a:schemeClr val="bg1">
              <a:lumMod val="95000"/>
            </a:schemeClr>
          </a:solidFill>
          <a:ln>
            <a:solidFill>
              <a:schemeClr val="tx1"/>
            </a:solidFill>
          </a:ln>
          <a:effectLst>
            <a:outerShdw blurRad="889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50">
                <a:solidFill>
                  <a:srgbClr val="605B9D"/>
                </a:solidFill>
                <a:latin typeface="Microsoft JhengHei Light" panose="020B0304030504040204" pitchFamily="34" charset="-120"/>
                <a:ea typeface="Microsoft JhengHei Light" panose="020B0304030504040204" pitchFamily="34" charset="-120"/>
              </a:rPr>
              <a:t>Beste </a:t>
            </a:r>
            <a:r>
              <a:rPr lang="nl-NL" sz="1050" err="1">
                <a:solidFill>
                  <a:srgbClr val="605B9D"/>
                </a:solidFill>
                <a:latin typeface="Microsoft JhengHei Light" panose="020B0304030504040204" pitchFamily="34" charset="-120"/>
                <a:ea typeface="Microsoft JhengHei Light" panose="020B0304030504040204" pitchFamily="34" charset="-120"/>
              </a:rPr>
              <a:t>RvB’er</a:t>
            </a:r>
            <a:r>
              <a:rPr lang="nl-NL" sz="1050">
                <a:solidFill>
                  <a:srgbClr val="605B9D"/>
                </a:solidFill>
                <a:latin typeface="Microsoft JhengHei Light" panose="020B0304030504040204" pitchFamily="34" charset="-120"/>
                <a:ea typeface="Microsoft JhengHei Light" panose="020B0304030504040204" pitchFamily="34" charset="-120"/>
              </a:rPr>
              <a:t>,</a:t>
            </a:r>
          </a:p>
          <a:p>
            <a:pPr algn="ctr"/>
            <a:endParaRPr lang="nl-NL" sz="1050">
              <a:solidFill>
                <a:srgbClr val="605B9D"/>
              </a:solidFill>
              <a:latin typeface="Microsoft JhengHei Light" panose="020B0304030504040204" pitchFamily="34" charset="-120"/>
              <a:ea typeface="Microsoft JhengHei Light" panose="020B0304030504040204" pitchFamily="34" charset="-120"/>
            </a:endParaRPr>
          </a:p>
          <a:p>
            <a:pPr algn="ctr"/>
            <a:r>
              <a:rPr lang="nl-NL" sz="1050">
                <a:solidFill>
                  <a:srgbClr val="605B9D"/>
                </a:solidFill>
                <a:latin typeface="Microsoft JhengHei Light" panose="020B0304030504040204" pitchFamily="34" charset="-120"/>
                <a:ea typeface="Microsoft JhengHei Light" panose="020B0304030504040204" pitchFamily="34" charset="-120"/>
              </a:rPr>
              <a:t>We hebben een hulpmiddel waarmee je inzicht in samenhang en impact van veranderportfolio krijgt zodat je besluiten over strategische initiatieven, sector initiatieven en verandervoorstellen uit de organisatie beter en sneller kunt nemen. Het betreft het NBility model dat staat voor Netbeheer Business </a:t>
            </a:r>
            <a:r>
              <a:rPr lang="nl-NL" sz="1050" err="1">
                <a:solidFill>
                  <a:srgbClr val="605B9D"/>
                </a:solidFill>
                <a:latin typeface="Microsoft JhengHei Light" panose="020B0304030504040204" pitchFamily="34" charset="-120"/>
                <a:ea typeface="Microsoft JhengHei Light" panose="020B0304030504040204" pitchFamily="34" charset="-120"/>
              </a:rPr>
              <a:t>Capability</a:t>
            </a:r>
            <a:r>
              <a:rPr lang="nl-NL" sz="1050">
                <a:solidFill>
                  <a:srgbClr val="605B9D"/>
                </a:solidFill>
                <a:latin typeface="Microsoft JhengHei Light" panose="020B0304030504040204" pitchFamily="34" charset="-120"/>
                <a:ea typeface="Microsoft JhengHei Light" panose="020B0304030504040204" pitchFamily="34" charset="-120"/>
              </a:rPr>
              <a:t> model met alle activiteiten die een netbeheerder goed moet kunnen om succesvol te zijn. Dit model biedt een gemeenschappelijke noemer waarop je de veranderingen en impact plot. </a:t>
            </a:r>
          </a:p>
        </p:txBody>
      </p:sp>
      <p:sp>
        <p:nvSpPr>
          <p:cNvPr id="18" name="Rechthoek 17">
            <a:extLst>
              <a:ext uri="{FF2B5EF4-FFF2-40B4-BE49-F238E27FC236}">
                <a16:creationId xmlns:a16="http://schemas.microsoft.com/office/drawing/2014/main" id="{3FC6F05A-3546-48D8-B3B6-5F174554626E}"/>
              </a:ext>
            </a:extLst>
          </p:cNvPr>
          <p:cNvSpPr/>
          <p:nvPr/>
        </p:nvSpPr>
        <p:spPr>
          <a:xfrm>
            <a:off x="535676" y="3476023"/>
            <a:ext cx="3513221" cy="1311441"/>
          </a:xfrm>
          <a:prstGeom prst="rect">
            <a:avLst/>
          </a:prstGeom>
          <a:solidFill>
            <a:schemeClr val="bg1">
              <a:lumMod val="95000"/>
            </a:schemeClr>
          </a:solidFill>
          <a:ln>
            <a:solidFill>
              <a:schemeClr val="tx1"/>
            </a:solidFill>
          </a:ln>
          <a:effectLst>
            <a:outerShdw blurRad="889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20000"/>
              </a:lnSpc>
              <a:buClr>
                <a:srgbClr val="008EBE"/>
              </a:buClr>
              <a:defRPr/>
            </a:pPr>
            <a:r>
              <a:rPr lang="nl-NL" sz="1050">
                <a:solidFill>
                  <a:srgbClr val="30297F"/>
                </a:solidFill>
                <a:latin typeface="Microsoft JhengHei Light"/>
                <a:ea typeface="Microsoft JhengHei Light"/>
                <a:cs typeface="+mn-lt"/>
              </a:rPr>
              <a:t>Beste manager IT,</a:t>
            </a:r>
            <a:endParaRPr lang="nl-NL" sz="1050" b="1">
              <a:solidFill>
                <a:srgbClr val="30297F"/>
              </a:solidFill>
              <a:latin typeface="Microsoft JhengHei Light"/>
              <a:ea typeface="Microsoft JhengHei Light"/>
              <a:cs typeface="+mn-lt"/>
            </a:endParaRPr>
          </a:p>
          <a:p>
            <a:pPr lvl="0">
              <a:lnSpc>
                <a:spcPct val="120000"/>
              </a:lnSpc>
              <a:buClr>
                <a:srgbClr val="008EBE"/>
              </a:buClr>
              <a:defRPr/>
            </a:pPr>
            <a:endParaRPr lang="nl-NL" sz="1050">
              <a:solidFill>
                <a:srgbClr val="30297F"/>
              </a:solidFill>
              <a:latin typeface="Microsoft JhengHei Light"/>
              <a:ea typeface="Microsoft JhengHei Light"/>
              <a:cs typeface="+mn-lt"/>
            </a:endParaRPr>
          </a:p>
          <a:p>
            <a:pPr lvl="0">
              <a:buClr>
                <a:srgbClr val="008EBE"/>
              </a:buClr>
              <a:defRPr/>
            </a:pPr>
            <a:r>
              <a:rPr lang="nl-NL" sz="1050">
                <a:solidFill>
                  <a:srgbClr val="30297F"/>
                </a:solidFill>
                <a:latin typeface="Microsoft JhengHei Light"/>
                <a:ea typeface="Microsoft JhengHei Light"/>
                <a:cs typeface="+mn-lt"/>
              </a:rPr>
              <a:t>Naast het besturen van de verandering helpt het NBility model je ook bij het realiseren van een ontkoppeld en wendbaar IT landschap met optimale inzet van SaaS en Sector </a:t>
            </a:r>
            <a:r>
              <a:rPr lang="nl-NL" sz="1050" err="1">
                <a:solidFill>
                  <a:srgbClr val="30297F"/>
                </a:solidFill>
                <a:latin typeface="Microsoft JhengHei Light"/>
                <a:ea typeface="Microsoft JhengHei Light"/>
                <a:cs typeface="+mn-lt"/>
              </a:rPr>
              <a:t>capabilities</a:t>
            </a:r>
            <a:r>
              <a:rPr lang="nl-NL" sz="1050">
                <a:solidFill>
                  <a:srgbClr val="30297F"/>
                </a:solidFill>
                <a:latin typeface="Microsoft JhengHei Light"/>
                <a:ea typeface="Microsoft JhengHei Light"/>
                <a:cs typeface="+mn-lt"/>
              </a:rPr>
              <a:t>.</a:t>
            </a:r>
            <a:endParaRPr lang="nl-NL" sz="1050" b="1">
              <a:solidFill>
                <a:srgbClr val="30297F"/>
              </a:solidFill>
              <a:latin typeface="Microsoft JhengHei Light"/>
              <a:ea typeface="Microsoft JhengHei Light"/>
              <a:cs typeface="+mn-lt"/>
            </a:endParaRPr>
          </a:p>
        </p:txBody>
      </p:sp>
      <p:sp>
        <p:nvSpPr>
          <p:cNvPr id="19" name="Rechthoek 18">
            <a:extLst>
              <a:ext uri="{FF2B5EF4-FFF2-40B4-BE49-F238E27FC236}">
                <a16:creationId xmlns:a16="http://schemas.microsoft.com/office/drawing/2014/main" id="{5E4A7C9B-E9B1-455F-897D-4E2AE6C16E61}"/>
              </a:ext>
            </a:extLst>
          </p:cNvPr>
          <p:cNvSpPr/>
          <p:nvPr/>
        </p:nvSpPr>
        <p:spPr>
          <a:xfrm>
            <a:off x="5281855" y="3059906"/>
            <a:ext cx="3513221" cy="1311441"/>
          </a:xfrm>
          <a:prstGeom prst="rect">
            <a:avLst/>
          </a:prstGeom>
          <a:solidFill>
            <a:schemeClr val="bg1">
              <a:lumMod val="95000"/>
            </a:schemeClr>
          </a:solidFill>
          <a:ln>
            <a:solidFill>
              <a:schemeClr val="tx1"/>
            </a:solidFill>
          </a:ln>
          <a:effectLst>
            <a:outerShdw blurRad="889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20000"/>
              </a:lnSpc>
              <a:buClr>
                <a:srgbClr val="008EBE"/>
              </a:buClr>
              <a:defRPr/>
            </a:pPr>
            <a:r>
              <a:rPr lang="nl-NL" sz="1050">
                <a:solidFill>
                  <a:srgbClr val="30297F"/>
                </a:solidFill>
                <a:latin typeface="Microsoft JhengHei Light"/>
                <a:ea typeface="Microsoft JhengHei Light"/>
                <a:cs typeface="+mn-lt"/>
              </a:rPr>
              <a:t>Beste manager Change office,</a:t>
            </a:r>
          </a:p>
          <a:p>
            <a:pPr lvl="0">
              <a:lnSpc>
                <a:spcPct val="120000"/>
              </a:lnSpc>
              <a:buClr>
                <a:srgbClr val="008EBE"/>
              </a:buClr>
              <a:defRPr/>
            </a:pPr>
            <a:endParaRPr lang="nl-NL" sz="1050">
              <a:solidFill>
                <a:srgbClr val="30297F"/>
              </a:solidFill>
              <a:latin typeface="Microsoft JhengHei Light"/>
              <a:ea typeface="Microsoft JhengHei Light"/>
              <a:cs typeface="+mn-lt"/>
            </a:endParaRPr>
          </a:p>
          <a:p>
            <a:pPr lvl="0">
              <a:buClr>
                <a:srgbClr val="008EBE"/>
              </a:buClr>
              <a:defRPr/>
            </a:pPr>
            <a:r>
              <a:rPr lang="nl-NL" sz="1050">
                <a:solidFill>
                  <a:srgbClr val="30297F"/>
                </a:solidFill>
                <a:latin typeface="Microsoft JhengHei Light"/>
                <a:ea typeface="Microsoft JhengHei Light"/>
                <a:cs typeface="+mn-lt"/>
              </a:rPr>
              <a:t>Naast het besturen van de verandering helpt het NBility model je ook bij het sneller realiseren van veranderingen doordat het een gemeenschappelijke taal biedt en een template voor de Waardestromen van een netbeheerder.</a:t>
            </a:r>
          </a:p>
        </p:txBody>
      </p:sp>
      <p:pic>
        <p:nvPicPr>
          <p:cNvPr id="9" name="Afbeelding 8">
            <a:extLst>
              <a:ext uri="{FF2B5EF4-FFF2-40B4-BE49-F238E27FC236}">
                <a16:creationId xmlns:a16="http://schemas.microsoft.com/office/drawing/2014/main" id="{A9D52D8F-A2E6-4287-8306-FDA9F407A881}"/>
              </a:ext>
            </a:extLst>
          </p:cNvPr>
          <p:cNvPicPr>
            <a:picLocks noChangeAspect="1"/>
          </p:cNvPicPr>
          <p:nvPr/>
        </p:nvPicPr>
        <p:blipFill>
          <a:blip r:embed="rId3"/>
          <a:stretch>
            <a:fillRect/>
          </a:stretch>
        </p:blipFill>
        <p:spPr>
          <a:xfrm>
            <a:off x="7605494" y="135626"/>
            <a:ext cx="1401647" cy="359100"/>
          </a:xfrm>
          <a:prstGeom prst="rect">
            <a:avLst/>
          </a:prstGeom>
        </p:spPr>
      </p:pic>
      <p:sp>
        <p:nvSpPr>
          <p:cNvPr id="4" name="Tekstvak 3">
            <a:extLst>
              <a:ext uri="{FF2B5EF4-FFF2-40B4-BE49-F238E27FC236}">
                <a16:creationId xmlns:a16="http://schemas.microsoft.com/office/drawing/2014/main" id="{7ED741F3-4221-43B4-BC4A-691D6E39E3B6}"/>
              </a:ext>
            </a:extLst>
          </p:cNvPr>
          <p:cNvSpPr txBox="1"/>
          <p:nvPr/>
        </p:nvSpPr>
        <p:spPr>
          <a:xfrm>
            <a:off x="5595837" y="4806289"/>
            <a:ext cx="2891684" cy="323165"/>
          </a:xfrm>
          <a:prstGeom prst="rect">
            <a:avLst/>
          </a:prstGeom>
          <a:noFill/>
        </p:spPr>
        <p:txBody>
          <a:bodyPr wrap="square" rtlCol="0" anchor="ctr">
            <a:spAutoFit/>
          </a:bodyPr>
          <a:lstStyle/>
          <a:p>
            <a:pPr>
              <a:spcAft>
                <a:spcPts val="450"/>
              </a:spcAft>
              <a:buClr>
                <a:schemeClr val="tx2"/>
              </a:buClr>
            </a:pPr>
            <a:r>
              <a:rPr lang="nl-NL" sz="750">
                <a:latin typeface="+mj-lt"/>
              </a:rPr>
              <a:t>Betreffen voorbeelden van stakeholders en de toegevoegde waarde van NBility voor hen, geen uitputtend overzicht.</a:t>
            </a:r>
          </a:p>
        </p:txBody>
      </p:sp>
      <p:sp>
        <p:nvSpPr>
          <p:cNvPr id="11" name="Tijdelijke aanduiding voor dianummer 2">
            <a:extLst>
              <a:ext uri="{FF2B5EF4-FFF2-40B4-BE49-F238E27FC236}">
                <a16:creationId xmlns:a16="http://schemas.microsoft.com/office/drawing/2014/main" id="{C86388A8-84B4-4D5F-BE55-D2A728E0E352}"/>
              </a:ext>
            </a:extLst>
          </p:cNvPr>
          <p:cNvSpPr txBox="1">
            <a:spLocks/>
          </p:cNvSpPr>
          <p:nvPr/>
        </p:nvSpPr>
        <p:spPr>
          <a:xfrm>
            <a:off x="476906" y="4838877"/>
            <a:ext cx="2057400" cy="273844"/>
          </a:xfrm>
          <a:prstGeom prst="rect">
            <a:avLst/>
          </a:prstGeom>
        </p:spPr>
        <p:txBody>
          <a:bodyPr vert="horz" lIns="0" tIns="0" rIns="0" bIns="0" rtlCol="0" anchor="t" anchorCtr="0">
            <a:noAutofit/>
          </a:bodyPr>
          <a:lstStyle>
            <a:defPPr>
              <a:defRPr lang="nl-NL"/>
            </a:defPPr>
            <a:lvl1pPr marL="0" algn="r" defTabSz="685800" rtl="0" eaLnBrk="1" latinLnBrk="0" hangingPunct="1">
              <a:defRPr sz="1000" b="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defRPr/>
            </a:pPr>
            <a:fld id="{F68BF4A6-40A7-E04A-A78B-7409A1BC41E0}" type="slidenum">
              <a:rPr lang="en-GB" sz="750" smtClean="0">
                <a:solidFill>
                  <a:srgbClr val="625D62">
                    <a:tint val="75000"/>
                  </a:srgbClr>
                </a:solidFill>
                <a:latin typeface="Arial"/>
              </a:rPr>
              <a:pPr algn="l">
                <a:defRPr/>
              </a:pPr>
              <a:t>18</a:t>
            </a:fld>
            <a:endParaRPr lang="en-GB" sz="750">
              <a:solidFill>
                <a:srgbClr val="625D62">
                  <a:tint val="75000"/>
                </a:srgbClr>
              </a:solidFill>
              <a:latin typeface="Arial"/>
            </a:endParaRPr>
          </a:p>
        </p:txBody>
      </p:sp>
      <p:sp>
        <p:nvSpPr>
          <p:cNvPr id="12" name="Rechthoek 11">
            <a:extLst>
              <a:ext uri="{FF2B5EF4-FFF2-40B4-BE49-F238E27FC236}">
                <a16:creationId xmlns:a16="http://schemas.microsoft.com/office/drawing/2014/main" id="{EEFB2598-1059-4690-A957-40D84CE5EFB8}"/>
              </a:ext>
            </a:extLst>
          </p:cNvPr>
          <p:cNvSpPr/>
          <p:nvPr/>
        </p:nvSpPr>
        <p:spPr>
          <a:xfrm>
            <a:off x="4974300" y="1097430"/>
            <a:ext cx="3513221" cy="1773633"/>
          </a:xfrm>
          <a:prstGeom prst="rect">
            <a:avLst/>
          </a:prstGeom>
          <a:solidFill>
            <a:schemeClr val="bg1">
              <a:lumMod val="95000"/>
            </a:schemeClr>
          </a:solidFill>
          <a:ln>
            <a:solidFill>
              <a:schemeClr val="tx1"/>
            </a:solidFill>
          </a:ln>
          <a:effectLst>
            <a:outerShdw blurRad="889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buClr>
                <a:srgbClr val="008EBE"/>
              </a:buClr>
              <a:defRPr/>
            </a:pPr>
            <a:r>
              <a:rPr lang="nl-NL" sz="1050">
                <a:solidFill>
                  <a:srgbClr val="605B9D"/>
                </a:solidFill>
                <a:latin typeface="Microsoft JhengHei Light" panose="020B0304030504040204" pitchFamily="34" charset="-120"/>
                <a:ea typeface="Microsoft JhengHei Light" panose="020B0304030504040204" pitchFamily="34" charset="-120"/>
              </a:rPr>
              <a:t>Beste leverancier,</a:t>
            </a:r>
          </a:p>
          <a:p>
            <a:pPr lvl="0" algn="ctr">
              <a:buClr>
                <a:srgbClr val="008EBE"/>
              </a:buClr>
              <a:defRPr/>
            </a:pPr>
            <a:endParaRPr lang="nl-NL" sz="1050">
              <a:solidFill>
                <a:srgbClr val="605B9D"/>
              </a:solidFill>
              <a:latin typeface="Microsoft JhengHei Light" panose="020B0304030504040204" pitchFamily="34" charset="-120"/>
              <a:ea typeface="Microsoft JhengHei Light" panose="020B0304030504040204" pitchFamily="34" charset="-120"/>
            </a:endParaRPr>
          </a:p>
          <a:p>
            <a:pPr lvl="0" algn="ctr">
              <a:buClr>
                <a:srgbClr val="008EBE"/>
              </a:buClr>
              <a:defRPr/>
            </a:pPr>
            <a:r>
              <a:rPr lang="nl-NL" sz="1050">
                <a:solidFill>
                  <a:srgbClr val="605B9D"/>
                </a:solidFill>
                <a:latin typeface="Microsoft JhengHei Light" panose="020B0304030504040204" pitchFamily="34" charset="-120"/>
                <a:ea typeface="Microsoft JhengHei Light" panose="020B0304030504040204" pitchFamily="34" charset="-120"/>
              </a:rPr>
              <a:t>Het NBility helpt je de taal te spreken van de Netbeheerder zodat je sneller waarde toe kan voegen. Daarnaast vergemakkelijkt het NBility model de </a:t>
            </a:r>
            <a:r>
              <a:rPr lang="nl-NL" sz="1050" err="1">
                <a:solidFill>
                  <a:srgbClr val="605B9D"/>
                </a:solidFill>
                <a:latin typeface="Microsoft JhengHei Light" panose="020B0304030504040204" pitchFamily="34" charset="-120"/>
                <a:ea typeface="Microsoft JhengHei Light" panose="020B0304030504040204" pitchFamily="34" charset="-120"/>
              </a:rPr>
              <a:t>loosely</a:t>
            </a:r>
            <a:r>
              <a:rPr lang="nl-NL" sz="1050">
                <a:solidFill>
                  <a:srgbClr val="605B9D"/>
                </a:solidFill>
                <a:latin typeface="Microsoft JhengHei Light" panose="020B0304030504040204" pitchFamily="34" charset="-120"/>
                <a:ea typeface="Microsoft JhengHei Light" panose="020B0304030504040204" pitchFamily="34" charset="-120"/>
              </a:rPr>
              <a:t> </a:t>
            </a:r>
            <a:r>
              <a:rPr lang="nl-NL" sz="1050" err="1">
                <a:solidFill>
                  <a:srgbClr val="605B9D"/>
                </a:solidFill>
                <a:latin typeface="Microsoft JhengHei Light" panose="020B0304030504040204" pitchFamily="34" charset="-120"/>
                <a:ea typeface="Microsoft JhengHei Light" panose="020B0304030504040204" pitchFamily="34" charset="-120"/>
              </a:rPr>
              <a:t>coupling</a:t>
            </a:r>
            <a:r>
              <a:rPr lang="nl-NL" sz="1050">
                <a:solidFill>
                  <a:srgbClr val="605B9D"/>
                </a:solidFill>
                <a:latin typeface="Microsoft JhengHei Light" panose="020B0304030504040204" pitchFamily="34" charset="-120"/>
                <a:ea typeface="Microsoft JhengHei Light" panose="020B0304030504040204" pitchFamily="34" charset="-120"/>
              </a:rPr>
              <a:t> in de informatiehuishouding. Door je ICT producten hierop aan te sluiten help je ons de wendbaarheid te creëren die we nodig hebben voor de energietransitie. </a:t>
            </a:r>
          </a:p>
        </p:txBody>
      </p:sp>
    </p:spTree>
    <p:extLst>
      <p:ext uri="{BB962C8B-B14F-4D97-AF65-F5344CB8AC3E}">
        <p14:creationId xmlns:p14="http://schemas.microsoft.com/office/powerpoint/2010/main" val="20947543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a:extLst>
              <a:ext uri="{FF2B5EF4-FFF2-40B4-BE49-F238E27FC236}">
                <a16:creationId xmlns:a16="http://schemas.microsoft.com/office/drawing/2014/main" id="{D3DC1759-3ECB-4E66-BDAD-216C890143C1}"/>
              </a:ext>
            </a:extLst>
          </p:cNvPr>
          <p:cNvSpPr txBox="1">
            <a:spLocks/>
          </p:cNvSpPr>
          <p:nvPr/>
        </p:nvSpPr>
        <p:spPr>
          <a:xfrm>
            <a:off x="535676" y="396000"/>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lvl="0">
              <a:defRPr/>
            </a:pPr>
            <a:r>
              <a:rPr lang="nl-NL" sz="2100">
                <a:solidFill>
                  <a:srgbClr val="821E7D"/>
                </a:solidFill>
                <a:latin typeface="Microsoft JhengHei Light"/>
              </a:rPr>
              <a:t>3. Wat is de toegevoegde waarde  </a:t>
            </a:r>
          </a:p>
        </p:txBody>
      </p:sp>
      <p:sp>
        <p:nvSpPr>
          <p:cNvPr id="20" name="Tijdelijke aanduiding voor tekst 2">
            <a:extLst>
              <a:ext uri="{FF2B5EF4-FFF2-40B4-BE49-F238E27FC236}">
                <a16:creationId xmlns:a16="http://schemas.microsoft.com/office/drawing/2014/main" id="{575A7BA9-5A72-4C3D-B9E4-C16B0EC1705B}"/>
              </a:ext>
            </a:extLst>
          </p:cNvPr>
          <p:cNvSpPr txBox="1">
            <a:spLocks/>
          </p:cNvSpPr>
          <p:nvPr/>
        </p:nvSpPr>
        <p:spPr>
          <a:xfrm>
            <a:off x="513000" y="632190"/>
            <a:ext cx="6901969" cy="203093"/>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r>
              <a:rPr lang="nl-NL" sz="1500">
                <a:solidFill>
                  <a:srgbClr val="48AED0"/>
                </a:solidFill>
                <a:latin typeface="Microsoft JhengHei Light" panose="020B0304030504040204" pitchFamily="34" charset="-120"/>
                <a:ea typeface="Microsoft JhengHei Light" panose="020B0304030504040204" pitchFamily="34" charset="-120"/>
                <a:cs typeface="Calibri Light"/>
              </a:rPr>
              <a:t>Sneller veranderen door gezamenlijke taal en inzichten</a:t>
            </a:r>
            <a:endParaRPr lang="nl-NL" sz="1500">
              <a:solidFill>
                <a:srgbClr val="48AED0"/>
              </a:solidFill>
              <a:latin typeface="Microsoft JhengHei Light" panose="020B0304030504040204" pitchFamily="34" charset="-120"/>
              <a:ea typeface="Microsoft JhengHei Light" panose="020B0304030504040204" pitchFamily="34" charset="-120"/>
            </a:endParaRPr>
          </a:p>
        </p:txBody>
      </p:sp>
      <p:sp>
        <p:nvSpPr>
          <p:cNvPr id="10" name="Rechthoek 9">
            <a:extLst>
              <a:ext uri="{FF2B5EF4-FFF2-40B4-BE49-F238E27FC236}">
                <a16:creationId xmlns:a16="http://schemas.microsoft.com/office/drawing/2014/main" id="{77525E43-33A6-45D8-AB44-43D21FFB1E9A}"/>
              </a:ext>
            </a:extLst>
          </p:cNvPr>
          <p:cNvSpPr/>
          <p:nvPr/>
        </p:nvSpPr>
        <p:spPr>
          <a:xfrm>
            <a:off x="220805" y="943834"/>
            <a:ext cx="4165456" cy="779102"/>
          </a:xfrm>
          <a:prstGeom prst="rect">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Overflow="overflow" horzOverflow="overflow" vert="horz" wrap="square" lIns="27000" tIns="8100" rIns="27000" bIns="34290" numCol="1" spcCol="0" rtlCol="0" fromWordArt="0" anchor="ctr" anchorCtr="0" forceAA="0" compatLnSpc="1">
            <a:prstTxWarp prst="textNoShape">
              <a:avLst/>
            </a:prstTxWarp>
            <a:noAutofit/>
          </a:bodyPr>
          <a:lstStyle/>
          <a:p>
            <a:pPr algn="ctr">
              <a:defRPr/>
            </a:pPr>
            <a:r>
              <a:rPr lang="nl-NL" sz="1200">
                <a:solidFill>
                  <a:srgbClr val="4D4D4D"/>
                </a:solidFill>
                <a:latin typeface="Calibri Light"/>
              </a:rPr>
              <a:t>Elkaar </a:t>
            </a:r>
            <a:r>
              <a:rPr lang="nl-NL" sz="1200" b="1">
                <a:solidFill>
                  <a:srgbClr val="4D4D4D"/>
                </a:solidFill>
                <a:latin typeface="Calibri Light"/>
              </a:rPr>
              <a:t>sneller begrijpen </a:t>
            </a:r>
            <a:r>
              <a:rPr lang="nl-NL" sz="1200">
                <a:solidFill>
                  <a:srgbClr val="4D4D4D"/>
                </a:solidFill>
                <a:latin typeface="Calibri Light"/>
              </a:rPr>
              <a:t>en daardoor sneller veranderen.</a:t>
            </a:r>
          </a:p>
        </p:txBody>
      </p:sp>
      <p:sp>
        <p:nvSpPr>
          <p:cNvPr id="11" name="Rechthoek 10">
            <a:extLst>
              <a:ext uri="{FF2B5EF4-FFF2-40B4-BE49-F238E27FC236}">
                <a16:creationId xmlns:a16="http://schemas.microsoft.com/office/drawing/2014/main" id="{527F789A-5392-403B-8BB2-259C0C1E3C12}"/>
              </a:ext>
            </a:extLst>
          </p:cNvPr>
          <p:cNvSpPr/>
          <p:nvPr/>
        </p:nvSpPr>
        <p:spPr>
          <a:xfrm>
            <a:off x="220803" y="1722935"/>
            <a:ext cx="4165456" cy="738168"/>
          </a:xfrm>
          <a:prstGeom prst="rect">
            <a:avLst/>
          </a:prstGeom>
          <a:solidFill>
            <a:srgbClr val="008CBE">
              <a:lumMod val="20000"/>
              <a:lumOff val="80000"/>
            </a:srgbClr>
          </a:solidFill>
          <a:ln w="3175" cap="flat" cmpd="sng" algn="ctr">
            <a:solidFill>
              <a:srgbClr val="008CBE"/>
            </a:solidFill>
            <a:prstDash val="solid"/>
          </a:ln>
          <a:effectLst/>
        </p:spPr>
        <p:txBody>
          <a:bodyPr rot="0" spcFirstLastPara="0" vertOverflow="overflow" horzOverflow="overflow" vert="horz" wrap="square" lIns="27000" tIns="27000" rIns="27000" bIns="27000" numCol="1" spcCol="0" rtlCol="0" fromWordArt="0" anchor="ctr" anchorCtr="0" forceAA="0" compatLnSpc="1">
            <a:prstTxWarp prst="textNoShape">
              <a:avLst/>
            </a:prstTxWarp>
            <a:noAutofit/>
          </a:bodyPr>
          <a:lstStyle/>
          <a:p>
            <a:pPr algn="ctr" defTabSz="767871">
              <a:defRPr/>
            </a:pPr>
            <a:r>
              <a:rPr lang="nl-NL" sz="1200" b="1">
                <a:solidFill>
                  <a:srgbClr val="4D4D4D"/>
                </a:solidFill>
                <a:latin typeface="Calibri Light"/>
              </a:rPr>
              <a:t>Ontwerpkeuzes</a:t>
            </a:r>
            <a:r>
              <a:rPr lang="nl-NL" sz="1200">
                <a:solidFill>
                  <a:srgbClr val="4D4D4D"/>
                </a:solidFill>
                <a:latin typeface="Calibri Light"/>
              </a:rPr>
              <a:t> om de juiste ontkoppelingen (applicatie</a:t>
            </a:r>
            <a:r>
              <a:rPr lang="nl-NL" sz="1200" b="1">
                <a:solidFill>
                  <a:srgbClr val="4D4D4D"/>
                </a:solidFill>
                <a:latin typeface="Calibri Light"/>
              </a:rPr>
              <a:t>grenzen</a:t>
            </a:r>
            <a:r>
              <a:rPr lang="nl-NL" sz="1200">
                <a:solidFill>
                  <a:srgbClr val="4D4D4D"/>
                </a:solidFill>
                <a:latin typeface="Calibri Light"/>
              </a:rPr>
              <a:t>) en juiste </a:t>
            </a:r>
            <a:r>
              <a:rPr lang="nl-NL" sz="1200" b="1">
                <a:solidFill>
                  <a:srgbClr val="4D4D4D"/>
                </a:solidFill>
                <a:latin typeface="Calibri Light"/>
              </a:rPr>
              <a:t>interfaces (</a:t>
            </a:r>
            <a:r>
              <a:rPr lang="nl-NL" sz="1200" b="1" err="1">
                <a:solidFill>
                  <a:srgbClr val="4D4D4D"/>
                </a:solidFill>
                <a:latin typeface="Calibri Light"/>
              </a:rPr>
              <a:t>API’s</a:t>
            </a:r>
            <a:r>
              <a:rPr lang="nl-NL" sz="1200">
                <a:solidFill>
                  <a:srgbClr val="4D4D4D"/>
                </a:solidFill>
                <a:latin typeface="Calibri Light"/>
              </a:rPr>
              <a:t>/integraties) te realiseren. </a:t>
            </a:r>
          </a:p>
        </p:txBody>
      </p:sp>
      <p:sp>
        <p:nvSpPr>
          <p:cNvPr id="12" name="Rechthoek 11">
            <a:extLst>
              <a:ext uri="{FF2B5EF4-FFF2-40B4-BE49-F238E27FC236}">
                <a16:creationId xmlns:a16="http://schemas.microsoft.com/office/drawing/2014/main" id="{038CBA92-16F7-48C4-9E66-0B1AD258AC4C}"/>
              </a:ext>
            </a:extLst>
          </p:cNvPr>
          <p:cNvSpPr/>
          <p:nvPr/>
        </p:nvSpPr>
        <p:spPr>
          <a:xfrm>
            <a:off x="220803" y="2468083"/>
            <a:ext cx="4165456" cy="784691"/>
          </a:xfrm>
          <a:prstGeom prst="rect">
            <a:avLst/>
          </a:prstGeom>
          <a:solidFill>
            <a:srgbClr val="FF7C80"/>
          </a:solidFill>
          <a:ln w="3175" cap="flat" cmpd="sng" algn="ctr">
            <a:solidFill>
              <a:srgbClr val="C00000"/>
            </a:solidFill>
            <a:prstDash val="solid"/>
          </a:ln>
          <a:effectLst/>
        </p:spPr>
        <p:txBody>
          <a:bodyPr rot="0" spcFirstLastPara="0" vertOverflow="overflow" horzOverflow="overflow" vert="horz" wrap="square" lIns="27000" tIns="27000" rIns="27000" bIns="27000" numCol="1" spcCol="0" rtlCol="0" fromWordArt="0" anchor="ctr" anchorCtr="0" forceAA="0" compatLnSpc="1">
            <a:prstTxWarp prst="textNoShape">
              <a:avLst/>
            </a:prstTxWarp>
            <a:noAutofit/>
          </a:bodyPr>
          <a:lstStyle/>
          <a:p>
            <a:pPr algn="ctr">
              <a:defRPr/>
            </a:pPr>
            <a:r>
              <a:rPr lang="nl-NL" sz="1200" b="1">
                <a:solidFill>
                  <a:srgbClr val="4D4D4D"/>
                </a:solidFill>
                <a:latin typeface="Calibri Light"/>
              </a:rPr>
              <a:t>Snel ontwerp</a:t>
            </a:r>
            <a:r>
              <a:rPr lang="nl-NL" sz="1200">
                <a:solidFill>
                  <a:srgbClr val="4D4D4D"/>
                </a:solidFill>
                <a:latin typeface="Calibri Light"/>
              </a:rPr>
              <a:t> van nieuwe keten: NBility als </a:t>
            </a:r>
            <a:r>
              <a:rPr lang="nl-NL" sz="1200" b="1">
                <a:solidFill>
                  <a:srgbClr val="4D4D4D"/>
                </a:solidFill>
                <a:latin typeface="Calibri Light"/>
              </a:rPr>
              <a:t>template</a:t>
            </a:r>
            <a:r>
              <a:rPr lang="nl-NL" sz="1200">
                <a:solidFill>
                  <a:srgbClr val="4D4D4D"/>
                </a:solidFill>
                <a:latin typeface="Calibri Light"/>
              </a:rPr>
              <a:t> voor nieuw procesontwerp.</a:t>
            </a:r>
          </a:p>
        </p:txBody>
      </p:sp>
      <p:sp>
        <p:nvSpPr>
          <p:cNvPr id="13" name="Rechthoek 12">
            <a:extLst>
              <a:ext uri="{FF2B5EF4-FFF2-40B4-BE49-F238E27FC236}">
                <a16:creationId xmlns:a16="http://schemas.microsoft.com/office/drawing/2014/main" id="{A27A3899-51FB-4BAA-A67E-5CDDC1D4F32D}"/>
              </a:ext>
            </a:extLst>
          </p:cNvPr>
          <p:cNvSpPr/>
          <p:nvPr/>
        </p:nvSpPr>
        <p:spPr>
          <a:xfrm>
            <a:off x="220801" y="3254119"/>
            <a:ext cx="4165456" cy="766507"/>
          </a:xfrm>
          <a:prstGeom prst="rect">
            <a:avLst/>
          </a:prstGeom>
          <a:solidFill>
            <a:srgbClr val="EDEBF9"/>
          </a:solidFill>
          <a:ln w="3175" cap="flat" cmpd="sng" algn="ctr">
            <a:solidFill>
              <a:srgbClr val="821E7D">
                <a:lumMod val="50000"/>
              </a:srgbClr>
            </a:solidFill>
            <a:prstDash val="solid"/>
          </a:ln>
          <a:effectLst/>
        </p:spPr>
        <p:txBody>
          <a:bodyPr rot="0" spcFirstLastPara="0" vertOverflow="overflow" horzOverflow="overflow" vert="horz" wrap="square" lIns="27000" tIns="27000" rIns="27000" bIns="27000" numCol="1" spcCol="0" rtlCol="0" fromWordArt="0" anchor="ctr" anchorCtr="0" forceAA="0" compatLnSpc="1">
            <a:prstTxWarp prst="textNoShape">
              <a:avLst/>
            </a:prstTxWarp>
            <a:noAutofit/>
          </a:bodyPr>
          <a:lstStyle/>
          <a:p>
            <a:pPr algn="ctr">
              <a:defRPr/>
            </a:pPr>
            <a:r>
              <a:rPr lang="nl-NL" sz="1200">
                <a:solidFill>
                  <a:srgbClr val="4D4D4D"/>
                </a:solidFill>
                <a:latin typeface="Calibri Light"/>
              </a:rPr>
              <a:t>Snelle </a:t>
            </a:r>
            <a:r>
              <a:rPr lang="nl-NL" sz="1200" b="1">
                <a:solidFill>
                  <a:srgbClr val="4D4D4D"/>
                </a:solidFill>
                <a:latin typeface="Calibri Light"/>
              </a:rPr>
              <a:t>impactanalyse</a:t>
            </a:r>
            <a:r>
              <a:rPr lang="nl-NL" sz="1200">
                <a:solidFill>
                  <a:srgbClr val="4D4D4D"/>
                </a:solidFill>
                <a:latin typeface="Calibri Light"/>
              </a:rPr>
              <a:t> of herbruikbare </a:t>
            </a:r>
            <a:r>
              <a:rPr lang="nl-NL" sz="1200" err="1">
                <a:solidFill>
                  <a:srgbClr val="4D4D4D"/>
                </a:solidFill>
                <a:latin typeface="Calibri Light"/>
              </a:rPr>
              <a:t>capabilities</a:t>
            </a:r>
            <a:r>
              <a:rPr lang="nl-NL" sz="1200">
                <a:solidFill>
                  <a:srgbClr val="4D4D4D"/>
                </a:solidFill>
                <a:latin typeface="Calibri Light"/>
              </a:rPr>
              <a:t> bestaan</a:t>
            </a:r>
          </a:p>
        </p:txBody>
      </p:sp>
      <p:sp>
        <p:nvSpPr>
          <p:cNvPr id="14" name="Rechthoek 13">
            <a:extLst>
              <a:ext uri="{FF2B5EF4-FFF2-40B4-BE49-F238E27FC236}">
                <a16:creationId xmlns:a16="http://schemas.microsoft.com/office/drawing/2014/main" id="{FBD8CED5-EF11-4319-8758-9F54F6CA14F7}"/>
              </a:ext>
            </a:extLst>
          </p:cNvPr>
          <p:cNvSpPr/>
          <p:nvPr/>
        </p:nvSpPr>
        <p:spPr>
          <a:xfrm>
            <a:off x="220801" y="4017766"/>
            <a:ext cx="4165456" cy="779102"/>
          </a:xfrm>
          <a:prstGeom prst="rect">
            <a:avLst/>
          </a:prstGeom>
          <a:solidFill>
            <a:srgbClr val="FFFFCC"/>
          </a:solidFill>
          <a:ln w="3175" cap="flat" cmpd="sng" algn="ctr">
            <a:solidFill>
              <a:srgbClr val="F2B800"/>
            </a:solidFill>
            <a:prstDash val="solid"/>
          </a:ln>
          <a:effectLst/>
        </p:spPr>
        <p:txBody>
          <a:bodyPr rot="0" spcFirstLastPara="0" vertOverflow="overflow" horzOverflow="overflow" vert="horz" wrap="square" lIns="54000" tIns="27000" rIns="54000" bIns="27000" numCol="1" spcCol="0" rtlCol="0" fromWordArt="0" anchor="ctr" anchorCtr="0" forceAA="0" compatLnSpc="1">
            <a:prstTxWarp prst="textNoShape">
              <a:avLst/>
            </a:prstTxWarp>
            <a:noAutofit/>
          </a:bodyPr>
          <a:lstStyle/>
          <a:p>
            <a:pPr algn="ctr">
              <a:defRPr/>
            </a:pPr>
            <a:r>
              <a:rPr lang="nl-NL" sz="1200" b="1">
                <a:solidFill>
                  <a:srgbClr val="4D4D4D"/>
                </a:solidFill>
                <a:latin typeface="Calibri Light"/>
              </a:rPr>
              <a:t>Organisatie </a:t>
            </a:r>
            <a:r>
              <a:rPr lang="nl-NL" sz="1200">
                <a:solidFill>
                  <a:srgbClr val="4D4D4D"/>
                </a:solidFill>
                <a:latin typeface="Calibri Light"/>
              </a:rPr>
              <a:t>vormgeven</a:t>
            </a:r>
            <a:r>
              <a:rPr lang="nl-NL" sz="1200" b="1">
                <a:solidFill>
                  <a:srgbClr val="4D4D4D"/>
                </a:solidFill>
                <a:latin typeface="Calibri Light"/>
              </a:rPr>
              <a:t> </a:t>
            </a:r>
            <a:r>
              <a:rPr lang="nl-NL" sz="1200">
                <a:solidFill>
                  <a:srgbClr val="4D4D4D"/>
                </a:solidFill>
                <a:latin typeface="Calibri Light"/>
              </a:rPr>
              <a:t>en </a:t>
            </a:r>
            <a:r>
              <a:rPr lang="nl-NL" sz="1200" b="1">
                <a:solidFill>
                  <a:srgbClr val="4D4D4D"/>
                </a:solidFill>
                <a:latin typeface="Calibri Light"/>
              </a:rPr>
              <a:t>verantwoordelijkheden</a:t>
            </a:r>
            <a:r>
              <a:rPr lang="nl-NL" sz="1200">
                <a:solidFill>
                  <a:srgbClr val="4D4D4D"/>
                </a:solidFill>
                <a:latin typeface="Calibri Light"/>
              </a:rPr>
              <a:t> expliciet maken zowel binnen de </a:t>
            </a:r>
            <a:r>
              <a:rPr lang="nl-NL" sz="1200" b="1">
                <a:solidFill>
                  <a:srgbClr val="4D4D4D"/>
                </a:solidFill>
                <a:latin typeface="Calibri Light"/>
              </a:rPr>
              <a:t>business</a:t>
            </a:r>
            <a:r>
              <a:rPr lang="nl-NL" sz="1200">
                <a:solidFill>
                  <a:srgbClr val="4D4D4D"/>
                </a:solidFill>
                <a:latin typeface="Calibri Light"/>
              </a:rPr>
              <a:t>  als binnen de IT: over welke </a:t>
            </a:r>
            <a:r>
              <a:rPr lang="nl-NL" sz="1200" err="1">
                <a:solidFill>
                  <a:srgbClr val="4D4D4D"/>
                </a:solidFill>
                <a:latin typeface="Calibri Light"/>
              </a:rPr>
              <a:t>waardestroom</a:t>
            </a:r>
            <a:r>
              <a:rPr lang="nl-NL" sz="1200">
                <a:solidFill>
                  <a:srgbClr val="4D4D4D"/>
                </a:solidFill>
                <a:latin typeface="Calibri Light"/>
              </a:rPr>
              <a:t> en/of over welke functies gaat een </a:t>
            </a:r>
            <a:r>
              <a:rPr lang="nl-NL" sz="1200" b="1">
                <a:solidFill>
                  <a:srgbClr val="4D4D4D"/>
                </a:solidFill>
                <a:latin typeface="Calibri Light"/>
              </a:rPr>
              <a:t>afdeling/team</a:t>
            </a:r>
            <a:endParaRPr lang="nl-NL" sz="1200">
              <a:solidFill>
                <a:srgbClr val="4D4D4D"/>
              </a:solidFill>
              <a:latin typeface="Calibri Light"/>
            </a:endParaRPr>
          </a:p>
        </p:txBody>
      </p:sp>
      <p:sp>
        <p:nvSpPr>
          <p:cNvPr id="15" name="Rechthoek 14">
            <a:extLst>
              <a:ext uri="{FF2B5EF4-FFF2-40B4-BE49-F238E27FC236}">
                <a16:creationId xmlns:a16="http://schemas.microsoft.com/office/drawing/2014/main" id="{16E8C972-9248-456C-9415-9A42E8994C24}"/>
              </a:ext>
            </a:extLst>
          </p:cNvPr>
          <p:cNvSpPr/>
          <p:nvPr/>
        </p:nvSpPr>
        <p:spPr>
          <a:xfrm>
            <a:off x="4710106" y="940318"/>
            <a:ext cx="4165456" cy="773540"/>
          </a:xfrm>
          <a:prstGeom prst="rect">
            <a:avLst/>
          </a:prstGeom>
          <a:solidFill>
            <a:srgbClr val="FFCC99"/>
          </a:solidFill>
          <a:ln w="3175" cap="flat" cmpd="sng" algn="ctr">
            <a:solidFill>
              <a:srgbClr val="996633"/>
            </a:solidFill>
            <a:prstDash val="solid"/>
          </a:ln>
          <a:effectLst/>
        </p:spPr>
        <p:txBody>
          <a:bodyPr rot="0" spcFirstLastPara="0" vertOverflow="overflow" horzOverflow="overflow" vert="horz" wrap="square" lIns="27000" tIns="27000" rIns="27000" bIns="27000" numCol="1" spcCol="0" rtlCol="0" fromWordArt="0" anchor="ctr" anchorCtr="0" forceAA="0" compatLnSpc="1">
            <a:prstTxWarp prst="textNoShape">
              <a:avLst/>
            </a:prstTxWarp>
            <a:noAutofit/>
          </a:bodyPr>
          <a:lstStyle/>
          <a:p>
            <a:pPr algn="ctr" defTabSz="767871">
              <a:defRPr/>
            </a:pPr>
            <a:r>
              <a:rPr lang="nl-NL" sz="1200">
                <a:solidFill>
                  <a:srgbClr val="4D4D4D"/>
                </a:solidFill>
                <a:latin typeface="Calibri Light"/>
              </a:rPr>
              <a:t>Besturen van de architectuur om maximaal </a:t>
            </a:r>
            <a:r>
              <a:rPr lang="nl-NL" sz="1200" b="1">
                <a:solidFill>
                  <a:srgbClr val="4D4D4D"/>
                </a:solidFill>
                <a:latin typeface="Calibri Light"/>
              </a:rPr>
              <a:t>efficiënt</a:t>
            </a:r>
            <a:r>
              <a:rPr lang="nl-NL" sz="1200">
                <a:solidFill>
                  <a:srgbClr val="4D4D4D"/>
                </a:solidFill>
                <a:latin typeface="Calibri Light"/>
              </a:rPr>
              <a:t> proces en IT </a:t>
            </a:r>
            <a:r>
              <a:rPr lang="nl-NL" sz="1200" b="1">
                <a:solidFill>
                  <a:srgbClr val="4D4D4D"/>
                </a:solidFill>
                <a:latin typeface="Calibri Light"/>
              </a:rPr>
              <a:t>landschap</a:t>
            </a:r>
            <a:r>
              <a:rPr lang="nl-NL" sz="1200">
                <a:solidFill>
                  <a:srgbClr val="4D4D4D"/>
                </a:solidFill>
                <a:latin typeface="Calibri Light"/>
              </a:rPr>
              <a:t> te realiseren (proces en applicatieportfolio, </a:t>
            </a:r>
            <a:r>
              <a:rPr lang="nl-NL" sz="1200" b="1">
                <a:solidFill>
                  <a:srgbClr val="4D4D4D"/>
                </a:solidFill>
                <a:latin typeface="Calibri Light"/>
              </a:rPr>
              <a:t>ontdubbelen</a:t>
            </a:r>
            <a:r>
              <a:rPr lang="nl-NL" sz="1200">
                <a:solidFill>
                  <a:srgbClr val="4D4D4D"/>
                </a:solidFill>
                <a:latin typeface="Calibri Light"/>
              </a:rPr>
              <a:t>)</a:t>
            </a:r>
            <a:endParaRPr lang="nl-NL" sz="1200" b="1" kern="0">
              <a:solidFill>
                <a:srgbClr val="625D62">
                  <a:lumMod val="50000"/>
                </a:srgbClr>
              </a:solidFill>
              <a:latin typeface="Microsoft JhengHei Light"/>
            </a:endParaRPr>
          </a:p>
        </p:txBody>
      </p:sp>
      <p:sp>
        <p:nvSpPr>
          <p:cNvPr id="16" name="Rechthoek 15">
            <a:extLst>
              <a:ext uri="{FF2B5EF4-FFF2-40B4-BE49-F238E27FC236}">
                <a16:creationId xmlns:a16="http://schemas.microsoft.com/office/drawing/2014/main" id="{D820B542-CAD9-4889-B360-8B660F0D6AF3}"/>
              </a:ext>
            </a:extLst>
          </p:cNvPr>
          <p:cNvSpPr/>
          <p:nvPr/>
        </p:nvSpPr>
        <p:spPr>
          <a:xfrm>
            <a:off x="4710105" y="1704755"/>
            <a:ext cx="4165456" cy="765426"/>
          </a:xfrm>
          <a:prstGeom prst="rect">
            <a:avLst/>
          </a:prstGeom>
          <a:solidFill>
            <a:schemeClr val="bg1">
              <a:lumMod val="85000"/>
            </a:schemeClr>
          </a:solidFill>
          <a:ln w="3175" cap="flat" cmpd="sng" algn="ctr">
            <a:solidFill>
              <a:schemeClr val="bg1">
                <a:lumMod val="50000"/>
              </a:schemeClr>
            </a:solidFill>
            <a:prstDash val="solid"/>
          </a:ln>
          <a:effectLst/>
        </p:spPr>
        <p:txBody>
          <a:bodyPr vert="horz" wrap="square" lIns="27000" tIns="27000" rIns="27000" bIns="27000" rtlCol="0" anchor="ctr"/>
          <a:lstStyle/>
          <a:p>
            <a:pPr algn="ctr">
              <a:defRPr/>
            </a:pPr>
            <a:r>
              <a:rPr lang="nl-NL" sz="1200">
                <a:solidFill>
                  <a:srgbClr val="4D4D4D"/>
                </a:solidFill>
                <a:latin typeface="Calibri Light"/>
              </a:rPr>
              <a:t>Keuzes in veranderportfolio: focus en verdeling van veranderingen / investeringen over de business</a:t>
            </a:r>
          </a:p>
        </p:txBody>
      </p:sp>
      <p:sp>
        <p:nvSpPr>
          <p:cNvPr id="17" name="Rechthoek 16">
            <a:extLst>
              <a:ext uri="{FF2B5EF4-FFF2-40B4-BE49-F238E27FC236}">
                <a16:creationId xmlns:a16="http://schemas.microsoft.com/office/drawing/2014/main" id="{28417C22-8BA2-4FE7-A2C2-2593D61F5A30}"/>
              </a:ext>
            </a:extLst>
          </p:cNvPr>
          <p:cNvSpPr/>
          <p:nvPr/>
        </p:nvSpPr>
        <p:spPr>
          <a:xfrm>
            <a:off x="4710111" y="3212302"/>
            <a:ext cx="4165456" cy="811562"/>
          </a:xfrm>
          <a:prstGeom prst="rect">
            <a:avLst/>
          </a:prstGeom>
          <a:solidFill>
            <a:srgbClr val="008CBE">
              <a:lumMod val="20000"/>
              <a:lumOff val="80000"/>
            </a:srgbClr>
          </a:solidFill>
          <a:ln w="3175" cap="flat" cmpd="sng" algn="ctr">
            <a:solidFill>
              <a:srgbClr val="008CBE"/>
            </a:solidFill>
            <a:prstDash val="solid"/>
          </a:ln>
          <a:effectLst/>
        </p:spPr>
        <p:txBody>
          <a:bodyPr rot="0" spcFirstLastPara="0" vertOverflow="overflow" horzOverflow="overflow" vert="horz" wrap="square" lIns="27000" tIns="27000" rIns="27000" bIns="27000" numCol="1" spcCol="0" rtlCol="0" fromWordArt="0" anchor="ctr" anchorCtr="0" forceAA="0" compatLnSpc="1">
            <a:prstTxWarp prst="textNoShape">
              <a:avLst/>
            </a:prstTxWarp>
            <a:noAutofit/>
          </a:bodyPr>
          <a:lstStyle/>
          <a:p>
            <a:pPr algn="ctr" defTabSz="767871">
              <a:defRPr/>
            </a:pPr>
            <a:r>
              <a:rPr lang="nl-NL" sz="1200">
                <a:solidFill>
                  <a:srgbClr val="4D4D4D"/>
                </a:solidFill>
                <a:latin typeface="Calibri Light"/>
              </a:rPr>
              <a:t>Sneller </a:t>
            </a:r>
            <a:r>
              <a:rPr lang="nl-NL" sz="1200" b="1">
                <a:solidFill>
                  <a:srgbClr val="4D4D4D"/>
                </a:solidFill>
                <a:latin typeface="Calibri Light"/>
              </a:rPr>
              <a:t>interpreteren</a:t>
            </a:r>
            <a:r>
              <a:rPr lang="nl-NL" sz="1200">
                <a:solidFill>
                  <a:srgbClr val="4D4D4D"/>
                </a:solidFill>
                <a:latin typeface="Calibri Light"/>
              </a:rPr>
              <a:t> en </a:t>
            </a:r>
            <a:r>
              <a:rPr lang="nl-NL" sz="1200" b="1">
                <a:solidFill>
                  <a:srgbClr val="4D4D4D"/>
                </a:solidFill>
                <a:latin typeface="Calibri Light"/>
              </a:rPr>
              <a:t>implementeren</a:t>
            </a:r>
            <a:r>
              <a:rPr lang="nl-NL" sz="1200">
                <a:solidFill>
                  <a:srgbClr val="4D4D4D"/>
                </a:solidFill>
                <a:latin typeface="Calibri Light"/>
              </a:rPr>
              <a:t> van </a:t>
            </a:r>
            <a:r>
              <a:rPr lang="nl-NL" sz="1200" b="1">
                <a:solidFill>
                  <a:srgbClr val="4D4D4D"/>
                </a:solidFill>
                <a:latin typeface="Calibri Light"/>
              </a:rPr>
              <a:t>adviezen</a:t>
            </a:r>
            <a:r>
              <a:rPr lang="nl-NL" sz="1200">
                <a:solidFill>
                  <a:srgbClr val="4D4D4D"/>
                </a:solidFill>
                <a:latin typeface="Calibri Light"/>
              </a:rPr>
              <a:t>/</a:t>
            </a:r>
            <a:r>
              <a:rPr lang="nl-NL" sz="1200" b="1">
                <a:solidFill>
                  <a:srgbClr val="4D4D4D"/>
                </a:solidFill>
                <a:latin typeface="Calibri Light"/>
              </a:rPr>
              <a:t>tools</a:t>
            </a:r>
            <a:r>
              <a:rPr lang="nl-NL" sz="1200">
                <a:solidFill>
                  <a:srgbClr val="4D4D4D"/>
                </a:solidFill>
                <a:latin typeface="Calibri Light"/>
              </a:rPr>
              <a:t> van </a:t>
            </a:r>
            <a:r>
              <a:rPr lang="nl-NL" sz="1200" b="1">
                <a:solidFill>
                  <a:srgbClr val="4D4D4D"/>
                </a:solidFill>
                <a:latin typeface="Calibri Light"/>
              </a:rPr>
              <a:t>externe</a:t>
            </a:r>
            <a:r>
              <a:rPr lang="nl-NL" sz="1200">
                <a:solidFill>
                  <a:srgbClr val="4D4D4D"/>
                </a:solidFill>
                <a:latin typeface="Calibri Light"/>
              </a:rPr>
              <a:t> adviseurs/leveranciers.</a:t>
            </a:r>
            <a:endParaRPr lang="nl-NL" sz="1200">
              <a:solidFill>
                <a:prstClr val="black"/>
              </a:solidFill>
              <a:latin typeface="Calibri Light"/>
            </a:endParaRPr>
          </a:p>
        </p:txBody>
      </p:sp>
      <p:sp>
        <p:nvSpPr>
          <p:cNvPr id="22" name="Rechthoek 21">
            <a:extLst>
              <a:ext uri="{FF2B5EF4-FFF2-40B4-BE49-F238E27FC236}">
                <a16:creationId xmlns:a16="http://schemas.microsoft.com/office/drawing/2014/main" id="{AD44B331-0029-46B1-A9EF-C66A820F4967}"/>
              </a:ext>
            </a:extLst>
          </p:cNvPr>
          <p:cNvSpPr/>
          <p:nvPr/>
        </p:nvSpPr>
        <p:spPr>
          <a:xfrm>
            <a:off x="4710112" y="2469745"/>
            <a:ext cx="4165456" cy="789128"/>
          </a:xfrm>
          <a:prstGeom prst="rect">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Overflow="overflow" horzOverflow="overflow" vert="horz" wrap="square" lIns="27000" tIns="8100" rIns="27000" bIns="34290" numCol="1" spcCol="0" rtlCol="0" fromWordArt="0" anchor="ctr" anchorCtr="0" forceAA="0" compatLnSpc="1">
            <a:prstTxWarp prst="textNoShape">
              <a:avLst/>
            </a:prstTxWarp>
            <a:noAutofit/>
          </a:bodyPr>
          <a:lstStyle/>
          <a:p>
            <a:pPr algn="ctr">
              <a:defRPr/>
            </a:pPr>
            <a:r>
              <a:rPr lang="nl-NL" sz="1200">
                <a:solidFill>
                  <a:srgbClr val="4D4D4D"/>
                </a:solidFill>
                <a:latin typeface="Calibri Light"/>
              </a:rPr>
              <a:t>Besturen en vergelijken van procesprestaties/</a:t>
            </a:r>
            <a:r>
              <a:rPr lang="nl-NL" sz="1200" err="1">
                <a:solidFill>
                  <a:srgbClr val="4D4D4D"/>
                </a:solidFill>
                <a:latin typeface="Calibri Light"/>
              </a:rPr>
              <a:t>KPI’s</a:t>
            </a:r>
            <a:r>
              <a:rPr lang="nl-NL" sz="1200">
                <a:solidFill>
                  <a:srgbClr val="4D4D4D"/>
                </a:solidFill>
                <a:latin typeface="Calibri Light"/>
              </a:rPr>
              <a:t> binnen en buiten de Netbeheerders</a:t>
            </a:r>
          </a:p>
        </p:txBody>
      </p:sp>
      <p:sp>
        <p:nvSpPr>
          <p:cNvPr id="23" name="Rechthoek 22">
            <a:extLst>
              <a:ext uri="{FF2B5EF4-FFF2-40B4-BE49-F238E27FC236}">
                <a16:creationId xmlns:a16="http://schemas.microsoft.com/office/drawing/2014/main" id="{47E410E2-1ACB-41A5-A05A-4876BA145536}"/>
              </a:ext>
            </a:extLst>
          </p:cNvPr>
          <p:cNvSpPr/>
          <p:nvPr/>
        </p:nvSpPr>
        <p:spPr>
          <a:xfrm>
            <a:off x="4710111" y="4011841"/>
            <a:ext cx="4165456" cy="779887"/>
          </a:xfrm>
          <a:prstGeom prst="rect">
            <a:avLst/>
          </a:prstGeom>
          <a:solidFill>
            <a:srgbClr val="FF7C80"/>
          </a:solidFill>
          <a:ln w="3175" cap="flat" cmpd="sng" algn="ctr">
            <a:solidFill>
              <a:srgbClr val="C00000"/>
            </a:solidFill>
            <a:prstDash val="solid"/>
          </a:ln>
          <a:effectLst/>
        </p:spPr>
        <p:txBody>
          <a:bodyPr rot="0" spcFirstLastPara="0" vertOverflow="overflow" horzOverflow="overflow" vert="horz" wrap="square" lIns="27000" tIns="27000" rIns="27000" bIns="27000" numCol="1" spcCol="0" rtlCol="0" fromWordArt="0" anchor="ctr" anchorCtr="0" forceAA="0" compatLnSpc="1">
            <a:prstTxWarp prst="textNoShape">
              <a:avLst/>
            </a:prstTxWarp>
            <a:noAutofit/>
          </a:bodyPr>
          <a:lstStyle/>
          <a:p>
            <a:pPr algn="ctr">
              <a:defRPr/>
            </a:pPr>
            <a:r>
              <a:rPr lang="nl-NL" sz="1200" b="1">
                <a:solidFill>
                  <a:srgbClr val="4D4D4D"/>
                </a:solidFill>
                <a:latin typeface="Calibri Light"/>
              </a:rPr>
              <a:t>Hergebruik </a:t>
            </a:r>
            <a:r>
              <a:rPr lang="nl-NL" sz="1200">
                <a:solidFill>
                  <a:srgbClr val="4D4D4D"/>
                </a:solidFill>
                <a:latin typeface="Calibri Light"/>
              </a:rPr>
              <a:t>best </a:t>
            </a:r>
            <a:r>
              <a:rPr lang="nl-NL" sz="1200" err="1">
                <a:solidFill>
                  <a:srgbClr val="4D4D4D"/>
                </a:solidFill>
                <a:latin typeface="Calibri Light"/>
              </a:rPr>
              <a:t>practices</a:t>
            </a:r>
            <a:r>
              <a:rPr lang="nl-NL" sz="1200">
                <a:solidFill>
                  <a:srgbClr val="4D4D4D"/>
                </a:solidFill>
                <a:latin typeface="Calibri Light"/>
              </a:rPr>
              <a:t> van collega netbeheerders =&gt; versnelling energie-ecosysteem</a:t>
            </a:r>
          </a:p>
        </p:txBody>
      </p:sp>
      <p:pic>
        <p:nvPicPr>
          <p:cNvPr id="18" name="Afbeelding 17">
            <a:extLst>
              <a:ext uri="{FF2B5EF4-FFF2-40B4-BE49-F238E27FC236}">
                <a16:creationId xmlns:a16="http://schemas.microsoft.com/office/drawing/2014/main" id="{F370EE25-F534-479A-BF19-944FB36B5234}"/>
              </a:ext>
            </a:extLst>
          </p:cNvPr>
          <p:cNvPicPr>
            <a:picLocks noChangeAspect="1"/>
          </p:cNvPicPr>
          <p:nvPr/>
        </p:nvPicPr>
        <p:blipFill>
          <a:blip r:embed="rId3"/>
          <a:stretch>
            <a:fillRect/>
          </a:stretch>
        </p:blipFill>
        <p:spPr>
          <a:xfrm>
            <a:off x="7605494" y="135626"/>
            <a:ext cx="1401647" cy="359100"/>
          </a:xfrm>
          <a:prstGeom prst="rect">
            <a:avLst/>
          </a:prstGeom>
        </p:spPr>
      </p:pic>
      <p:sp>
        <p:nvSpPr>
          <p:cNvPr id="19" name="Tijdelijke aanduiding voor dianummer 2">
            <a:extLst>
              <a:ext uri="{FF2B5EF4-FFF2-40B4-BE49-F238E27FC236}">
                <a16:creationId xmlns:a16="http://schemas.microsoft.com/office/drawing/2014/main" id="{D1689DE2-3B0E-4889-985C-5E98D8D0CC75}"/>
              </a:ext>
            </a:extLst>
          </p:cNvPr>
          <p:cNvSpPr txBox="1">
            <a:spLocks/>
          </p:cNvSpPr>
          <p:nvPr/>
        </p:nvSpPr>
        <p:spPr>
          <a:xfrm>
            <a:off x="476906" y="4838877"/>
            <a:ext cx="2057400" cy="273844"/>
          </a:xfrm>
          <a:prstGeom prst="rect">
            <a:avLst/>
          </a:prstGeom>
        </p:spPr>
        <p:txBody>
          <a:bodyPr vert="horz" lIns="0" tIns="0" rIns="0" bIns="0" rtlCol="0" anchor="t" anchorCtr="0">
            <a:noAutofit/>
          </a:bodyPr>
          <a:lstStyle>
            <a:defPPr>
              <a:defRPr lang="nl-NL"/>
            </a:defPPr>
            <a:lvl1pPr marL="0" algn="r" defTabSz="685800" rtl="0" eaLnBrk="1" latinLnBrk="0" hangingPunct="1">
              <a:defRPr sz="1000" b="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defRPr/>
            </a:pPr>
            <a:fld id="{F68BF4A6-40A7-E04A-A78B-7409A1BC41E0}" type="slidenum">
              <a:rPr lang="en-GB" sz="750" smtClean="0">
                <a:solidFill>
                  <a:srgbClr val="625D62">
                    <a:tint val="75000"/>
                  </a:srgbClr>
                </a:solidFill>
                <a:latin typeface="Arial"/>
              </a:rPr>
              <a:pPr algn="l">
                <a:defRPr/>
              </a:pPr>
              <a:t>19</a:t>
            </a:fld>
            <a:endParaRPr lang="en-GB" sz="750">
              <a:solidFill>
                <a:srgbClr val="625D62">
                  <a:tint val="75000"/>
                </a:srgbClr>
              </a:solidFill>
              <a:latin typeface="Arial"/>
            </a:endParaRPr>
          </a:p>
        </p:txBody>
      </p:sp>
    </p:spTree>
    <p:extLst>
      <p:ext uri="{BB962C8B-B14F-4D97-AF65-F5344CB8AC3E}">
        <p14:creationId xmlns:p14="http://schemas.microsoft.com/office/powerpoint/2010/main" val="24314128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nl-NL">
                <a:latin typeface="Microsoft JhengHei Light" panose="020B0304030504040204" pitchFamily="34" charset="-120"/>
                <a:ea typeface="Microsoft JhengHei Light" panose="020B0304030504040204" pitchFamily="34" charset="-120"/>
              </a:rPr>
              <a:t>Voorwoord</a:t>
            </a:r>
          </a:p>
        </p:txBody>
      </p:sp>
      <p:pic>
        <p:nvPicPr>
          <p:cNvPr id="11" name="Afbeelding 10" descr="Afbeelding met persoon, kostuum, binnen, staand&#10;&#10;Automatisch gegenereerde beschrijving">
            <a:extLst>
              <a:ext uri="{FF2B5EF4-FFF2-40B4-BE49-F238E27FC236}">
                <a16:creationId xmlns:a16="http://schemas.microsoft.com/office/drawing/2014/main" id="{0BE59FEF-0444-49C2-AD86-A606C43556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97014" y="1715377"/>
            <a:ext cx="3425492" cy="1712746"/>
          </a:xfrm>
          <a:prstGeom prst="rect">
            <a:avLst/>
          </a:prstGeom>
        </p:spPr>
      </p:pic>
      <p:sp>
        <p:nvSpPr>
          <p:cNvPr id="9" name="Tijdelijke aanduiding voor verticale tekst 5">
            <a:extLst>
              <a:ext uri="{FF2B5EF4-FFF2-40B4-BE49-F238E27FC236}">
                <a16:creationId xmlns:a16="http://schemas.microsoft.com/office/drawing/2014/main" id="{E00C5DEB-17CD-4AA1-84E2-5802DE9DEE85}"/>
              </a:ext>
            </a:extLst>
          </p:cNvPr>
          <p:cNvSpPr txBox="1">
            <a:spLocks noGrp="1"/>
          </p:cNvSpPr>
          <p:nvPr>
            <p:ph sz="quarter" idx="14"/>
          </p:nvPr>
        </p:nvSpPr>
        <p:spPr>
          <a:xfrm>
            <a:off x="591366" y="1044624"/>
            <a:ext cx="4754165" cy="3274827"/>
          </a:xfrm>
          <a:prstGeom prst="rect">
            <a:avLst/>
          </a:prstGeom>
          <a:solidFill>
            <a:schemeClr val="bg1"/>
          </a:solidFill>
          <a:ln>
            <a:solidFill>
              <a:schemeClr val="tx1"/>
            </a:solidFill>
          </a:ln>
          <a:effectLst>
            <a:outerShdw blurRad="88900" dist="38100" dir="2700000" algn="tl" rotWithShape="0">
              <a:prstClr val="black">
                <a:alpha val="40000"/>
              </a:prstClr>
            </a:outerShdw>
          </a:effectLst>
        </p:spPr>
        <p:txBody>
          <a:bodyPr vert="horz" lIns="27000" tIns="0" rIns="27000" bIns="0" numCol="1" spcCol="576000" rtlCol="0" anchor="t" anchorCtr="0">
            <a:noAutofit/>
          </a:bodyPr>
          <a:lstStyle>
            <a:lvl1pPr marL="0" indent="0" algn="l" defTabSz="914400" rtl="0" eaLnBrk="1" latinLnBrk="0" hangingPunct="1">
              <a:lnSpc>
                <a:spcPct val="120000"/>
              </a:lnSpc>
              <a:spcBef>
                <a:spcPts val="0"/>
              </a:spcBef>
              <a:spcAft>
                <a:spcPts val="0"/>
              </a:spcAft>
              <a:buClr>
                <a:schemeClr val="accent1"/>
              </a:buClr>
              <a:buFontTx/>
              <a:buNone/>
              <a:defRPr sz="1600" b="1" kern="1200">
                <a:solidFill>
                  <a:schemeClr val="tx2"/>
                </a:solidFill>
                <a:latin typeface="+mn-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4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4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200" kern="1200" baseline="0">
                <a:solidFill>
                  <a:schemeClr val="tx1">
                    <a:lumMod val="75000"/>
                    <a:lumOff val="25000"/>
                  </a:schemeClr>
                </a:solidFill>
                <a:latin typeface="+mj-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4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2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400" kern="1200">
                <a:solidFill>
                  <a:schemeClr val="tx2"/>
                </a:solidFill>
                <a:latin typeface="+mj-lt"/>
                <a:ea typeface="+mn-ea"/>
                <a:cs typeface="Calibri Light" panose="020F0302020204030204" pitchFamily="34" charset="0"/>
              </a:defRPr>
            </a:lvl9pPr>
          </a:lstStyle>
          <a:p>
            <a:r>
              <a:rPr lang="nl-NL" sz="975" b="0">
                <a:latin typeface="Microsoft JhengHei Light" panose="020B0304030504040204" pitchFamily="34" charset="-120"/>
                <a:ea typeface="Microsoft JhengHei Light" panose="020B0304030504040204" pitchFamily="34" charset="-120"/>
                <a:cs typeface="+mn-lt"/>
              </a:rPr>
              <a:t>Heb jij al gehoord van het NBility model?</a:t>
            </a:r>
          </a:p>
          <a:p>
            <a:endParaRPr lang="nl-NL" sz="975" b="0">
              <a:latin typeface="Microsoft JhengHei Light" panose="020B0304030504040204" pitchFamily="34" charset="-120"/>
              <a:ea typeface="Microsoft JhengHei Light" panose="020B0304030504040204" pitchFamily="34" charset="-120"/>
              <a:cs typeface="+mn-lt"/>
            </a:endParaRPr>
          </a:p>
          <a:p>
            <a:r>
              <a:rPr lang="nl-NL" sz="975" b="0">
                <a:latin typeface="Microsoft JhengHei Light" panose="020B0304030504040204" pitchFamily="34" charset="-120"/>
                <a:ea typeface="Microsoft JhengHei Light" panose="020B0304030504040204" pitchFamily="34" charset="-120"/>
                <a:cs typeface="+mn-lt"/>
              </a:rPr>
              <a:t>Dit is een nieuw referentiemodel voor de gezamenlijke netbeheerders. Het is ontwikkeld om een nieuwe standaard te creëren binnen de energiesector. Door te werken met zo’n gezamenlijk referentiemodel voor business </a:t>
            </a:r>
            <a:r>
              <a:rPr lang="nl-NL" sz="975" b="0" err="1">
                <a:latin typeface="Microsoft JhengHei Light" panose="020B0304030504040204" pitchFamily="34" charset="-120"/>
                <a:ea typeface="Microsoft JhengHei Light" panose="020B0304030504040204" pitchFamily="34" charset="-120"/>
                <a:cs typeface="+mn-lt"/>
              </a:rPr>
              <a:t>capabilities</a:t>
            </a:r>
            <a:r>
              <a:rPr lang="nl-NL" sz="975" b="0">
                <a:latin typeface="Microsoft JhengHei Light" panose="020B0304030504040204" pitchFamily="34" charset="-120"/>
                <a:ea typeface="Microsoft JhengHei Light" panose="020B0304030504040204" pitchFamily="34" charset="-120"/>
                <a:cs typeface="+mn-lt"/>
              </a:rPr>
              <a:t>, </a:t>
            </a:r>
            <a:r>
              <a:rPr lang="nl-NL" sz="975" b="0" err="1">
                <a:latin typeface="Microsoft JhengHei Light" panose="020B0304030504040204" pitchFamily="34" charset="-120"/>
                <a:ea typeface="Microsoft JhengHei Light" panose="020B0304030504040204" pitchFamily="34" charset="-120"/>
                <a:cs typeface="+mn-lt"/>
              </a:rPr>
              <a:t>waardestromen</a:t>
            </a:r>
            <a:r>
              <a:rPr lang="nl-NL" sz="975" b="0">
                <a:latin typeface="Microsoft JhengHei Light" panose="020B0304030504040204" pitchFamily="34" charset="-120"/>
                <a:ea typeface="Microsoft JhengHei Light" panose="020B0304030504040204" pitchFamily="34" charset="-120"/>
                <a:cs typeface="+mn-lt"/>
              </a:rPr>
              <a:t> en business objecten wordt de onderlinge samenwerking een stuk eenvoudiger. </a:t>
            </a:r>
          </a:p>
          <a:p>
            <a:endParaRPr lang="nl-NL" sz="975" b="0">
              <a:latin typeface="Microsoft JhengHei Light" panose="020B0304030504040204" pitchFamily="34" charset="-120"/>
              <a:ea typeface="Microsoft JhengHei Light" panose="020B0304030504040204" pitchFamily="34" charset="-120"/>
              <a:cs typeface="+mn-lt"/>
            </a:endParaRPr>
          </a:p>
          <a:p>
            <a:r>
              <a:rPr lang="nl-NL" sz="975" b="0">
                <a:latin typeface="Microsoft JhengHei Light" panose="020B0304030504040204" pitchFamily="34" charset="-120"/>
                <a:ea typeface="Microsoft JhengHei Light" panose="020B0304030504040204" pitchFamily="34" charset="-120"/>
                <a:cs typeface="+mn-lt"/>
              </a:rPr>
              <a:t>Hoe beter we op elkaar afgestemd zijn, hoe sneller we waarde kunnen toevoegen en uitdagingen het hoofd kunnen bieden.</a:t>
            </a:r>
          </a:p>
          <a:p>
            <a:endParaRPr lang="nl-NL" sz="975" b="0">
              <a:latin typeface="Microsoft JhengHei Light" panose="020B0304030504040204" pitchFamily="34" charset="-120"/>
              <a:ea typeface="Microsoft JhengHei Light" panose="020B0304030504040204" pitchFamily="34" charset="-120"/>
              <a:cs typeface="+mn-lt"/>
            </a:endParaRPr>
          </a:p>
          <a:p>
            <a:r>
              <a:rPr lang="nl-NL" sz="975" b="0">
                <a:latin typeface="Microsoft JhengHei Light" panose="020B0304030504040204" pitchFamily="34" charset="-120"/>
                <a:ea typeface="Microsoft JhengHei Light" panose="020B0304030504040204" pitchFamily="34" charset="-120"/>
                <a:cs typeface="+mn-lt"/>
              </a:rPr>
              <a:t>Als netbeheerders én leveranciers dezelfde taal spreken, wordt het bovendien eenvoudiger om de versnelling vorm te geven die nodig is voor de energietransitie en alle overige ontwikkelingen binnen onze sector. </a:t>
            </a:r>
          </a:p>
          <a:p>
            <a:endParaRPr lang="nl-NL" sz="975" b="0">
              <a:latin typeface="Microsoft JhengHei Light" panose="020B0304030504040204" pitchFamily="34" charset="-120"/>
              <a:ea typeface="Microsoft JhengHei Light" panose="020B0304030504040204" pitchFamily="34" charset="-120"/>
              <a:cs typeface="+mn-lt"/>
            </a:endParaRPr>
          </a:p>
          <a:p>
            <a:r>
              <a:rPr lang="nl-NL" sz="975" b="0">
                <a:latin typeface="Microsoft JhengHei Light" panose="020B0304030504040204" pitchFamily="34" charset="-120"/>
                <a:ea typeface="Microsoft JhengHei Light" panose="020B0304030504040204" pitchFamily="34" charset="-120"/>
                <a:cs typeface="+mn-lt"/>
              </a:rPr>
              <a:t>Dit model zorgt ervoor dat we het SAMEN gaan doen!</a:t>
            </a:r>
          </a:p>
          <a:p>
            <a:endParaRPr lang="nl-NL" sz="975" b="0">
              <a:latin typeface="Microsoft JhengHei Light" panose="020B0304030504040204" pitchFamily="34" charset="-120"/>
              <a:ea typeface="Microsoft JhengHei Light" panose="020B0304030504040204" pitchFamily="34" charset="-120"/>
              <a:cs typeface="+mn-lt"/>
            </a:endParaRPr>
          </a:p>
          <a:p>
            <a:r>
              <a:rPr lang="nl-NL" sz="975" b="0">
                <a:latin typeface="Microsoft JhengHei Light" panose="020B0304030504040204" pitchFamily="34" charset="-120"/>
                <a:ea typeface="Microsoft JhengHei Light" panose="020B0304030504040204" pitchFamily="34" charset="-120"/>
                <a:cs typeface="+mn-lt"/>
              </a:rPr>
              <a:t>Klinkt goed? We leggen je uit hoe het precies werkt.</a:t>
            </a:r>
          </a:p>
        </p:txBody>
      </p:sp>
    </p:spTree>
    <p:extLst>
      <p:ext uri="{BB962C8B-B14F-4D97-AF65-F5344CB8AC3E}">
        <p14:creationId xmlns:p14="http://schemas.microsoft.com/office/powerpoint/2010/main" val="457301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a:extLst>
              <a:ext uri="{FF2B5EF4-FFF2-40B4-BE49-F238E27FC236}">
                <a16:creationId xmlns:a16="http://schemas.microsoft.com/office/drawing/2014/main" id="{D3DC1759-3ECB-4E66-BDAD-216C890143C1}"/>
              </a:ext>
            </a:extLst>
          </p:cNvPr>
          <p:cNvSpPr txBox="1">
            <a:spLocks/>
          </p:cNvSpPr>
          <p:nvPr/>
        </p:nvSpPr>
        <p:spPr>
          <a:xfrm>
            <a:off x="535676" y="396000"/>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lvl="0">
              <a:defRPr/>
            </a:pPr>
            <a:r>
              <a:rPr lang="nl-NL" sz="2100">
                <a:solidFill>
                  <a:srgbClr val="821E7D"/>
                </a:solidFill>
                <a:latin typeface="Microsoft JhengHei Light"/>
              </a:rPr>
              <a:t>3. Wat is de toegevoegde waarde  </a:t>
            </a:r>
          </a:p>
        </p:txBody>
      </p:sp>
      <p:sp>
        <p:nvSpPr>
          <p:cNvPr id="20" name="Tijdelijke aanduiding voor tekst 2">
            <a:extLst>
              <a:ext uri="{FF2B5EF4-FFF2-40B4-BE49-F238E27FC236}">
                <a16:creationId xmlns:a16="http://schemas.microsoft.com/office/drawing/2014/main" id="{575A7BA9-5A72-4C3D-B9E4-C16B0EC1705B}"/>
              </a:ext>
            </a:extLst>
          </p:cNvPr>
          <p:cNvSpPr txBox="1">
            <a:spLocks/>
          </p:cNvSpPr>
          <p:nvPr/>
        </p:nvSpPr>
        <p:spPr>
          <a:xfrm>
            <a:off x="513000" y="632190"/>
            <a:ext cx="6901969" cy="203093"/>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r>
              <a:rPr lang="nl-NL" sz="1500" err="1">
                <a:solidFill>
                  <a:srgbClr val="48AED0"/>
                </a:solidFill>
                <a:latin typeface="Microsoft JhengHei Light" panose="020B0304030504040204" pitchFamily="34" charset="-120"/>
                <a:ea typeface="Microsoft JhengHei Light" panose="020B0304030504040204" pitchFamily="34" charset="-120"/>
                <a:cs typeface="Calibri Light"/>
              </a:rPr>
              <a:t>Usecases</a:t>
            </a:r>
            <a:r>
              <a:rPr lang="nl-NL" sz="1500">
                <a:solidFill>
                  <a:srgbClr val="48AED0"/>
                </a:solidFill>
                <a:latin typeface="Microsoft JhengHei Light" panose="020B0304030504040204" pitchFamily="34" charset="-120"/>
                <a:ea typeface="Microsoft JhengHei Light" panose="020B0304030504040204" pitchFamily="34" charset="-120"/>
                <a:cs typeface="Calibri Light"/>
              </a:rPr>
              <a:t> voor Netbeheerders: Waar is het </a:t>
            </a:r>
            <a:r>
              <a:rPr lang="nl-NL" sz="1500" err="1">
                <a:solidFill>
                  <a:srgbClr val="48AED0"/>
                </a:solidFill>
                <a:latin typeface="Microsoft JhengHei Light" panose="020B0304030504040204" pitchFamily="34" charset="-120"/>
                <a:ea typeface="Microsoft JhengHei Light" panose="020B0304030504040204" pitchFamily="34" charset="-120"/>
                <a:cs typeface="Calibri Light"/>
              </a:rPr>
              <a:t>capability</a:t>
            </a:r>
            <a:r>
              <a:rPr lang="nl-NL" sz="1500">
                <a:solidFill>
                  <a:srgbClr val="48AED0"/>
                </a:solidFill>
                <a:latin typeface="Microsoft JhengHei Light" panose="020B0304030504040204" pitchFamily="34" charset="-120"/>
                <a:ea typeface="Microsoft JhengHei Light" panose="020B0304030504040204" pitchFamily="34" charset="-120"/>
                <a:cs typeface="Calibri Light"/>
              </a:rPr>
              <a:t> model voor te gebruiken</a:t>
            </a:r>
            <a:endParaRPr lang="nl-NL" sz="1500">
              <a:solidFill>
                <a:srgbClr val="48AED0"/>
              </a:solidFill>
              <a:latin typeface="Microsoft JhengHei Light" panose="020B0304030504040204" pitchFamily="34" charset="-120"/>
              <a:ea typeface="Microsoft JhengHei Light" panose="020B0304030504040204" pitchFamily="34" charset="-120"/>
            </a:endParaRPr>
          </a:p>
        </p:txBody>
      </p:sp>
      <p:sp>
        <p:nvSpPr>
          <p:cNvPr id="7" name="Rechthoek 6">
            <a:extLst>
              <a:ext uri="{FF2B5EF4-FFF2-40B4-BE49-F238E27FC236}">
                <a16:creationId xmlns:a16="http://schemas.microsoft.com/office/drawing/2014/main" id="{22B01B1F-910B-408C-9A00-1CFDF5D16BFD}"/>
              </a:ext>
            </a:extLst>
          </p:cNvPr>
          <p:cNvSpPr/>
          <p:nvPr/>
        </p:nvSpPr>
        <p:spPr>
          <a:xfrm>
            <a:off x="452842" y="946870"/>
            <a:ext cx="8432479" cy="4340547"/>
          </a:xfrm>
          <a:prstGeom prst="rect">
            <a:avLst/>
          </a:prstGeom>
        </p:spPr>
        <p:txBody>
          <a:bodyPr wrap="square">
            <a:spAutoFit/>
          </a:bodyPr>
          <a:lstStyle/>
          <a:p>
            <a:pPr lvl="0">
              <a:lnSpc>
                <a:spcPct val="120000"/>
              </a:lnSpc>
              <a:buClr>
                <a:srgbClr val="008EBE"/>
              </a:buClr>
            </a:pPr>
            <a:r>
              <a:rPr lang="nl-NL" sz="1050" b="1">
                <a:solidFill>
                  <a:srgbClr val="605B9D"/>
                </a:solidFill>
                <a:latin typeface="Microsoft JhengHei Light"/>
                <a:cs typeface="Calibri Light" panose="020F0302020204030204" pitchFamily="34" charset="0"/>
              </a:rPr>
              <a:t>Change</a:t>
            </a:r>
          </a:p>
          <a:p>
            <a:pPr marL="214313" indent="-214313">
              <a:lnSpc>
                <a:spcPct val="120000"/>
              </a:lnSpc>
              <a:buClr>
                <a:srgbClr val="008EBE"/>
              </a:buClr>
              <a:buFont typeface="Arial" panose="020B0604020202020204" pitchFamily="34" charset="0"/>
              <a:buChar char="•"/>
            </a:pPr>
            <a:r>
              <a:rPr lang="nl-NL" sz="1050">
                <a:solidFill>
                  <a:srgbClr val="605B9D"/>
                </a:solidFill>
                <a:latin typeface="Microsoft JhengHei Light"/>
                <a:cs typeface="Calibri Light" panose="020F0302020204030204" pitchFamily="34" charset="0"/>
              </a:rPr>
              <a:t>Klopt de focus van de ontwikkeling met de strategische focus?</a:t>
            </a:r>
          </a:p>
          <a:p>
            <a:pPr marL="214313" indent="-214313">
              <a:lnSpc>
                <a:spcPct val="120000"/>
              </a:lnSpc>
              <a:buClr>
                <a:srgbClr val="008EBE"/>
              </a:buClr>
              <a:buFont typeface="Arial" panose="020B0604020202020204" pitchFamily="34" charset="0"/>
              <a:buChar char="•"/>
            </a:pPr>
            <a:r>
              <a:rPr lang="nl-NL" sz="1050">
                <a:solidFill>
                  <a:srgbClr val="605B9D"/>
                </a:solidFill>
                <a:latin typeface="Microsoft JhengHei Light"/>
                <a:cs typeface="Calibri Light" panose="020F0302020204030204" pitchFamily="34" charset="0"/>
              </a:rPr>
              <a:t>Klopt de focus van de ontwikkeling met de knelpunten in processen, geredeneerd vanuit de </a:t>
            </a:r>
            <a:r>
              <a:rPr lang="nl-NL" sz="1050" err="1">
                <a:solidFill>
                  <a:srgbClr val="605B9D"/>
                </a:solidFill>
                <a:latin typeface="Microsoft JhengHei Light"/>
                <a:cs typeface="Calibri Light" panose="020F0302020204030204" pitchFamily="34" charset="0"/>
              </a:rPr>
              <a:t>capability</a:t>
            </a:r>
            <a:r>
              <a:rPr lang="nl-NL" sz="1050">
                <a:solidFill>
                  <a:srgbClr val="605B9D"/>
                </a:solidFill>
                <a:latin typeface="Microsoft JhengHei Light"/>
                <a:cs typeface="Calibri Light" panose="020F0302020204030204" pitchFamily="34" charset="0"/>
              </a:rPr>
              <a:t> in plaats van uit het proces</a:t>
            </a:r>
          </a:p>
          <a:p>
            <a:pPr marL="214313" indent="-214313">
              <a:lnSpc>
                <a:spcPct val="120000"/>
              </a:lnSpc>
              <a:buClr>
                <a:srgbClr val="008EBE"/>
              </a:buClr>
              <a:buFont typeface="Arial" panose="020B0604020202020204" pitchFamily="34" charset="0"/>
              <a:buChar char="•"/>
            </a:pPr>
            <a:r>
              <a:rPr lang="nl-NL" sz="1050" err="1">
                <a:solidFill>
                  <a:srgbClr val="605B9D"/>
                </a:solidFill>
                <a:latin typeface="Microsoft JhengHei Light"/>
                <a:cs typeface="Calibri Light" panose="020F0302020204030204" pitchFamily="34" charset="0"/>
              </a:rPr>
              <a:t>Capability</a:t>
            </a:r>
            <a:r>
              <a:rPr lang="nl-NL" sz="1050">
                <a:solidFill>
                  <a:srgbClr val="605B9D"/>
                </a:solidFill>
                <a:latin typeface="Microsoft JhengHei Light"/>
                <a:cs typeface="Calibri Light" panose="020F0302020204030204" pitchFamily="34" charset="0"/>
              </a:rPr>
              <a:t> map </a:t>
            </a:r>
            <a:r>
              <a:rPr lang="nl-NL" sz="1050" err="1">
                <a:solidFill>
                  <a:srgbClr val="605B9D"/>
                </a:solidFill>
                <a:latin typeface="Microsoft JhengHei Light"/>
                <a:cs typeface="Calibri Light" panose="020F0302020204030204" pitchFamily="34" charset="0"/>
              </a:rPr>
              <a:t>Ist</a:t>
            </a:r>
            <a:r>
              <a:rPr lang="nl-NL" sz="1050">
                <a:solidFill>
                  <a:srgbClr val="605B9D"/>
                </a:solidFill>
                <a:latin typeface="Microsoft JhengHei Light"/>
                <a:cs typeface="Calibri Light" panose="020F0302020204030204" pitchFamily="34" charset="0"/>
              </a:rPr>
              <a:t> en </a:t>
            </a:r>
            <a:r>
              <a:rPr lang="nl-NL" sz="1050" err="1">
                <a:solidFill>
                  <a:srgbClr val="605B9D"/>
                </a:solidFill>
                <a:latin typeface="Microsoft JhengHei Light"/>
                <a:cs typeface="Calibri Light" panose="020F0302020204030204" pitchFamily="34" charset="0"/>
              </a:rPr>
              <a:t>Soll</a:t>
            </a:r>
            <a:r>
              <a:rPr lang="nl-NL" sz="1050">
                <a:solidFill>
                  <a:srgbClr val="605B9D"/>
                </a:solidFill>
                <a:latin typeface="Microsoft JhengHei Light"/>
                <a:cs typeface="Calibri Light" panose="020F0302020204030204" pitchFamily="34" charset="0"/>
              </a:rPr>
              <a:t>.</a:t>
            </a:r>
          </a:p>
          <a:p>
            <a:pPr marL="214313" indent="-214313">
              <a:lnSpc>
                <a:spcPct val="120000"/>
              </a:lnSpc>
              <a:buClr>
                <a:srgbClr val="008EBE"/>
              </a:buClr>
              <a:buFont typeface="Arial" panose="020B0604020202020204" pitchFamily="34" charset="0"/>
              <a:buChar char="•"/>
            </a:pPr>
            <a:r>
              <a:rPr lang="nl-NL" sz="1050">
                <a:solidFill>
                  <a:srgbClr val="605B9D"/>
                </a:solidFill>
                <a:latin typeface="Microsoft JhengHei Light"/>
                <a:cs typeface="Calibri Light" panose="020F0302020204030204" pitchFamily="34" charset="0"/>
              </a:rPr>
              <a:t>Change inzichtelijk onafhankelijk van organisatiewijze op dashboard/KPI.</a:t>
            </a:r>
          </a:p>
          <a:p>
            <a:pPr marL="214313" indent="-214313">
              <a:lnSpc>
                <a:spcPct val="120000"/>
              </a:lnSpc>
              <a:buClr>
                <a:srgbClr val="008EBE"/>
              </a:buClr>
              <a:buFont typeface="Arial" panose="020B0604020202020204" pitchFamily="34" charset="0"/>
              <a:buChar char="•"/>
            </a:pPr>
            <a:endParaRPr lang="nl-NL" sz="1050">
              <a:solidFill>
                <a:srgbClr val="605B9D"/>
              </a:solidFill>
              <a:latin typeface="Microsoft JhengHei Light"/>
              <a:cs typeface="Calibri Light" panose="020F0302020204030204" pitchFamily="34" charset="0"/>
            </a:endParaRPr>
          </a:p>
          <a:p>
            <a:pPr lvl="0">
              <a:lnSpc>
                <a:spcPct val="120000"/>
              </a:lnSpc>
              <a:buClr>
                <a:srgbClr val="008EBE"/>
              </a:buClr>
            </a:pPr>
            <a:r>
              <a:rPr lang="nl-NL" sz="1050" b="1">
                <a:solidFill>
                  <a:srgbClr val="605B9D"/>
                </a:solidFill>
                <a:latin typeface="Microsoft JhengHei Light"/>
                <a:cs typeface="Calibri Light" panose="020F0302020204030204" pitchFamily="34" charset="0"/>
              </a:rPr>
              <a:t>Organisatie/reorganisatie</a:t>
            </a:r>
          </a:p>
          <a:p>
            <a:pPr marL="214313" indent="-214313">
              <a:lnSpc>
                <a:spcPct val="120000"/>
              </a:lnSpc>
              <a:buClr>
                <a:srgbClr val="008EBE"/>
              </a:buClr>
              <a:buFont typeface="Arial" panose="020B0604020202020204" pitchFamily="34" charset="0"/>
              <a:buChar char="•"/>
            </a:pPr>
            <a:r>
              <a:rPr lang="nl-NL" sz="1050">
                <a:solidFill>
                  <a:srgbClr val="605B9D"/>
                </a:solidFill>
                <a:latin typeface="Microsoft JhengHei Light"/>
                <a:cs typeface="Calibri Light" panose="020F0302020204030204" pitchFamily="34" charset="0"/>
              </a:rPr>
              <a:t>Toekennen van verantwoordelijkheden.</a:t>
            </a:r>
          </a:p>
          <a:p>
            <a:pPr lvl="0">
              <a:lnSpc>
                <a:spcPct val="120000"/>
              </a:lnSpc>
              <a:buClr>
                <a:srgbClr val="008EBE"/>
              </a:buClr>
            </a:pPr>
            <a:endParaRPr lang="nl-NL" sz="1050">
              <a:solidFill>
                <a:srgbClr val="30297F"/>
              </a:solidFill>
              <a:latin typeface="Microsoft JhengHei Light"/>
              <a:ea typeface="Microsoft JhengHei Light"/>
              <a:cs typeface="Calibri Light" panose="020F0302020204030204" pitchFamily="34" charset="0"/>
            </a:endParaRPr>
          </a:p>
          <a:p>
            <a:pPr lvl="0">
              <a:lnSpc>
                <a:spcPct val="120000"/>
              </a:lnSpc>
              <a:buClr>
                <a:srgbClr val="008EBE"/>
              </a:buClr>
            </a:pPr>
            <a:r>
              <a:rPr lang="nl-NL" sz="1050" b="1">
                <a:solidFill>
                  <a:srgbClr val="30297F"/>
                </a:solidFill>
                <a:latin typeface="Microsoft JhengHei Light"/>
                <a:ea typeface="Microsoft JhengHei Light"/>
                <a:cs typeface="Calibri Light" panose="020F0302020204030204" pitchFamily="34" charset="0"/>
              </a:rPr>
              <a:t>Run/operatie</a:t>
            </a:r>
          </a:p>
          <a:p>
            <a:pPr marL="214313" indent="-214313">
              <a:lnSpc>
                <a:spcPct val="120000"/>
              </a:lnSpc>
              <a:buClr>
                <a:srgbClr val="008EBE"/>
              </a:buClr>
              <a:buFont typeface="Arial" panose="020B0604020202020204" pitchFamily="34" charset="0"/>
              <a:buChar char="•"/>
            </a:pPr>
            <a:r>
              <a:rPr lang="nl-NL" sz="1050">
                <a:solidFill>
                  <a:srgbClr val="30297F"/>
                </a:solidFill>
                <a:latin typeface="Microsoft JhengHei Light"/>
                <a:ea typeface="Microsoft JhengHei Light"/>
                <a:cs typeface="Calibri Light" panose="020F0302020204030204" pitchFamily="34" charset="0"/>
              </a:rPr>
              <a:t>Benchmarking.</a:t>
            </a:r>
          </a:p>
          <a:p>
            <a:pPr marL="214313" indent="-214313">
              <a:lnSpc>
                <a:spcPct val="120000"/>
              </a:lnSpc>
              <a:buClr>
                <a:srgbClr val="008EBE"/>
              </a:buClr>
              <a:buFont typeface="Arial" panose="020B0604020202020204" pitchFamily="34" charset="0"/>
              <a:buChar char="•"/>
            </a:pPr>
            <a:r>
              <a:rPr lang="nl-NL" sz="1050">
                <a:solidFill>
                  <a:srgbClr val="30297F"/>
                </a:solidFill>
                <a:latin typeface="Microsoft JhengHei Light"/>
                <a:ea typeface="Microsoft JhengHei Light"/>
                <a:cs typeface="Calibri Light" panose="020F0302020204030204" pitchFamily="34" charset="0"/>
              </a:rPr>
              <a:t>Waarde ketens (template beschikbaar zie uitwerking).</a:t>
            </a:r>
          </a:p>
          <a:p>
            <a:pPr marL="214313" indent="-214313">
              <a:lnSpc>
                <a:spcPct val="120000"/>
              </a:lnSpc>
              <a:buClr>
                <a:srgbClr val="008EBE"/>
              </a:buClr>
              <a:buFont typeface="Arial" panose="020B0604020202020204" pitchFamily="34" charset="0"/>
              <a:buChar char="•"/>
            </a:pPr>
            <a:r>
              <a:rPr lang="nl-NL" sz="1050">
                <a:solidFill>
                  <a:srgbClr val="30297F"/>
                </a:solidFill>
                <a:latin typeface="Microsoft JhengHei Light"/>
                <a:ea typeface="Microsoft JhengHei Light"/>
                <a:cs typeface="Calibri Light" panose="020F0302020204030204" pitchFamily="34" charset="0"/>
              </a:rPr>
              <a:t>Identificeer knelpunten in het proces/de waardeketen.</a:t>
            </a:r>
          </a:p>
          <a:p>
            <a:pPr marL="214313" indent="-214313">
              <a:lnSpc>
                <a:spcPct val="120000"/>
              </a:lnSpc>
              <a:buClr>
                <a:srgbClr val="008EBE"/>
              </a:buClr>
              <a:buFont typeface="Arial" panose="020B0604020202020204" pitchFamily="34" charset="0"/>
              <a:buChar char="•"/>
            </a:pPr>
            <a:r>
              <a:rPr lang="nl-NL" sz="1050">
                <a:solidFill>
                  <a:srgbClr val="30297F"/>
                </a:solidFill>
                <a:latin typeface="Microsoft JhengHei Light"/>
                <a:ea typeface="Microsoft JhengHei Light"/>
                <a:cs typeface="Calibri Light" panose="020F0302020204030204" pitchFamily="34" charset="0"/>
              </a:rPr>
              <a:t>Strategie </a:t>
            </a:r>
            <a:r>
              <a:rPr lang="nl-NL" sz="1050" err="1">
                <a:solidFill>
                  <a:srgbClr val="30297F"/>
                </a:solidFill>
                <a:latin typeface="Microsoft JhengHei Light"/>
                <a:ea typeface="Microsoft JhengHei Light"/>
                <a:cs typeface="Calibri Light" panose="020F0302020204030204" pitchFamily="34" charset="0"/>
              </a:rPr>
              <a:t>mapping</a:t>
            </a:r>
            <a:r>
              <a:rPr lang="nl-NL" sz="1050">
                <a:solidFill>
                  <a:srgbClr val="30297F"/>
                </a:solidFill>
                <a:latin typeface="Microsoft JhengHei Light"/>
                <a:ea typeface="Microsoft JhengHei Light"/>
                <a:cs typeface="Calibri Light" panose="020F0302020204030204" pitchFamily="34" charset="0"/>
              </a:rPr>
              <a:t> op </a:t>
            </a:r>
            <a:r>
              <a:rPr lang="nl-NL" sz="1050" err="1">
                <a:solidFill>
                  <a:srgbClr val="30297F"/>
                </a:solidFill>
                <a:latin typeface="Microsoft JhengHei Light"/>
                <a:ea typeface="Microsoft JhengHei Light"/>
                <a:cs typeface="Calibri Light" panose="020F0302020204030204" pitchFamily="34" charset="0"/>
              </a:rPr>
              <a:t>Capabilities</a:t>
            </a:r>
            <a:r>
              <a:rPr lang="nl-NL" sz="1050">
                <a:solidFill>
                  <a:srgbClr val="30297F"/>
                </a:solidFill>
                <a:latin typeface="Microsoft JhengHei Light"/>
                <a:ea typeface="Microsoft JhengHei Light"/>
                <a:cs typeface="Calibri Light" panose="020F0302020204030204" pitchFamily="34" charset="0"/>
              </a:rPr>
              <a:t>: procesknelpunt (mensen, kennis, kunde), prioriteit aan strategische doelen (</a:t>
            </a:r>
            <a:r>
              <a:rPr lang="nl-NL" sz="1050" err="1">
                <a:solidFill>
                  <a:srgbClr val="30297F"/>
                </a:solidFill>
                <a:latin typeface="Microsoft JhengHei Light"/>
                <a:ea typeface="Microsoft JhengHei Light"/>
                <a:cs typeface="Calibri Light" panose="020F0302020204030204" pitchFamily="34" charset="0"/>
              </a:rPr>
              <a:t>Capability</a:t>
            </a:r>
            <a:r>
              <a:rPr lang="nl-NL" sz="1050">
                <a:solidFill>
                  <a:srgbClr val="30297F"/>
                </a:solidFill>
                <a:latin typeface="Microsoft JhengHei Light"/>
                <a:ea typeface="Microsoft JhengHei Light"/>
                <a:cs typeface="Calibri Light" panose="020F0302020204030204" pitchFamily="34" charset="0"/>
              </a:rPr>
              <a:t> map </a:t>
            </a:r>
            <a:r>
              <a:rPr lang="nl-NL" sz="1050" err="1">
                <a:solidFill>
                  <a:srgbClr val="30297F"/>
                </a:solidFill>
                <a:latin typeface="Microsoft JhengHei Light"/>
                <a:ea typeface="Microsoft JhengHei Light"/>
                <a:cs typeface="Calibri Light" panose="020F0302020204030204" pitchFamily="34" charset="0"/>
              </a:rPr>
              <a:t>Soll</a:t>
            </a:r>
            <a:r>
              <a:rPr lang="nl-NL" sz="1050">
                <a:solidFill>
                  <a:srgbClr val="30297F"/>
                </a:solidFill>
                <a:latin typeface="Microsoft JhengHei Light"/>
                <a:ea typeface="Microsoft JhengHei Light"/>
                <a:cs typeface="Calibri Light" panose="020F0302020204030204" pitchFamily="34" charset="0"/>
              </a:rPr>
              <a:t> en Change dashboard) klopt de change focus/capaciteit..</a:t>
            </a:r>
          </a:p>
          <a:p>
            <a:pPr marL="214313" indent="-214313">
              <a:lnSpc>
                <a:spcPct val="120000"/>
              </a:lnSpc>
              <a:buClr>
                <a:srgbClr val="008EBE"/>
              </a:buClr>
              <a:buFont typeface="Arial" panose="020B0604020202020204" pitchFamily="34" charset="0"/>
              <a:buChar char="•"/>
            </a:pPr>
            <a:endParaRPr lang="nl-NL" sz="1050">
              <a:solidFill>
                <a:srgbClr val="30297F"/>
              </a:solidFill>
              <a:latin typeface="Microsoft JhengHei Light"/>
              <a:ea typeface="Microsoft JhengHei Light"/>
              <a:cs typeface="Calibri Light" panose="020F0302020204030204" pitchFamily="34" charset="0"/>
            </a:endParaRPr>
          </a:p>
          <a:p>
            <a:pPr lvl="0">
              <a:lnSpc>
                <a:spcPct val="120000"/>
              </a:lnSpc>
              <a:buClr>
                <a:srgbClr val="008EBE"/>
              </a:buClr>
            </a:pPr>
            <a:r>
              <a:rPr lang="nl-NL" sz="1050" b="1">
                <a:solidFill>
                  <a:srgbClr val="30297F"/>
                </a:solidFill>
                <a:latin typeface="Microsoft JhengHei Light"/>
                <a:ea typeface="Microsoft JhengHei Light"/>
                <a:cs typeface="Calibri Light" panose="020F0302020204030204" pitchFamily="34" charset="0"/>
              </a:rPr>
              <a:t>Gezamenlijk met de sector zelfde ‘taal’</a:t>
            </a:r>
          </a:p>
          <a:p>
            <a:pPr marL="214313" indent="-214313">
              <a:lnSpc>
                <a:spcPct val="120000"/>
              </a:lnSpc>
              <a:buClr>
                <a:srgbClr val="008EBE"/>
              </a:buClr>
              <a:buFont typeface="Arial" panose="020B0604020202020204" pitchFamily="34" charset="0"/>
              <a:buChar char="•"/>
            </a:pPr>
            <a:r>
              <a:rPr lang="nl-NL" sz="1050">
                <a:solidFill>
                  <a:srgbClr val="30297F"/>
                </a:solidFill>
                <a:latin typeface="Microsoft JhengHei Light"/>
                <a:ea typeface="Microsoft JhengHei Light"/>
                <a:cs typeface="Calibri Light" panose="020F0302020204030204" pitchFamily="34" charset="0"/>
              </a:rPr>
              <a:t>Hergebruik best </a:t>
            </a:r>
            <a:r>
              <a:rPr lang="nl-NL" sz="1050" err="1">
                <a:solidFill>
                  <a:srgbClr val="30297F"/>
                </a:solidFill>
                <a:latin typeface="Microsoft JhengHei Light"/>
                <a:ea typeface="Microsoft JhengHei Light"/>
                <a:cs typeface="Calibri Light" panose="020F0302020204030204" pitchFamily="34" charset="0"/>
              </a:rPr>
              <a:t>practice</a:t>
            </a:r>
            <a:r>
              <a:rPr lang="nl-NL" sz="1050">
                <a:solidFill>
                  <a:srgbClr val="30297F"/>
                </a:solidFill>
                <a:latin typeface="Microsoft JhengHei Light"/>
                <a:ea typeface="Microsoft JhengHei Light"/>
                <a:cs typeface="Calibri Light" panose="020F0302020204030204" pitchFamily="34" charset="0"/>
              </a:rPr>
              <a:t>.</a:t>
            </a:r>
          </a:p>
          <a:p>
            <a:pPr marL="214313" indent="-214313">
              <a:lnSpc>
                <a:spcPct val="120000"/>
              </a:lnSpc>
              <a:buClr>
                <a:srgbClr val="008EBE"/>
              </a:buClr>
              <a:buFont typeface="Arial" panose="020B0604020202020204" pitchFamily="34" charset="0"/>
              <a:buChar char="•"/>
            </a:pPr>
            <a:r>
              <a:rPr lang="nl-NL" sz="1050">
                <a:solidFill>
                  <a:srgbClr val="30297F"/>
                </a:solidFill>
                <a:latin typeface="Microsoft JhengHei Light"/>
                <a:ea typeface="Microsoft JhengHei Light"/>
                <a:cs typeface="Calibri Light" panose="020F0302020204030204" pitchFamily="34" charset="0"/>
              </a:rPr>
              <a:t>1x wiel uit vinden en makkelijker onderling delen.</a:t>
            </a:r>
          </a:p>
          <a:p>
            <a:pPr marL="214313" indent="-214313">
              <a:lnSpc>
                <a:spcPct val="120000"/>
              </a:lnSpc>
              <a:buClr>
                <a:srgbClr val="008EBE"/>
              </a:buClr>
              <a:buFont typeface="Arial" panose="020B0604020202020204" pitchFamily="34" charset="0"/>
              <a:buChar char="•"/>
            </a:pPr>
            <a:r>
              <a:rPr lang="nl-NL" sz="1050">
                <a:solidFill>
                  <a:srgbClr val="30297F"/>
                </a:solidFill>
                <a:latin typeface="Microsoft JhengHei Light"/>
                <a:ea typeface="Microsoft JhengHei Light"/>
                <a:cs typeface="Calibri Light" panose="020F0302020204030204" pitchFamily="34" charset="0"/>
              </a:rPr>
              <a:t>Eenduidigere communicatie met omgeving, zoals met consultancy </a:t>
            </a:r>
            <a:r>
              <a:rPr lang="nl-NL" sz="1050" err="1">
                <a:solidFill>
                  <a:srgbClr val="30297F"/>
                </a:solidFill>
                <a:latin typeface="Microsoft JhengHei Light"/>
                <a:ea typeface="Microsoft JhengHei Light"/>
                <a:cs typeface="Calibri Light" panose="020F0302020204030204" pitchFamily="34" charset="0"/>
              </a:rPr>
              <a:t>bureau’s</a:t>
            </a:r>
            <a:r>
              <a:rPr lang="nl-NL" sz="1050">
                <a:solidFill>
                  <a:srgbClr val="30297F"/>
                </a:solidFill>
                <a:latin typeface="Microsoft JhengHei Light"/>
                <a:ea typeface="Microsoft JhengHei Light"/>
                <a:cs typeface="Calibri Light" panose="020F0302020204030204" pitchFamily="34" charset="0"/>
              </a:rPr>
              <a:t>.</a:t>
            </a:r>
          </a:p>
          <a:p>
            <a:pPr lvl="0">
              <a:lnSpc>
                <a:spcPct val="120000"/>
              </a:lnSpc>
              <a:buClr>
                <a:srgbClr val="008EBE"/>
              </a:buClr>
            </a:pPr>
            <a:endParaRPr lang="nl-NL" sz="1050">
              <a:solidFill>
                <a:srgbClr val="30297F"/>
              </a:solidFill>
              <a:latin typeface="Microsoft JhengHei Light"/>
              <a:ea typeface="Microsoft JhengHei Light"/>
              <a:cs typeface="Calibri Light" panose="020F0302020204030204" pitchFamily="34" charset="0"/>
            </a:endParaRPr>
          </a:p>
          <a:p>
            <a:pPr lvl="0">
              <a:lnSpc>
                <a:spcPct val="120000"/>
              </a:lnSpc>
              <a:buClr>
                <a:srgbClr val="008EBE"/>
              </a:buClr>
            </a:pPr>
            <a:endParaRPr lang="nl-NL" sz="1050">
              <a:solidFill>
                <a:srgbClr val="30297F"/>
              </a:solidFill>
              <a:latin typeface="Microsoft JhengHei Light"/>
              <a:ea typeface="Microsoft JhengHei Light"/>
              <a:cs typeface="Calibri Light" panose="020F0302020204030204" pitchFamily="34" charset="0"/>
            </a:endParaRPr>
          </a:p>
        </p:txBody>
      </p:sp>
      <p:pic>
        <p:nvPicPr>
          <p:cNvPr id="6" name="Afbeelding 5">
            <a:extLst>
              <a:ext uri="{FF2B5EF4-FFF2-40B4-BE49-F238E27FC236}">
                <a16:creationId xmlns:a16="http://schemas.microsoft.com/office/drawing/2014/main" id="{B13CB0AB-67BC-44CB-A29D-7CE7F93B6B4E}"/>
              </a:ext>
            </a:extLst>
          </p:cNvPr>
          <p:cNvPicPr>
            <a:picLocks noChangeAspect="1"/>
          </p:cNvPicPr>
          <p:nvPr/>
        </p:nvPicPr>
        <p:blipFill>
          <a:blip r:embed="rId2"/>
          <a:stretch>
            <a:fillRect/>
          </a:stretch>
        </p:blipFill>
        <p:spPr>
          <a:xfrm>
            <a:off x="7605494" y="135626"/>
            <a:ext cx="1401647" cy="359100"/>
          </a:xfrm>
          <a:prstGeom prst="rect">
            <a:avLst/>
          </a:prstGeom>
        </p:spPr>
      </p:pic>
      <p:sp>
        <p:nvSpPr>
          <p:cNvPr id="8" name="Tijdelijke aanduiding voor dianummer 2">
            <a:extLst>
              <a:ext uri="{FF2B5EF4-FFF2-40B4-BE49-F238E27FC236}">
                <a16:creationId xmlns:a16="http://schemas.microsoft.com/office/drawing/2014/main" id="{EAB8C448-7348-4B12-8269-30988DF6065E}"/>
              </a:ext>
            </a:extLst>
          </p:cNvPr>
          <p:cNvSpPr txBox="1">
            <a:spLocks/>
          </p:cNvSpPr>
          <p:nvPr/>
        </p:nvSpPr>
        <p:spPr>
          <a:xfrm>
            <a:off x="476906" y="4838877"/>
            <a:ext cx="2057400" cy="273844"/>
          </a:xfrm>
          <a:prstGeom prst="rect">
            <a:avLst/>
          </a:prstGeom>
        </p:spPr>
        <p:txBody>
          <a:bodyPr vert="horz" lIns="0" tIns="0" rIns="0" bIns="0" rtlCol="0" anchor="t" anchorCtr="0">
            <a:noAutofit/>
          </a:bodyPr>
          <a:lstStyle>
            <a:defPPr>
              <a:defRPr lang="nl-NL"/>
            </a:defPPr>
            <a:lvl1pPr marL="0" algn="r" defTabSz="685800" rtl="0" eaLnBrk="1" latinLnBrk="0" hangingPunct="1">
              <a:defRPr sz="1000" b="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defRPr/>
            </a:pPr>
            <a:fld id="{F68BF4A6-40A7-E04A-A78B-7409A1BC41E0}" type="slidenum">
              <a:rPr lang="en-GB" sz="750" smtClean="0">
                <a:solidFill>
                  <a:srgbClr val="625D62">
                    <a:tint val="75000"/>
                  </a:srgbClr>
                </a:solidFill>
                <a:latin typeface="Arial"/>
              </a:rPr>
              <a:pPr algn="l">
                <a:defRPr/>
              </a:pPr>
              <a:t>20</a:t>
            </a:fld>
            <a:endParaRPr lang="en-GB" sz="750">
              <a:solidFill>
                <a:srgbClr val="625D62">
                  <a:tint val="75000"/>
                </a:srgbClr>
              </a:solidFill>
              <a:latin typeface="Arial"/>
            </a:endParaRPr>
          </a:p>
        </p:txBody>
      </p:sp>
    </p:spTree>
    <p:extLst>
      <p:ext uri="{BB962C8B-B14F-4D97-AF65-F5344CB8AC3E}">
        <p14:creationId xmlns:p14="http://schemas.microsoft.com/office/powerpoint/2010/main" val="8884891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a:extLst>
              <a:ext uri="{FF2B5EF4-FFF2-40B4-BE49-F238E27FC236}">
                <a16:creationId xmlns:a16="http://schemas.microsoft.com/office/drawing/2014/main" id="{D3DC1759-3ECB-4E66-BDAD-216C890143C1}"/>
              </a:ext>
            </a:extLst>
          </p:cNvPr>
          <p:cNvSpPr txBox="1">
            <a:spLocks/>
          </p:cNvSpPr>
          <p:nvPr/>
        </p:nvSpPr>
        <p:spPr>
          <a:xfrm>
            <a:off x="535676" y="396000"/>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lvl="0">
              <a:defRPr/>
            </a:pPr>
            <a:r>
              <a:rPr lang="nl-NL" sz="2100">
                <a:solidFill>
                  <a:srgbClr val="821E7D"/>
                </a:solidFill>
                <a:latin typeface="Microsoft JhengHei Light"/>
              </a:rPr>
              <a:t>3. Wat is de toegevoegde waarde  </a:t>
            </a:r>
          </a:p>
        </p:txBody>
      </p:sp>
      <p:sp>
        <p:nvSpPr>
          <p:cNvPr id="20" name="Tijdelijke aanduiding voor tekst 2">
            <a:extLst>
              <a:ext uri="{FF2B5EF4-FFF2-40B4-BE49-F238E27FC236}">
                <a16:creationId xmlns:a16="http://schemas.microsoft.com/office/drawing/2014/main" id="{575A7BA9-5A72-4C3D-B9E4-C16B0EC1705B}"/>
              </a:ext>
            </a:extLst>
          </p:cNvPr>
          <p:cNvSpPr txBox="1">
            <a:spLocks/>
          </p:cNvSpPr>
          <p:nvPr/>
        </p:nvSpPr>
        <p:spPr>
          <a:xfrm>
            <a:off x="535676" y="654454"/>
            <a:ext cx="6901969" cy="203093"/>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r>
              <a:rPr lang="nl-NL" sz="1500">
                <a:solidFill>
                  <a:srgbClr val="48AED0"/>
                </a:solidFill>
                <a:latin typeface="Microsoft JhengHei Light" panose="020B0304030504040204" pitchFamily="34" charset="-120"/>
                <a:ea typeface="Microsoft JhengHei Light" panose="020B0304030504040204" pitchFamily="34" charset="-120"/>
                <a:cs typeface="Calibri Light"/>
              </a:rPr>
              <a:t>Showcases: Waar passen Netbeheerders nu al </a:t>
            </a:r>
            <a:r>
              <a:rPr lang="nl-NL" sz="1500" err="1">
                <a:solidFill>
                  <a:srgbClr val="48AED0"/>
                </a:solidFill>
                <a:latin typeface="Microsoft JhengHei Light" panose="020B0304030504040204" pitchFamily="34" charset="-120"/>
                <a:ea typeface="Microsoft JhengHei Light" panose="020B0304030504040204" pitchFamily="34" charset="-120"/>
                <a:cs typeface="Calibri Light"/>
              </a:rPr>
              <a:t>capability</a:t>
            </a:r>
            <a:r>
              <a:rPr lang="nl-NL" sz="1500">
                <a:solidFill>
                  <a:srgbClr val="48AED0"/>
                </a:solidFill>
                <a:latin typeface="Microsoft JhengHei Light" panose="020B0304030504040204" pitchFamily="34" charset="-120"/>
                <a:ea typeface="Microsoft JhengHei Light" panose="020B0304030504040204" pitchFamily="34" charset="-120"/>
                <a:cs typeface="Calibri Light"/>
              </a:rPr>
              <a:t> modellen toe</a:t>
            </a:r>
            <a:endParaRPr lang="nl-NL" sz="1500">
              <a:solidFill>
                <a:srgbClr val="48AED0"/>
              </a:solidFill>
              <a:latin typeface="Microsoft JhengHei Light" panose="020B0304030504040204" pitchFamily="34" charset="-120"/>
              <a:ea typeface="Microsoft JhengHei Light" panose="020B0304030504040204" pitchFamily="34" charset="-120"/>
            </a:endParaRPr>
          </a:p>
        </p:txBody>
      </p:sp>
      <p:sp>
        <p:nvSpPr>
          <p:cNvPr id="2" name="Rechthoek 1">
            <a:extLst>
              <a:ext uri="{FF2B5EF4-FFF2-40B4-BE49-F238E27FC236}">
                <a16:creationId xmlns:a16="http://schemas.microsoft.com/office/drawing/2014/main" id="{15F21233-5850-45AC-9F3A-2598C4D9F50F}"/>
              </a:ext>
            </a:extLst>
          </p:cNvPr>
          <p:cNvSpPr/>
          <p:nvPr/>
        </p:nvSpPr>
        <p:spPr>
          <a:xfrm>
            <a:off x="477702" y="1035506"/>
            <a:ext cx="8432479" cy="3562450"/>
          </a:xfrm>
          <a:prstGeom prst="rect">
            <a:avLst/>
          </a:prstGeom>
        </p:spPr>
        <p:txBody>
          <a:bodyPr wrap="square">
            <a:spAutoFit/>
          </a:bodyPr>
          <a:lstStyle/>
          <a:p>
            <a:pPr marL="257175" indent="-257175">
              <a:lnSpc>
                <a:spcPct val="150000"/>
              </a:lnSpc>
              <a:buClr>
                <a:srgbClr val="008EBE"/>
              </a:buClr>
              <a:buFont typeface="+mj-lt"/>
              <a:buAutoNum type="arabicPeriod"/>
            </a:pPr>
            <a:r>
              <a:rPr lang="nl-NL" sz="1200">
                <a:solidFill>
                  <a:srgbClr val="30297F"/>
                </a:solidFill>
                <a:latin typeface="Microsoft JhengHei Light"/>
                <a:ea typeface="Microsoft JhengHei Light"/>
                <a:cs typeface="+mn-lt"/>
              </a:rPr>
              <a:t>Teamindelingen organiseren (ketenteams, functieteams) koppelen business </a:t>
            </a:r>
            <a:r>
              <a:rPr lang="nl-NL" sz="1200" err="1">
                <a:solidFill>
                  <a:srgbClr val="30297F"/>
                </a:solidFill>
                <a:latin typeface="Microsoft JhengHei Light"/>
                <a:ea typeface="Microsoft JhengHei Light"/>
                <a:cs typeface="+mn-lt"/>
              </a:rPr>
              <a:t>capabilities</a:t>
            </a:r>
            <a:r>
              <a:rPr lang="nl-NL" sz="1200">
                <a:solidFill>
                  <a:srgbClr val="30297F"/>
                </a:solidFill>
                <a:latin typeface="Microsoft JhengHei Light"/>
                <a:ea typeface="Microsoft JhengHei Light"/>
                <a:cs typeface="+mn-lt"/>
              </a:rPr>
              <a:t> (Stedin).</a:t>
            </a:r>
            <a:endParaRPr lang="nl-NL" sz="1200" b="1">
              <a:solidFill>
                <a:srgbClr val="30297F"/>
              </a:solidFill>
              <a:latin typeface="Microsoft JhengHei Light"/>
              <a:ea typeface="Microsoft JhengHei Light"/>
              <a:cs typeface="Calibri Light" panose="020F0302020204030204" pitchFamily="34" charset="0"/>
            </a:endParaRPr>
          </a:p>
          <a:p>
            <a:pPr marL="257175" indent="-257175">
              <a:lnSpc>
                <a:spcPct val="150000"/>
              </a:lnSpc>
              <a:buClr>
                <a:srgbClr val="008EBE"/>
              </a:buClr>
              <a:buFont typeface="+mj-lt"/>
              <a:buAutoNum type="arabicPeriod"/>
            </a:pPr>
            <a:r>
              <a:rPr lang="nl-NL" sz="1200">
                <a:solidFill>
                  <a:srgbClr val="30297F"/>
                </a:solidFill>
                <a:latin typeface="Microsoft JhengHei Light"/>
                <a:ea typeface="Microsoft JhengHei Light"/>
                <a:cs typeface="+mn-lt"/>
              </a:rPr>
              <a:t>Scherp maken welke business </a:t>
            </a:r>
            <a:r>
              <a:rPr lang="nl-NL" sz="1200" err="1">
                <a:solidFill>
                  <a:srgbClr val="30297F"/>
                </a:solidFill>
                <a:latin typeface="Microsoft JhengHei Light"/>
                <a:ea typeface="Microsoft JhengHei Light"/>
                <a:cs typeface="+mn-lt"/>
              </a:rPr>
              <a:t>capabilities</a:t>
            </a:r>
            <a:r>
              <a:rPr lang="nl-NL" sz="1200">
                <a:solidFill>
                  <a:srgbClr val="30297F"/>
                </a:solidFill>
                <a:latin typeface="Microsoft JhengHei Light"/>
                <a:ea typeface="Microsoft JhengHei Light"/>
                <a:cs typeface="+mn-lt"/>
              </a:rPr>
              <a:t> onderscheidend zijn voor het slagen van strategische doelen (</a:t>
            </a:r>
            <a:r>
              <a:rPr lang="nl-NL" sz="1200" err="1">
                <a:solidFill>
                  <a:srgbClr val="30297F"/>
                </a:solidFill>
                <a:latin typeface="Microsoft JhengHei Light"/>
                <a:ea typeface="Microsoft JhengHei Light"/>
                <a:cs typeface="+mn-lt"/>
              </a:rPr>
              <a:t>Alliander</a:t>
            </a:r>
            <a:r>
              <a:rPr lang="nl-NL" sz="1200">
                <a:solidFill>
                  <a:srgbClr val="30297F"/>
                </a:solidFill>
                <a:latin typeface="Microsoft JhengHei Light"/>
                <a:ea typeface="Microsoft JhengHei Light"/>
                <a:cs typeface="+mn-lt"/>
              </a:rPr>
              <a:t>).</a:t>
            </a:r>
          </a:p>
          <a:p>
            <a:pPr marL="257175" indent="-257175">
              <a:lnSpc>
                <a:spcPct val="150000"/>
              </a:lnSpc>
              <a:buClr>
                <a:srgbClr val="008EBE"/>
              </a:buClr>
              <a:buFont typeface="+mj-lt"/>
              <a:buAutoNum type="arabicPeriod"/>
            </a:pPr>
            <a:r>
              <a:rPr lang="nl-NL" sz="1200">
                <a:solidFill>
                  <a:srgbClr val="30297F"/>
                </a:solidFill>
                <a:latin typeface="Microsoft JhengHei Light"/>
                <a:ea typeface="Microsoft JhengHei Light"/>
                <a:cs typeface="+mn-lt"/>
              </a:rPr>
              <a:t>Scherper maken in welke mate een </a:t>
            </a:r>
            <a:r>
              <a:rPr lang="nl-NL" sz="1200" err="1">
                <a:solidFill>
                  <a:srgbClr val="30297F"/>
                </a:solidFill>
                <a:latin typeface="Microsoft JhengHei Light"/>
                <a:ea typeface="Microsoft JhengHei Light"/>
                <a:cs typeface="+mn-lt"/>
              </a:rPr>
              <a:t>epic</a:t>
            </a:r>
            <a:r>
              <a:rPr lang="nl-NL" sz="1200">
                <a:solidFill>
                  <a:srgbClr val="30297F"/>
                </a:solidFill>
                <a:latin typeface="Microsoft JhengHei Light"/>
                <a:ea typeface="Microsoft JhengHei Light"/>
                <a:cs typeface="+mn-lt"/>
              </a:rPr>
              <a:t> bijdraagt aan een strategisch doel (</a:t>
            </a:r>
            <a:r>
              <a:rPr lang="nl-NL" sz="1200" err="1">
                <a:solidFill>
                  <a:srgbClr val="30297F"/>
                </a:solidFill>
                <a:latin typeface="Microsoft JhengHei Light"/>
                <a:ea typeface="Microsoft JhengHei Light"/>
                <a:cs typeface="+mn-lt"/>
              </a:rPr>
              <a:t>Alliander</a:t>
            </a:r>
            <a:r>
              <a:rPr lang="nl-NL" sz="1200">
                <a:solidFill>
                  <a:srgbClr val="30297F"/>
                </a:solidFill>
                <a:latin typeface="Microsoft JhengHei Light"/>
                <a:ea typeface="Microsoft JhengHei Light"/>
                <a:cs typeface="+mn-lt"/>
              </a:rPr>
              <a:t>).</a:t>
            </a:r>
            <a:endParaRPr lang="nl-NL" sz="1200" b="1">
              <a:solidFill>
                <a:srgbClr val="30297F"/>
              </a:solidFill>
              <a:latin typeface="Microsoft JhengHei Light"/>
              <a:ea typeface="Microsoft JhengHei Light"/>
              <a:cs typeface="Calibri Light" panose="020F0302020204030204" pitchFamily="34" charset="0"/>
            </a:endParaRPr>
          </a:p>
          <a:p>
            <a:pPr marL="257175" indent="-257175">
              <a:lnSpc>
                <a:spcPct val="150000"/>
              </a:lnSpc>
              <a:buClr>
                <a:srgbClr val="008EBE"/>
              </a:buClr>
              <a:buFont typeface="+mj-lt"/>
              <a:buAutoNum type="arabicPeriod"/>
            </a:pPr>
            <a:r>
              <a:rPr lang="nl-NL" sz="1200">
                <a:solidFill>
                  <a:srgbClr val="30297F"/>
                </a:solidFill>
                <a:latin typeface="Microsoft JhengHei Light"/>
                <a:ea typeface="Microsoft JhengHei Light"/>
                <a:cs typeface="+mn-lt"/>
              </a:rPr>
              <a:t>Prioriteren van </a:t>
            </a:r>
            <a:r>
              <a:rPr lang="nl-NL" sz="1200" err="1">
                <a:solidFill>
                  <a:srgbClr val="30297F"/>
                </a:solidFill>
                <a:latin typeface="Microsoft JhengHei Light"/>
                <a:ea typeface="Microsoft JhengHei Light"/>
                <a:cs typeface="+mn-lt"/>
              </a:rPr>
              <a:t>epics</a:t>
            </a:r>
            <a:r>
              <a:rPr lang="nl-NL" sz="1200">
                <a:solidFill>
                  <a:srgbClr val="30297F"/>
                </a:solidFill>
                <a:latin typeface="Microsoft JhengHei Light"/>
                <a:ea typeface="Microsoft JhengHei Light"/>
                <a:cs typeface="+mn-lt"/>
              </a:rPr>
              <a:t> binnen de portfolio (</a:t>
            </a:r>
            <a:r>
              <a:rPr lang="nl-NL" sz="1200" err="1">
                <a:solidFill>
                  <a:srgbClr val="30297F"/>
                </a:solidFill>
                <a:latin typeface="Microsoft JhengHei Light"/>
                <a:ea typeface="Microsoft JhengHei Light"/>
                <a:cs typeface="+mn-lt"/>
              </a:rPr>
              <a:t>Enexis</a:t>
            </a:r>
            <a:r>
              <a:rPr lang="nl-NL" sz="1200">
                <a:solidFill>
                  <a:srgbClr val="30297F"/>
                </a:solidFill>
                <a:latin typeface="Microsoft JhengHei Light"/>
                <a:ea typeface="Microsoft JhengHei Light"/>
                <a:cs typeface="+mn-lt"/>
              </a:rPr>
              <a:t>).</a:t>
            </a:r>
          </a:p>
          <a:p>
            <a:pPr marL="257175" indent="-257175">
              <a:lnSpc>
                <a:spcPct val="150000"/>
              </a:lnSpc>
              <a:buClr>
                <a:srgbClr val="008EBE"/>
              </a:buClr>
              <a:buFont typeface="+mj-lt"/>
              <a:buAutoNum type="arabicPeriod"/>
            </a:pPr>
            <a:r>
              <a:rPr lang="nl-NL" sz="1200">
                <a:solidFill>
                  <a:srgbClr val="30297F"/>
                </a:solidFill>
                <a:latin typeface="Microsoft JhengHei Light"/>
                <a:ea typeface="Microsoft JhengHei Light"/>
                <a:cs typeface="+mn-lt"/>
              </a:rPr>
              <a:t>Impact bepalen van </a:t>
            </a:r>
            <a:r>
              <a:rPr lang="nl-NL" sz="1200" err="1">
                <a:solidFill>
                  <a:srgbClr val="30297F"/>
                </a:solidFill>
                <a:latin typeface="Microsoft JhengHei Light"/>
                <a:ea typeface="Microsoft JhengHei Light"/>
                <a:cs typeface="+mn-lt"/>
              </a:rPr>
              <a:t>epics</a:t>
            </a:r>
            <a:r>
              <a:rPr lang="nl-NL" sz="1200">
                <a:solidFill>
                  <a:srgbClr val="30297F"/>
                </a:solidFill>
                <a:latin typeface="Microsoft JhengHei Light"/>
                <a:ea typeface="Microsoft JhengHei Light"/>
                <a:cs typeface="+mn-lt"/>
              </a:rPr>
              <a:t> (op organisatie, proces, systeem) (Stedin).</a:t>
            </a:r>
            <a:endParaRPr lang="nl-NL" sz="1200" b="1">
              <a:solidFill>
                <a:srgbClr val="30297F"/>
              </a:solidFill>
              <a:latin typeface="Microsoft JhengHei Light"/>
              <a:ea typeface="Microsoft JhengHei Light"/>
              <a:cs typeface="Calibri Light" panose="020F0302020204030204" pitchFamily="34" charset="0"/>
            </a:endParaRPr>
          </a:p>
          <a:p>
            <a:pPr marL="257175" indent="-257175">
              <a:lnSpc>
                <a:spcPct val="150000"/>
              </a:lnSpc>
              <a:buClr>
                <a:srgbClr val="008EBE"/>
              </a:buClr>
              <a:buFont typeface="+mj-lt"/>
              <a:buAutoNum type="arabicPeriod"/>
            </a:pPr>
            <a:r>
              <a:rPr lang="nl-NL" sz="1200">
                <a:solidFill>
                  <a:srgbClr val="30297F"/>
                </a:solidFill>
                <a:latin typeface="Microsoft JhengHei Light"/>
                <a:ea typeface="Microsoft JhengHei Light"/>
                <a:cs typeface="+mn-lt"/>
              </a:rPr>
              <a:t>Afbakenen van grenzen van applicatie/</a:t>
            </a:r>
            <a:r>
              <a:rPr lang="nl-NL" sz="1200" err="1">
                <a:solidFill>
                  <a:srgbClr val="30297F"/>
                </a:solidFill>
                <a:latin typeface="Microsoft JhengHei Light"/>
                <a:ea typeface="Microsoft JhengHei Light"/>
                <a:cs typeface="+mn-lt"/>
              </a:rPr>
              <a:t>api</a:t>
            </a:r>
            <a:r>
              <a:rPr lang="nl-NL" sz="1200">
                <a:solidFill>
                  <a:srgbClr val="30297F"/>
                </a:solidFill>
                <a:latin typeface="Microsoft JhengHei Light"/>
                <a:ea typeface="Microsoft JhengHei Light"/>
                <a:cs typeface="+mn-lt"/>
              </a:rPr>
              <a:t> ontkoppeld op L3 (Stedin) .</a:t>
            </a:r>
            <a:endParaRPr lang="nl-NL" sz="1200" b="1">
              <a:solidFill>
                <a:srgbClr val="30297F"/>
              </a:solidFill>
              <a:latin typeface="Microsoft JhengHei Light"/>
              <a:ea typeface="Microsoft JhengHei Light"/>
              <a:cs typeface="Calibri Light" panose="020F0302020204030204" pitchFamily="34" charset="0"/>
            </a:endParaRPr>
          </a:p>
          <a:p>
            <a:pPr marL="257175" indent="-257175">
              <a:lnSpc>
                <a:spcPct val="150000"/>
              </a:lnSpc>
              <a:buClr>
                <a:srgbClr val="008EBE"/>
              </a:buClr>
              <a:buFont typeface="+mj-lt"/>
              <a:buAutoNum type="arabicPeriod"/>
            </a:pPr>
            <a:r>
              <a:rPr lang="nl-NL" sz="1200">
                <a:solidFill>
                  <a:srgbClr val="30297F"/>
                </a:solidFill>
                <a:latin typeface="Microsoft JhengHei Light"/>
                <a:ea typeface="Microsoft JhengHei Light"/>
                <a:cs typeface="Calibri Light"/>
              </a:rPr>
              <a:t>Gezamenlijke sectortaal (in SAP IS-U exercitie </a:t>
            </a:r>
            <a:r>
              <a:rPr lang="nl-NL" sz="1200" err="1">
                <a:solidFill>
                  <a:srgbClr val="30297F"/>
                </a:solidFill>
                <a:latin typeface="Microsoft JhengHei Light"/>
                <a:ea typeface="Microsoft JhengHei Light"/>
                <a:cs typeface="Calibri Light"/>
              </a:rPr>
              <a:t>Alliander+Stedin</a:t>
            </a:r>
            <a:r>
              <a:rPr lang="nl-NL" sz="1200">
                <a:solidFill>
                  <a:srgbClr val="30297F"/>
                </a:solidFill>
                <a:latin typeface="Microsoft JhengHei Light"/>
                <a:ea typeface="Microsoft JhengHei Light"/>
                <a:cs typeface="Calibri Light"/>
              </a:rPr>
              <a:t>).</a:t>
            </a:r>
          </a:p>
          <a:p>
            <a:pPr marL="257175" indent="-257175">
              <a:lnSpc>
                <a:spcPct val="150000"/>
              </a:lnSpc>
              <a:buClr>
                <a:srgbClr val="008EBE"/>
              </a:buClr>
              <a:buFont typeface="+mj-lt"/>
              <a:buAutoNum type="arabicPeriod"/>
            </a:pPr>
            <a:r>
              <a:rPr lang="nl-NL" sz="1200">
                <a:solidFill>
                  <a:srgbClr val="30297F"/>
                </a:solidFill>
                <a:latin typeface="Microsoft JhengHei Light"/>
                <a:ea typeface="Microsoft JhengHei Light"/>
                <a:cs typeface="Calibri Light"/>
              </a:rPr>
              <a:t>Inzichtelijk maken welke business </a:t>
            </a:r>
            <a:r>
              <a:rPr lang="nl-NL" sz="1200" err="1">
                <a:solidFill>
                  <a:srgbClr val="30297F"/>
                </a:solidFill>
                <a:latin typeface="Microsoft JhengHei Light"/>
                <a:ea typeface="Microsoft JhengHei Light"/>
                <a:cs typeface="Calibri Light"/>
              </a:rPr>
              <a:t>capabilities</a:t>
            </a:r>
            <a:r>
              <a:rPr lang="nl-NL" sz="1200">
                <a:solidFill>
                  <a:srgbClr val="30297F"/>
                </a:solidFill>
                <a:latin typeface="Microsoft JhengHei Light"/>
                <a:ea typeface="Microsoft JhengHei Light"/>
                <a:cs typeface="Calibri Light"/>
              </a:rPr>
              <a:t> nodig zijn en gebruikt worden in een </a:t>
            </a:r>
            <a:r>
              <a:rPr lang="nl-NL" sz="1200" err="1">
                <a:solidFill>
                  <a:srgbClr val="30297F"/>
                </a:solidFill>
                <a:latin typeface="Microsoft JhengHei Light"/>
                <a:ea typeface="Microsoft JhengHei Light"/>
                <a:cs typeface="Calibri Light"/>
              </a:rPr>
              <a:t>waardestroom</a:t>
            </a:r>
            <a:r>
              <a:rPr lang="nl-NL" sz="1200">
                <a:solidFill>
                  <a:srgbClr val="30297F"/>
                </a:solidFill>
                <a:latin typeface="Microsoft JhengHei Light"/>
                <a:ea typeface="Microsoft JhengHei Light"/>
                <a:cs typeface="Calibri Light"/>
              </a:rPr>
              <a:t> (volwassenheid). (</a:t>
            </a:r>
            <a:r>
              <a:rPr lang="nl-NL" sz="1200" err="1">
                <a:solidFill>
                  <a:srgbClr val="30297F"/>
                </a:solidFill>
                <a:latin typeface="Microsoft JhengHei Light"/>
                <a:ea typeface="Microsoft JhengHei Light"/>
                <a:cs typeface="Calibri Light"/>
              </a:rPr>
              <a:t>Enexis</a:t>
            </a:r>
            <a:r>
              <a:rPr lang="nl-NL" sz="1200">
                <a:solidFill>
                  <a:srgbClr val="30297F"/>
                </a:solidFill>
                <a:latin typeface="Microsoft JhengHei Light"/>
                <a:ea typeface="Microsoft JhengHei Light"/>
                <a:cs typeface="Calibri Light"/>
              </a:rPr>
              <a:t>)</a:t>
            </a:r>
            <a:r>
              <a:rPr lang="nl-NL" sz="1200">
                <a:solidFill>
                  <a:srgbClr val="30297F"/>
                </a:solidFill>
                <a:latin typeface="Microsoft JhengHei Light"/>
                <a:ea typeface="Microsoft JhengHei Light"/>
                <a:cs typeface="+mn-lt"/>
              </a:rPr>
              <a:t> (Stedin heeft de NBility ref </a:t>
            </a:r>
            <a:r>
              <a:rPr lang="nl-NL" sz="1200" err="1">
                <a:solidFill>
                  <a:srgbClr val="30297F"/>
                </a:solidFill>
                <a:latin typeface="Microsoft JhengHei Light"/>
                <a:ea typeface="Microsoft JhengHei Light"/>
                <a:cs typeface="+mn-lt"/>
              </a:rPr>
              <a:t>arch</a:t>
            </a:r>
            <a:r>
              <a:rPr lang="nl-NL" sz="1200">
                <a:solidFill>
                  <a:srgbClr val="30297F"/>
                </a:solidFill>
                <a:latin typeface="Microsoft JhengHei Light"/>
                <a:ea typeface="Microsoft JhengHei Light"/>
                <a:cs typeface="+mn-lt"/>
              </a:rPr>
              <a:t> benut als blueprint, </a:t>
            </a:r>
            <a:r>
              <a:rPr lang="nl-NL" sz="1200" err="1">
                <a:solidFill>
                  <a:srgbClr val="30297F"/>
                </a:solidFill>
                <a:latin typeface="Microsoft JhengHei Light"/>
                <a:ea typeface="Microsoft JhengHei Light"/>
                <a:cs typeface="+mn-lt"/>
              </a:rPr>
              <a:t>Enexis</a:t>
            </a:r>
            <a:r>
              <a:rPr lang="nl-NL" sz="1200">
                <a:solidFill>
                  <a:srgbClr val="30297F"/>
                </a:solidFill>
                <a:latin typeface="Microsoft JhengHei Light"/>
                <a:ea typeface="Microsoft JhengHei Light"/>
                <a:cs typeface="+mn-lt"/>
              </a:rPr>
              <a:t> heeft volwassenheid bus caps bepaald).</a:t>
            </a:r>
          </a:p>
          <a:p>
            <a:pPr marL="257175" indent="-257175">
              <a:lnSpc>
                <a:spcPct val="150000"/>
              </a:lnSpc>
              <a:buClr>
                <a:srgbClr val="008EBE"/>
              </a:buClr>
              <a:buFont typeface="+mj-lt"/>
              <a:buAutoNum type="arabicPeriod"/>
            </a:pPr>
            <a:r>
              <a:rPr lang="nl-NL" sz="1200">
                <a:solidFill>
                  <a:srgbClr val="30297F"/>
                </a:solidFill>
                <a:latin typeface="Microsoft JhengHei Light"/>
                <a:cs typeface="Calibri Light" panose="020F0302020204030204" pitchFamily="34" charset="0"/>
              </a:rPr>
              <a:t>Analyse voor </a:t>
            </a:r>
            <a:r>
              <a:rPr lang="nl-NL" sz="1200" err="1">
                <a:solidFill>
                  <a:srgbClr val="30297F"/>
                </a:solidFill>
                <a:latin typeface="Microsoft JhengHei Light"/>
                <a:cs typeface="Calibri Light" panose="020F0302020204030204" pitchFamily="34" charset="0"/>
              </a:rPr>
              <a:t>sectorroadmap</a:t>
            </a:r>
            <a:r>
              <a:rPr lang="nl-NL" sz="1200">
                <a:solidFill>
                  <a:srgbClr val="30297F"/>
                </a:solidFill>
                <a:latin typeface="Microsoft JhengHei Light"/>
                <a:cs typeface="Calibri Light" panose="020F0302020204030204" pitchFamily="34" charset="0"/>
              </a:rPr>
              <a:t> per </a:t>
            </a:r>
            <a:r>
              <a:rPr lang="nl-NL" sz="1200" err="1">
                <a:solidFill>
                  <a:srgbClr val="30297F"/>
                </a:solidFill>
                <a:latin typeface="Microsoft JhengHei Light"/>
                <a:cs typeface="Calibri Light" panose="020F0302020204030204" pitchFamily="34" charset="0"/>
              </a:rPr>
              <a:t>capability</a:t>
            </a:r>
            <a:r>
              <a:rPr lang="nl-NL" sz="1200">
                <a:solidFill>
                  <a:srgbClr val="30297F"/>
                </a:solidFill>
                <a:latin typeface="Microsoft JhengHei Light"/>
                <a:cs typeface="Calibri Light" panose="020F0302020204030204" pitchFamily="34" charset="0"/>
              </a:rPr>
              <a:t> (</a:t>
            </a:r>
            <a:r>
              <a:rPr lang="nl-NL" sz="1200" err="1">
                <a:solidFill>
                  <a:srgbClr val="30297F"/>
                </a:solidFill>
                <a:latin typeface="Microsoft JhengHei Light"/>
                <a:cs typeface="Calibri Light" panose="020F0302020204030204" pitchFamily="34" charset="0"/>
              </a:rPr>
              <a:t>Alliander</a:t>
            </a:r>
            <a:r>
              <a:rPr lang="nl-NL" sz="1200">
                <a:solidFill>
                  <a:srgbClr val="30297F"/>
                </a:solidFill>
                <a:latin typeface="Microsoft JhengHei Light"/>
                <a:cs typeface="Calibri Light" panose="020F0302020204030204" pitchFamily="34" charset="0"/>
              </a:rPr>
              <a:t>)</a:t>
            </a:r>
          </a:p>
          <a:p>
            <a:pPr marL="257175" indent="-257175">
              <a:lnSpc>
                <a:spcPct val="150000"/>
              </a:lnSpc>
              <a:buClr>
                <a:srgbClr val="008EBE"/>
              </a:buClr>
              <a:buFont typeface="+mj-lt"/>
              <a:buAutoNum type="arabicPeriod"/>
            </a:pPr>
            <a:r>
              <a:rPr lang="nl-NL" sz="1200">
                <a:solidFill>
                  <a:srgbClr val="30297F"/>
                </a:solidFill>
                <a:latin typeface="Microsoft JhengHei Light"/>
                <a:cs typeface="Calibri Light" panose="020F0302020204030204" pitchFamily="34" charset="0"/>
              </a:rPr>
              <a:t>Formuleren digitale ambitie (</a:t>
            </a:r>
            <a:r>
              <a:rPr lang="nl-NL" sz="1200" err="1">
                <a:solidFill>
                  <a:srgbClr val="30297F"/>
                </a:solidFill>
                <a:latin typeface="Microsoft JhengHei Light"/>
                <a:cs typeface="Calibri Light" panose="020F0302020204030204" pitchFamily="34" charset="0"/>
              </a:rPr>
              <a:t>Gasunie</a:t>
            </a:r>
            <a:r>
              <a:rPr lang="nl-NL" sz="1200">
                <a:solidFill>
                  <a:srgbClr val="30297F"/>
                </a:solidFill>
                <a:latin typeface="Microsoft JhengHei Light"/>
                <a:cs typeface="Calibri Light" panose="020F0302020204030204" pitchFamily="34" charset="0"/>
              </a:rPr>
              <a:t>).</a:t>
            </a:r>
            <a:endParaRPr lang="nl-NL" sz="1200" b="1">
              <a:solidFill>
                <a:srgbClr val="30297F"/>
              </a:solidFill>
              <a:latin typeface="Microsoft JhengHei Light"/>
              <a:ea typeface="Microsoft JhengHei Light"/>
              <a:cs typeface="Calibri Light" panose="020F0302020204030204" pitchFamily="34" charset="0"/>
            </a:endParaRPr>
          </a:p>
          <a:p>
            <a:pPr marL="214313" indent="-214313">
              <a:lnSpc>
                <a:spcPct val="120000"/>
              </a:lnSpc>
              <a:buClr>
                <a:srgbClr val="008EBE"/>
              </a:buClr>
              <a:buFont typeface="Arial"/>
              <a:buChar char="•"/>
            </a:pPr>
            <a:endParaRPr lang="nl-NL" sz="1200">
              <a:solidFill>
                <a:srgbClr val="30297F"/>
              </a:solidFill>
              <a:latin typeface="Microsoft JhengHei Light"/>
              <a:ea typeface="Microsoft JhengHei Light"/>
              <a:cs typeface="Calibri Light" panose="020F0302020204030204" pitchFamily="34" charset="0"/>
            </a:endParaRPr>
          </a:p>
          <a:p>
            <a:pPr lvl="0">
              <a:lnSpc>
                <a:spcPct val="120000"/>
              </a:lnSpc>
              <a:buClr>
                <a:srgbClr val="008EBE"/>
              </a:buClr>
            </a:pPr>
            <a:endParaRPr lang="nl-NL" sz="1200">
              <a:solidFill>
                <a:srgbClr val="30297F"/>
              </a:solidFill>
              <a:latin typeface="Microsoft JhengHei Light"/>
              <a:ea typeface="Microsoft JhengHei Light"/>
              <a:cs typeface="Calibri Light" panose="020F0302020204030204" pitchFamily="34" charset="0"/>
            </a:endParaRPr>
          </a:p>
        </p:txBody>
      </p:sp>
      <p:pic>
        <p:nvPicPr>
          <p:cNvPr id="6" name="Afbeelding 5">
            <a:extLst>
              <a:ext uri="{FF2B5EF4-FFF2-40B4-BE49-F238E27FC236}">
                <a16:creationId xmlns:a16="http://schemas.microsoft.com/office/drawing/2014/main" id="{EE2A1DB0-E787-4EBA-B89D-7DEAFAA8BADA}"/>
              </a:ext>
            </a:extLst>
          </p:cNvPr>
          <p:cNvPicPr>
            <a:picLocks noChangeAspect="1"/>
          </p:cNvPicPr>
          <p:nvPr/>
        </p:nvPicPr>
        <p:blipFill>
          <a:blip r:embed="rId2"/>
          <a:stretch>
            <a:fillRect/>
          </a:stretch>
        </p:blipFill>
        <p:spPr>
          <a:xfrm>
            <a:off x="7605494" y="135626"/>
            <a:ext cx="1401647" cy="359100"/>
          </a:xfrm>
          <a:prstGeom prst="rect">
            <a:avLst/>
          </a:prstGeom>
        </p:spPr>
      </p:pic>
      <p:sp>
        <p:nvSpPr>
          <p:cNvPr id="7" name="Tijdelijke aanduiding voor dianummer 2">
            <a:extLst>
              <a:ext uri="{FF2B5EF4-FFF2-40B4-BE49-F238E27FC236}">
                <a16:creationId xmlns:a16="http://schemas.microsoft.com/office/drawing/2014/main" id="{701F23FB-8887-4BBD-9347-DA40ADC67315}"/>
              </a:ext>
            </a:extLst>
          </p:cNvPr>
          <p:cNvSpPr txBox="1">
            <a:spLocks/>
          </p:cNvSpPr>
          <p:nvPr/>
        </p:nvSpPr>
        <p:spPr>
          <a:xfrm>
            <a:off x="476906" y="4838877"/>
            <a:ext cx="2057400" cy="273844"/>
          </a:xfrm>
          <a:prstGeom prst="rect">
            <a:avLst/>
          </a:prstGeom>
        </p:spPr>
        <p:txBody>
          <a:bodyPr vert="horz" lIns="0" tIns="0" rIns="0" bIns="0" rtlCol="0" anchor="t" anchorCtr="0">
            <a:noAutofit/>
          </a:bodyPr>
          <a:lstStyle>
            <a:defPPr>
              <a:defRPr lang="nl-NL"/>
            </a:defPPr>
            <a:lvl1pPr marL="0" algn="r" defTabSz="685800" rtl="0" eaLnBrk="1" latinLnBrk="0" hangingPunct="1">
              <a:defRPr sz="1000" b="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defRPr/>
            </a:pPr>
            <a:fld id="{F68BF4A6-40A7-E04A-A78B-7409A1BC41E0}" type="slidenum">
              <a:rPr lang="en-GB" sz="750" smtClean="0">
                <a:solidFill>
                  <a:srgbClr val="625D62">
                    <a:tint val="75000"/>
                  </a:srgbClr>
                </a:solidFill>
                <a:latin typeface="Arial"/>
              </a:rPr>
              <a:pPr algn="l">
                <a:defRPr/>
              </a:pPr>
              <a:t>21</a:t>
            </a:fld>
            <a:endParaRPr lang="en-GB" sz="750">
              <a:solidFill>
                <a:srgbClr val="625D62">
                  <a:tint val="75000"/>
                </a:srgbClr>
              </a:solidFill>
              <a:latin typeface="Arial"/>
            </a:endParaRPr>
          </a:p>
        </p:txBody>
      </p:sp>
    </p:spTree>
    <p:extLst>
      <p:ext uri="{BB962C8B-B14F-4D97-AF65-F5344CB8AC3E}">
        <p14:creationId xmlns:p14="http://schemas.microsoft.com/office/powerpoint/2010/main" val="23035137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latin typeface="Microsoft JhengHei Light" panose="020B0304030504040204" pitchFamily="34" charset="-120"/>
                <a:ea typeface="Microsoft JhengHei Light" panose="020B0304030504040204" pitchFamily="34" charset="-120"/>
              </a:rPr>
              <a:t>4. </a:t>
            </a:r>
            <a:r>
              <a:rPr lang="nl-NL" err="1">
                <a:latin typeface="Microsoft JhengHei Light" panose="020B0304030504040204" pitchFamily="34" charset="-120"/>
                <a:ea typeface="Microsoft JhengHei Light" panose="020B0304030504040204" pitchFamily="34" charset="-120"/>
              </a:rPr>
              <a:t>Frequently</a:t>
            </a:r>
            <a:r>
              <a:rPr lang="nl-NL">
                <a:latin typeface="Microsoft JhengHei Light" panose="020B0304030504040204" pitchFamily="34" charset="-120"/>
                <a:ea typeface="Microsoft JhengHei Light" panose="020B0304030504040204" pitchFamily="34" charset="-120"/>
              </a:rPr>
              <a:t> </a:t>
            </a:r>
            <a:r>
              <a:rPr lang="nl-NL" err="1">
                <a:latin typeface="Microsoft JhengHei Light" panose="020B0304030504040204" pitchFamily="34" charset="-120"/>
                <a:ea typeface="Microsoft JhengHei Light" panose="020B0304030504040204" pitchFamily="34" charset="-120"/>
              </a:rPr>
              <a:t>Asked</a:t>
            </a:r>
            <a:r>
              <a:rPr lang="nl-NL">
                <a:latin typeface="Microsoft JhengHei Light" panose="020B0304030504040204" pitchFamily="34" charset="-120"/>
                <a:ea typeface="Microsoft JhengHei Light" panose="020B0304030504040204" pitchFamily="34" charset="-120"/>
              </a:rPr>
              <a:t> </a:t>
            </a:r>
            <a:r>
              <a:rPr lang="nl-NL" err="1">
                <a:latin typeface="Microsoft JhengHei Light" panose="020B0304030504040204" pitchFamily="34" charset="-120"/>
                <a:ea typeface="Microsoft JhengHei Light" panose="020B0304030504040204" pitchFamily="34" charset="-120"/>
              </a:rPr>
              <a:t>Questions</a:t>
            </a:r>
            <a:r>
              <a:rPr lang="nl-NL">
                <a:latin typeface="Microsoft JhengHei Light" panose="020B0304030504040204" pitchFamily="34" charset="-120"/>
                <a:ea typeface="Microsoft JhengHei Light" panose="020B0304030504040204" pitchFamily="34" charset="-120"/>
              </a:rPr>
              <a:t> (FAQ) 1</a:t>
            </a:r>
          </a:p>
        </p:txBody>
      </p:sp>
      <p:sp>
        <p:nvSpPr>
          <p:cNvPr id="8" name="Tijdelijke aanduiding voor inhoud 7"/>
          <p:cNvSpPr>
            <a:spLocks noGrp="1"/>
          </p:cNvSpPr>
          <p:nvPr>
            <p:ph sz="quarter" idx="14"/>
          </p:nvPr>
        </p:nvSpPr>
        <p:spPr/>
        <p:txBody>
          <a:bodyPr>
            <a:normAutofit/>
          </a:bodyPr>
          <a:lstStyle/>
          <a:p>
            <a:r>
              <a:rPr lang="nl-NL" sz="1050" b="1">
                <a:latin typeface="Microsoft JhengHei Light" panose="020B0304030504040204" pitchFamily="34" charset="-120"/>
                <a:ea typeface="Microsoft JhengHei Light" panose="020B0304030504040204" pitchFamily="34" charset="-120"/>
              </a:rPr>
              <a:t>Waarom zijn er 6 </a:t>
            </a:r>
            <a:r>
              <a:rPr lang="nl-NL" sz="1050" b="1" err="1">
                <a:latin typeface="Microsoft JhengHei Light" panose="020B0304030504040204" pitchFamily="34" charset="-120"/>
                <a:ea typeface="Microsoft JhengHei Light" panose="020B0304030504040204" pitchFamily="34" charset="-120"/>
              </a:rPr>
              <a:t>capability</a:t>
            </a:r>
            <a:r>
              <a:rPr lang="nl-NL" sz="1050" b="1">
                <a:latin typeface="Microsoft JhengHei Light" panose="020B0304030504040204" pitchFamily="34" charset="-120"/>
                <a:ea typeface="Microsoft JhengHei Light" panose="020B0304030504040204" pitchFamily="34" charset="-120"/>
              </a:rPr>
              <a:t> domeinen binnen een netbeheerder?</a:t>
            </a:r>
          </a:p>
          <a:p>
            <a:pPr lvl="1"/>
            <a:r>
              <a:rPr lang="nl-NL" sz="825">
                <a:latin typeface="Microsoft JhengHei Light" panose="020B0304030504040204" pitchFamily="34" charset="-120"/>
                <a:ea typeface="Microsoft JhengHei Light" panose="020B0304030504040204" pitchFamily="34" charset="-120"/>
              </a:rPr>
              <a:t>De </a:t>
            </a:r>
            <a:r>
              <a:rPr lang="nl-NL" sz="825" err="1">
                <a:latin typeface="Microsoft JhengHei Light" panose="020B0304030504040204" pitchFamily="34" charset="-120"/>
                <a:ea typeface="Microsoft JhengHei Light" panose="020B0304030504040204" pitchFamily="34" charset="-120"/>
              </a:rPr>
              <a:t>capability</a:t>
            </a:r>
            <a:r>
              <a:rPr lang="nl-NL" sz="825">
                <a:latin typeface="Microsoft JhengHei Light" panose="020B0304030504040204" pitchFamily="34" charset="-120"/>
                <a:ea typeface="Microsoft JhengHei Light" panose="020B0304030504040204" pitchFamily="34" charset="-120"/>
              </a:rPr>
              <a:t> domeinen hebben een verschillende focus en dynamiek en wil je los van elkaar kunnen optimaliseren.</a:t>
            </a:r>
          </a:p>
          <a:p>
            <a:pPr lvl="1"/>
            <a:r>
              <a:rPr lang="nl-NL" sz="825">
                <a:latin typeface="Microsoft JhengHei Light" panose="020B0304030504040204" pitchFamily="34" charset="-120"/>
                <a:ea typeface="Microsoft JhengHei Light" panose="020B0304030504040204" pitchFamily="34" charset="-120"/>
              </a:rPr>
              <a:t>De </a:t>
            </a:r>
            <a:r>
              <a:rPr lang="nl-NL" sz="825" err="1">
                <a:latin typeface="Microsoft JhengHei Light" panose="020B0304030504040204" pitchFamily="34" charset="-120"/>
                <a:ea typeface="Microsoft JhengHei Light" panose="020B0304030504040204" pitchFamily="34" charset="-120"/>
              </a:rPr>
              <a:t>capability</a:t>
            </a:r>
            <a:r>
              <a:rPr lang="nl-NL" sz="825">
                <a:latin typeface="Microsoft JhengHei Light" panose="020B0304030504040204" pitchFamily="34" charset="-120"/>
                <a:ea typeface="Microsoft JhengHei Light" panose="020B0304030504040204" pitchFamily="34" charset="-120"/>
              </a:rPr>
              <a:t> domeinen vereisen verschillende expertises (kennis en kunde). </a:t>
            </a:r>
          </a:p>
        </p:txBody>
      </p:sp>
      <p:pic>
        <p:nvPicPr>
          <p:cNvPr id="3" name="Afbeelding 2">
            <a:extLst>
              <a:ext uri="{FF2B5EF4-FFF2-40B4-BE49-F238E27FC236}">
                <a16:creationId xmlns:a16="http://schemas.microsoft.com/office/drawing/2014/main" id="{3AB7F116-1291-4505-A157-F400E05B3CBD}"/>
              </a:ext>
            </a:extLst>
          </p:cNvPr>
          <p:cNvPicPr>
            <a:picLocks noChangeAspect="1"/>
          </p:cNvPicPr>
          <p:nvPr/>
        </p:nvPicPr>
        <p:blipFill>
          <a:blip r:embed="rId2"/>
          <a:stretch>
            <a:fillRect/>
          </a:stretch>
        </p:blipFill>
        <p:spPr>
          <a:xfrm>
            <a:off x="7425595" y="144534"/>
            <a:ext cx="1319420" cy="359100"/>
          </a:xfrm>
          <a:prstGeom prst="rect">
            <a:avLst/>
          </a:prstGeom>
        </p:spPr>
      </p:pic>
      <p:cxnSp>
        <p:nvCxnSpPr>
          <p:cNvPr id="6" name="Rechte verbindingslijn 5">
            <a:extLst>
              <a:ext uri="{FF2B5EF4-FFF2-40B4-BE49-F238E27FC236}">
                <a16:creationId xmlns:a16="http://schemas.microsoft.com/office/drawing/2014/main" id="{B81F1DC9-92D9-4BFC-87F1-0C8131F1B871}"/>
              </a:ext>
            </a:extLst>
          </p:cNvPr>
          <p:cNvCxnSpPr>
            <a:cxnSpLocks/>
            <a:stCxn id="21" idx="3"/>
          </p:cNvCxnSpPr>
          <p:nvPr/>
        </p:nvCxnSpPr>
        <p:spPr>
          <a:xfrm>
            <a:off x="14860787" y="2880048"/>
            <a:ext cx="3604856" cy="1"/>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 name="Rechte verbindingslijn 6">
            <a:extLst>
              <a:ext uri="{FF2B5EF4-FFF2-40B4-BE49-F238E27FC236}">
                <a16:creationId xmlns:a16="http://schemas.microsoft.com/office/drawing/2014/main" id="{5B770F71-7C4E-418E-825F-F71BEC127C6B}"/>
              </a:ext>
            </a:extLst>
          </p:cNvPr>
          <p:cNvCxnSpPr>
            <a:cxnSpLocks/>
          </p:cNvCxnSpPr>
          <p:nvPr/>
        </p:nvCxnSpPr>
        <p:spPr>
          <a:xfrm>
            <a:off x="14280642" y="3285049"/>
            <a:ext cx="0" cy="162000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9" name="Rechte verbindingslijn 8">
            <a:extLst>
              <a:ext uri="{FF2B5EF4-FFF2-40B4-BE49-F238E27FC236}">
                <a16:creationId xmlns:a16="http://schemas.microsoft.com/office/drawing/2014/main" id="{B79BD042-6129-4CCF-B9FF-001E537913C6}"/>
              </a:ext>
            </a:extLst>
          </p:cNvPr>
          <p:cNvCxnSpPr>
            <a:cxnSpLocks/>
          </p:cNvCxnSpPr>
          <p:nvPr/>
        </p:nvCxnSpPr>
        <p:spPr>
          <a:xfrm>
            <a:off x="14263373" y="855049"/>
            <a:ext cx="0" cy="162000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0" name="Rechte verbindingslijn 9">
            <a:extLst>
              <a:ext uri="{FF2B5EF4-FFF2-40B4-BE49-F238E27FC236}">
                <a16:creationId xmlns:a16="http://schemas.microsoft.com/office/drawing/2014/main" id="{E8897477-4C25-4C38-9F42-803EC5300296}"/>
              </a:ext>
            </a:extLst>
          </p:cNvPr>
          <p:cNvCxnSpPr>
            <a:cxnSpLocks/>
            <a:endCxn id="21" idx="1"/>
          </p:cNvCxnSpPr>
          <p:nvPr/>
        </p:nvCxnSpPr>
        <p:spPr>
          <a:xfrm flipV="1">
            <a:off x="10095642" y="2880048"/>
            <a:ext cx="3581495" cy="7803"/>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Tekstvak 10">
            <a:extLst>
              <a:ext uri="{FF2B5EF4-FFF2-40B4-BE49-F238E27FC236}">
                <a16:creationId xmlns:a16="http://schemas.microsoft.com/office/drawing/2014/main" id="{BCE252FF-F24F-4CD9-9844-A0562844583F}"/>
              </a:ext>
            </a:extLst>
          </p:cNvPr>
          <p:cNvSpPr txBox="1"/>
          <p:nvPr/>
        </p:nvSpPr>
        <p:spPr>
          <a:xfrm>
            <a:off x="10122495" y="4656543"/>
            <a:ext cx="959622" cy="276999"/>
          </a:xfrm>
          <a:prstGeom prst="rect">
            <a:avLst/>
          </a:prstGeom>
          <a:noFill/>
        </p:spPr>
        <p:txBody>
          <a:bodyPr wrap="none" lIns="0" tIns="0" rIns="0" bIns="0" rtlCol="0" anchor="t">
            <a:spAutoFit/>
          </a:bodyPr>
          <a:lstStyle/>
          <a:p>
            <a:pPr>
              <a:defRPr/>
            </a:pPr>
            <a:r>
              <a:rPr lang="nl-NL" sz="1800" b="1">
                <a:solidFill>
                  <a:srgbClr val="30297F"/>
                </a:solidFill>
                <a:latin typeface="Microsoft JhengHei Light"/>
              </a:rPr>
              <a:t>Realisatie</a:t>
            </a:r>
          </a:p>
        </p:txBody>
      </p:sp>
      <p:sp>
        <p:nvSpPr>
          <p:cNvPr id="12" name="Tekstvak 11">
            <a:extLst>
              <a:ext uri="{FF2B5EF4-FFF2-40B4-BE49-F238E27FC236}">
                <a16:creationId xmlns:a16="http://schemas.microsoft.com/office/drawing/2014/main" id="{DB439BFF-42B7-42A2-BD27-A359C45C8C58}"/>
              </a:ext>
            </a:extLst>
          </p:cNvPr>
          <p:cNvSpPr txBox="1"/>
          <p:nvPr/>
        </p:nvSpPr>
        <p:spPr>
          <a:xfrm>
            <a:off x="10122495" y="847318"/>
            <a:ext cx="1482072" cy="276999"/>
          </a:xfrm>
          <a:prstGeom prst="rect">
            <a:avLst/>
          </a:prstGeom>
          <a:noFill/>
        </p:spPr>
        <p:txBody>
          <a:bodyPr wrap="none" lIns="0" tIns="0" rIns="0" bIns="0" rtlCol="0" anchor="t">
            <a:spAutoFit/>
          </a:bodyPr>
          <a:lstStyle/>
          <a:p>
            <a:pPr>
              <a:defRPr/>
            </a:pPr>
            <a:r>
              <a:rPr lang="nl-NL" sz="1800" b="1">
                <a:solidFill>
                  <a:srgbClr val="30297F"/>
                </a:solidFill>
                <a:latin typeface="Microsoft JhengHei Light"/>
              </a:rPr>
              <a:t>Marktdiensten</a:t>
            </a:r>
          </a:p>
        </p:txBody>
      </p:sp>
      <p:sp>
        <p:nvSpPr>
          <p:cNvPr id="13" name="Tekstvak 12">
            <a:extLst>
              <a:ext uri="{FF2B5EF4-FFF2-40B4-BE49-F238E27FC236}">
                <a16:creationId xmlns:a16="http://schemas.microsoft.com/office/drawing/2014/main" id="{A4BD61B0-5320-40BA-8AE3-2210E4BA7F70}"/>
              </a:ext>
            </a:extLst>
          </p:cNvPr>
          <p:cNvSpPr txBox="1"/>
          <p:nvPr/>
        </p:nvSpPr>
        <p:spPr>
          <a:xfrm>
            <a:off x="16759724" y="847318"/>
            <a:ext cx="1729961" cy="276999"/>
          </a:xfrm>
          <a:prstGeom prst="rect">
            <a:avLst/>
          </a:prstGeom>
          <a:noFill/>
        </p:spPr>
        <p:txBody>
          <a:bodyPr wrap="none" lIns="0" tIns="0" rIns="0" bIns="0" rtlCol="0" anchor="t">
            <a:spAutoFit/>
          </a:bodyPr>
          <a:lstStyle/>
          <a:p>
            <a:pPr>
              <a:defRPr/>
            </a:pPr>
            <a:r>
              <a:rPr lang="nl-NL" sz="1800" b="1">
                <a:solidFill>
                  <a:srgbClr val="30297F"/>
                </a:solidFill>
                <a:latin typeface="Microsoft JhengHei Light"/>
              </a:rPr>
              <a:t>Systeemoperatie</a:t>
            </a:r>
          </a:p>
        </p:txBody>
      </p:sp>
      <p:sp>
        <p:nvSpPr>
          <p:cNvPr id="14" name="Tekstvak 13">
            <a:extLst>
              <a:ext uri="{FF2B5EF4-FFF2-40B4-BE49-F238E27FC236}">
                <a16:creationId xmlns:a16="http://schemas.microsoft.com/office/drawing/2014/main" id="{1255E0B7-B8D1-4697-A146-21817E38F398}"/>
              </a:ext>
            </a:extLst>
          </p:cNvPr>
          <p:cNvSpPr txBox="1"/>
          <p:nvPr/>
        </p:nvSpPr>
        <p:spPr>
          <a:xfrm>
            <a:off x="17933845" y="4656543"/>
            <a:ext cx="554639" cy="276999"/>
          </a:xfrm>
          <a:prstGeom prst="rect">
            <a:avLst/>
          </a:prstGeom>
          <a:noFill/>
        </p:spPr>
        <p:txBody>
          <a:bodyPr wrap="none" lIns="0" tIns="0" rIns="0" bIns="0" rtlCol="0" anchor="t">
            <a:spAutoFit/>
          </a:bodyPr>
          <a:lstStyle/>
          <a:p>
            <a:pPr>
              <a:defRPr/>
            </a:pPr>
            <a:r>
              <a:rPr lang="nl-NL" sz="1800" b="1">
                <a:solidFill>
                  <a:srgbClr val="30297F"/>
                </a:solidFill>
                <a:latin typeface="Microsoft JhengHei Light"/>
              </a:rPr>
              <a:t>Asset</a:t>
            </a:r>
          </a:p>
        </p:txBody>
      </p:sp>
      <p:sp>
        <p:nvSpPr>
          <p:cNvPr id="15" name="Tekstvak 14">
            <a:extLst>
              <a:ext uri="{FF2B5EF4-FFF2-40B4-BE49-F238E27FC236}">
                <a16:creationId xmlns:a16="http://schemas.microsoft.com/office/drawing/2014/main" id="{61DC6CD1-8B27-4085-A840-97573D4339A7}"/>
              </a:ext>
            </a:extLst>
          </p:cNvPr>
          <p:cNvSpPr txBox="1"/>
          <p:nvPr/>
        </p:nvSpPr>
        <p:spPr>
          <a:xfrm>
            <a:off x="10092785" y="2727991"/>
            <a:ext cx="577081" cy="115416"/>
          </a:xfrm>
          <a:prstGeom prst="rect">
            <a:avLst/>
          </a:prstGeom>
          <a:noFill/>
        </p:spPr>
        <p:txBody>
          <a:bodyPr wrap="none" lIns="0" tIns="0" rIns="0" bIns="0" rtlCol="0" anchor="t">
            <a:spAutoFit/>
          </a:bodyPr>
          <a:lstStyle/>
          <a:p>
            <a:pPr>
              <a:defRPr/>
            </a:pPr>
            <a:r>
              <a:rPr lang="nl-NL" sz="750" i="1">
                <a:solidFill>
                  <a:srgbClr val="30297F"/>
                </a:solidFill>
                <a:latin typeface="Microsoft JhengHei Light"/>
              </a:rPr>
              <a:t>diensten laag</a:t>
            </a:r>
          </a:p>
        </p:txBody>
      </p:sp>
      <p:sp>
        <p:nvSpPr>
          <p:cNvPr id="16" name="Tekstvak 15">
            <a:extLst>
              <a:ext uri="{FF2B5EF4-FFF2-40B4-BE49-F238E27FC236}">
                <a16:creationId xmlns:a16="http://schemas.microsoft.com/office/drawing/2014/main" id="{8676B99E-DCA4-4136-892F-88F67186E2FE}"/>
              </a:ext>
            </a:extLst>
          </p:cNvPr>
          <p:cNvSpPr txBox="1"/>
          <p:nvPr/>
        </p:nvSpPr>
        <p:spPr>
          <a:xfrm>
            <a:off x="10092785" y="2937680"/>
            <a:ext cx="498534" cy="115416"/>
          </a:xfrm>
          <a:prstGeom prst="rect">
            <a:avLst/>
          </a:prstGeom>
          <a:noFill/>
        </p:spPr>
        <p:txBody>
          <a:bodyPr wrap="none" lIns="0" tIns="0" rIns="0" bIns="0" rtlCol="0" anchor="t">
            <a:spAutoFit/>
          </a:bodyPr>
          <a:lstStyle/>
          <a:p>
            <a:pPr>
              <a:defRPr/>
            </a:pPr>
            <a:r>
              <a:rPr lang="nl-NL" sz="750" i="1">
                <a:solidFill>
                  <a:srgbClr val="30297F"/>
                </a:solidFill>
                <a:latin typeface="Microsoft JhengHei Light"/>
              </a:rPr>
              <a:t>fysieke laag</a:t>
            </a:r>
          </a:p>
        </p:txBody>
      </p:sp>
      <p:cxnSp>
        <p:nvCxnSpPr>
          <p:cNvPr id="17" name="Rechte verbindingslijn met pijl 16">
            <a:extLst>
              <a:ext uri="{FF2B5EF4-FFF2-40B4-BE49-F238E27FC236}">
                <a16:creationId xmlns:a16="http://schemas.microsoft.com/office/drawing/2014/main" id="{737A83C7-1A82-417E-944E-850DC4E7A057}"/>
              </a:ext>
            </a:extLst>
          </p:cNvPr>
          <p:cNvCxnSpPr/>
          <p:nvPr/>
        </p:nvCxnSpPr>
        <p:spPr>
          <a:xfrm>
            <a:off x="10044202" y="2937681"/>
            <a:ext cx="0" cy="21110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8" name="Rechte verbindingslijn met pijl 17">
            <a:extLst>
              <a:ext uri="{FF2B5EF4-FFF2-40B4-BE49-F238E27FC236}">
                <a16:creationId xmlns:a16="http://schemas.microsoft.com/office/drawing/2014/main" id="{071B2480-B038-4497-A30B-2E15018EEB61}"/>
              </a:ext>
            </a:extLst>
          </p:cNvPr>
          <p:cNvCxnSpPr>
            <a:cxnSpLocks/>
          </p:cNvCxnSpPr>
          <p:nvPr/>
        </p:nvCxnSpPr>
        <p:spPr>
          <a:xfrm flipV="1">
            <a:off x="10044202" y="2632307"/>
            <a:ext cx="0" cy="21110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9" name="Afgeronde rechthoek 16">
            <a:extLst>
              <a:ext uri="{FF2B5EF4-FFF2-40B4-BE49-F238E27FC236}">
                <a16:creationId xmlns:a16="http://schemas.microsoft.com/office/drawing/2014/main" id="{FD59C2D6-0769-4E50-A7D2-26550BE2DB92}"/>
              </a:ext>
            </a:extLst>
          </p:cNvPr>
          <p:cNvSpPr/>
          <p:nvPr/>
        </p:nvSpPr>
        <p:spPr>
          <a:xfrm>
            <a:off x="16003349" y="3343688"/>
            <a:ext cx="1183649" cy="1080000"/>
          </a:xfrm>
          <a:prstGeom prst="roundRect">
            <a:avLst/>
          </a:prstGeom>
          <a:solidFill>
            <a:srgbClr val="FF7C80"/>
          </a:solidFill>
          <a:ln w="3175" cap="flat" cmpd="sng" algn="ctr">
            <a:solidFill>
              <a:srgbClr val="C00000"/>
            </a:solidFill>
            <a:prstDash val="solid"/>
          </a:ln>
          <a:effectLst/>
        </p:spPr>
        <p:txBody>
          <a:bodyPr rot="0" spcFirstLastPara="0" vertOverflow="overflow" horzOverflow="overflow" vert="horz" wrap="square" lIns="0" tIns="34290" rIns="0" bIns="34290" numCol="1" spcCol="0" rtlCol="0" fromWordArt="0" anchor="ctr" anchorCtr="0" forceAA="0" compatLnSpc="1">
            <a:prstTxWarp prst="textNoShape">
              <a:avLst/>
            </a:prstTxWarp>
            <a:noAutofit/>
          </a:bodyPr>
          <a:lstStyle/>
          <a:p>
            <a:pPr algn="ctr" defTabSz="767871">
              <a:defRPr/>
            </a:pPr>
            <a:r>
              <a:rPr lang="nl-NL" sz="1125" b="1" kern="0">
                <a:solidFill>
                  <a:srgbClr val="8BB63B">
                    <a:lumMod val="50000"/>
                  </a:srgbClr>
                </a:solidFill>
                <a:latin typeface="Microsoft JhengHei Light"/>
              </a:rPr>
              <a:t>Ontwikkeling en instandhouding van energienetten besturen</a:t>
            </a:r>
          </a:p>
        </p:txBody>
      </p:sp>
      <p:sp>
        <p:nvSpPr>
          <p:cNvPr id="20" name="Afgeronde rechthoek 17">
            <a:extLst>
              <a:ext uri="{FF2B5EF4-FFF2-40B4-BE49-F238E27FC236}">
                <a16:creationId xmlns:a16="http://schemas.microsoft.com/office/drawing/2014/main" id="{072B09A9-371C-4696-8ECA-86CCB74DA76E}"/>
              </a:ext>
            </a:extLst>
          </p:cNvPr>
          <p:cNvSpPr/>
          <p:nvPr/>
        </p:nvSpPr>
        <p:spPr>
          <a:xfrm>
            <a:off x="11372729" y="3338930"/>
            <a:ext cx="1199726" cy="1080000"/>
          </a:xfrm>
          <a:prstGeom prst="roundRect">
            <a:avLst/>
          </a:prstGeom>
          <a:solidFill>
            <a:srgbClr val="FFFFCC"/>
          </a:solidFill>
          <a:ln w="3175" cap="flat" cmpd="sng" algn="ctr">
            <a:solidFill>
              <a:srgbClr val="F2B800"/>
            </a:solidFill>
            <a:prstDash val="solid"/>
          </a:ln>
          <a:effectLst/>
        </p:spPr>
        <p:txBody>
          <a:bodyPr rot="0" spcFirstLastPara="0" vertOverflow="overflow" horzOverflow="overflow" vert="horz" wrap="none" lIns="0" tIns="34290" rIns="0" bIns="34290" numCol="1" spcCol="0" rtlCol="0" fromWordArt="0" anchor="ctr" anchorCtr="0" forceAA="0" compatLnSpc="1">
            <a:prstTxWarp prst="textNoShape">
              <a:avLst/>
            </a:prstTxWarp>
            <a:noAutofit/>
          </a:bodyPr>
          <a:lstStyle/>
          <a:p>
            <a:pPr algn="ctr" defTabSz="767871">
              <a:defRPr/>
            </a:pPr>
            <a:r>
              <a:rPr lang="nl-NL" sz="1125" b="1" kern="0">
                <a:solidFill>
                  <a:srgbClr val="8BB63B">
                    <a:lumMod val="50000"/>
                  </a:srgbClr>
                </a:solidFill>
                <a:latin typeface="Microsoft JhengHei Light"/>
              </a:rPr>
              <a:t>Werkzaamheden</a:t>
            </a:r>
            <a:br>
              <a:rPr lang="nl-NL" sz="1125" b="1" kern="0">
                <a:solidFill>
                  <a:srgbClr val="8BB63B">
                    <a:lumMod val="50000"/>
                  </a:srgbClr>
                </a:solidFill>
                <a:latin typeface="Microsoft JhengHei Light"/>
              </a:rPr>
            </a:br>
            <a:r>
              <a:rPr lang="nl-NL" sz="1125" b="1" kern="0">
                <a:solidFill>
                  <a:srgbClr val="8BB63B">
                    <a:lumMod val="50000"/>
                  </a:srgbClr>
                </a:solidFill>
                <a:latin typeface="Microsoft JhengHei Light"/>
              </a:rPr>
              <a:t>uitvoeren aan</a:t>
            </a:r>
            <a:br>
              <a:rPr lang="nl-NL" sz="1125" b="1" kern="0">
                <a:solidFill>
                  <a:srgbClr val="8BB63B">
                    <a:lumMod val="50000"/>
                  </a:srgbClr>
                </a:solidFill>
                <a:latin typeface="Microsoft JhengHei Light"/>
              </a:rPr>
            </a:br>
            <a:r>
              <a:rPr lang="nl-NL" sz="1125" b="1" kern="0">
                <a:solidFill>
                  <a:srgbClr val="8BB63B">
                    <a:lumMod val="50000"/>
                  </a:srgbClr>
                </a:solidFill>
                <a:latin typeface="Microsoft JhengHei Light"/>
              </a:rPr>
              <a:t>energienetten</a:t>
            </a:r>
          </a:p>
        </p:txBody>
      </p:sp>
      <p:sp>
        <p:nvSpPr>
          <p:cNvPr id="21" name="Afgeronde rechthoek 21">
            <a:extLst>
              <a:ext uri="{FF2B5EF4-FFF2-40B4-BE49-F238E27FC236}">
                <a16:creationId xmlns:a16="http://schemas.microsoft.com/office/drawing/2014/main" id="{BE6A96E7-9B0D-4142-971B-2C202B01F6E1}"/>
              </a:ext>
            </a:extLst>
          </p:cNvPr>
          <p:cNvSpPr/>
          <p:nvPr/>
        </p:nvSpPr>
        <p:spPr>
          <a:xfrm>
            <a:off x="13677137" y="2340048"/>
            <a:ext cx="1183649" cy="1080000"/>
          </a:xfrm>
          <a:prstGeom prst="roundRect">
            <a:avLst/>
          </a:prstGeom>
          <a:solidFill>
            <a:srgbClr val="EDEBF9"/>
          </a:solidFill>
          <a:ln w="3175" cap="flat" cmpd="sng" algn="ctr">
            <a:solidFill>
              <a:srgbClr val="821E7D">
                <a:lumMod val="50000"/>
              </a:srgbClr>
            </a:solidFill>
            <a:prstDash val="solid"/>
          </a:ln>
          <a:effectLst/>
        </p:spPr>
        <p:txBody>
          <a:bodyPr rot="0" spcFirstLastPara="0" vertOverflow="overflow" horzOverflow="overflow" vert="horz" wrap="square" lIns="0" tIns="34290" rIns="0" bIns="34290" numCol="1" spcCol="0" rtlCol="0" fromWordArt="0" anchor="ctr" anchorCtr="0" forceAA="0" compatLnSpc="1">
            <a:prstTxWarp prst="textNoShape">
              <a:avLst/>
            </a:prstTxWarp>
            <a:noAutofit/>
          </a:bodyPr>
          <a:lstStyle/>
          <a:p>
            <a:pPr algn="ctr" defTabSz="767871">
              <a:defRPr/>
            </a:pPr>
            <a:r>
              <a:rPr lang="nl-NL" sz="1125" b="1" kern="0">
                <a:solidFill>
                  <a:srgbClr val="8BB63B">
                    <a:lumMod val="50000"/>
                  </a:srgbClr>
                </a:solidFill>
                <a:latin typeface="Microsoft JhengHei Light"/>
              </a:rPr>
              <a:t>Energiestromen en -netten meten</a:t>
            </a:r>
          </a:p>
        </p:txBody>
      </p:sp>
      <p:sp>
        <p:nvSpPr>
          <p:cNvPr id="22" name="Afgeronde rechthoek 14">
            <a:extLst>
              <a:ext uri="{FF2B5EF4-FFF2-40B4-BE49-F238E27FC236}">
                <a16:creationId xmlns:a16="http://schemas.microsoft.com/office/drawing/2014/main" id="{26BB9F8F-4926-4498-88A2-813BC40416AC}"/>
              </a:ext>
            </a:extLst>
          </p:cNvPr>
          <p:cNvSpPr/>
          <p:nvPr/>
        </p:nvSpPr>
        <p:spPr>
          <a:xfrm>
            <a:off x="10614330" y="1366324"/>
            <a:ext cx="1187966" cy="1080000"/>
          </a:xfrm>
          <a:prstGeom prst="roundRect">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Overflow="overflow" horzOverflow="overflow" vert="horz" wrap="square" lIns="0" tIns="34290" rIns="0" bIns="34290" numCol="1" spcCol="0" rtlCol="0" fromWordArt="0" anchor="ctr" anchorCtr="0" forceAA="0" compatLnSpc="1">
            <a:prstTxWarp prst="textNoShape">
              <a:avLst/>
            </a:prstTxWarp>
            <a:noAutofit/>
          </a:bodyPr>
          <a:lstStyle/>
          <a:p>
            <a:pPr algn="ctr" defTabSz="767871">
              <a:defRPr/>
            </a:pPr>
            <a:r>
              <a:rPr lang="nl-NL" sz="1125" b="1" kern="0">
                <a:solidFill>
                  <a:srgbClr val="8BB63B">
                    <a:lumMod val="50000"/>
                  </a:srgbClr>
                </a:solidFill>
                <a:latin typeface="Microsoft JhengHei Light"/>
              </a:rPr>
              <a:t>Klanten en marktpartijen bedienen</a:t>
            </a:r>
          </a:p>
        </p:txBody>
      </p:sp>
      <p:sp>
        <p:nvSpPr>
          <p:cNvPr id="23" name="Afgeronde rechthoek 15">
            <a:extLst>
              <a:ext uri="{FF2B5EF4-FFF2-40B4-BE49-F238E27FC236}">
                <a16:creationId xmlns:a16="http://schemas.microsoft.com/office/drawing/2014/main" id="{BBD7D169-4130-467E-8168-739F85CFDA23}"/>
              </a:ext>
            </a:extLst>
          </p:cNvPr>
          <p:cNvSpPr/>
          <p:nvPr/>
        </p:nvSpPr>
        <p:spPr>
          <a:xfrm>
            <a:off x="12142888" y="1366324"/>
            <a:ext cx="1187966" cy="1080000"/>
          </a:xfrm>
          <a:prstGeom prst="roundRect">
            <a:avLst/>
          </a:prstGeom>
          <a:solidFill>
            <a:srgbClr val="FFCC99"/>
          </a:solidFill>
          <a:ln w="3175" cap="flat" cmpd="sng" algn="ctr">
            <a:solidFill>
              <a:srgbClr val="996633"/>
            </a:solidFill>
            <a:prstDash val="solid"/>
          </a:ln>
          <a:effectLst/>
        </p:spPr>
        <p:txBody>
          <a:bodyPr rot="0" spcFirstLastPara="0" vertOverflow="overflow" horzOverflow="overflow" vert="horz" wrap="square" lIns="0" tIns="34290" rIns="0" bIns="34290" numCol="1" spcCol="0" rtlCol="0" fromWordArt="0" anchor="ctr" anchorCtr="0" forceAA="0" compatLnSpc="1">
            <a:prstTxWarp prst="textNoShape">
              <a:avLst/>
            </a:prstTxWarp>
            <a:noAutofit/>
          </a:bodyPr>
          <a:lstStyle/>
          <a:p>
            <a:pPr algn="ctr" defTabSz="767871">
              <a:defRPr/>
            </a:pPr>
            <a:r>
              <a:rPr lang="nl-NL" sz="1125" b="1" kern="0">
                <a:solidFill>
                  <a:srgbClr val="8BB63B">
                    <a:lumMod val="50000"/>
                  </a:srgbClr>
                </a:solidFill>
                <a:latin typeface="Microsoft JhengHei Light"/>
              </a:rPr>
              <a:t>De energiemarkt</a:t>
            </a:r>
          </a:p>
          <a:p>
            <a:pPr algn="ctr" defTabSz="767871">
              <a:defRPr/>
            </a:pPr>
            <a:r>
              <a:rPr lang="nl-NL" sz="1125" b="1" kern="0">
                <a:solidFill>
                  <a:srgbClr val="8BB63B">
                    <a:lumMod val="50000"/>
                  </a:srgbClr>
                </a:solidFill>
                <a:latin typeface="Microsoft JhengHei Light"/>
              </a:rPr>
              <a:t>faciliteren</a:t>
            </a:r>
          </a:p>
        </p:txBody>
      </p:sp>
      <p:sp>
        <p:nvSpPr>
          <p:cNvPr id="24" name="Afgeronde rechthoek 18">
            <a:extLst>
              <a:ext uri="{FF2B5EF4-FFF2-40B4-BE49-F238E27FC236}">
                <a16:creationId xmlns:a16="http://schemas.microsoft.com/office/drawing/2014/main" id="{A5D1F0A4-699B-485A-A4B2-0F3EB10ABEC1}"/>
              </a:ext>
            </a:extLst>
          </p:cNvPr>
          <p:cNvSpPr/>
          <p:nvPr/>
        </p:nvSpPr>
        <p:spPr>
          <a:xfrm>
            <a:off x="15970563" y="1366324"/>
            <a:ext cx="1189616" cy="1080000"/>
          </a:xfrm>
          <a:prstGeom prst="roundRect">
            <a:avLst/>
          </a:prstGeom>
          <a:solidFill>
            <a:srgbClr val="008CBE">
              <a:lumMod val="20000"/>
              <a:lumOff val="80000"/>
            </a:srgbClr>
          </a:solidFill>
          <a:ln w="3175" cap="flat" cmpd="sng" algn="ctr">
            <a:solidFill>
              <a:srgbClr val="008CBE"/>
            </a:solidFill>
            <a:prstDash val="solid"/>
          </a:ln>
          <a:effectLst/>
        </p:spPr>
        <p:txBody>
          <a:bodyPr rot="0" spcFirstLastPara="0" vertOverflow="overflow" horzOverflow="overflow" vert="horz" wrap="square" lIns="0" tIns="0" rIns="0" bIns="34290" numCol="1" spcCol="0" rtlCol="0" fromWordArt="0" anchor="ctr" anchorCtr="0" forceAA="0" compatLnSpc="1">
            <a:prstTxWarp prst="textNoShape">
              <a:avLst/>
            </a:prstTxWarp>
            <a:noAutofit/>
          </a:bodyPr>
          <a:lstStyle/>
          <a:p>
            <a:pPr algn="ctr" defTabSz="767871">
              <a:defRPr/>
            </a:pPr>
            <a:r>
              <a:rPr lang="nl-NL" sz="1125" b="1" kern="0">
                <a:solidFill>
                  <a:srgbClr val="625D62">
                    <a:lumMod val="50000"/>
                  </a:srgbClr>
                </a:solidFill>
                <a:latin typeface="Microsoft JhengHei Light"/>
              </a:rPr>
              <a:t>Energie transporteren en distribueren</a:t>
            </a:r>
          </a:p>
        </p:txBody>
      </p:sp>
      <p:sp>
        <p:nvSpPr>
          <p:cNvPr id="25" name="Tijdelijke aanduiding voor dianummer 1">
            <a:extLst>
              <a:ext uri="{FF2B5EF4-FFF2-40B4-BE49-F238E27FC236}">
                <a16:creationId xmlns:a16="http://schemas.microsoft.com/office/drawing/2014/main" id="{25E5A506-A985-4F8B-9D9A-F14C5205FBB3}"/>
              </a:ext>
            </a:extLst>
          </p:cNvPr>
          <p:cNvSpPr txBox="1">
            <a:spLocks/>
          </p:cNvSpPr>
          <p:nvPr/>
        </p:nvSpPr>
        <p:spPr>
          <a:xfrm>
            <a:off x="627300" y="4881563"/>
            <a:ext cx="2057400" cy="273844"/>
          </a:xfrm>
          <a:prstGeom prst="rect">
            <a:avLst/>
          </a:prstGeom>
        </p:spPr>
        <p:txBody>
          <a:bodyPr vert="horz" lIns="68580" tIns="34290" rIns="68580" bIns="34290" rtlCol="0" anchor="ctr"/>
          <a:lstStyle>
            <a:defPPr>
              <a:defRPr lang="nl-NL"/>
            </a:defPPr>
            <a:lvl1pPr marL="0" algn="l" defTabSz="914400" rtl="0" eaLnBrk="1" latinLnBrk="0" hangingPunct="1">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02C9A5-716F-45E6-800B-D4D02CE26F90}" type="slidenum">
              <a:rPr lang="nl-NL" sz="750"/>
              <a:pPr/>
              <a:t>22</a:t>
            </a:fld>
            <a:endParaRPr lang="nl-NL" sz="750"/>
          </a:p>
        </p:txBody>
      </p:sp>
      <p:pic>
        <p:nvPicPr>
          <p:cNvPr id="4" name="Afbeelding 3">
            <a:extLst>
              <a:ext uri="{FF2B5EF4-FFF2-40B4-BE49-F238E27FC236}">
                <a16:creationId xmlns:a16="http://schemas.microsoft.com/office/drawing/2014/main" id="{5BF9612E-6A5B-40AC-B97B-3DE72871CC43}"/>
              </a:ext>
            </a:extLst>
          </p:cNvPr>
          <p:cNvPicPr>
            <a:picLocks noChangeAspect="1"/>
          </p:cNvPicPr>
          <p:nvPr/>
        </p:nvPicPr>
        <p:blipFill>
          <a:blip r:embed="rId3"/>
          <a:stretch>
            <a:fillRect/>
          </a:stretch>
        </p:blipFill>
        <p:spPr>
          <a:xfrm>
            <a:off x="1032864" y="2032722"/>
            <a:ext cx="6013390" cy="2984447"/>
          </a:xfrm>
          <a:prstGeom prst="rect">
            <a:avLst/>
          </a:prstGeom>
        </p:spPr>
      </p:pic>
    </p:spTree>
    <p:extLst>
      <p:ext uri="{BB962C8B-B14F-4D97-AF65-F5344CB8AC3E}">
        <p14:creationId xmlns:p14="http://schemas.microsoft.com/office/powerpoint/2010/main" val="14384388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C22141AC-1941-48F5-9D51-EC8EC6E41E5D}"/>
              </a:ext>
            </a:extLst>
          </p:cNvPr>
          <p:cNvSpPr>
            <a:spLocks noGrp="1"/>
          </p:cNvSpPr>
          <p:nvPr>
            <p:ph type="title"/>
          </p:nvPr>
        </p:nvSpPr>
        <p:spPr/>
        <p:txBody>
          <a:bodyPr/>
          <a:lstStyle/>
          <a:p>
            <a:r>
              <a:rPr lang="nl-NL">
                <a:latin typeface="Microsoft JhengHei Light" panose="020B0304030504040204" pitchFamily="34" charset="-120"/>
                <a:ea typeface="Microsoft JhengHei Light" panose="020B0304030504040204" pitchFamily="34" charset="-120"/>
              </a:rPr>
              <a:t>4. </a:t>
            </a:r>
            <a:r>
              <a:rPr lang="nl-NL" err="1">
                <a:latin typeface="Microsoft JhengHei Light" panose="020B0304030504040204" pitchFamily="34" charset="-120"/>
                <a:ea typeface="Microsoft JhengHei Light" panose="020B0304030504040204" pitchFamily="34" charset="-120"/>
              </a:rPr>
              <a:t>Frequently</a:t>
            </a:r>
            <a:r>
              <a:rPr lang="nl-NL">
                <a:latin typeface="Microsoft JhengHei Light" panose="020B0304030504040204" pitchFamily="34" charset="-120"/>
                <a:ea typeface="Microsoft JhengHei Light" panose="020B0304030504040204" pitchFamily="34" charset="-120"/>
              </a:rPr>
              <a:t> </a:t>
            </a:r>
            <a:r>
              <a:rPr lang="nl-NL" err="1">
                <a:latin typeface="Microsoft JhengHei Light" panose="020B0304030504040204" pitchFamily="34" charset="-120"/>
                <a:ea typeface="Microsoft JhengHei Light" panose="020B0304030504040204" pitchFamily="34" charset="-120"/>
              </a:rPr>
              <a:t>Asked</a:t>
            </a:r>
            <a:r>
              <a:rPr lang="nl-NL">
                <a:latin typeface="Microsoft JhengHei Light" panose="020B0304030504040204" pitchFamily="34" charset="-120"/>
                <a:ea typeface="Microsoft JhengHei Light" panose="020B0304030504040204" pitchFamily="34" charset="-120"/>
              </a:rPr>
              <a:t> </a:t>
            </a:r>
            <a:r>
              <a:rPr lang="nl-NL" err="1">
                <a:latin typeface="Microsoft JhengHei Light" panose="020B0304030504040204" pitchFamily="34" charset="-120"/>
                <a:ea typeface="Microsoft JhengHei Light" panose="020B0304030504040204" pitchFamily="34" charset="-120"/>
              </a:rPr>
              <a:t>Questions</a:t>
            </a:r>
            <a:r>
              <a:rPr lang="nl-NL">
                <a:latin typeface="Microsoft JhengHei Light" panose="020B0304030504040204" pitchFamily="34" charset="-120"/>
                <a:ea typeface="Microsoft JhengHei Light" panose="020B0304030504040204" pitchFamily="34" charset="-120"/>
              </a:rPr>
              <a:t> (FAQ) 2</a:t>
            </a:r>
            <a:endParaRPr lang="nl-NL"/>
          </a:p>
        </p:txBody>
      </p:sp>
      <p:sp>
        <p:nvSpPr>
          <p:cNvPr id="9" name="Tijdelijke aanduiding voor inhoud 8">
            <a:extLst>
              <a:ext uri="{FF2B5EF4-FFF2-40B4-BE49-F238E27FC236}">
                <a16:creationId xmlns:a16="http://schemas.microsoft.com/office/drawing/2014/main" id="{F219E9B2-C768-441C-B76C-641E7E22843A}"/>
              </a:ext>
            </a:extLst>
          </p:cNvPr>
          <p:cNvSpPr>
            <a:spLocks noGrp="1"/>
          </p:cNvSpPr>
          <p:nvPr>
            <p:ph sz="quarter" idx="14"/>
          </p:nvPr>
        </p:nvSpPr>
        <p:spPr>
          <a:xfrm>
            <a:off x="512999" y="1172766"/>
            <a:ext cx="8109507" cy="3606944"/>
          </a:xfrm>
        </p:spPr>
        <p:txBody>
          <a:bodyPr>
            <a:normAutofit/>
          </a:bodyPr>
          <a:lstStyle/>
          <a:p>
            <a:pPr marL="0">
              <a:lnSpc>
                <a:spcPct val="120000"/>
              </a:lnSpc>
              <a:buClr>
                <a:srgbClr val="008EBE"/>
              </a:buClr>
            </a:pPr>
            <a:r>
              <a:rPr lang="nl-NL" sz="1050" b="1">
                <a:solidFill>
                  <a:srgbClr val="605B9D"/>
                </a:solidFill>
                <a:latin typeface="Microsoft JhengHei Light"/>
                <a:cs typeface="Calibri Light" panose="020F0302020204030204" pitchFamily="34" charset="0"/>
              </a:rPr>
              <a:t>Zijn alle </a:t>
            </a:r>
            <a:r>
              <a:rPr lang="nl-NL" sz="1050" b="1" err="1">
                <a:solidFill>
                  <a:srgbClr val="605B9D"/>
                </a:solidFill>
                <a:latin typeface="Microsoft JhengHei Light"/>
                <a:cs typeface="Calibri Light" panose="020F0302020204030204" pitchFamily="34" charset="0"/>
              </a:rPr>
              <a:t>capabilities</a:t>
            </a:r>
            <a:r>
              <a:rPr lang="nl-NL" sz="1050" b="1">
                <a:solidFill>
                  <a:srgbClr val="605B9D"/>
                </a:solidFill>
                <a:latin typeface="Microsoft JhengHei Light"/>
                <a:cs typeface="Calibri Light" panose="020F0302020204030204" pitchFamily="34" charset="0"/>
              </a:rPr>
              <a:t> van toepassing? </a:t>
            </a:r>
          </a:p>
          <a:p>
            <a:pPr marL="394313" lvl="2" indent="-214313">
              <a:lnSpc>
                <a:spcPct val="120000"/>
              </a:lnSpc>
              <a:buClr>
                <a:srgbClr val="008EBE"/>
              </a:buClr>
            </a:pPr>
            <a:r>
              <a:rPr lang="nl-NL" sz="850">
                <a:solidFill>
                  <a:srgbClr val="605B9D"/>
                </a:solidFill>
                <a:latin typeface="Microsoft JhengHei Light"/>
                <a:cs typeface="Calibri Light" panose="020F0302020204030204" pitchFamily="34" charset="0"/>
              </a:rPr>
              <a:t>Het NBility model is een referentiemodel met alle </a:t>
            </a:r>
            <a:r>
              <a:rPr lang="nl-NL" sz="850" err="1">
                <a:solidFill>
                  <a:srgbClr val="605B9D"/>
                </a:solidFill>
                <a:latin typeface="Microsoft JhengHei Light"/>
                <a:cs typeface="Calibri Light" panose="020F0302020204030204" pitchFamily="34" charset="0"/>
              </a:rPr>
              <a:t>capabilities</a:t>
            </a:r>
            <a:r>
              <a:rPr lang="nl-NL" sz="850">
                <a:solidFill>
                  <a:srgbClr val="605B9D"/>
                </a:solidFill>
                <a:latin typeface="Microsoft JhengHei Light"/>
                <a:cs typeface="Calibri Light" panose="020F0302020204030204" pitchFamily="34" charset="0"/>
              </a:rPr>
              <a:t> die nodig zijn  voor een succesvolle netbeheerder (WAT). Iedere Netbeheerder kiest zelf de wijze van implementatie (HOE). Het NBility model is generiek voor </a:t>
            </a:r>
            <a:r>
              <a:rPr lang="nl-NL" sz="850" err="1">
                <a:solidFill>
                  <a:srgbClr val="605B9D"/>
                </a:solidFill>
                <a:latin typeface="Microsoft JhengHei Light"/>
                <a:cs typeface="Calibri Light" panose="020F0302020204030204" pitchFamily="34" charset="0"/>
              </a:rPr>
              <a:t>DSO’s</a:t>
            </a:r>
            <a:r>
              <a:rPr lang="nl-NL" sz="850">
                <a:solidFill>
                  <a:srgbClr val="605B9D"/>
                </a:solidFill>
                <a:latin typeface="Microsoft JhengHei Light"/>
                <a:cs typeface="Calibri Light" panose="020F0302020204030204" pitchFamily="34" charset="0"/>
              </a:rPr>
              <a:t> en </a:t>
            </a:r>
            <a:r>
              <a:rPr lang="nl-NL" sz="850" err="1">
                <a:solidFill>
                  <a:srgbClr val="605B9D"/>
                </a:solidFill>
                <a:latin typeface="Microsoft JhengHei Light"/>
                <a:cs typeface="Calibri Light" panose="020F0302020204030204" pitchFamily="34" charset="0"/>
              </a:rPr>
              <a:t>TSO’s</a:t>
            </a:r>
            <a:r>
              <a:rPr lang="nl-NL" sz="850">
                <a:solidFill>
                  <a:srgbClr val="605B9D"/>
                </a:solidFill>
                <a:latin typeface="Microsoft JhengHei Light"/>
                <a:cs typeface="Calibri Light" panose="020F0302020204030204" pitchFamily="34" charset="0"/>
              </a:rPr>
              <a:t>. Sommige </a:t>
            </a:r>
            <a:r>
              <a:rPr lang="nl-NL" sz="850" err="1">
                <a:solidFill>
                  <a:srgbClr val="605B9D"/>
                </a:solidFill>
                <a:latin typeface="Microsoft JhengHei Light"/>
                <a:cs typeface="Calibri Light" panose="020F0302020204030204" pitchFamily="34" charset="0"/>
              </a:rPr>
              <a:t>capabilities</a:t>
            </a:r>
            <a:r>
              <a:rPr lang="nl-NL" sz="850">
                <a:solidFill>
                  <a:srgbClr val="605B9D"/>
                </a:solidFill>
                <a:latin typeface="Microsoft JhengHei Light"/>
                <a:cs typeface="Calibri Light" panose="020F0302020204030204" pitchFamily="34" charset="0"/>
              </a:rPr>
              <a:t> zijn voor </a:t>
            </a:r>
            <a:r>
              <a:rPr lang="nl-NL" sz="850" err="1">
                <a:solidFill>
                  <a:srgbClr val="605B9D"/>
                </a:solidFill>
                <a:latin typeface="Microsoft JhengHei Light"/>
                <a:cs typeface="Calibri Light" panose="020F0302020204030204" pitchFamily="34" charset="0"/>
              </a:rPr>
              <a:t>TSO’s</a:t>
            </a:r>
            <a:r>
              <a:rPr lang="nl-NL" sz="850">
                <a:solidFill>
                  <a:srgbClr val="605B9D"/>
                </a:solidFill>
                <a:latin typeface="Microsoft JhengHei Light"/>
                <a:cs typeface="Calibri Light" panose="020F0302020204030204" pitchFamily="34" charset="0"/>
              </a:rPr>
              <a:t> niet van toepassing (b.v. consumenten bedienen).</a:t>
            </a:r>
          </a:p>
          <a:p>
            <a:pPr marL="394313" lvl="2" indent="-214313">
              <a:lnSpc>
                <a:spcPct val="120000"/>
              </a:lnSpc>
              <a:buClr>
                <a:srgbClr val="008EBE"/>
              </a:buClr>
            </a:pPr>
            <a:endParaRPr lang="nl-NL" sz="850">
              <a:solidFill>
                <a:srgbClr val="605B9D"/>
              </a:solidFill>
              <a:latin typeface="Microsoft JhengHei Light"/>
              <a:cs typeface="Calibri Light" panose="020F0302020204030204" pitchFamily="34" charset="0"/>
            </a:endParaRPr>
          </a:p>
          <a:p>
            <a:pPr marL="0">
              <a:lnSpc>
                <a:spcPct val="120000"/>
              </a:lnSpc>
              <a:buClr>
                <a:srgbClr val="008EBE"/>
              </a:buClr>
            </a:pPr>
            <a:r>
              <a:rPr lang="nl-NL" sz="1050" b="1">
                <a:solidFill>
                  <a:srgbClr val="605B9D"/>
                </a:solidFill>
                <a:latin typeface="Microsoft JhengHei Light"/>
                <a:cs typeface="Calibri Light" panose="020F0302020204030204" pitchFamily="34" charset="0"/>
              </a:rPr>
              <a:t>Wat is een </a:t>
            </a:r>
            <a:r>
              <a:rPr lang="nl-NL" sz="1050" b="1" err="1">
                <a:solidFill>
                  <a:srgbClr val="605B9D"/>
                </a:solidFill>
                <a:latin typeface="Microsoft JhengHei Light"/>
                <a:cs typeface="Calibri Light" panose="020F0302020204030204" pitchFamily="34" charset="0"/>
              </a:rPr>
              <a:t>waardestroom</a:t>
            </a:r>
            <a:r>
              <a:rPr lang="nl-NL" sz="1050" b="1">
                <a:solidFill>
                  <a:srgbClr val="605B9D"/>
                </a:solidFill>
                <a:latin typeface="Microsoft JhengHei Light"/>
                <a:cs typeface="Calibri Light" panose="020F0302020204030204" pitchFamily="34" charset="0"/>
              </a:rPr>
              <a:t>? </a:t>
            </a:r>
          </a:p>
          <a:p>
            <a:pPr marL="394313" lvl="2" indent="-214313">
              <a:lnSpc>
                <a:spcPct val="120000"/>
              </a:lnSpc>
              <a:buClr>
                <a:srgbClr val="008EBE"/>
              </a:buClr>
            </a:pPr>
            <a:r>
              <a:rPr lang="nl-NL" sz="850">
                <a:solidFill>
                  <a:srgbClr val="605B9D"/>
                </a:solidFill>
                <a:latin typeface="Microsoft JhengHei Light"/>
                <a:cs typeface="Calibri Light" panose="020F0302020204030204" pitchFamily="34" charset="0"/>
              </a:rPr>
              <a:t>Een Waardestroom is een groepering van business </a:t>
            </a:r>
            <a:r>
              <a:rPr lang="nl-NL" sz="850" err="1">
                <a:solidFill>
                  <a:srgbClr val="605B9D"/>
                </a:solidFill>
                <a:latin typeface="Microsoft JhengHei Light"/>
                <a:cs typeface="Calibri Light" panose="020F0302020204030204" pitchFamily="34" charset="0"/>
              </a:rPr>
              <a:t>capabilities</a:t>
            </a:r>
            <a:r>
              <a:rPr lang="nl-NL" sz="850">
                <a:solidFill>
                  <a:srgbClr val="605B9D"/>
                </a:solidFill>
                <a:latin typeface="Microsoft JhengHei Light"/>
                <a:cs typeface="Calibri Light" panose="020F0302020204030204" pitchFamily="34" charset="0"/>
              </a:rPr>
              <a:t> gericht op waarde-uitwisseling met een klant of maatschappij (groep klanten). Voor de belangrijkste waarde-uitwisselingen van een netbeheerder is een </a:t>
            </a:r>
            <a:r>
              <a:rPr lang="nl-NL" sz="850" err="1">
                <a:solidFill>
                  <a:srgbClr val="605B9D"/>
                </a:solidFill>
                <a:latin typeface="Microsoft JhengHei Light"/>
                <a:cs typeface="Calibri Light" panose="020F0302020204030204" pitchFamily="34" charset="0"/>
              </a:rPr>
              <a:t>waardestroom</a:t>
            </a:r>
            <a:r>
              <a:rPr lang="nl-NL" sz="850">
                <a:solidFill>
                  <a:srgbClr val="605B9D"/>
                </a:solidFill>
                <a:latin typeface="Microsoft JhengHei Light"/>
                <a:cs typeface="Calibri Light" panose="020F0302020204030204" pitchFamily="34" charset="0"/>
              </a:rPr>
              <a:t> gedefinieerd.  </a:t>
            </a:r>
          </a:p>
          <a:p>
            <a:pPr marL="394313" lvl="2" indent="-214313">
              <a:lnSpc>
                <a:spcPct val="120000"/>
              </a:lnSpc>
              <a:buClr>
                <a:srgbClr val="008EBE"/>
              </a:buClr>
            </a:pPr>
            <a:r>
              <a:rPr lang="nl-NL" sz="850">
                <a:solidFill>
                  <a:srgbClr val="605B9D"/>
                </a:solidFill>
                <a:latin typeface="Microsoft JhengHei Light"/>
                <a:cs typeface="Calibri Light" panose="020F0302020204030204" pitchFamily="34" charset="0"/>
              </a:rPr>
              <a:t>Per </a:t>
            </a:r>
            <a:r>
              <a:rPr lang="nl-NL" sz="850" err="1">
                <a:solidFill>
                  <a:srgbClr val="605B9D"/>
                </a:solidFill>
                <a:latin typeface="Microsoft JhengHei Light"/>
                <a:cs typeface="Calibri Light" panose="020F0302020204030204" pitchFamily="34" charset="0"/>
              </a:rPr>
              <a:t>waardestroom</a:t>
            </a:r>
            <a:r>
              <a:rPr lang="nl-NL" sz="850">
                <a:solidFill>
                  <a:srgbClr val="605B9D"/>
                </a:solidFill>
                <a:latin typeface="Microsoft JhengHei Light"/>
                <a:cs typeface="Calibri Light" panose="020F0302020204030204" pitchFamily="34" charset="0"/>
              </a:rPr>
              <a:t> zijn (normatief) de business </a:t>
            </a:r>
            <a:r>
              <a:rPr lang="nl-NL" sz="850" err="1">
                <a:solidFill>
                  <a:srgbClr val="605B9D"/>
                </a:solidFill>
                <a:latin typeface="Microsoft JhengHei Light"/>
                <a:cs typeface="Calibri Light" panose="020F0302020204030204" pitchFamily="34" charset="0"/>
              </a:rPr>
              <a:t>capabilities</a:t>
            </a:r>
            <a:r>
              <a:rPr lang="nl-NL" sz="850">
                <a:solidFill>
                  <a:srgbClr val="605B9D"/>
                </a:solidFill>
                <a:latin typeface="Microsoft JhengHei Light"/>
                <a:cs typeface="Calibri Light" panose="020F0302020204030204" pitchFamily="34" charset="0"/>
              </a:rPr>
              <a:t> benoemd die nodig zijn om de totale waarde-uitwisseling te realiseren. De business </a:t>
            </a:r>
            <a:r>
              <a:rPr lang="nl-NL" sz="850" err="1">
                <a:solidFill>
                  <a:srgbClr val="605B9D"/>
                </a:solidFill>
                <a:latin typeface="Microsoft JhengHei Light"/>
                <a:cs typeface="Calibri Light" panose="020F0302020204030204" pitchFamily="34" charset="0"/>
              </a:rPr>
              <a:t>capabilities</a:t>
            </a:r>
            <a:r>
              <a:rPr lang="nl-NL" sz="850">
                <a:solidFill>
                  <a:srgbClr val="605B9D"/>
                </a:solidFill>
                <a:latin typeface="Microsoft JhengHei Light"/>
                <a:cs typeface="Calibri Light" panose="020F0302020204030204" pitchFamily="34" charset="0"/>
              </a:rPr>
              <a:t> per </a:t>
            </a:r>
            <a:r>
              <a:rPr lang="nl-NL" sz="850" err="1">
                <a:solidFill>
                  <a:srgbClr val="605B9D"/>
                </a:solidFill>
                <a:latin typeface="Microsoft JhengHei Light"/>
                <a:cs typeface="Calibri Light" panose="020F0302020204030204" pitchFamily="34" charset="0"/>
              </a:rPr>
              <a:t>waardestroom</a:t>
            </a:r>
            <a:r>
              <a:rPr lang="nl-NL" sz="850">
                <a:solidFill>
                  <a:srgbClr val="605B9D"/>
                </a:solidFill>
                <a:latin typeface="Microsoft JhengHei Light"/>
                <a:cs typeface="Calibri Light" panose="020F0302020204030204" pitchFamily="34" charset="0"/>
              </a:rPr>
              <a:t> zijn in de vorm van een metrokaart gevisualiseerd (volgorde is indicatief voor een ‘gangbare’ procesflow binnen de </a:t>
            </a:r>
            <a:r>
              <a:rPr lang="nl-NL" sz="850" err="1">
                <a:solidFill>
                  <a:srgbClr val="605B9D"/>
                </a:solidFill>
                <a:latin typeface="Microsoft JhengHei Light"/>
                <a:cs typeface="Calibri Light" panose="020F0302020204030204" pitchFamily="34" charset="0"/>
              </a:rPr>
              <a:t>waardestroom</a:t>
            </a:r>
            <a:r>
              <a:rPr lang="nl-NL" sz="850">
                <a:solidFill>
                  <a:srgbClr val="605B9D"/>
                </a:solidFill>
                <a:latin typeface="Microsoft JhengHei Light"/>
                <a:cs typeface="Calibri Light" panose="020F0302020204030204" pitchFamily="34" charset="0"/>
              </a:rPr>
              <a:t>). </a:t>
            </a:r>
          </a:p>
          <a:p>
            <a:pPr marL="394313" lvl="2" indent="-214313">
              <a:lnSpc>
                <a:spcPct val="120000"/>
              </a:lnSpc>
              <a:buClr>
                <a:srgbClr val="008EBE"/>
              </a:buClr>
            </a:pPr>
            <a:r>
              <a:rPr lang="nl-NL" sz="850">
                <a:solidFill>
                  <a:srgbClr val="605B9D"/>
                </a:solidFill>
                <a:latin typeface="Microsoft JhengHei Light"/>
                <a:cs typeface="Calibri Light" panose="020F0302020204030204" pitchFamily="34" charset="0"/>
              </a:rPr>
              <a:t>Iedere netbeheerder richt één of meerdere ketens in met een specifieke volgorde van de business </a:t>
            </a:r>
            <a:r>
              <a:rPr lang="nl-NL" sz="850" err="1">
                <a:solidFill>
                  <a:srgbClr val="605B9D"/>
                </a:solidFill>
                <a:latin typeface="Microsoft JhengHei Light"/>
                <a:cs typeface="Calibri Light" panose="020F0302020204030204" pitchFamily="34" charset="0"/>
              </a:rPr>
              <a:t>capabilities</a:t>
            </a:r>
            <a:r>
              <a:rPr lang="nl-NL" sz="850">
                <a:solidFill>
                  <a:srgbClr val="605B9D"/>
                </a:solidFill>
                <a:latin typeface="Microsoft JhengHei Light"/>
                <a:cs typeface="Calibri Light" panose="020F0302020204030204" pitchFamily="34" charset="0"/>
              </a:rPr>
              <a:t> gericht op een specifieke (deel)</a:t>
            </a:r>
            <a:r>
              <a:rPr lang="nl-NL" sz="850" err="1">
                <a:solidFill>
                  <a:srgbClr val="605B9D"/>
                </a:solidFill>
                <a:latin typeface="Microsoft JhengHei Light"/>
                <a:cs typeface="Calibri Light" panose="020F0302020204030204" pitchFamily="34" charset="0"/>
              </a:rPr>
              <a:t>waardeuitwisseling</a:t>
            </a:r>
            <a:r>
              <a:rPr lang="nl-NL" sz="850">
                <a:solidFill>
                  <a:srgbClr val="605B9D"/>
                </a:solidFill>
                <a:latin typeface="Microsoft JhengHei Light"/>
                <a:cs typeface="Calibri Light" panose="020F0302020204030204" pitchFamily="34" charset="0"/>
              </a:rPr>
              <a:t> of specifieke product/markt combinatie. </a:t>
            </a:r>
          </a:p>
          <a:p>
            <a:pPr marL="394313" lvl="2" indent="-214313">
              <a:lnSpc>
                <a:spcPct val="120000"/>
              </a:lnSpc>
              <a:buClr>
                <a:srgbClr val="008EBE"/>
              </a:buClr>
            </a:pPr>
            <a:r>
              <a:rPr lang="nl-NL" sz="850">
                <a:solidFill>
                  <a:srgbClr val="605B9D"/>
                </a:solidFill>
                <a:latin typeface="Microsoft JhengHei Light"/>
                <a:cs typeface="Calibri Light" panose="020F0302020204030204" pitchFamily="34" charset="0"/>
              </a:rPr>
              <a:t>Bijvoorbeeld binnen </a:t>
            </a:r>
            <a:r>
              <a:rPr lang="nl-NL" sz="850" err="1">
                <a:solidFill>
                  <a:srgbClr val="605B9D"/>
                </a:solidFill>
                <a:latin typeface="Microsoft JhengHei Light"/>
                <a:cs typeface="Calibri Light" panose="020F0302020204030204" pitchFamily="34" charset="0"/>
              </a:rPr>
              <a:t>waardestroom</a:t>
            </a:r>
            <a:r>
              <a:rPr lang="nl-NL" sz="850">
                <a:solidFill>
                  <a:srgbClr val="605B9D"/>
                </a:solidFill>
                <a:latin typeface="Microsoft JhengHei Light"/>
                <a:cs typeface="Calibri Light" panose="020F0302020204030204" pitchFamily="34" charset="0"/>
              </a:rPr>
              <a:t> Contracteren, aan- en afsluiten gebruikers zouden ketens kunnen worden ingericht voor:</a:t>
            </a:r>
          </a:p>
          <a:p>
            <a:pPr marL="574313" lvl="3" indent="-214313">
              <a:lnSpc>
                <a:spcPct val="120000"/>
              </a:lnSpc>
              <a:buClr>
                <a:srgbClr val="008EBE"/>
              </a:buClr>
            </a:pPr>
            <a:r>
              <a:rPr lang="nl-NL" sz="850">
                <a:solidFill>
                  <a:srgbClr val="605B9D"/>
                </a:solidFill>
                <a:latin typeface="Microsoft JhengHei Light"/>
                <a:cs typeface="Calibri Light" panose="020F0302020204030204" pitchFamily="34" charset="0"/>
              </a:rPr>
              <a:t>Realiseren Aansluitingen (aanvraag tot en met realisatie) voor particulieren.</a:t>
            </a:r>
          </a:p>
          <a:p>
            <a:pPr marL="574313" lvl="3" indent="-214313">
              <a:lnSpc>
                <a:spcPct val="120000"/>
              </a:lnSpc>
              <a:buClr>
                <a:srgbClr val="008EBE"/>
              </a:buClr>
            </a:pPr>
            <a:r>
              <a:rPr lang="nl-NL" sz="850">
                <a:solidFill>
                  <a:srgbClr val="605B9D"/>
                </a:solidFill>
                <a:latin typeface="Microsoft JhengHei Light"/>
                <a:cs typeface="Calibri Light" panose="020F0302020204030204" pitchFamily="34" charset="0"/>
              </a:rPr>
              <a:t>Realiseren Aansluitingen voor (groot) zakelijke klanten.</a:t>
            </a:r>
          </a:p>
          <a:p>
            <a:pPr marL="574313" lvl="3" indent="-214313">
              <a:lnSpc>
                <a:spcPct val="120000"/>
              </a:lnSpc>
              <a:buClr>
                <a:srgbClr val="008EBE"/>
              </a:buClr>
            </a:pPr>
            <a:r>
              <a:rPr lang="nl-NL" sz="850">
                <a:solidFill>
                  <a:srgbClr val="605B9D"/>
                </a:solidFill>
                <a:latin typeface="Microsoft JhengHei Light"/>
                <a:cs typeface="Calibri Light" panose="020F0302020204030204" pitchFamily="34" charset="0"/>
              </a:rPr>
              <a:t>Realiseren SVEL (switch, ……).</a:t>
            </a:r>
          </a:p>
          <a:p>
            <a:pPr marL="574313" lvl="3" indent="-214313">
              <a:lnSpc>
                <a:spcPct val="120000"/>
              </a:lnSpc>
              <a:buClr>
                <a:srgbClr val="008EBE"/>
              </a:buClr>
            </a:pPr>
            <a:r>
              <a:rPr lang="nl-NL" sz="850">
                <a:solidFill>
                  <a:srgbClr val="605B9D"/>
                </a:solidFill>
                <a:latin typeface="Microsoft JhengHei Light"/>
                <a:cs typeface="Calibri Light" panose="020F0302020204030204" pitchFamily="34" charset="0"/>
              </a:rPr>
              <a:t>Afhandelen </a:t>
            </a:r>
            <a:r>
              <a:rPr lang="nl-NL" sz="850" err="1">
                <a:solidFill>
                  <a:srgbClr val="605B9D"/>
                </a:solidFill>
                <a:latin typeface="Microsoft JhengHei Light"/>
                <a:cs typeface="Calibri Light" panose="020F0302020204030204" pitchFamily="34" charset="0"/>
              </a:rPr>
              <a:t>contractloze</a:t>
            </a:r>
            <a:r>
              <a:rPr lang="nl-NL" sz="850">
                <a:solidFill>
                  <a:srgbClr val="605B9D"/>
                </a:solidFill>
                <a:latin typeface="Microsoft JhengHei Light"/>
                <a:cs typeface="Calibri Light" panose="020F0302020204030204" pitchFamily="34" charset="0"/>
              </a:rPr>
              <a:t> aansluiting.</a:t>
            </a:r>
          </a:p>
          <a:p>
            <a:pPr marL="574313" lvl="3" indent="-214313">
              <a:lnSpc>
                <a:spcPct val="120000"/>
              </a:lnSpc>
              <a:buClr>
                <a:srgbClr val="008EBE"/>
              </a:buClr>
            </a:pPr>
            <a:r>
              <a:rPr lang="nl-NL" sz="850">
                <a:solidFill>
                  <a:srgbClr val="605B9D"/>
                </a:solidFill>
                <a:latin typeface="Microsoft JhengHei Light"/>
                <a:cs typeface="Calibri Light" panose="020F0302020204030204" pitchFamily="34" charset="0"/>
              </a:rPr>
              <a:t>Borgen uitvoeringscapaciteit =&gt; S&amp;OP.</a:t>
            </a:r>
          </a:p>
          <a:p>
            <a:pPr marL="574313" lvl="3" indent="-214313">
              <a:lnSpc>
                <a:spcPct val="120000"/>
              </a:lnSpc>
              <a:buClr>
                <a:srgbClr val="008EBE"/>
              </a:buClr>
            </a:pPr>
            <a:r>
              <a:rPr lang="nl-NL" sz="850">
                <a:solidFill>
                  <a:srgbClr val="605B9D"/>
                </a:solidFill>
                <a:latin typeface="Microsoft JhengHei Light"/>
                <a:cs typeface="Calibri Light" panose="020F0302020204030204" pitchFamily="34" charset="0"/>
              </a:rPr>
              <a:t>Realiseren Technische richtlijnen aansluitingen.</a:t>
            </a:r>
          </a:p>
        </p:txBody>
      </p:sp>
      <p:pic>
        <p:nvPicPr>
          <p:cNvPr id="6" name="Afbeelding 5">
            <a:extLst>
              <a:ext uri="{FF2B5EF4-FFF2-40B4-BE49-F238E27FC236}">
                <a16:creationId xmlns:a16="http://schemas.microsoft.com/office/drawing/2014/main" id="{6CB07470-A751-45CA-BE2E-D3FFF0574AD9}"/>
              </a:ext>
            </a:extLst>
          </p:cNvPr>
          <p:cNvPicPr>
            <a:picLocks noChangeAspect="1"/>
          </p:cNvPicPr>
          <p:nvPr/>
        </p:nvPicPr>
        <p:blipFill>
          <a:blip r:embed="rId2"/>
          <a:stretch>
            <a:fillRect/>
          </a:stretch>
        </p:blipFill>
        <p:spPr>
          <a:xfrm>
            <a:off x="7425595" y="144534"/>
            <a:ext cx="1319420" cy="359100"/>
          </a:xfrm>
          <a:prstGeom prst="rect">
            <a:avLst/>
          </a:prstGeom>
        </p:spPr>
      </p:pic>
      <p:sp>
        <p:nvSpPr>
          <p:cNvPr id="7" name="Tijdelijke aanduiding voor dianummer 2">
            <a:extLst>
              <a:ext uri="{FF2B5EF4-FFF2-40B4-BE49-F238E27FC236}">
                <a16:creationId xmlns:a16="http://schemas.microsoft.com/office/drawing/2014/main" id="{93E40ADD-5F6E-41DF-8F2E-2A05FD2C855A}"/>
              </a:ext>
            </a:extLst>
          </p:cNvPr>
          <p:cNvSpPr txBox="1">
            <a:spLocks/>
          </p:cNvSpPr>
          <p:nvPr/>
        </p:nvSpPr>
        <p:spPr>
          <a:xfrm>
            <a:off x="476906" y="4838877"/>
            <a:ext cx="2057400" cy="273844"/>
          </a:xfrm>
          <a:prstGeom prst="rect">
            <a:avLst/>
          </a:prstGeom>
        </p:spPr>
        <p:txBody>
          <a:bodyPr vert="horz" lIns="0" tIns="0" rIns="0" bIns="0" rtlCol="0" anchor="t" anchorCtr="0">
            <a:noAutofit/>
          </a:bodyPr>
          <a:lstStyle>
            <a:defPPr>
              <a:defRPr lang="nl-NL"/>
            </a:defPPr>
            <a:lvl1pPr marL="0" algn="r" defTabSz="685800" rtl="0" eaLnBrk="1" latinLnBrk="0" hangingPunct="1">
              <a:defRPr sz="1000" b="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defRPr/>
            </a:pPr>
            <a:fld id="{F68BF4A6-40A7-E04A-A78B-7409A1BC41E0}" type="slidenum">
              <a:rPr lang="en-GB" sz="750" smtClean="0">
                <a:solidFill>
                  <a:srgbClr val="625D62">
                    <a:tint val="75000"/>
                  </a:srgbClr>
                </a:solidFill>
                <a:latin typeface="Arial"/>
              </a:rPr>
              <a:pPr algn="l">
                <a:defRPr/>
              </a:pPr>
              <a:t>23</a:t>
            </a:fld>
            <a:endParaRPr lang="en-GB" sz="750">
              <a:solidFill>
                <a:srgbClr val="625D62">
                  <a:tint val="75000"/>
                </a:srgbClr>
              </a:solidFill>
              <a:latin typeface="Arial"/>
            </a:endParaRPr>
          </a:p>
        </p:txBody>
      </p:sp>
    </p:spTree>
    <p:extLst>
      <p:ext uri="{BB962C8B-B14F-4D97-AF65-F5344CB8AC3E}">
        <p14:creationId xmlns:p14="http://schemas.microsoft.com/office/powerpoint/2010/main" val="17821957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C22141AC-1941-48F5-9D51-EC8EC6E41E5D}"/>
              </a:ext>
            </a:extLst>
          </p:cNvPr>
          <p:cNvSpPr>
            <a:spLocks noGrp="1"/>
          </p:cNvSpPr>
          <p:nvPr>
            <p:ph type="title"/>
          </p:nvPr>
        </p:nvSpPr>
        <p:spPr/>
        <p:txBody>
          <a:bodyPr/>
          <a:lstStyle/>
          <a:p>
            <a:r>
              <a:rPr lang="nl-NL">
                <a:latin typeface="Microsoft JhengHei Light" panose="020B0304030504040204" pitchFamily="34" charset="-120"/>
                <a:ea typeface="Microsoft JhengHei Light" panose="020B0304030504040204" pitchFamily="34" charset="-120"/>
              </a:rPr>
              <a:t>4. </a:t>
            </a:r>
            <a:r>
              <a:rPr lang="nl-NL" err="1">
                <a:latin typeface="Microsoft JhengHei Light" panose="020B0304030504040204" pitchFamily="34" charset="-120"/>
                <a:ea typeface="Microsoft JhengHei Light" panose="020B0304030504040204" pitchFamily="34" charset="-120"/>
              </a:rPr>
              <a:t>Frequently</a:t>
            </a:r>
            <a:r>
              <a:rPr lang="nl-NL">
                <a:latin typeface="Microsoft JhengHei Light" panose="020B0304030504040204" pitchFamily="34" charset="-120"/>
                <a:ea typeface="Microsoft JhengHei Light" panose="020B0304030504040204" pitchFamily="34" charset="-120"/>
              </a:rPr>
              <a:t> </a:t>
            </a:r>
            <a:r>
              <a:rPr lang="nl-NL" err="1">
                <a:latin typeface="Microsoft JhengHei Light" panose="020B0304030504040204" pitchFamily="34" charset="-120"/>
                <a:ea typeface="Microsoft JhengHei Light" panose="020B0304030504040204" pitchFamily="34" charset="-120"/>
              </a:rPr>
              <a:t>Asked</a:t>
            </a:r>
            <a:r>
              <a:rPr lang="nl-NL">
                <a:latin typeface="Microsoft JhengHei Light" panose="020B0304030504040204" pitchFamily="34" charset="-120"/>
                <a:ea typeface="Microsoft JhengHei Light" panose="020B0304030504040204" pitchFamily="34" charset="-120"/>
              </a:rPr>
              <a:t> </a:t>
            </a:r>
            <a:r>
              <a:rPr lang="nl-NL" err="1">
                <a:latin typeface="Microsoft JhengHei Light" panose="020B0304030504040204" pitchFamily="34" charset="-120"/>
                <a:ea typeface="Microsoft JhengHei Light" panose="020B0304030504040204" pitchFamily="34" charset="-120"/>
              </a:rPr>
              <a:t>Questions</a:t>
            </a:r>
            <a:r>
              <a:rPr lang="nl-NL">
                <a:latin typeface="Microsoft JhengHei Light" panose="020B0304030504040204" pitchFamily="34" charset="-120"/>
                <a:ea typeface="Microsoft JhengHei Light" panose="020B0304030504040204" pitchFamily="34" charset="-120"/>
              </a:rPr>
              <a:t> (FAQ) 3</a:t>
            </a:r>
            <a:endParaRPr lang="nl-NL"/>
          </a:p>
        </p:txBody>
      </p:sp>
      <p:sp>
        <p:nvSpPr>
          <p:cNvPr id="9" name="Tijdelijke aanduiding voor inhoud 8">
            <a:extLst>
              <a:ext uri="{FF2B5EF4-FFF2-40B4-BE49-F238E27FC236}">
                <a16:creationId xmlns:a16="http://schemas.microsoft.com/office/drawing/2014/main" id="{F219E9B2-C768-441C-B76C-641E7E22843A}"/>
              </a:ext>
            </a:extLst>
          </p:cNvPr>
          <p:cNvSpPr>
            <a:spLocks noGrp="1"/>
          </p:cNvSpPr>
          <p:nvPr>
            <p:ph sz="quarter" idx="14"/>
          </p:nvPr>
        </p:nvSpPr>
        <p:spPr>
          <a:xfrm>
            <a:off x="521495" y="965597"/>
            <a:ext cx="8109507" cy="3606944"/>
          </a:xfrm>
        </p:spPr>
        <p:txBody>
          <a:bodyPr vert="horz" lIns="68580" tIns="34290" rIns="68580" bIns="34290" rtlCol="0" anchor="t" anchorCtr="0">
            <a:normAutofit/>
          </a:bodyPr>
          <a:lstStyle/>
          <a:p>
            <a:pPr marL="0">
              <a:lnSpc>
                <a:spcPct val="120000"/>
              </a:lnSpc>
              <a:buClr>
                <a:srgbClr val="008EBE"/>
              </a:buClr>
            </a:pPr>
            <a:r>
              <a:rPr lang="nl-NL" sz="1050" b="1">
                <a:solidFill>
                  <a:srgbClr val="605B9D"/>
                </a:solidFill>
                <a:latin typeface="Microsoft JhengHei Light"/>
                <a:cs typeface="Calibri Light" panose="020F0302020204030204" pitchFamily="34" charset="0"/>
              </a:rPr>
              <a:t>In welke </a:t>
            </a:r>
            <a:r>
              <a:rPr lang="nl-NL" sz="1050" b="1" err="1">
                <a:solidFill>
                  <a:srgbClr val="605B9D"/>
                </a:solidFill>
                <a:latin typeface="Microsoft JhengHei Light"/>
                <a:cs typeface="Calibri Light" panose="020F0302020204030204" pitchFamily="34" charset="0"/>
              </a:rPr>
              <a:t>waardestroom</a:t>
            </a:r>
            <a:r>
              <a:rPr lang="nl-NL" sz="1050" b="1">
                <a:solidFill>
                  <a:srgbClr val="605B9D"/>
                </a:solidFill>
                <a:latin typeface="Microsoft JhengHei Light"/>
                <a:cs typeface="Calibri Light" panose="020F0302020204030204" pitchFamily="34" charset="0"/>
              </a:rPr>
              <a:t> zit business </a:t>
            </a:r>
            <a:r>
              <a:rPr lang="nl-NL" sz="1050" b="1" err="1">
                <a:solidFill>
                  <a:srgbClr val="605B9D"/>
                </a:solidFill>
                <a:latin typeface="Microsoft JhengHei Light"/>
                <a:cs typeface="Calibri Light" panose="020F0302020204030204" pitchFamily="34" charset="0"/>
              </a:rPr>
              <a:t>capability</a:t>
            </a:r>
            <a:r>
              <a:rPr lang="nl-NL" sz="1050" b="1">
                <a:solidFill>
                  <a:srgbClr val="605B9D"/>
                </a:solidFill>
                <a:latin typeface="Microsoft JhengHei Light"/>
                <a:cs typeface="Calibri Light" panose="020F0302020204030204" pitchFamily="34" charset="0"/>
              </a:rPr>
              <a:t>:  6.2.1 Aansluitingen/ allocatiepunten beheren?</a:t>
            </a:r>
          </a:p>
          <a:p>
            <a:pPr marL="394313" lvl="2" indent="-214313">
              <a:lnSpc>
                <a:spcPct val="120000"/>
              </a:lnSpc>
              <a:buClr>
                <a:srgbClr val="008EBE"/>
              </a:buClr>
            </a:pPr>
            <a:r>
              <a:rPr lang="nl-NL" sz="850">
                <a:solidFill>
                  <a:srgbClr val="605B9D"/>
                </a:solidFill>
                <a:latin typeface="Microsoft JhengHei Light"/>
                <a:cs typeface="Calibri Light" panose="020F0302020204030204" pitchFamily="34" charset="0"/>
              </a:rPr>
              <a:t>Deze business </a:t>
            </a:r>
            <a:r>
              <a:rPr lang="nl-NL" sz="850" err="1">
                <a:solidFill>
                  <a:srgbClr val="605B9D"/>
                </a:solidFill>
                <a:latin typeface="Microsoft JhengHei Light"/>
                <a:cs typeface="Calibri Light" panose="020F0302020204030204" pitchFamily="34" charset="0"/>
              </a:rPr>
              <a:t>capability</a:t>
            </a:r>
            <a:r>
              <a:rPr lang="nl-NL" sz="850">
                <a:solidFill>
                  <a:srgbClr val="605B9D"/>
                </a:solidFill>
                <a:latin typeface="Microsoft JhengHei Light"/>
                <a:cs typeface="Calibri Light" panose="020F0302020204030204" pitchFamily="34" charset="0"/>
              </a:rPr>
              <a:t> zit in de </a:t>
            </a:r>
            <a:r>
              <a:rPr lang="nl-NL" sz="850" err="1">
                <a:solidFill>
                  <a:srgbClr val="605B9D"/>
                </a:solidFill>
                <a:latin typeface="Microsoft JhengHei Light"/>
                <a:cs typeface="Calibri Light" panose="020F0302020204030204" pitchFamily="34" charset="0"/>
              </a:rPr>
              <a:t>waardestroom</a:t>
            </a:r>
            <a:r>
              <a:rPr lang="nl-NL" sz="850">
                <a:solidFill>
                  <a:srgbClr val="605B9D"/>
                </a:solidFill>
                <a:latin typeface="Microsoft JhengHei Light"/>
                <a:cs typeface="Calibri Light" panose="020F0302020204030204" pitchFamily="34" charset="0"/>
              </a:rPr>
              <a:t> ‘Contracteren, aan- en afsluiten van gebruikers’ aangezien in deze </a:t>
            </a:r>
            <a:r>
              <a:rPr lang="nl-NL" sz="850" err="1">
                <a:solidFill>
                  <a:srgbClr val="605B9D"/>
                </a:solidFill>
                <a:latin typeface="Microsoft JhengHei Light"/>
                <a:cs typeface="Calibri Light" panose="020F0302020204030204" pitchFamily="34" charset="0"/>
              </a:rPr>
              <a:t>waardestroom</a:t>
            </a:r>
            <a:r>
              <a:rPr lang="nl-NL" sz="850">
                <a:solidFill>
                  <a:srgbClr val="605B9D"/>
                </a:solidFill>
                <a:latin typeface="Microsoft JhengHei Light"/>
                <a:cs typeface="Calibri Light" panose="020F0302020204030204" pitchFamily="34" charset="0"/>
              </a:rPr>
              <a:t> het contract en de fysieke aansluiting wordt gerealiseerd en de bijbehorende registratie van de administratieve aansluiting plaatsvindt. Deze business </a:t>
            </a:r>
            <a:r>
              <a:rPr lang="nl-NL" sz="850" err="1">
                <a:solidFill>
                  <a:srgbClr val="605B9D"/>
                </a:solidFill>
                <a:latin typeface="Microsoft JhengHei Light"/>
                <a:cs typeface="Calibri Light" panose="020F0302020204030204" pitchFamily="34" charset="0"/>
              </a:rPr>
              <a:t>capability</a:t>
            </a:r>
            <a:r>
              <a:rPr lang="nl-NL" sz="850">
                <a:solidFill>
                  <a:srgbClr val="605B9D"/>
                </a:solidFill>
                <a:latin typeface="Microsoft JhengHei Light"/>
                <a:cs typeface="Calibri Light" panose="020F0302020204030204" pitchFamily="34" charset="0"/>
              </a:rPr>
              <a:t> zit in ook in de twee </a:t>
            </a:r>
            <a:r>
              <a:rPr lang="nl-NL" sz="850" err="1">
                <a:solidFill>
                  <a:srgbClr val="605B9D"/>
                </a:solidFill>
                <a:latin typeface="Microsoft JhengHei Light"/>
                <a:cs typeface="Calibri Light" panose="020F0302020204030204" pitchFamily="34" charset="0"/>
              </a:rPr>
              <a:t>waardestromen</a:t>
            </a:r>
            <a:r>
              <a:rPr lang="nl-NL" sz="850">
                <a:solidFill>
                  <a:srgbClr val="605B9D"/>
                </a:solidFill>
                <a:latin typeface="Microsoft JhengHei Light"/>
                <a:cs typeface="Calibri Light" panose="020F0302020204030204" pitchFamily="34" charset="0"/>
              </a:rPr>
              <a:t> ‘Toewijzen van energiestromen’ en </a:t>
            </a:r>
            <a:r>
              <a:rPr lang="nl-NL" sz="850" err="1">
                <a:solidFill>
                  <a:srgbClr val="605B9D"/>
                </a:solidFill>
                <a:latin typeface="Microsoft JhengHei Light"/>
                <a:cs typeface="Calibri Light" panose="020F0302020204030204" pitchFamily="34" charset="0"/>
              </a:rPr>
              <a:t>beschikbaarstellen</a:t>
            </a:r>
            <a:r>
              <a:rPr lang="nl-NL" sz="850">
                <a:solidFill>
                  <a:srgbClr val="605B9D"/>
                </a:solidFill>
                <a:latin typeface="Microsoft JhengHei Light"/>
                <a:cs typeface="Calibri Light" panose="020F0302020204030204" pitchFamily="34" charset="0"/>
              </a:rPr>
              <a:t> van netbeheerdata’ omdat daarin de (administratieve) aansluitgegevens worden gebruikt. </a:t>
            </a:r>
          </a:p>
          <a:p>
            <a:pPr marL="394313" lvl="2" indent="-214313">
              <a:lnSpc>
                <a:spcPct val="120000"/>
              </a:lnSpc>
              <a:buClr>
                <a:srgbClr val="008EBE"/>
              </a:buClr>
            </a:pPr>
            <a:endParaRPr lang="nl-NL" sz="850">
              <a:solidFill>
                <a:srgbClr val="605B9D"/>
              </a:solidFill>
              <a:latin typeface="Microsoft JhengHei Light"/>
              <a:cs typeface="Calibri Light" panose="020F0302020204030204" pitchFamily="34" charset="0"/>
            </a:endParaRPr>
          </a:p>
          <a:p>
            <a:r>
              <a:rPr lang="nl-NL" sz="1050" b="1">
                <a:solidFill>
                  <a:srgbClr val="605B9D"/>
                </a:solidFill>
                <a:latin typeface="Microsoft JhengHei Light"/>
                <a:cs typeface="Calibri Light" panose="020F0302020204030204" pitchFamily="34" charset="0"/>
              </a:rPr>
              <a:t>Hoe zit </a:t>
            </a:r>
            <a:r>
              <a:rPr lang="nl-NL" sz="1050" b="1" err="1">
                <a:solidFill>
                  <a:srgbClr val="605B9D"/>
                </a:solidFill>
                <a:latin typeface="Microsoft JhengHei Light"/>
                <a:cs typeface="Calibri Light" panose="020F0302020204030204" pitchFamily="34" charset="0"/>
              </a:rPr>
              <a:t>flex</a:t>
            </a:r>
            <a:r>
              <a:rPr lang="nl-NL" sz="1050" b="1">
                <a:solidFill>
                  <a:srgbClr val="605B9D"/>
                </a:solidFill>
                <a:latin typeface="Microsoft JhengHei Light"/>
                <a:cs typeface="Calibri Light" panose="020F0302020204030204" pitchFamily="34" charset="0"/>
              </a:rPr>
              <a:t> in het NBility model?</a:t>
            </a:r>
          </a:p>
          <a:p>
            <a:pPr marL="394313" lvl="2" indent="-214313">
              <a:lnSpc>
                <a:spcPct val="120000"/>
              </a:lnSpc>
              <a:buClr>
                <a:srgbClr val="008EBE"/>
              </a:buClr>
            </a:pPr>
            <a:r>
              <a:rPr lang="nl-NL" sz="850" err="1">
                <a:solidFill>
                  <a:srgbClr val="605B9D"/>
                </a:solidFill>
                <a:latin typeface="Microsoft JhengHei Light"/>
                <a:cs typeface="Calibri Light" panose="020F0302020204030204" pitchFamily="34" charset="0"/>
              </a:rPr>
              <a:t>Flexafspraken</a:t>
            </a:r>
            <a:r>
              <a:rPr lang="nl-NL" sz="850">
                <a:solidFill>
                  <a:srgbClr val="605B9D"/>
                </a:solidFill>
                <a:latin typeface="Microsoft JhengHei Light"/>
                <a:cs typeface="Calibri Light" panose="020F0302020204030204" pitchFamily="34" charset="0"/>
              </a:rPr>
              <a:t> met grote klanten worden in business </a:t>
            </a:r>
            <a:r>
              <a:rPr lang="nl-NL" sz="850" err="1">
                <a:solidFill>
                  <a:srgbClr val="605B9D"/>
                </a:solidFill>
                <a:latin typeface="Microsoft JhengHei Light"/>
                <a:cs typeface="Calibri Light" panose="020F0302020204030204" pitchFamily="34" charset="0"/>
              </a:rPr>
              <a:t>capability</a:t>
            </a:r>
            <a:r>
              <a:rPr lang="nl-NL" sz="850">
                <a:solidFill>
                  <a:srgbClr val="605B9D"/>
                </a:solidFill>
                <a:latin typeface="Microsoft JhengHei Light"/>
                <a:cs typeface="Calibri Light" panose="020F0302020204030204" pitchFamily="34" charset="0"/>
              </a:rPr>
              <a:t> ‘1.2 Contracten verwerken en beheren’ afgesloten en in 6.2.4 </a:t>
            </a:r>
            <a:r>
              <a:rPr lang="nl-NL" sz="850" err="1">
                <a:solidFill>
                  <a:srgbClr val="605B9D"/>
                </a:solidFill>
                <a:latin typeface="Microsoft JhengHei Light"/>
                <a:cs typeface="Calibri Light" panose="020F0302020204030204" pitchFamily="34" charset="0"/>
              </a:rPr>
              <a:t>Flexaanbod</a:t>
            </a:r>
            <a:r>
              <a:rPr lang="nl-NL" sz="850">
                <a:solidFill>
                  <a:srgbClr val="605B9D"/>
                </a:solidFill>
                <a:latin typeface="Microsoft JhengHei Light"/>
                <a:cs typeface="Calibri Light" panose="020F0302020204030204" pitchFamily="34" charset="0"/>
              </a:rPr>
              <a:t> beheren’ geregistreerd als onderdeel van de </a:t>
            </a:r>
            <a:r>
              <a:rPr lang="nl-NL" sz="850" err="1">
                <a:solidFill>
                  <a:srgbClr val="605B9D"/>
                </a:solidFill>
                <a:latin typeface="Microsoft JhengHei Light"/>
                <a:cs typeface="Calibri Light" panose="020F0302020204030204" pitchFamily="34" charset="0"/>
              </a:rPr>
              <a:t>waardestroom</a:t>
            </a:r>
            <a:r>
              <a:rPr lang="nl-NL" sz="850">
                <a:solidFill>
                  <a:srgbClr val="605B9D"/>
                </a:solidFill>
                <a:latin typeface="Microsoft JhengHei Light"/>
                <a:cs typeface="Calibri Light" panose="020F0302020204030204" pitchFamily="34" charset="0"/>
              </a:rPr>
              <a:t> ‘Managen van beschikbare energiecapaciteit’.</a:t>
            </a:r>
          </a:p>
          <a:p>
            <a:pPr marL="394313" lvl="2" indent="-214313">
              <a:lnSpc>
                <a:spcPct val="120000"/>
              </a:lnSpc>
              <a:buClr>
                <a:srgbClr val="008EBE"/>
              </a:buClr>
            </a:pPr>
            <a:r>
              <a:rPr lang="nl-NL" sz="850">
                <a:solidFill>
                  <a:srgbClr val="605B9D"/>
                </a:solidFill>
                <a:latin typeface="Microsoft JhengHei Light"/>
                <a:cs typeface="Calibri Light" panose="020F0302020204030204" pitchFamily="34" charset="0"/>
              </a:rPr>
              <a:t>De netbeheerders registreren </a:t>
            </a:r>
            <a:r>
              <a:rPr lang="nl-NL" sz="850" err="1">
                <a:solidFill>
                  <a:srgbClr val="605B9D"/>
                </a:solidFill>
                <a:latin typeface="Microsoft JhengHei Light"/>
                <a:cs typeface="Calibri Light" panose="020F0302020204030204" pitchFamily="34" charset="0"/>
              </a:rPr>
              <a:t>aggregators</a:t>
            </a:r>
            <a:r>
              <a:rPr lang="nl-NL" sz="850">
                <a:solidFill>
                  <a:srgbClr val="605B9D"/>
                </a:solidFill>
                <a:latin typeface="Microsoft JhengHei Light"/>
                <a:cs typeface="Calibri Light" panose="020F0302020204030204" pitchFamily="34" charset="0"/>
              </a:rPr>
              <a:t> in 6.1.1 Relaties met marktpartijen onderhouden en hun </a:t>
            </a:r>
            <a:r>
              <a:rPr lang="nl-NL" sz="850" err="1">
                <a:solidFill>
                  <a:srgbClr val="605B9D"/>
                </a:solidFill>
                <a:latin typeface="Microsoft JhengHei Light"/>
                <a:cs typeface="Calibri Light" panose="020F0302020204030204" pitchFamily="34" charset="0"/>
              </a:rPr>
              <a:t>flexaanbod</a:t>
            </a:r>
            <a:r>
              <a:rPr lang="nl-NL" sz="850">
                <a:solidFill>
                  <a:srgbClr val="605B9D"/>
                </a:solidFill>
                <a:latin typeface="Microsoft JhengHei Light"/>
                <a:cs typeface="Calibri Light" panose="020F0302020204030204" pitchFamily="34" charset="0"/>
              </a:rPr>
              <a:t> in 6.2.4. </a:t>
            </a:r>
            <a:r>
              <a:rPr lang="nl-NL" sz="850" err="1">
                <a:solidFill>
                  <a:srgbClr val="605B9D"/>
                </a:solidFill>
                <a:latin typeface="Microsoft JhengHei Light"/>
                <a:cs typeface="Calibri Light" panose="020F0302020204030204" pitchFamily="34" charset="0"/>
              </a:rPr>
              <a:t>Flexaanbod</a:t>
            </a:r>
            <a:r>
              <a:rPr lang="nl-NL" sz="850">
                <a:solidFill>
                  <a:srgbClr val="605B9D"/>
                </a:solidFill>
                <a:latin typeface="Microsoft JhengHei Light"/>
                <a:cs typeface="Calibri Light" panose="020F0302020204030204" pitchFamily="34" charset="0"/>
              </a:rPr>
              <a:t> beheren’. </a:t>
            </a:r>
          </a:p>
          <a:p>
            <a:pPr marL="394313" lvl="2" indent="-214313">
              <a:lnSpc>
                <a:spcPct val="120000"/>
              </a:lnSpc>
              <a:buClr>
                <a:srgbClr val="008EBE"/>
              </a:buClr>
            </a:pPr>
            <a:r>
              <a:rPr lang="nl-NL" sz="850">
                <a:solidFill>
                  <a:srgbClr val="605B9D"/>
                </a:solidFill>
                <a:latin typeface="Microsoft JhengHei Light"/>
                <a:cs typeface="Calibri Light" panose="020F0302020204030204" pitchFamily="34" charset="0"/>
              </a:rPr>
              <a:t>In Business </a:t>
            </a:r>
            <a:r>
              <a:rPr lang="nl-NL" sz="850" err="1">
                <a:solidFill>
                  <a:srgbClr val="605B9D"/>
                </a:solidFill>
                <a:latin typeface="Microsoft JhengHei Light"/>
                <a:cs typeface="Calibri Light" panose="020F0302020204030204" pitchFamily="34" charset="0"/>
              </a:rPr>
              <a:t>capability</a:t>
            </a:r>
            <a:r>
              <a:rPr lang="nl-NL" sz="850">
                <a:solidFill>
                  <a:srgbClr val="605B9D"/>
                </a:solidFill>
                <a:latin typeface="Microsoft JhengHei Light"/>
                <a:cs typeface="Calibri Light" panose="020F0302020204030204" pitchFamily="34" charset="0"/>
              </a:rPr>
              <a:t> 2.4.1 wordt eventuele verwachte congestie vastgesteld en keuze gemaakt om deze via directe of markt </a:t>
            </a:r>
            <a:r>
              <a:rPr lang="nl-NL" sz="850" err="1">
                <a:solidFill>
                  <a:srgbClr val="605B9D"/>
                </a:solidFill>
                <a:latin typeface="Microsoft JhengHei Light"/>
                <a:cs typeface="Calibri Light" panose="020F0302020204030204" pitchFamily="34" charset="0"/>
              </a:rPr>
              <a:t>flex</a:t>
            </a:r>
            <a:r>
              <a:rPr lang="nl-NL" sz="850">
                <a:solidFill>
                  <a:srgbClr val="605B9D"/>
                </a:solidFill>
                <a:latin typeface="Microsoft JhengHei Light"/>
                <a:cs typeface="Calibri Light" panose="020F0302020204030204" pitchFamily="34" charset="0"/>
              </a:rPr>
              <a:t> te managen. De </a:t>
            </a:r>
            <a:r>
              <a:rPr lang="nl-NL" sz="850" err="1">
                <a:solidFill>
                  <a:srgbClr val="605B9D"/>
                </a:solidFill>
                <a:latin typeface="Microsoft JhengHei Light"/>
                <a:cs typeface="Calibri Light" panose="020F0302020204030204" pitchFamily="34" charset="0"/>
              </a:rPr>
              <a:t>marktflex</a:t>
            </a:r>
            <a:r>
              <a:rPr lang="nl-NL" sz="850">
                <a:solidFill>
                  <a:srgbClr val="605B9D"/>
                </a:solidFill>
                <a:latin typeface="Microsoft JhengHei Light"/>
                <a:cs typeface="Calibri Light" panose="020F0302020204030204" pitchFamily="34" charset="0"/>
              </a:rPr>
              <a:t> wordt via </a:t>
            </a:r>
            <a:r>
              <a:rPr lang="nl-NL" sz="850" err="1">
                <a:solidFill>
                  <a:srgbClr val="605B9D"/>
                </a:solidFill>
                <a:latin typeface="Microsoft JhengHei Light"/>
                <a:cs typeface="Calibri Light" panose="020F0302020204030204" pitchFamily="34" charset="0"/>
              </a:rPr>
              <a:t>capability</a:t>
            </a:r>
            <a:r>
              <a:rPr lang="nl-NL" sz="850">
                <a:solidFill>
                  <a:srgbClr val="605B9D"/>
                </a:solidFill>
                <a:latin typeface="Microsoft JhengHei Light"/>
                <a:cs typeface="Calibri Light" panose="020F0302020204030204" pitchFamily="34" charset="0"/>
              </a:rPr>
              <a:t> 6.4.1. ‘</a:t>
            </a:r>
            <a:r>
              <a:rPr lang="nl-NL" sz="850" err="1">
                <a:solidFill>
                  <a:srgbClr val="605B9D"/>
                </a:solidFill>
                <a:latin typeface="Microsoft JhengHei Light"/>
                <a:cs typeface="Calibri Light" panose="020F0302020204030204" pitchFamily="34" charset="0"/>
              </a:rPr>
              <a:t>Flexvraag</a:t>
            </a:r>
            <a:r>
              <a:rPr lang="nl-NL" sz="850">
                <a:solidFill>
                  <a:srgbClr val="605B9D"/>
                </a:solidFill>
                <a:latin typeface="Microsoft JhengHei Light"/>
                <a:cs typeface="Calibri Light" panose="020F0302020204030204" pitchFamily="34" charset="0"/>
              </a:rPr>
              <a:t> / congestie communiceren’ in de markt gecommuniceerd waarna er via </a:t>
            </a:r>
            <a:r>
              <a:rPr lang="nl-NL" sz="850" err="1">
                <a:solidFill>
                  <a:srgbClr val="605B9D"/>
                </a:solidFill>
                <a:latin typeface="Microsoft JhengHei Light"/>
                <a:cs typeface="Calibri Light" panose="020F0302020204030204" pitchFamily="34" charset="0"/>
              </a:rPr>
              <a:t>capability</a:t>
            </a:r>
            <a:r>
              <a:rPr lang="nl-NL" sz="850">
                <a:solidFill>
                  <a:srgbClr val="605B9D"/>
                </a:solidFill>
                <a:latin typeface="Microsoft JhengHei Light"/>
                <a:cs typeface="Calibri Light" panose="020F0302020204030204" pitchFamily="34" charset="0"/>
              </a:rPr>
              <a:t> 6.4.2 </a:t>
            </a:r>
            <a:r>
              <a:rPr lang="nl-NL" sz="850" err="1">
                <a:solidFill>
                  <a:srgbClr val="605B9D"/>
                </a:solidFill>
                <a:latin typeface="Microsoft JhengHei Light"/>
                <a:cs typeface="Calibri Light" panose="020F0302020204030204" pitchFamily="34" charset="0"/>
              </a:rPr>
              <a:t>Marktflex</a:t>
            </a:r>
            <a:r>
              <a:rPr lang="nl-NL" sz="850">
                <a:solidFill>
                  <a:srgbClr val="605B9D"/>
                </a:solidFill>
                <a:latin typeface="Microsoft JhengHei Light"/>
                <a:cs typeface="Calibri Light" panose="020F0302020204030204" pitchFamily="34" charset="0"/>
              </a:rPr>
              <a:t> afroepen tot een overeenkomst wordt gekomen. </a:t>
            </a:r>
          </a:p>
          <a:p>
            <a:pPr marL="394313" lvl="2" indent="-214313">
              <a:lnSpc>
                <a:spcPct val="120000"/>
              </a:lnSpc>
              <a:buClr>
                <a:srgbClr val="008EBE"/>
              </a:buClr>
            </a:pPr>
            <a:r>
              <a:rPr lang="nl-NL" sz="850">
                <a:solidFill>
                  <a:srgbClr val="605B9D"/>
                </a:solidFill>
                <a:latin typeface="Microsoft JhengHei Light"/>
                <a:cs typeface="Calibri Light" panose="020F0302020204030204" pitchFamily="34" charset="0"/>
              </a:rPr>
              <a:t>In business </a:t>
            </a:r>
            <a:r>
              <a:rPr lang="nl-NL" sz="850" err="1">
                <a:solidFill>
                  <a:srgbClr val="605B9D"/>
                </a:solidFill>
                <a:latin typeface="Microsoft JhengHei Light"/>
                <a:cs typeface="Calibri Light" panose="020F0302020204030204" pitchFamily="34" charset="0"/>
              </a:rPr>
              <a:t>capability</a:t>
            </a:r>
            <a:r>
              <a:rPr lang="nl-NL" sz="850">
                <a:solidFill>
                  <a:srgbClr val="605B9D"/>
                </a:solidFill>
                <a:latin typeface="Microsoft JhengHei Light"/>
                <a:cs typeface="Calibri Light" panose="020F0302020204030204" pitchFamily="34" charset="0"/>
              </a:rPr>
              <a:t> 2.1.3 ‘Energiestromen besturen’ vindt keuze tot en afroep van directe en/of markt </a:t>
            </a:r>
            <a:r>
              <a:rPr lang="nl-NL" sz="850" err="1">
                <a:solidFill>
                  <a:srgbClr val="605B9D"/>
                </a:solidFill>
                <a:latin typeface="Microsoft JhengHei Light"/>
                <a:cs typeface="Calibri Light" panose="020F0302020204030204" pitchFamily="34" charset="0"/>
              </a:rPr>
              <a:t>flex</a:t>
            </a:r>
            <a:r>
              <a:rPr lang="nl-NL" sz="850">
                <a:solidFill>
                  <a:srgbClr val="605B9D"/>
                </a:solidFill>
                <a:latin typeface="Microsoft JhengHei Light"/>
                <a:cs typeface="Calibri Light" panose="020F0302020204030204" pitchFamily="34" charset="0"/>
              </a:rPr>
              <a:t> plaats. Afrekening van de gebruikte </a:t>
            </a:r>
            <a:r>
              <a:rPr lang="nl-NL" sz="850" err="1">
                <a:solidFill>
                  <a:srgbClr val="605B9D"/>
                </a:solidFill>
                <a:latin typeface="Microsoft JhengHei Light"/>
                <a:cs typeface="Calibri Light" panose="020F0302020204030204" pitchFamily="34" charset="0"/>
              </a:rPr>
              <a:t>flex</a:t>
            </a:r>
            <a:r>
              <a:rPr lang="nl-NL" sz="850">
                <a:solidFill>
                  <a:srgbClr val="605B9D"/>
                </a:solidFill>
                <a:latin typeface="Microsoft JhengHei Light"/>
                <a:cs typeface="Calibri Light" panose="020F0302020204030204" pitchFamily="34" charset="0"/>
              </a:rPr>
              <a:t> vindt plaats via 1.3 Factureren en innen en de verwerking van de betaling via 8.17 Financiën bewaken en besturen. </a:t>
            </a:r>
          </a:p>
          <a:p>
            <a:pPr marL="394313" lvl="2" indent="-214313">
              <a:lnSpc>
                <a:spcPct val="120000"/>
              </a:lnSpc>
              <a:buClr>
                <a:srgbClr val="008EBE"/>
              </a:buClr>
            </a:pPr>
            <a:r>
              <a:rPr lang="nl-NL" sz="850">
                <a:solidFill>
                  <a:srgbClr val="605B9D"/>
                </a:solidFill>
                <a:latin typeface="Microsoft JhengHei Light"/>
                <a:cs typeface="Calibri Light" panose="020F0302020204030204" pitchFamily="34" charset="0"/>
              </a:rPr>
              <a:t>In </a:t>
            </a:r>
            <a:r>
              <a:rPr lang="nl-NL" sz="850" err="1">
                <a:solidFill>
                  <a:srgbClr val="605B9D"/>
                </a:solidFill>
                <a:latin typeface="Microsoft JhengHei Light"/>
                <a:cs typeface="Calibri Light" panose="020F0302020204030204" pitchFamily="34" charset="0"/>
              </a:rPr>
              <a:t>waardestroom</a:t>
            </a:r>
            <a:r>
              <a:rPr lang="nl-NL" sz="850">
                <a:solidFill>
                  <a:srgbClr val="605B9D"/>
                </a:solidFill>
                <a:latin typeface="Microsoft JhengHei Light"/>
                <a:cs typeface="Calibri Light" panose="020F0302020204030204" pitchFamily="34" charset="0"/>
              </a:rPr>
              <a:t> ‘</a:t>
            </a:r>
            <a:r>
              <a:rPr lang="nl-NL" sz="850" err="1">
                <a:solidFill>
                  <a:srgbClr val="605B9D"/>
                </a:solidFill>
                <a:latin typeface="Microsoft JhengHei Light"/>
                <a:cs typeface="Calibri Light" panose="020F0302020204030204" pitchFamily="34" charset="0"/>
              </a:rPr>
              <a:t>Netgedreven</a:t>
            </a:r>
            <a:r>
              <a:rPr lang="nl-NL" sz="850">
                <a:solidFill>
                  <a:srgbClr val="605B9D"/>
                </a:solidFill>
                <a:latin typeface="Microsoft JhengHei Light"/>
                <a:cs typeface="Calibri Light" panose="020F0302020204030204" pitchFamily="34" charset="0"/>
              </a:rPr>
              <a:t> aanpassen van energienetten’ wordt in business </a:t>
            </a:r>
            <a:r>
              <a:rPr lang="nl-NL" sz="850" err="1">
                <a:solidFill>
                  <a:srgbClr val="605B9D"/>
                </a:solidFill>
                <a:latin typeface="Microsoft JhengHei Light"/>
                <a:cs typeface="Calibri Light" panose="020F0302020204030204" pitchFamily="34" charset="0"/>
              </a:rPr>
              <a:t>capability</a:t>
            </a:r>
            <a:r>
              <a:rPr lang="nl-NL" sz="850">
                <a:solidFill>
                  <a:srgbClr val="605B9D"/>
                </a:solidFill>
                <a:latin typeface="Microsoft JhengHei Light"/>
                <a:cs typeface="Calibri Light" panose="020F0302020204030204" pitchFamily="34" charset="0"/>
              </a:rPr>
              <a:t> 3.1.3 Alternatieven voor mitigatie risico  op capaciteit en/of functionaliteit </a:t>
            </a:r>
            <a:r>
              <a:rPr lang="nl-NL" sz="850" err="1">
                <a:solidFill>
                  <a:srgbClr val="605B9D"/>
                </a:solidFill>
                <a:latin typeface="Microsoft JhengHei Light"/>
                <a:cs typeface="Calibri Light" panose="020F0302020204030204" pitchFamily="34" charset="0"/>
              </a:rPr>
              <a:t>analyseren’de</a:t>
            </a:r>
            <a:r>
              <a:rPr lang="nl-NL" sz="850">
                <a:solidFill>
                  <a:srgbClr val="605B9D"/>
                </a:solidFill>
                <a:latin typeface="Microsoft JhengHei Light"/>
                <a:cs typeface="Calibri Light" panose="020F0302020204030204" pitchFamily="34" charset="0"/>
              </a:rPr>
              <a:t> </a:t>
            </a:r>
            <a:r>
              <a:rPr lang="nl-NL" sz="850" err="1">
                <a:solidFill>
                  <a:srgbClr val="605B9D"/>
                </a:solidFill>
                <a:latin typeface="Microsoft JhengHei Light"/>
                <a:cs typeface="Calibri Light" panose="020F0302020204030204" pitchFamily="34" charset="0"/>
              </a:rPr>
              <a:t>flex</a:t>
            </a:r>
            <a:r>
              <a:rPr lang="nl-NL" sz="850">
                <a:solidFill>
                  <a:srgbClr val="605B9D"/>
                </a:solidFill>
                <a:latin typeface="Microsoft JhengHei Light"/>
                <a:cs typeface="Calibri Light" panose="020F0302020204030204" pitchFamily="34" charset="0"/>
              </a:rPr>
              <a:t> mogelijkheden gebruikt uit business </a:t>
            </a:r>
            <a:r>
              <a:rPr lang="nl-NL" sz="850" err="1">
                <a:solidFill>
                  <a:srgbClr val="605B9D"/>
                </a:solidFill>
                <a:latin typeface="Microsoft JhengHei Light"/>
                <a:cs typeface="Calibri Light" panose="020F0302020204030204" pitchFamily="34" charset="0"/>
              </a:rPr>
              <a:t>capability</a:t>
            </a:r>
            <a:r>
              <a:rPr lang="nl-NL" sz="850">
                <a:solidFill>
                  <a:srgbClr val="605B9D"/>
                </a:solidFill>
                <a:latin typeface="Microsoft JhengHei Light"/>
                <a:cs typeface="Calibri Light" panose="020F0302020204030204" pitchFamily="34" charset="0"/>
              </a:rPr>
              <a:t> 6.2.4. </a:t>
            </a:r>
            <a:r>
              <a:rPr lang="nl-NL" sz="850" err="1">
                <a:solidFill>
                  <a:srgbClr val="605B9D"/>
                </a:solidFill>
                <a:latin typeface="Microsoft JhengHei Light"/>
                <a:cs typeface="Calibri Light" panose="020F0302020204030204" pitchFamily="34" charset="0"/>
              </a:rPr>
              <a:t>Flexaanbod</a:t>
            </a:r>
            <a:r>
              <a:rPr lang="nl-NL" sz="850">
                <a:solidFill>
                  <a:srgbClr val="605B9D"/>
                </a:solidFill>
                <a:latin typeface="Microsoft JhengHei Light"/>
                <a:cs typeface="Calibri Light" panose="020F0302020204030204" pitchFamily="34" charset="0"/>
              </a:rPr>
              <a:t> beheren’ bij de keuze of bij capaciteit te kort wordt ingezet op gebruik van </a:t>
            </a:r>
            <a:r>
              <a:rPr lang="nl-NL" sz="850" err="1">
                <a:solidFill>
                  <a:srgbClr val="605B9D"/>
                </a:solidFill>
                <a:latin typeface="Microsoft JhengHei Light"/>
                <a:cs typeface="Calibri Light" panose="020F0302020204030204" pitchFamily="34" charset="0"/>
              </a:rPr>
              <a:t>flex</a:t>
            </a:r>
            <a:r>
              <a:rPr lang="nl-NL" sz="850">
                <a:solidFill>
                  <a:srgbClr val="605B9D"/>
                </a:solidFill>
                <a:latin typeface="Microsoft JhengHei Light"/>
                <a:cs typeface="Calibri Light" panose="020F0302020204030204" pitchFamily="34" charset="0"/>
              </a:rPr>
              <a:t> mogelijkheden. </a:t>
            </a:r>
          </a:p>
        </p:txBody>
      </p:sp>
      <p:pic>
        <p:nvPicPr>
          <p:cNvPr id="6" name="Afbeelding 5">
            <a:extLst>
              <a:ext uri="{FF2B5EF4-FFF2-40B4-BE49-F238E27FC236}">
                <a16:creationId xmlns:a16="http://schemas.microsoft.com/office/drawing/2014/main" id="{6CB07470-A751-45CA-BE2E-D3FFF0574AD9}"/>
              </a:ext>
            </a:extLst>
          </p:cNvPr>
          <p:cNvPicPr>
            <a:picLocks noChangeAspect="1"/>
          </p:cNvPicPr>
          <p:nvPr/>
        </p:nvPicPr>
        <p:blipFill>
          <a:blip r:embed="rId3"/>
          <a:stretch>
            <a:fillRect/>
          </a:stretch>
        </p:blipFill>
        <p:spPr>
          <a:xfrm>
            <a:off x="7425595" y="144534"/>
            <a:ext cx="1319420" cy="359100"/>
          </a:xfrm>
          <a:prstGeom prst="rect">
            <a:avLst/>
          </a:prstGeom>
        </p:spPr>
      </p:pic>
      <p:sp>
        <p:nvSpPr>
          <p:cNvPr id="7" name="Tijdelijke aanduiding voor dianummer 2">
            <a:extLst>
              <a:ext uri="{FF2B5EF4-FFF2-40B4-BE49-F238E27FC236}">
                <a16:creationId xmlns:a16="http://schemas.microsoft.com/office/drawing/2014/main" id="{01FFD636-3EB0-4BC8-BF54-B9B9DBB91453}"/>
              </a:ext>
            </a:extLst>
          </p:cNvPr>
          <p:cNvSpPr txBox="1">
            <a:spLocks/>
          </p:cNvSpPr>
          <p:nvPr/>
        </p:nvSpPr>
        <p:spPr>
          <a:xfrm>
            <a:off x="476906" y="4838877"/>
            <a:ext cx="2057400" cy="273844"/>
          </a:xfrm>
          <a:prstGeom prst="rect">
            <a:avLst/>
          </a:prstGeom>
        </p:spPr>
        <p:txBody>
          <a:bodyPr vert="horz" lIns="0" tIns="0" rIns="0" bIns="0" rtlCol="0" anchor="t" anchorCtr="0">
            <a:noAutofit/>
          </a:bodyPr>
          <a:lstStyle>
            <a:defPPr>
              <a:defRPr lang="nl-NL"/>
            </a:defPPr>
            <a:lvl1pPr marL="0" algn="r" defTabSz="685800" rtl="0" eaLnBrk="1" latinLnBrk="0" hangingPunct="1">
              <a:defRPr sz="1000" b="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defRPr/>
            </a:pPr>
            <a:fld id="{F68BF4A6-40A7-E04A-A78B-7409A1BC41E0}" type="slidenum">
              <a:rPr lang="en-GB" sz="750" smtClean="0">
                <a:solidFill>
                  <a:srgbClr val="625D62">
                    <a:tint val="75000"/>
                  </a:srgbClr>
                </a:solidFill>
                <a:latin typeface="Arial"/>
              </a:rPr>
              <a:pPr algn="l">
                <a:defRPr/>
              </a:pPr>
              <a:t>24</a:t>
            </a:fld>
            <a:endParaRPr lang="en-GB" sz="750">
              <a:solidFill>
                <a:srgbClr val="625D62">
                  <a:tint val="75000"/>
                </a:srgbClr>
              </a:solidFill>
              <a:latin typeface="Arial"/>
            </a:endParaRPr>
          </a:p>
        </p:txBody>
      </p:sp>
    </p:spTree>
    <p:extLst>
      <p:ext uri="{BB962C8B-B14F-4D97-AF65-F5344CB8AC3E}">
        <p14:creationId xmlns:p14="http://schemas.microsoft.com/office/powerpoint/2010/main" val="15064801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C22141AC-1941-48F5-9D51-EC8EC6E41E5D}"/>
              </a:ext>
            </a:extLst>
          </p:cNvPr>
          <p:cNvSpPr>
            <a:spLocks noGrp="1"/>
          </p:cNvSpPr>
          <p:nvPr>
            <p:ph type="title"/>
          </p:nvPr>
        </p:nvSpPr>
        <p:spPr/>
        <p:txBody>
          <a:bodyPr/>
          <a:lstStyle/>
          <a:p>
            <a:r>
              <a:rPr lang="nl-NL">
                <a:latin typeface="Microsoft JhengHei Light" panose="020B0304030504040204" pitchFamily="34" charset="-120"/>
                <a:ea typeface="Microsoft JhengHei Light" panose="020B0304030504040204" pitchFamily="34" charset="-120"/>
              </a:rPr>
              <a:t>4. </a:t>
            </a:r>
            <a:r>
              <a:rPr lang="nl-NL" err="1">
                <a:latin typeface="Microsoft JhengHei Light" panose="020B0304030504040204" pitchFamily="34" charset="-120"/>
                <a:ea typeface="Microsoft JhengHei Light" panose="020B0304030504040204" pitchFamily="34" charset="-120"/>
              </a:rPr>
              <a:t>Frequently</a:t>
            </a:r>
            <a:r>
              <a:rPr lang="nl-NL">
                <a:latin typeface="Microsoft JhengHei Light" panose="020B0304030504040204" pitchFamily="34" charset="-120"/>
                <a:ea typeface="Microsoft JhengHei Light" panose="020B0304030504040204" pitchFamily="34" charset="-120"/>
              </a:rPr>
              <a:t> </a:t>
            </a:r>
            <a:r>
              <a:rPr lang="nl-NL" err="1">
                <a:latin typeface="Microsoft JhengHei Light" panose="020B0304030504040204" pitchFamily="34" charset="-120"/>
                <a:ea typeface="Microsoft JhengHei Light" panose="020B0304030504040204" pitchFamily="34" charset="-120"/>
              </a:rPr>
              <a:t>Asked</a:t>
            </a:r>
            <a:r>
              <a:rPr lang="nl-NL">
                <a:latin typeface="Microsoft JhengHei Light" panose="020B0304030504040204" pitchFamily="34" charset="-120"/>
                <a:ea typeface="Microsoft JhengHei Light" panose="020B0304030504040204" pitchFamily="34" charset="-120"/>
              </a:rPr>
              <a:t> </a:t>
            </a:r>
            <a:r>
              <a:rPr lang="nl-NL" err="1">
                <a:latin typeface="Microsoft JhengHei Light" panose="020B0304030504040204" pitchFamily="34" charset="-120"/>
                <a:ea typeface="Microsoft JhengHei Light" panose="020B0304030504040204" pitchFamily="34" charset="-120"/>
              </a:rPr>
              <a:t>Questions</a:t>
            </a:r>
            <a:r>
              <a:rPr lang="nl-NL">
                <a:latin typeface="Microsoft JhengHei Light" panose="020B0304030504040204" pitchFamily="34" charset="-120"/>
                <a:ea typeface="Microsoft JhengHei Light" panose="020B0304030504040204" pitchFamily="34" charset="-120"/>
              </a:rPr>
              <a:t> (FAQ) 4</a:t>
            </a:r>
            <a:endParaRPr lang="nl-NL"/>
          </a:p>
        </p:txBody>
      </p:sp>
      <p:sp>
        <p:nvSpPr>
          <p:cNvPr id="9" name="Tijdelijke aanduiding voor inhoud 8">
            <a:extLst>
              <a:ext uri="{FF2B5EF4-FFF2-40B4-BE49-F238E27FC236}">
                <a16:creationId xmlns:a16="http://schemas.microsoft.com/office/drawing/2014/main" id="{F219E9B2-C768-441C-B76C-641E7E22843A}"/>
              </a:ext>
            </a:extLst>
          </p:cNvPr>
          <p:cNvSpPr>
            <a:spLocks noGrp="1"/>
          </p:cNvSpPr>
          <p:nvPr>
            <p:ph sz="quarter" idx="14"/>
          </p:nvPr>
        </p:nvSpPr>
        <p:spPr>
          <a:xfrm>
            <a:off x="512999" y="1172766"/>
            <a:ext cx="8109507" cy="3606944"/>
          </a:xfrm>
        </p:spPr>
        <p:txBody>
          <a:bodyPr>
            <a:normAutofit/>
          </a:bodyPr>
          <a:lstStyle/>
          <a:p>
            <a:r>
              <a:rPr lang="nl-NL" sz="1050" b="1">
                <a:solidFill>
                  <a:srgbClr val="605B9D"/>
                </a:solidFill>
                <a:latin typeface="Microsoft JhengHei Light"/>
                <a:cs typeface="Calibri Light" panose="020F0302020204030204" pitchFamily="34" charset="0"/>
              </a:rPr>
              <a:t>Waarom zijn 1 Klant bedienen en 6 Markt faciliteren twee verschillende business </a:t>
            </a:r>
            <a:r>
              <a:rPr lang="nl-NL" sz="1050" b="1" err="1">
                <a:solidFill>
                  <a:srgbClr val="605B9D"/>
                </a:solidFill>
                <a:latin typeface="Microsoft JhengHei Light"/>
                <a:cs typeface="Calibri Light" panose="020F0302020204030204" pitchFamily="34" charset="0"/>
              </a:rPr>
              <a:t>capability</a:t>
            </a:r>
            <a:r>
              <a:rPr lang="nl-NL" sz="1050" b="1">
                <a:solidFill>
                  <a:srgbClr val="605B9D"/>
                </a:solidFill>
                <a:latin typeface="Microsoft JhengHei Light"/>
                <a:cs typeface="Calibri Light" panose="020F0302020204030204" pitchFamily="34" charset="0"/>
              </a:rPr>
              <a:t> domeinen? </a:t>
            </a:r>
          </a:p>
          <a:p>
            <a:pPr marL="394313" lvl="2" indent="-214313">
              <a:lnSpc>
                <a:spcPct val="120000"/>
              </a:lnSpc>
              <a:buClr>
                <a:srgbClr val="008EBE"/>
              </a:buClr>
            </a:pPr>
            <a:r>
              <a:rPr lang="nl-NL" sz="850">
                <a:solidFill>
                  <a:srgbClr val="605B9D"/>
                </a:solidFill>
                <a:latin typeface="Microsoft JhengHei Light"/>
                <a:cs typeface="Calibri Light" panose="020F0302020204030204" pitchFamily="34" charset="0"/>
              </a:rPr>
              <a:t>Het zijn twee verschillende </a:t>
            </a:r>
            <a:r>
              <a:rPr lang="nl-NL" sz="850" err="1">
                <a:solidFill>
                  <a:srgbClr val="605B9D"/>
                </a:solidFill>
                <a:latin typeface="Microsoft JhengHei Light"/>
                <a:cs typeface="Calibri Light" panose="020F0302020204030204" pitchFamily="34" charset="0"/>
              </a:rPr>
              <a:t>capability</a:t>
            </a:r>
            <a:r>
              <a:rPr lang="nl-NL" sz="850">
                <a:solidFill>
                  <a:srgbClr val="605B9D"/>
                </a:solidFill>
                <a:latin typeface="Microsoft JhengHei Light"/>
                <a:cs typeface="Calibri Light" panose="020F0302020204030204" pitchFamily="34" charset="0"/>
              </a:rPr>
              <a:t> domeinen omdat de dynamiek en de problematiek verschillend zijn en geen/nauwelijks een relatie hebben  </a:t>
            </a:r>
          </a:p>
          <a:p>
            <a:pPr marL="408600" lvl="2" indent="-228600">
              <a:lnSpc>
                <a:spcPct val="120000"/>
              </a:lnSpc>
              <a:buClr>
                <a:srgbClr val="008EBE"/>
              </a:buClr>
              <a:buFont typeface="+mj-lt"/>
              <a:buAutoNum type="arabicPeriod"/>
            </a:pPr>
            <a:r>
              <a:rPr lang="nl-NL" sz="850">
                <a:solidFill>
                  <a:srgbClr val="605B9D"/>
                </a:solidFill>
                <a:latin typeface="Microsoft JhengHei Light"/>
                <a:cs typeface="Calibri Light" panose="020F0302020204030204" pitchFamily="34" charset="0"/>
              </a:rPr>
              <a:t>Bedienen van klanten:</a:t>
            </a:r>
          </a:p>
          <a:p>
            <a:pPr marL="574313" lvl="3" indent="-214313">
              <a:lnSpc>
                <a:spcPct val="120000"/>
              </a:lnSpc>
              <a:buClr>
                <a:srgbClr val="008EBE"/>
              </a:buClr>
            </a:pPr>
            <a:r>
              <a:rPr lang="nl-NL" sz="850">
                <a:solidFill>
                  <a:srgbClr val="605B9D"/>
                </a:solidFill>
                <a:latin typeface="Microsoft JhengHei Light"/>
                <a:cs typeface="Calibri Light" panose="020F0302020204030204" pitchFamily="34" charset="0"/>
              </a:rPr>
              <a:t>Eén klantbeeld, sociale media, verschillende communicatiekanalen, </a:t>
            </a:r>
            <a:r>
              <a:rPr lang="nl-NL" sz="850" err="1">
                <a:solidFill>
                  <a:srgbClr val="605B9D"/>
                </a:solidFill>
                <a:latin typeface="Microsoft JhengHei Light"/>
                <a:cs typeface="Calibri Light" panose="020F0302020204030204" pitchFamily="34" charset="0"/>
              </a:rPr>
              <a:t>tone</a:t>
            </a:r>
            <a:r>
              <a:rPr lang="nl-NL" sz="850">
                <a:solidFill>
                  <a:srgbClr val="605B9D"/>
                </a:solidFill>
                <a:latin typeface="Microsoft JhengHei Light"/>
                <a:cs typeface="Calibri Light" panose="020F0302020204030204" pitchFamily="34" charset="0"/>
              </a:rPr>
              <a:t> of </a:t>
            </a:r>
            <a:r>
              <a:rPr lang="nl-NL" sz="850" err="1">
                <a:solidFill>
                  <a:srgbClr val="605B9D"/>
                </a:solidFill>
                <a:latin typeface="Microsoft JhengHei Light"/>
                <a:cs typeface="Calibri Light" panose="020F0302020204030204" pitchFamily="34" charset="0"/>
              </a:rPr>
              <a:t>voice</a:t>
            </a:r>
            <a:r>
              <a:rPr lang="nl-NL" sz="850">
                <a:solidFill>
                  <a:srgbClr val="605B9D"/>
                </a:solidFill>
                <a:latin typeface="Microsoft JhengHei Light"/>
                <a:cs typeface="Calibri Light" panose="020F0302020204030204" pitchFamily="34" charset="0"/>
              </a:rPr>
              <a:t>, marketing en sales, imago managen, voorlichting, klachten, claims, correspondentie, tarieven, offertes, facturen, enz.</a:t>
            </a:r>
          </a:p>
          <a:p>
            <a:pPr marL="408600" lvl="2" indent="-228600">
              <a:lnSpc>
                <a:spcPct val="120000"/>
              </a:lnSpc>
              <a:buClr>
                <a:srgbClr val="008EBE"/>
              </a:buClr>
              <a:buFont typeface="+mj-lt"/>
              <a:buAutoNum type="arabicPeriod"/>
            </a:pPr>
            <a:r>
              <a:rPr lang="nl-NL" sz="850">
                <a:solidFill>
                  <a:srgbClr val="605B9D"/>
                </a:solidFill>
                <a:latin typeface="Microsoft JhengHei Light"/>
                <a:cs typeface="Calibri Light" panose="020F0302020204030204" pitchFamily="34" charset="0"/>
              </a:rPr>
              <a:t>Marktfacilitering:</a:t>
            </a:r>
          </a:p>
          <a:p>
            <a:pPr marL="574313" lvl="3" indent="-214313">
              <a:lnSpc>
                <a:spcPct val="120000"/>
              </a:lnSpc>
              <a:buClr>
                <a:srgbClr val="008EBE"/>
              </a:buClr>
            </a:pPr>
            <a:r>
              <a:rPr lang="nl-NL" sz="850">
                <a:solidFill>
                  <a:srgbClr val="605B9D"/>
                </a:solidFill>
                <a:latin typeface="Microsoft JhengHei Light"/>
                <a:cs typeface="Calibri Light" panose="020F0302020204030204" pitchFamily="34" charset="0"/>
              </a:rPr>
              <a:t>Gestandaardiseerde en zo veel en ver mogelijk geautomatiseerde data </a:t>
            </a:r>
            <a:r>
              <a:rPr lang="nl-NL" sz="850" err="1">
                <a:solidFill>
                  <a:srgbClr val="605B9D"/>
                </a:solidFill>
                <a:latin typeface="Microsoft JhengHei Light"/>
                <a:cs typeface="Calibri Light" panose="020F0302020204030204" pitchFamily="34" charset="0"/>
              </a:rPr>
              <a:t>uitwisselings-processen</a:t>
            </a:r>
            <a:r>
              <a:rPr lang="nl-NL" sz="850">
                <a:solidFill>
                  <a:srgbClr val="605B9D"/>
                </a:solidFill>
                <a:latin typeface="Microsoft JhengHei Light"/>
                <a:cs typeface="Calibri Light" panose="020F0302020204030204" pitchFamily="34" charset="0"/>
              </a:rPr>
              <a:t> met professionele andere partijen. Complete Energie-data </a:t>
            </a:r>
            <a:r>
              <a:rPr lang="nl-NL" sz="850" err="1">
                <a:solidFill>
                  <a:srgbClr val="605B9D"/>
                </a:solidFill>
                <a:latin typeface="Microsoft JhengHei Light"/>
                <a:cs typeface="Calibri Light" panose="020F0302020204030204" pitchFamily="34" charset="0"/>
              </a:rPr>
              <a:t>Eco-systemen</a:t>
            </a:r>
            <a:r>
              <a:rPr lang="nl-NL" sz="850">
                <a:solidFill>
                  <a:srgbClr val="605B9D"/>
                </a:solidFill>
                <a:latin typeface="Microsoft JhengHei Light"/>
                <a:cs typeface="Calibri Light" panose="020F0302020204030204" pitchFamily="34" charset="0"/>
              </a:rPr>
              <a:t>. Een volledig geautomatiseerde data verwerkingsfabriek met op zijn hoogst monitoring van de data processen, management van uitval.</a:t>
            </a:r>
          </a:p>
          <a:p>
            <a:pPr marL="574313" lvl="3" indent="-214313">
              <a:lnSpc>
                <a:spcPct val="120000"/>
              </a:lnSpc>
              <a:buClr>
                <a:srgbClr val="008EBE"/>
              </a:buClr>
            </a:pPr>
            <a:r>
              <a:rPr lang="nl-NL" sz="850">
                <a:solidFill>
                  <a:srgbClr val="605B9D"/>
                </a:solidFill>
                <a:latin typeface="Microsoft JhengHei Light"/>
                <a:cs typeface="Calibri Light" panose="020F0302020204030204" pitchFamily="34" charset="0"/>
              </a:rPr>
              <a:t>Uitvoeren van de wettelijke taken als markfacilitator…waarbij wij dus data-diensten leveren aan/verzorgen voor leveranciers, meetbedrijven, transport en generatiesector. (switchen verhuizen opzeggen, alloceren/</a:t>
            </a:r>
            <a:r>
              <a:rPr lang="nl-NL" sz="850" err="1">
                <a:solidFill>
                  <a:srgbClr val="605B9D"/>
                </a:solidFill>
                <a:latin typeface="Microsoft JhengHei Light"/>
                <a:cs typeface="Calibri Light" panose="020F0302020204030204" pitchFamily="34" charset="0"/>
              </a:rPr>
              <a:t>reconcilieren</a:t>
            </a:r>
            <a:r>
              <a:rPr lang="nl-NL" sz="850">
                <a:solidFill>
                  <a:srgbClr val="605B9D"/>
                </a:solidFill>
                <a:latin typeface="Microsoft JhengHei Light"/>
                <a:cs typeface="Calibri Light" panose="020F0302020204030204" pitchFamily="34" charset="0"/>
              </a:rPr>
              <a:t>, T-prognoses).</a:t>
            </a:r>
          </a:p>
          <a:p>
            <a:pPr marL="574313" lvl="3" indent="-214313">
              <a:lnSpc>
                <a:spcPct val="120000"/>
              </a:lnSpc>
              <a:buClr>
                <a:srgbClr val="008EBE"/>
              </a:buClr>
            </a:pPr>
            <a:r>
              <a:rPr lang="nl-NL" sz="850">
                <a:solidFill>
                  <a:srgbClr val="605B9D"/>
                </a:solidFill>
                <a:latin typeface="Microsoft JhengHei Light"/>
                <a:cs typeface="Calibri Light" panose="020F0302020204030204" pitchFamily="34" charset="0"/>
              </a:rPr>
              <a:t>Nieuwe cross sectorale data diensten die bijdragen aan de energieverduurzaming…Groene lening, Energie </a:t>
            </a:r>
            <a:r>
              <a:rPr lang="nl-NL" sz="850" err="1">
                <a:solidFill>
                  <a:srgbClr val="605B9D"/>
                </a:solidFill>
                <a:latin typeface="Microsoft JhengHei Light"/>
                <a:cs typeface="Calibri Light" panose="020F0302020204030204" pitchFamily="34" charset="0"/>
              </a:rPr>
              <a:t>vergelijker</a:t>
            </a:r>
            <a:r>
              <a:rPr lang="nl-NL" sz="850">
                <a:solidFill>
                  <a:srgbClr val="605B9D"/>
                </a:solidFill>
                <a:latin typeface="Microsoft JhengHei Light"/>
                <a:cs typeface="Calibri Light" panose="020F0302020204030204" pitchFamily="34" charset="0"/>
              </a:rPr>
              <a:t>, …&gt; en wat de toekomst nog meer brengt op dat gebied.</a:t>
            </a:r>
          </a:p>
          <a:p>
            <a:pPr marL="574313" lvl="3" indent="-214313">
              <a:lnSpc>
                <a:spcPct val="120000"/>
              </a:lnSpc>
              <a:buClr>
                <a:srgbClr val="008EBE"/>
              </a:buClr>
            </a:pPr>
            <a:endParaRPr lang="nl-NL" sz="850">
              <a:solidFill>
                <a:srgbClr val="605B9D"/>
              </a:solidFill>
              <a:latin typeface="Microsoft JhengHei Light"/>
              <a:cs typeface="Calibri Light" panose="020F0302020204030204" pitchFamily="34" charset="0"/>
            </a:endParaRPr>
          </a:p>
          <a:p>
            <a:r>
              <a:rPr lang="nl-NL" sz="1050" b="1">
                <a:solidFill>
                  <a:srgbClr val="605B9D"/>
                </a:solidFill>
                <a:latin typeface="Microsoft JhengHei Light"/>
                <a:cs typeface="Calibri Light" panose="020F0302020204030204" pitchFamily="34" charset="0"/>
              </a:rPr>
              <a:t>In welke </a:t>
            </a:r>
            <a:r>
              <a:rPr lang="nl-NL" sz="1050" b="1" err="1">
                <a:solidFill>
                  <a:srgbClr val="605B9D"/>
                </a:solidFill>
                <a:latin typeface="Microsoft JhengHei Light"/>
                <a:cs typeface="Calibri Light" panose="020F0302020204030204" pitchFamily="34" charset="0"/>
              </a:rPr>
              <a:t>value</a:t>
            </a:r>
            <a:r>
              <a:rPr lang="nl-NL" sz="1050" b="1">
                <a:solidFill>
                  <a:srgbClr val="605B9D"/>
                </a:solidFill>
                <a:latin typeface="Microsoft JhengHei Light"/>
                <a:cs typeface="Calibri Light" panose="020F0302020204030204" pitchFamily="34" charset="0"/>
              </a:rPr>
              <a:t> stream zitten de richtinggevende en ondersteunende business </a:t>
            </a:r>
            <a:r>
              <a:rPr lang="nl-NL" sz="1050" b="1" err="1">
                <a:solidFill>
                  <a:srgbClr val="605B9D"/>
                </a:solidFill>
                <a:latin typeface="Microsoft JhengHei Light"/>
                <a:cs typeface="Calibri Light" panose="020F0302020204030204" pitchFamily="34" charset="0"/>
              </a:rPr>
              <a:t>capabilities</a:t>
            </a:r>
            <a:r>
              <a:rPr lang="nl-NL" sz="1050" b="1">
                <a:solidFill>
                  <a:srgbClr val="605B9D"/>
                </a:solidFill>
                <a:latin typeface="Microsoft JhengHei Light"/>
                <a:cs typeface="Calibri Light" panose="020F0302020204030204" pitchFamily="34" charset="0"/>
              </a:rPr>
              <a:t>? </a:t>
            </a:r>
          </a:p>
          <a:p>
            <a:pPr marL="394313" lvl="2" indent="-214313">
              <a:lnSpc>
                <a:spcPct val="120000"/>
              </a:lnSpc>
              <a:buClr>
                <a:srgbClr val="008EBE"/>
              </a:buClr>
            </a:pPr>
            <a:r>
              <a:rPr lang="nl-NL" sz="850">
                <a:solidFill>
                  <a:srgbClr val="605B9D"/>
                </a:solidFill>
                <a:latin typeface="Microsoft JhengHei Light"/>
                <a:cs typeface="Calibri Light" panose="020F0302020204030204" pitchFamily="34" charset="0"/>
              </a:rPr>
              <a:t>De richtinggevende- en ondersteunende business </a:t>
            </a:r>
            <a:r>
              <a:rPr lang="nl-NL" sz="850" err="1">
                <a:solidFill>
                  <a:srgbClr val="605B9D"/>
                </a:solidFill>
                <a:latin typeface="Microsoft JhengHei Light"/>
                <a:cs typeface="Calibri Light" panose="020F0302020204030204" pitchFamily="34" charset="0"/>
              </a:rPr>
              <a:t>capabilities</a:t>
            </a:r>
            <a:r>
              <a:rPr lang="nl-NL" sz="850">
                <a:solidFill>
                  <a:srgbClr val="605B9D"/>
                </a:solidFill>
                <a:latin typeface="Microsoft JhengHei Light"/>
                <a:cs typeface="Calibri Light" panose="020F0302020204030204" pitchFamily="34" charset="0"/>
              </a:rPr>
              <a:t> realiseren waarde in interne </a:t>
            </a:r>
            <a:r>
              <a:rPr lang="nl-NL" sz="850" err="1">
                <a:solidFill>
                  <a:srgbClr val="605B9D"/>
                </a:solidFill>
                <a:latin typeface="Microsoft JhengHei Light"/>
                <a:cs typeface="Calibri Light" panose="020F0302020204030204" pitchFamily="34" charset="0"/>
              </a:rPr>
              <a:t>waardestromen</a:t>
            </a:r>
            <a:r>
              <a:rPr lang="nl-NL" sz="850">
                <a:solidFill>
                  <a:srgbClr val="605B9D"/>
                </a:solidFill>
                <a:latin typeface="Microsoft JhengHei Light"/>
                <a:cs typeface="Calibri Light" panose="020F0302020204030204" pitchFamily="34" charset="0"/>
              </a:rPr>
              <a:t> in de vorm van richting aan en ondersteuning van de primaire </a:t>
            </a:r>
            <a:r>
              <a:rPr lang="nl-NL" sz="850" err="1">
                <a:solidFill>
                  <a:srgbClr val="605B9D"/>
                </a:solidFill>
                <a:latin typeface="Microsoft JhengHei Light"/>
                <a:cs typeface="Calibri Light" panose="020F0302020204030204" pitchFamily="34" charset="0"/>
              </a:rPr>
              <a:t>waardestromen</a:t>
            </a:r>
            <a:r>
              <a:rPr lang="nl-NL" sz="850">
                <a:solidFill>
                  <a:srgbClr val="605B9D"/>
                </a:solidFill>
                <a:latin typeface="Microsoft JhengHei Light"/>
                <a:cs typeface="Calibri Light" panose="020F0302020204030204" pitchFamily="34" charset="0"/>
              </a:rPr>
              <a:t>. Deze interne </a:t>
            </a:r>
            <a:r>
              <a:rPr lang="nl-NL" sz="850" err="1">
                <a:solidFill>
                  <a:srgbClr val="605B9D"/>
                </a:solidFill>
                <a:latin typeface="Microsoft JhengHei Light"/>
                <a:cs typeface="Calibri Light" panose="020F0302020204030204" pitchFamily="34" charset="0"/>
              </a:rPr>
              <a:t>waardestromen</a:t>
            </a:r>
            <a:r>
              <a:rPr lang="nl-NL" sz="850">
                <a:solidFill>
                  <a:srgbClr val="605B9D"/>
                </a:solidFill>
                <a:latin typeface="Microsoft JhengHei Light"/>
                <a:cs typeface="Calibri Light" panose="020F0302020204030204" pitchFamily="34" charset="0"/>
              </a:rPr>
              <a:t> zijn geen onderdeel van het NBility model maar kunnen door de netbeheerders naar behoefte aan het NBility model worden toegevoegd.  </a:t>
            </a:r>
          </a:p>
          <a:p>
            <a:endParaRPr lang="nl-NL">
              <a:latin typeface="Microsoft JhengHei Light" panose="020B0304030504040204" pitchFamily="34" charset="-120"/>
              <a:ea typeface="Microsoft JhengHei Light" panose="020B0304030504040204" pitchFamily="34" charset="-120"/>
            </a:endParaRPr>
          </a:p>
        </p:txBody>
      </p:sp>
      <p:pic>
        <p:nvPicPr>
          <p:cNvPr id="6" name="Afbeelding 5">
            <a:extLst>
              <a:ext uri="{FF2B5EF4-FFF2-40B4-BE49-F238E27FC236}">
                <a16:creationId xmlns:a16="http://schemas.microsoft.com/office/drawing/2014/main" id="{6CB07470-A751-45CA-BE2E-D3FFF0574AD9}"/>
              </a:ext>
            </a:extLst>
          </p:cNvPr>
          <p:cNvPicPr>
            <a:picLocks noChangeAspect="1"/>
          </p:cNvPicPr>
          <p:nvPr/>
        </p:nvPicPr>
        <p:blipFill>
          <a:blip r:embed="rId2"/>
          <a:stretch>
            <a:fillRect/>
          </a:stretch>
        </p:blipFill>
        <p:spPr>
          <a:xfrm>
            <a:off x="7425595" y="144534"/>
            <a:ext cx="1319420" cy="359100"/>
          </a:xfrm>
          <a:prstGeom prst="rect">
            <a:avLst/>
          </a:prstGeom>
        </p:spPr>
      </p:pic>
      <p:sp>
        <p:nvSpPr>
          <p:cNvPr id="7" name="Tijdelijke aanduiding voor dianummer 2">
            <a:extLst>
              <a:ext uri="{FF2B5EF4-FFF2-40B4-BE49-F238E27FC236}">
                <a16:creationId xmlns:a16="http://schemas.microsoft.com/office/drawing/2014/main" id="{21C8FD2C-B1A5-41CA-8232-360859541ABA}"/>
              </a:ext>
            </a:extLst>
          </p:cNvPr>
          <p:cNvSpPr txBox="1">
            <a:spLocks/>
          </p:cNvSpPr>
          <p:nvPr/>
        </p:nvSpPr>
        <p:spPr>
          <a:xfrm>
            <a:off x="476906" y="4838877"/>
            <a:ext cx="2057400" cy="273844"/>
          </a:xfrm>
          <a:prstGeom prst="rect">
            <a:avLst/>
          </a:prstGeom>
        </p:spPr>
        <p:txBody>
          <a:bodyPr vert="horz" lIns="0" tIns="0" rIns="0" bIns="0" rtlCol="0" anchor="t" anchorCtr="0">
            <a:noAutofit/>
          </a:bodyPr>
          <a:lstStyle>
            <a:defPPr>
              <a:defRPr lang="nl-NL"/>
            </a:defPPr>
            <a:lvl1pPr marL="0" algn="r" defTabSz="685800" rtl="0" eaLnBrk="1" latinLnBrk="0" hangingPunct="1">
              <a:defRPr sz="1000" b="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defRPr/>
            </a:pPr>
            <a:fld id="{F68BF4A6-40A7-E04A-A78B-7409A1BC41E0}" type="slidenum">
              <a:rPr lang="en-GB" sz="750" smtClean="0">
                <a:solidFill>
                  <a:srgbClr val="625D62">
                    <a:tint val="75000"/>
                  </a:srgbClr>
                </a:solidFill>
                <a:latin typeface="Arial"/>
              </a:rPr>
              <a:pPr algn="l">
                <a:defRPr/>
              </a:pPr>
              <a:t>25</a:t>
            </a:fld>
            <a:endParaRPr lang="en-GB" sz="750">
              <a:solidFill>
                <a:srgbClr val="625D62">
                  <a:tint val="75000"/>
                </a:srgbClr>
              </a:solidFill>
              <a:latin typeface="Arial"/>
            </a:endParaRPr>
          </a:p>
        </p:txBody>
      </p:sp>
    </p:spTree>
    <p:extLst>
      <p:ext uri="{BB962C8B-B14F-4D97-AF65-F5344CB8AC3E}">
        <p14:creationId xmlns:p14="http://schemas.microsoft.com/office/powerpoint/2010/main" val="27945118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latin typeface="Microsoft JhengHei Light" panose="020B0304030504040204" pitchFamily="34" charset="-120"/>
                <a:ea typeface="Microsoft JhengHei Light" panose="020B0304030504040204" pitchFamily="34" charset="-120"/>
              </a:rPr>
              <a:t>4. </a:t>
            </a:r>
            <a:r>
              <a:rPr lang="nl-NL" err="1">
                <a:latin typeface="Microsoft JhengHei Light" panose="020B0304030504040204" pitchFamily="34" charset="-120"/>
                <a:ea typeface="Microsoft JhengHei Light" panose="020B0304030504040204" pitchFamily="34" charset="-120"/>
              </a:rPr>
              <a:t>Frequently</a:t>
            </a:r>
            <a:r>
              <a:rPr lang="nl-NL">
                <a:latin typeface="Microsoft JhengHei Light" panose="020B0304030504040204" pitchFamily="34" charset="-120"/>
                <a:ea typeface="Microsoft JhengHei Light" panose="020B0304030504040204" pitchFamily="34" charset="-120"/>
              </a:rPr>
              <a:t> </a:t>
            </a:r>
            <a:r>
              <a:rPr lang="nl-NL" err="1">
                <a:latin typeface="Microsoft JhengHei Light" panose="020B0304030504040204" pitchFamily="34" charset="-120"/>
                <a:ea typeface="Microsoft JhengHei Light" panose="020B0304030504040204" pitchFamily="34" charset="-120"/>
              </a:rPr>
              <a:t>Asked</a:t>
            </a:r>
            <a:r>
              <a:rPr lang="nl-NL">
                <a:latin typeface="Microsoft JhengHei Light" panose="020B0304030504040204" pitchFamily="34" charset="-120"/>
                <a:ea typeface="Microsoft JhengHei Light" panose="020B0304030504040204" pitchFamily="34" charset="-120"/>
              </a:rPr>
              <a:t> </a:t>
            </a:r>
            <a:r>
              <a:rPr lang="nl-NL" err="1">
                <a:latin typeface="Microsoft JhengHei Light" panose="020B0304030504040204" pitchFamily="34" charset="-120"/>
                <a:ea typeface="Microsoft JhengHei Light" panose="020B0304030504040204" pitchFamily="34" charset="-120"/>
              </a:rPr>
              <a:t>Questions</a:t>
            </a:r>
            <a:r>
              <a:rPr lang="nl-NL">
                <a:latin typeface="Microsoft JhengHei Light" panose="020B0304030504040204" pitchFamily="34" charset="-120"/>
                <a:ea typeface="Microsoft JhengHei Light" panose="020B0304030504040204" pitchFamily="34" charset="-120"/>
              </a:rPr>
              <a:t> (FAQ) 5</a:t>
            </a:r>
          </a:p>
        </p:txBody>
      </p:sp>
      <p:sp>
        <p:nvSpPr>
          <p:cNvPr id="8" name="Tijdelijke aanduiding voor inhoud 7"/>
          <p:cNvSpPr>
            <a:spLocks noGrp="1"/>
          </p:cNvSpPr>
          <p:nvPr>
            <p:ph sz="quarter" idx="14"/>
          </p:nvPr>
        </p:nvSpPr>
        <p:spPr/>
        <p:txBody>
          <a:bodyPr>
            <a:normAutofit/>
          </a:bodyPr>
          <a:lstStyle/>
          <a:p>
            <a:r>
              <a:rPr lang="nl-NL" sz="1050" b="1">
                <a:solidFill>
                  <a:srgbClr val="605B9D"/>
                </a:solidFill>
                <a:latin typeface="Microsoft JhengHei Light"/>
                <a:cs typeface="Calibri Light" panose="020F0302020204030204" pitchFamily="34" charset="0"/>
              </a:rPr>
              <a:t>Waar zit </a:t>
            </a:r>
            <a:r>
              <a:rPr lang="nl-NL" sz="1050" b="1" err="1">
                <a:solidFill>
                  <a:srgbClr val="605B9D"/>
                </a:solidFill>
                <a:latin typeface="Microsoft JhengHei Light"/>
                <a:cs typeface="Calibri Light" panose="020F0302020204030204" pitchFamily="34" charset="0"/>
              </a:rPr>
              <a:t>forecasting</a:t>
            </a:r>
            <a:r>
              <a:rPr lang="nl-NL" sz="1050" b="1">
                <a:solidFill>
                  <a:srgbClr val="605B9D"/>
                </a:solidFill>
                <a:latin typeface="Microsoft JhengHei Light"/>
                <a:cs typeface="Calibri Light" panose="020F0302020204030204" pitchFamily="34" charset="0"/>
              </a:rPr>
              <a:t>/</a:t>
            </a:r>
            <a:r>
              <a:rPr lang="nl-NL" sz="1050" b="1" err="1">
                <a:solidFill>
                  <a:srgbClr val="605B9D"/>
                </a:solidFill>
                <a:latin typeface="Microsoft JhengHei Light"/>
                <a:cs typeface="Calibri Light" panose="020F0302020204030204" pitchFamily="34" charset="0"/>
              </a:rPr>
              <a:t>prognotiseren</a:t>
            </a:r>
            <a:r>
              <a:rPr lang="nl-NL" sz="1050" b="1">
                <a:solidFill>
                  <a:srgbClr val="605B9D"/>
                </a:solidFill>
                <a:latin typeface="Microsoft JhengHei Light"/>
                <a:cs typeface="Calibri Light" panose="020F0302020204030204" pitchFamily="34" charset="0"/>
              </a:rPr>
              <a:t>? </a:t>
            </a:r>
          </a:p>
          <a:p>
            <a:pPr lvl="1"/>
            <a:r>
              <a:rPr lang="nl-NL" sz="850">
                <a:solidFill>
                  <a:srgbClr val="605B9D"/>
                </a:solidFill>
                <a:latin typeface="Microsoft JhengHei Light"/>
                <a:cs typeface="Calibri Light" panose="020F0302020204030204" pitchFamily="34" charset="0"/>
              </a:rPr>
              <a:t>In verschillende </a:t>
            </a:r>
            <a:r>
              <a:rPr lang="nl-NL" sz="850" err="1">
                <a:solidFill>
                  <a:srgbClr val="605B9D"/>
                </a:solidFill>
                <a:latin typeface="Microsoft JhengHei Light"/>
                <a:cs typeface="Calibri Light" panose="020F0302020204030204" pitchFamily="34" charset="0"/>
              </a:rPr>
              <a:t>capabilities</a:t>
            </a:r>
            <a:r>
              <a:rPr lang="nl-NL" sz="850">
                <a:solidFill>
                  <a:srgbClr val="605B9D"/>
                </a:solidFill>
                <a:latin typeface="Microsoft JhengHei Light"/>
                <a:cs typeface="Calibri Light" panose="020F0302020204030204" pitchFamily="34" charset="0"/>
              </a:rPr>
              <a:t> al naar gelang de voorspellingshorizon en het onderwerp</a:t>
            </a:r>
          </a:p>
          <a:p>
            <a:pPr lvl="2"/>
            <a:r>
              <a:rPr lang="nl-NL" sz="850">
                <a:solidFill>
                  <a:srgbClr val="605B9D"/>
                </a:solidFill>
                <a:latin typeface="Microsoft JhengHei Light"/>
                <a:cs typeface="Calibri Light" panose="020F0302020204030204" pitchFamily="34" charset="0"/>
              </a:rPr>
              <a:t>In 3.1: Lange termijn van de energienetten (&gt; jaar).</a:t>
            </a:r>
          </a:p>
          <a:p>
            <a:pPr lvl="2"/>
            <a:r>
              <a:rPr lang="nl-NL" sz="850">
                <a:solidFill>
                  <a:srgbClr val="605B9D"/>
                </a:solidFill>
                <a:latin typeface="Microsoft JhengHei Light"/>
                <a:cs typeface="Calibri Light" panose="020F0302020204030204" pitchFamily="34" charset="0"/>
              </a:rPr>
              <a:t>In 2.3: Korte termijn energiestromen (</a:t>
            </a:r>
            <a:r>
              <a:rPr lang="nl-NL" sz="850" err="1">
                <a:solidFill>
                  <a:srgbClr val="605B9D"/>
                </a:solidFill>
                <a:latin typeface="Microsoft JhengHei Light"/>
                <a:cs typeface="Calibri Light" panose="020F0302020204030204" pitchFamily="34" charset="0"/>
              </a:rPr>
              <a:t>intraday</a:t>
            </a:r>
            <a:r>
              <a:rPr lang="nl-NL" sz="850">
                <a:solidFill>
                  <a:srgbClr val="605B9D"/>
                </a:solidFill>
                <a:latin typeface="Microsoft JhengHei Light"/>
                <a:cs typeface="Calibri Light" panose="020F0302020204030204" pitchFamily="34" charset="0"/>
              </a:rPr>
              <a:t>, </a:t>
            </a:r>
            <a:r>
              <a:rPr lang="nl-NL" sz="850" err="1">
                <a:solidFill>
                  <a:srgbClr val="605B9D"/>
                </a:solidFill>
                <a:latin typeface="Microsoft JhengHei Light"/>
                <a:cs typeface="Calibri Light" panose="020F0302020204030204" pitchFamily="34" charset="0"/>
              </a:rPr>
              <a:t>day-ahead</a:t>
            </a:r>
            <a:r>
              <a:rPr lang="nl-NL" sz="850">
                <a:solidFill>
                  <a:srgbClr val="605B9D"/>
                </a:solidFill>
                <a:latin typeface="Microsoft JhengHei Light"/>
                <a:cs typeface="Calibri Light" panose="020F0302020204030204" pitchFamily="34" charset="0"/>
              </a:rPr>
              <a:t>, week, maand, jaar).</a:t>
            </a:r>
          </a:p>
          <a:p>
            <a:pPr lvl="2"/>
            <a:r>
              <a:rPr lang="nl-NL" sz="850">
                <a:solidFill>
                  <a:srgbClr val="605B9D"/>
                </a:solidFill>
                <a:latin typeface="Microsoft JhengHei Light"/>
                <a:cs typeface="Calibri Light" panose="020F0302020204030204" pitchFamily="34" charset="0"/>
              </a:rPr>
              <a:t>In 1.1: Verzamelen van externe input.</a:t>
            </a:r>
          </a:p>
          <a:p>
            <a:pPr lvl="2"/>
            <a:endParaRPr lang="nl-NL" sz="825">
              <a:latin typeface="Microsoft JhengHei Light" panose="020B0304030504040204" pitchFamily="34" charset="-120"/>
              <a:ea typeface="Microsoft JhengHei Light" panose="020B0304030504040204" pitchFamily="34" charset="-120"/>
            </a:endParaRPr>
          </a:p>
          <a:p>
            <a:r>
              <a:rPr lang="nl-NL" sz="1050" b="1">
                <a:solidFill>
                  <a:srgbClr val="605B9D"/>
                </a:solidFill>
                <a:latin typeface="Microsoft JhengHei Light"/>
                <a:cs typeface="Calibri Light" panose="020F0302020204030204" pitchFamily="34" charset="0"/>
              </a:rPr>
              <a:t>Waar zit </a:t>
            </a:r>
            <a:r>
              <a:rPr lang="nl-NL" sz="1050" b="1" err="1">
                <a:solidFill>
                  <a:srgbClr val="605B9D"/>
                </a:solidFill>
                <a:latin typeface="Microsoft JhengHei Light"/>
                <a:cs typeface="Calibri Light" panose="020F0302020204030204" pitchFamily="34" charset="0"/>
              </a:rPr>
              <a:t>netrekenen</a:t>
            </a:r>
            <a:r>
              <a:rPr lang="nl-NL" sz="1050" b="1">
                <a:solidFill>
                  <a:srgbClr val="605B9D"/>
                </a:solidFill>
                <a:latin typeface="Microsoft JhengHei Light"/>
                <a:cs typeface="Calibri Light" panose="020F0302020204030204" pitchFamily="34" charset="0"/>
              </a:rPr>
              <a:t>? </a:t>
            </a:r>
          </a:p>
          <a:p>
            <a:pPr lvl="1"/>
            <a:r>
              <a:rPr lang="nl-NL" sz="850">
                <a:solidFill>
                  <a:srgbClr val="605B9D"/>
                </a:solidFill>
                <a:latin typeface="Microsoft JhengHei Light"/>
                <a:cs typeface="Calibri Light" panose="020F0302020204030204" pitchFamily="34" charset="0"/>
              </a:rPr>
              <a:t>In 3.1. Energienetten uitbreiden, vervangen, en vernieuwen.</a:t>
            </a:r>
          </a:p>
          <a:p>
            <a:pPr lvl="1"/>
            <a:endParaRPr lang="nl-NL" sz="850">
              <a:solidFill>
                <a:srgbClr val="605B9D"/>
              </a:solidFill>
              <a:latin typeface="Microsoft JhengHei Light"/>
              <a:cs typeface="Calibri Light" panose="020F0302020204030204" pitchFamily="34" charset="0"/>
            </a:endParaRPr>
          </a:p>
          <a:p>
            <a:r>
              <a:rPr lang="nl-NL" sz="1050" b="1">
                <a:solidFill>
                  <a:srgbClr val="605B9D"/>
                </a:solidFill>
                <a:latin typeface="Microsoft JhengHei Light"/>
                <a:cs typeface="Calibri Light" panose="020F0302020204030204" pitchFamily="34" charset="0"/>
              </a:rPr>
              <a:t>Waar zit assetregistratie?</a:t>
            </a:r>
          </a:p>
          <a:p>
            <a:pPr lvl="1"/>
            <a:r>
              <a:rPr lang="nl-NL" sz="850">
                <a:solidFill>
                  <a:srgbClr val="605B9D"/>
                </a:solidFill>
                <a:latin typeface="Microsoft JhengHei Light"/>
                <a:cs typeface="Calibri Light" panose="020F0302020204030204" pitchFamily="34" charset="0"/>
              </a:rPr>
              <a:t>In 3.1. Energienetten uitbreiden, vervangen, en vernieuwen.</a:t>
            </a:r>
          </a:p>
          <a:p>
            <a:pPr lvl="1"/>
            <a:endParaRPr lang="nl-NL" sz="850" b="1">
              <a:solidFill>
                <a:srgbClr val="605B9D"/>
              </a:solidFill>
              <a:latin typeface="Microsoft JhengHei Light"/>
              <a:cs typeface="Calibri Light" panose="020F0302020204030204" pitchFamily="34" charset="0"/>
            </a:endParaRPr>
          </a:p>
          <a:p>
            <a:r>
              <a:rPr lang="nl-NL" sz="1050" b="1">
                <a:solidFill>
                  <a:srgbClr val="605B9D"/>
                </a:solidFill>
                <a:latin typeface="Microsoft JhengHei Light"/>
                <a:cs typeface="Calibri Light" panose="020F0302020204030204" pitchFamily="34" charset="0"/>
              </a:rPr>
              <a:t>Wat is een energienet?</a:t>
            </a:r>
          </a:p>
          <a:p>
            <a:pPr lvl="1"/>
            <a:r>
              <a:rPr lang="nl-NL" sz="850">
                <a:solidFill>
                  <a:srgbClr val="605B9D"/>
                </a:solidFill>
                <a:latin typeface="Microsoft JhengHei Light"/>
                <a:cs typeface="Calibri Light" panose="020F0302020204030204" pitchFamily="34" charset="0"/>
              </a:rPr>
              <a:t>Het energienet is het geheel aan middelen dat nodig is voor het transporteren en distribueren van energie. Het betreft de operationele technologie en omvat de primaire, secundaire, tertiaire en telecom middelen. Het omvat niet de informatietechnologie die nodig is om de netbeheeractiviteiten te ondersteunen.</a:t>
            </a:r>
          </a:p>
          <a:p>
            <a:pPr lvl="1"/>
            <a:r>
              <a:rPr lang="nl-NL" sz="850">
                <a:solidFill>
                  <a:srgbClr val="605B9D"/>
                </a:solidFill>
                <a:latin typeface="Microsoft JhengHei Light"/>
                <a:cs typeface="Calibri Light" panose="020F0302020204030204" pitchFamily="34" charset="0"/>
              </a:rPr>
              <a:t>  </a:t>
            </a:r>
          </a:p>
          <a:p>
            <a:r>
              <a:rPr lang="nl-NL" sz="1050" b="1">
                <a:solidFill>
                  <a:srgbClr val="605B9D"/>
                </a:solidFill>
                <a:latin typeface="Microsoft JhengHei Light"/>
                <a:cs typeface="Calibri Light" panose="020F0302020204030204" pitchFamily="34" charset="0"/>
              </a:rPr>
              <a:t>Wat is een patroon?</a:t>
            </a:r>
          </a:p>
          <a:p>
            <a:pPr lvl="1"/>
            <a:r>
              <a:rPr lang="nl-NL" sz="850">
                <a:solidFill>
                  <a:srgbClr val="605B9D"/>
                </a:solidFill>
                <a:latin typeface="Microsoft JhengHei Light"/>
                <a:cs typeface="Calibri Light" panose="020F0302020204030204" pitchFamily="34" charset="0"/>
              </a:rPr>
              <a:t>Een van te voren vastgestelde componentenconfiguratie.</a:t>
            </a:r>
          </a:p>
        </p:txBody>
      </p:sp>
      <p:pic>
        <p:nvPicPr>
          <p:cNvPr id="3" name="Afbeelding 2">
            <a:extLst>
              <a:ext uri="{FF2B5EF4-FFF2-40B4-BE49-F238E27FC236}">
                <a16:creationId xmlns:a16="http://schemas.microsoft.com/office/drawing/2014/main" id="{3AB7F116-1291-4505-A157-F400E05B3CBD}"/>
              </a:ext>
            </a:extLst>
          </p:cNvPr>
          <p:cNvPicPr>
            <a:picLocks noChangeAspect="1"/>
          </p:cNvPicPr>
          <p:nvPr/>
        </p:nvPicPr>
        <p:blipFill>
          <a:blip r:embed="rId2"/>
          <a:stretch>
            <a:fillRect/>
          </a:stretch>
        </p:blipFill>
        <p:spPr>
          <a:xfrm>
            <a:off x="7425595" y="144534"/>
            <a:ext cx="1319420" cy="359100"/>
          </a:xfrm>
          <a:prstGeom prst="rect">
            <a:avLst/>
          </a:prstGeom>
        </p:spPr>
      </p:pic>
      <p:sp>
        <p:nvSpPr>
          <p:cNvPr id="7" name="Tijdelijke aanduiding voor dianummer 2">
            <a:extLst>
              <a:ext uri="{FF2B5EF4-FFF2-40B4-BE49-F238E27FC236}">
                <a16:creationId xmlns:a16="http://schemas.microsoft.com/office/drawing/2014/main" id="{B82B39C6-91AD-4A79-B38E-DF784DCCED89}"/>
              </a:ext>
            </a:extLst>
          </p:cNvPr>
          <p:cNvSpPr txBox="1">
            <a:spLocks/>
          </p:cNvSpPr>
          <p:nvPr/>
        </p:nvSpPr>
        <p:spPr>
          <a:xfrm>
            <a:off x="476906" y="4838877"/>
            <a:ext cx="2057400" cy="273844"/>
          </a:xfrm>
          <a:prstGeom prst="rect">
            <a:avLst/>
          </a:prstGeom>
        </p:spPr>
        <p:txBody>
          <a:bodyPr vert="horz" lIns="0" tIns="0" rIns="0" bIns="0" rtlCol="0" anchor="t" anchorCtr="0">
            <a:noAutofit/>
          </a:bodyPr>
          <a:lstStyle>
            <a:defPPr>
              <a:defRPr lang="nl-NL"/>
            </a:defPPr>
            <a:lvl1pPr marL="0" algn="r" defTabSz="685800" rtl="0" eaLnBrk="1" latinLnBrk="0" hangingPunct="1">
              <a:defRPr sz="1000" b="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defRPr/>
            </a:pPr>
            <a:fld id="{F68BF4A6-40A7-E04A-A78B-7409A1BC41E0}" type="slidenum">
              <a:rPr lang="en-GB" sz="750" smtClean="0">
                <a:solidFill>
                  <a:srgbClr val="625D62">
                    <a:tint val="75000"/>
                  </a:srgbClr>
                </a:solidFill>
                <a:latin typeface="Arial"/>
              </a:rPr>
              <a:pPr algn="l">
                <a:defRPr/>
              </a:pPr>
              <a:t>26</a:t>
            </a:fld>
            <a:endParaRPr lang="en-GB" sz="750">
              <a:solidFill>
                <a:srgbClr val="625D62">
                  <a:tint val="75000"/>
                </a:srgbClr>
              </a:solidFill>
              <a:latin typeface="Arial"/>
            </a:endParaRPr>
          </a:p>
        </p:txBody>
      </p:sp>
    </p:spTree>
    <p:extLst>
      <p:ext uri="{BB962C8B-B14F-4D97-AF65-F5344CB8AC3E}">
        <p14:creationId xmlns:p14="http://schemas.microsoft.com/office/powerpoint/2010/main" val="33740975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latin typeface="Microsoft JhengHei Light" panose="020B0304030504040204" pitchFamily="34" charset="-120"/>
                <a:ea typeface="Microsoft JhengHei Light" panose="020B0304030504040204" pitchFamily="34" charset="-120"/>
              </a:rPr>
              <a:t>4. </a:t>
            </a:r>
            <a:r>
              <a:rPr lang="nl-NL" err="1">
                <a:latin typeface="Microsoft JhengHei Light" panose="020B0304030504040204" pitchFamily="34" charset="-120"/>
                <a:ea typeface="Microsoft JhengHei Light" panose="020B0304030504040204" pitchFamily="34" charset="-120"/>
              </a:rPr>
              <a:t>Frequently</a:t>
            </a:r>
            <a:r>
              <a:rPr lang="nl-NL">
                <a:latin typeface="Microsoft JhengHei Light" panose="020B0304030504040204" pitchFamily="34" charset="-120"/>
                <a:ea typeface="Microsoft JhengHei Light" panose="020B0304030504040204" pitchFamily="34" charset="-120"/>
              </a:rPr>
              <a:t> </a:t>
            </a:r>
            <a:r>
              <a:rPr lang="nl-NL" err="1">
                <a:latin typeface="Microsoft JhengHei Light" panose="020B0304030504040204" pitchFamily="34" charset="-120"/>
                <a:ea typeface="Microsoft JhengHei Light" panose="020B0304030504040204" pitchFamily="34" charset="-120"/>
              </a:rPr>
              <a:t>Asked</a:t>
            </a:r>
            <a:r>
              <a:rPr lang="nl-NL">
                <a:latin typeface="Microsoft JhengHei Light" panose="020B0304030504040204" pitchFamily="34" charset="-120"/>
                <a:ea typeface="Microsoft JhengHei Light" panose="020B0304030504040204" pitchFamily="34" charset="-120"/>
              </a:rPr>
              <a:t> </a:t>
            </a:r>
            <a:r>
              <a:rPr lang="nl-NL" err="1">
                <a:latin typeface="Microsoft JhengHei Light" panose="020B0304030504040204" pitchFamily="34" charset="-120"/>
                <a:ea typeface="Microsoft JhengHei Light" panose="020B0304030504040204" pitchFamily="34" charset="-120"/>
              </a:rPr>
              <a:t>Questions</a:t>
            </a:r>
            <a:r>
              <a:rPr lang="nl-NL">
                <a:latin typeface="Microsoft JhengHei Light" panose="020B0304030504040204" pitchFamily="34" charset="-120"/>
                <a:ea typeface="Microsoft JhengHei Light" panose="020B0304030504040204" pitchFamily="34" charset="-120"/>
              </a:rPr>
              <a:t> (FAQ) 6</a:t>
            </a:r>
          </a:p>
        </p:txBody>
      </p:sp>
      <p:sp>
        <p:nvSpPr>
          <p:cNvPr id="8" name="Tijdelijke aanduiding voor inhoud 7"/>
          <p:cNvSpPr>
            <a:spLocks noGrp="1"/>
          </p:cNvSpPr>
          <p:nvPr>
            <p:ph sz="quarter" idx="14"/>
          </p:nvPr>
        </p:nvSpPr>
        <p:spPr/>
        <p:txBody>
          <a:bodyPr>
            <a:normAutofit/>
          </a:bodyPr>
          <a:lstStyle/>
          <a:p>
            <a:r>
              <a:rPr lang="nl-NL" sz="1050" b="1">
                <a:solidFill>
                  <a:srgbClr val="605B9D"/>
                </a:solidFill>
                <a:latin typeface="Microsoft JhengHei Light"/>
                <a:cs typeface="Calibri Light" panose="020F0302020204030204" pitchFamily="34" charset="0"/>
              </a:rPr>
              <a:t>Wat zijn metingen?</a:t>
            </a:r>
          </a:p>
          <a:p>
            <a:pPr marL="394313" lvl="2" indent="-214313">
              <a:lnSpc>
                <a:spcPct val="120000"/>
              </a:lnSpc>
              <a:buClr>
                <a:srgbClr val="008EBE"/>
              </a:buClr>
              <a:defRPr/>
            </a:pPr>
            <a:r>
              <a:rPr lang="nl-NL" sz="850">
                <a:solidFill>
                  <a:srgbClr val="605B9D"/>
                </a:solidFill>
                <a:latin typeface="Microsoft JhengHei Light"/>
                <a:cs typeface="Calibri Light" panose="020F0302020204030204" pitchFamily="34" charset="0"/>
              </a:rPr>
              <a:t>(source: </a:t>
            </a:r>
            <a:r>
              <a:rPr lang="nl-NL" sz="850" err="1">
                <a:solidFill>
                  <a:srgbClr val="605B9D"/>
                </a:solidFill>
                <a:latin typeface="Microsoft JhengHei Light"/>
                <a:cs typeface="Calibri Light" panose="020F0302020204030204" pitchFamily="34" charset="0"/>
              </a:rPr>
              <a:t>wikipedia</a:t>
            </a:r>
            <a:r>
              <a:rPr lang="nl-NL" sz="850">
                <a:solidFill>
                  <a:srgbClr val="605B9D"/>
                </a:solidFill>
                <a:latin typeface="Microsoft JhengHei Light"/>
                <a:cs typeface="Calibri Light" panose="020F0302020204030204" pitchFamily="34" charset="0"/>
              </a:rPr>
              <a:t>) Meten is het uitdrukken van een waargenomen grootheid in een getal met een relevante eenheid die vergeleken kan worden met andere waardes van eenzelfde grootheid. Hiervoor kunnen meetinstrumenten worden gebruikt. Meting is echter niet beperkt tot natuurkundige grootheden, maar strekt zich uit tot een kwantitatieve beschrijving van de gehele werkelijkheid.</a:t>
            </a:r>
            <a:br>
              <a:rPr lang="nl-NL" sz="850">
                <a:solidFill>
                  <a:srgbClr val="605B9D"/>
                </a:solidFill>
                <a:latin typeface="Microsoft JhengHei Light"/>
                <a:cs typeface="Calibri Light" panose="020F0302020204030204" pitchFamily="34" charset="0"/>
              </a:rPr>
            </a:br>
            <a:r>
              <a:rPr lang="nl-NL" sz="850">
                <a:solidFill>
                  <a:srgbClr val="605B9D"/>
                </a:solidFill>
                <a:latin typeface="Microsoft JhengHei Light"/>
                <a:cs typeface="Calibri Light" panose="020F0302020204030204" pitchFamily="34" charset="0"/>
              </a:rPr>
              <a:t>Metingen zijn kwantitatieve waarnemingen: het resultaat wordt in een getalwaarde uitgedrukt, het meetresultaat. </a:t>
            </a:r>
          </a:p>
          <a:p>
            <a:pPr marL="394313" lvl="2" indent="-214313">
              <a:lnSpc>
                <a:spcPct val="120000"/>
              </a:lnSpc>
              <a:buClr>
                <a:srgbClr val="008EBE"/>
              </a:buClr>
              <a:defRPr/>
            </a:pPr>
            <a:r>
              <a:rPr lang="nl-NL" sz="850">
                <a:solidFill>
                  <a:srgbClr val="605B9D"/>
                </a:solidFill>
                <a:latin typeface="Microsoft JhengHei Light"/>
                <a:cs typeface="Calibri Light" panose="020F0302020204030204" pitchFamily="34" charset="0"/>
              </a:rPr>
              <a:t>Toelichting: Metingen zijn waardevrij. Interpretatie van de metingen vindt plaats in andere </a:t>
            </a:r>
            <a:r>
              <a:rPr lang="nl-NL" sz="850" err="1">
                <a:solidFill>
                  <a:srgbClr val="605B9D"/>
                </a:solidFill>
                <a:latin typeface="Microsoft JhengHei Light"/>
                <a:cs typeface="Calibri Light" panose="020F0302020204030204" pitchFamily="34" charset="0"/>
              </a:rPr>
              <a:t>capabilities</a:t>
            </a:r>
            <a:r>
              <a:rPr lang="nl-NL" sz="850">
                <a:solidFill>
                  <a:srgbClr val="605B9D"/>
                </a:solidFill>
                <a:latin typeface="Microsoft JhengHei Light"/>
                <a:cs typeface="Calibri Light" panose="020F0302020204030204" pitchFamily="34" charset="0"/>
              </a:rPr>
              <a:t> evenals het beschikbaar stellen van meetresultaten aan derden. Het betreft metingen van de </a:t>
            </a:r>
            <a:r>
              <a:rPr lang="nl-NL" sz="850" err="1">
                <a:solidFill>
                  <a:srgbClr val="605B9D"/>
                </a:solidFill>
                <a:latin typeface="Microsoft JhengHei Light"/>
                <a:cs typeface="Calibri Light" panose="020F0302020204030204" pitchFamily="34" charset="0"/>
              </a:rPr>
              <a:t>throughput</a:t>
            </a:r>
            <a:r>
              <a:rPr lang="nl-NL" sz="850">
                <a:solidFill>
                  <a:srgbClr val="605B9D"/>
                </a:solidFill>
                <a:latin typeface="Microsoft JhengHei Light"/>
                <a:cs typeface="Calibri Light" panose="020F0302020204030204" pitchFamily="34" charset="0"/>
              </a:rPr>
              <a:t> (energiestromen) van de functie (performance) en van de asset (eigenschap (b.v. temperatuur)). Het gebruiken van metingen in andere </a:t>
            </a:r>
            <a:r>
              <a:rPr lang="nl-NL" sz="850" err="1">
                <a:solidFill>
                  <a:srgbClr val="605B9D"/>
                </a:solidFill>
                <a:latin typeface="Microsoft JhengHei Light"/>
                <a:cs typeface="Calibri Light" panose="020F0302020204030204" pitchFamily="34" charset="0"/>
              </a:rPr>
              <a:t>capabilities</a:t>
            </a:r>
            <a:r>
              <a:rPr lang="nl-NL" sz="850">
                <a:solidFill>
                  <a:srgbClr val="605B9D"/>
                </a:solidFill>
                <a:latin typeface="Microsoft JhengHei Light"/>
                <a:cs typeface="Calibri Light" panose="020F0302020204030204" pitchFamily="34" charset="0"/>
              </a:rPr>
              <a:t> (en eventueel verder verwerken/toerekenen, zoals relateren aan een contract, klant of marktpartij)) is geen onderdeel van de </a:t>
            </a:r>
            <a:r>
              <a:rPr lang="nl-NL" sz="850" err="1">
                <a:solidFill>
                  <a:srgbClr val="605B9D"/>
                </a:solidFill>
                <a:latin typeface="Microsoft JhengHei Light"/>
                <a:cs typeface="Calibri Light" panose="020F0302020204030204" pitchFamily="34" charset="0"/>
              </a:rPr>
              <a:t>meetcapability</a:t>
            </a:r>
            <a:r>
              <a:rPr lang="nl-NL" sz="850">
                <a:solidFill>
                  <a:srgbClr val="605B9D"/>
                </a:solidFill>
                <a:latin typeface="Microsoft JhengHei Light"/>
                <a:cs typeface="Calibri Light" panose="020F0302020204030204" pitchFamily="34" charset="0"/>
              </a:rPr>
              <a:t> maar onderdeel van desbetreffende </a:t>
            </a:r>
            <a:r>
              <a:rPr lang="nl-NL" sz="850" err="1">
                <a:solidFill>
                  <a:srgbClr val="605B9D"/>
                </a:solidFill>
                <a:latin typeface="Microsoft JhengHei Light"/>
                <a:cs typeface="Calibri Light" panose="020F0302020204030204" pitchFamily="34" charset="0"/>
              </a:rPr>
              <a:t>capability</a:t>
            </a:r>
            <a:r>
              <a:rPr lang="nl-NL" sz="850">
                <a:solidFill>
                  <a:srgbClr val="605B9D"/>
                </a:solidFill>
                <a:latin typeface="Microsoft JhengHei Light"/>
                <a:cs typeface="Calibri Light" panose="020F0302020204030204" pitchFamily="34" charset="0"/>
              </a:rPr>
              <a:t>. </a:t>
            </a:r>
          </a:p>
          <a:p>
            <a:pPr lvl="1">
              <a:defRPr/>
            </a:pPr>
            <a:endParaRPr lang="nl-NL" sz="825">
              <a:latin typeface="Microsoft JhengHei Light" panose="020B0304030504040204" pitchFamily="34" charset="-120"/>
              <a:ea typeface="Microsoft JhengHei Light" panose="020B0304030504040204" pitchFamily="34" charset="-120"/>
            </a:endParaRPr>
          </a:p>
          <a:p>
            <a:pPr lvl="0">
              <a:defRPr/>
            </a:pPr>
            <a:r>
              <a:rPr lang="nl-NL" sz="1050" b="1">
                <a:solidFill>
                  <a:srgbClr val="605B9D"/>
                </a:solidFill>
                <a:latin typeface="Microsoft JhengHei Light"/>
                <a:cs typeface="Calibri Light" panose="020F0302020204030204" pitchFamily="34" charset="0"/>
              </a:rPr>
              <a:t>Wat is inkomstenverlies?</a:t>
            </a:r>
          </a:p>
          <a:p>
            <a:pPr marL="394313" lvl="2" indent="-214313">
              <a:lnSpc>
                <a:spcPct val="120000"/>
              </a:lnSpc>
              <a:buClr>
                <a:srgbClr val="008EBE"/>
              </a:buClr>
              <a:defRPr/>
            </a:pPr>
            <a:r>
              <a:rPr lang="nl-NL" sz="850">
                <a:solidFill>
                  <a:srgbClr val="605B9D"/>
                </a:solidFill>
                <a:latin typeface="Microsoft JhengHei Light"/>
                <a:cs typeface="Calibri Light" panose="020F0302020204030204" pitchFamily="34" charset="0"/>
              </a:rPr>
              <a:t>Inkomstenverlies zijn prestatie die zijn geleverd waarvoor geen inkomsten zijn ontvangen terwijl de netbeheerder hier wel recht op heeft. Bijvoorbeeld: technisch netverlies, administratief netverlies door proces- en data-kwaliteit, dubieuze debiteuren, </a:t>
            </a:r>
            <a:r>
              <a:rPr lang="nl-NL" sz="850" err="1">
                <a:solidFill>
                  <a:srgbClr val="605B9D"/>
                </a:solidFill>
                <a:latin typeface="Microsoft JhengHei Light"/>
                <a:cs typeface="Calibri Light" panose="020F0302020204030204" pitchFamily="34" charset="0"/>
              </a:rPr>
              <a:t>contractloos</a:t>
            </a:r>
            <a:r>
              <a:rPr lang="nl-NL" sz="850">
                <a:solidFill>
                  <a:srgbClr val="605B9D"/>
                </a:solidFill>
                <a:latin typeface="Microsoft JhengHei Light"/>
                <a:cs typeface="Calibri Light" panose="020F0302020204030204" pitchFamily="34" charset="0"/>
              </a:rPr>
              <a:t> en fraude.</a:t>
            </a:r>
          </a:p>
          <a:p>
            <a:pPr marL="394313" lvl="2" indent="-214313">
              <a:lnSpc>
                <a:spcPct val="120000"/>
              </a:lnSpc>
              <a:buClr>
                <a:srgbClr val="008EBE"/>
              </a:buClr>
              <a:defRPr/>
            </a:pPr>
            <a:endParaRPr lang="nl-NL" sz="850">
              <a:solidFill>
                <a:srgbClr val="605B9D"/>
              </a:solidFill>
              <a:latin typeface="Microsoft JhengHei Light"/>
              <a:cs typeface="Calibri Light" panose="020F0302020204030204" pitchFamily="34" charset="0"/>
            </a:endParaRPr>
          </a:p>
          <a:p>
            <a:pPr>
              <a:defRPr/>
            </a:pPr>
            <a:r>
              <a:rPr lang="nl-NL" sz="1050" b="1">
                <a:solidFill>
                  <a:srgbClr val="605B9D"/>
                </a:solidFill>
                <a:latin typeface="Microsoft JhengHei Light"/>
                <a:cs typeface="Calibri Light" panose="020F0302020204030204" pitchFamily="34" charset="0"/>
              </a:rPr>
              <a:t>Wat zijn contractaanpassingen? </a:t>
            </a:r>
          </a:p>
          <a:p>
            <a:pPr marL="394313" lvl="2" indent="-214313">
              <a:lnSpc>
                <a:spcPct val="120000"/>
              </a:lnSpc>
              <a:buClr>
                <a:srgbClr val="008EBE"/>
              </a:buClr>
              <a:defRPr/>
            </a:pPr>
            <a:r>
              <a:rPr lang="nl-NL" sz="850">
                <a:solidFill>
                  <a:srgbClr val="605B9D"/>
                </a:solidFill>
                <a:latin typeface="Microsoft JhengHei Light"/>
                <a:cs typeface="Calibri Light" panose="020F0302020204030204" pitchFamily="34" charset="0"/>
              </a:rPr>
              <a:t>Dit betreffen aanpassingen op verzoek van de klant, door verhuizingen van klanten en door wijziging van marktrollen op de aansluiting ((b.v. SVEL processen (switchen, verhuizen, einde leverantie), als ook het administratief aan/uitzetten van de meter).</a:t>
            </a:r>
          </a:p>
          <a:p>
            <a:pPr lvl="1">
              <a:defRPr/>
            </a:pPr>
            <a:endParaRPr lang="nl-NL" sz="825">
              <a:latin typeface="Microsoft JhengHei Light" panose="020B0304030504040204" pitchFamily="34" charset="-120"/>
              <a:ea typeface="Microsoft JhengHei Light" panose="020B0304030504040204" pitchFamily="34" charset="-120"/>
            </a:endParaRPr>
          </a:p>
          <a:p>
            <a:pPr>
              <a:defRPr/>
            </a:pPr>
            <a:r>
              <a:rPr lang="nl-NL" sz="1050" b="1">
                <a:solidFill>
                  <a:srgbClr val="605B9D"/>
                </a:solidFill>
                <a:latin typeface="Microsoft JhengHei Light"/>
                <a:cs typeface="Calibri Light" panose="020F0302020204030204" pitchFamily="34" charset="0"/>
              </a:rPr>
              <a:t>Welke </a:t>
            </a:r>
            <a:r>
              <a:rPr lang="nl-NL" sz="1050" b="1" err="1">
                <a:solidFill>
                  <a:srgbClr val="605B9D"/>
                </a:solidFill>
                <a:latin typeface="Microsoft JhengHei Light"/>
                <a:cs typeface="Calibri Light" panose="020F0302020204030204" pitchFamily="34" charset="0"/>
              </a:rPr>
              <a:t>capability</a:t>
            </a:r>
            <a:r>
              <a:rPr lang="nl-NL" sz="1050" b="1">
                <a:solidFill>
                  <a:srgbClr val="605B9D"/>
                </a:solidFill>
                <a:latin typeface="Microsoft JhengHei Light"/>
                <a:cs typeface="Calibri Light" panose="020F0302020204030204" pitchFamily="34" charset="0"/>
              </a:rPr>
              <a:t> omvat het monitoren en bijsturen van werkzaamheden?</a:t>
            </a:r>
          </a:p>
          <a:p>
            <a:pPr marL="394313" lvl="2" indent="-214313">
              <a:lnSpc>
                <a:spcPct val="120000"/>
              </a:lnSpc>
              <a:buClr>
                <a:srgbClr val="008EBE"/>
              </a:buClr>
              <a:defRPr/>
            </a:pPr>
            <a:r>
              <a:rPr lang="nl-NL" sz="850">
                <a:solidFill>
                  <a:srgbClr val="605B9D"/>
                </a:solidFill>
                <a:latin typeface="Microsoft JhengHei Light"/>
                <a:cs typeface="Calibri Light" panose="020F0302020204030204" pitchFamily="34" charset="0"/>
              </a:rPr>
              <a:t>Dit betreft </a:t>
            </a:r>
            <a:r>
              <a:rPr lang="nl-NL" sz="850" err="1">
                <a:solidFill>
                  <a:srgbClr val="605B9D"/>
                </a:solidFill>
                <a:latin typeface="Microsoft JhengHei Light"/>
                <a:cs typeface="Calibri Light" panose="020F0302020204030204" pitchFamily="34" charset="0"/>
              </a:rPr>
              <a:t>capability</a:t>
            </a:r>
            <a:r>
              <a:rPr lang="nl-NL" sz="850">
                <a:solidFill>
                  <a:srgbClr val="605B9D"/>
                </a:solidFill>
                <a:latin typeface="Microsoft JhengHei Light"/>
                <a:cs typeface="Calibri Light" panose="020F0302020204030204" pitchFamily="34" charset="0"/>
              </a:rPr>
              <a:t> 5.2.3 Coördineren van werkzaamheden.</a:t>
            </a:r>
          </a:p>
        </p:txBody>
      </p:sp>
      <p:pic>
        <p:nvPicPr>
          <p:cNvPr id="6" name="Afbeelding 5">
            <a:extLst>
              <a:ext uri="{FF2B5EF4-FFF2-40B4-BE49-F238E27FC236}">
                <a16:creationId xmlns:a16="http://schemas.microsoft.com/office/drawing/2014/main" id="{79151679-9B87-4974-88F9-568695A886B7}"/>
              </a:ext>
            </a:extLst>
          </p:cNvPr>
          <p:cNvPicPr>
            <a:picLocks noChangeAspect="1"/>
          </p:cNvPicPr>
          <p:nvPr/>
        </p:nvPicPr>
        <p:blipFill>
          <a:blip r:embed="rId2"/>
          <a:stretch>
            <a:fillRect/>
          </a:stretch>
        </p:blipFill>
        <p:spPr>
          <a:xfrm>
            <a:off x="7425595" y="144534"/>
            <a:ext cx="1319420" cy="359100"/>
          </a:xfrm>
          <a:prstGeom prst="rect">
            <a:avLst/>
          </a:prstGeom>
        </p:spPr>
      </p:pic>
      <p:sp>
        <p:nvSpPr>
          <p:cNvPr id="9" name="Tijdelijke aanduiding voor dianummer 2">
            <a:extLst>
              <a:ext uri="{FF2B5EF4-FFF2-40B4-BE49-F238E27FC236}">
                <a16:creationId xmlns:a16="http://schemas.microsoft.com/office/drawing/2014/main" id="{532B37F3-A34A-4535-BC5F-3A2DDB2EF1BB}"/>
              </a:ext>
            </a:extLst>
          </p:cNvPr>
          <p:cNvSpPr txBox="1">
            <a:spLocks/>
          </p:cNvSpPr>
          <p:nvPr/>
        </p:nvSpPr>
        <p:spPr>
          <a:xfrm>
            <a:off x="476906" y="4838877"/>
            <a:ext cx="2057400" cy="273844"/>
          </a:xfrm>
          <a:prstGeom prst="rect">
            <a:avLst/>
          </a:prstGeom>
        </p:spPr>
        <p:txBody>
          <a:bodyPr vert="horz" lIns="0" tIns="0" rIns="0" bIns="0" rtlCol="0" anchor="t" anchorCtr="0">
            <a:noAutofit/>
          </a:bodyPr>
          <a:lstStyle>
            <a:defPPr>
              <a:defRPr lang="nl-NL"/>
            </a:defPPr>
            <a:lvl1pPr marL="0" algn="r" defTabSz="685800" rtl="0" eaLnBrk="1" latinLnBrk="0" hangingPunct="1">
              <a:defRPr sz="1000" b="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defRPr/>
            </a:pPr>
            <a:fld id="{F68BF4A6-40A7-E04A-A78B-7409A1BC41E0}" type="slidenum">
              <a:rPr lang="en-GB" sz="750" smtClean="0">
                <a:solidFill>
                  <a:srgbClr val="625D62">
                    <a:tint val="75000"/>
                  </a:srgbClr>
                </a:solidFill>
                <a:latin typeface="Arial"/>
              </a:rPr>
              <a:pPr algn="l">
                <a:defRPr/>
              </a:pPr>
              <a:t>27</a:t>
            </a:fld>
            <a:endParaRPr lang="en-GB" sz="750">
              <a:solidFill>
                <a:srgbClr val="625D62">
                  <a:tint val="75000"/>
                </a:srgbClr>
              </a:solidFill>
              <a:latin typeface="Arial"/>
            </a:endParaRPr>
          </a:p>
        </p:txBody>
      </p:sp>
    </p:spTree>
    <p:extLst>
      <p:ext uri="{BB962C8B-B14F-4D97-AF65-F5344CB8AC3E}">
        <p14:creationId xmlns:p14="http://schemas.microsoft.com/office/powerpoint/2010/main" val="27012839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latin typeface="Microsoft JhengHei Light" panose="020B0304030504040204" pitchFamily="34" charset="-120"/>
                <a:ea typeface="Microsoft JhengHei Light" panose="020B0304030504040204" pitchFamily="34" charset="-120"/>
              </a:rPr>
              <a:t>4. </a:t>
            </a:r>
            <a:r>
              <a:rPr lang="nl-NL" err="1">
                <a:latin typeface="Microsoft JhengHei Light" panose="020B0304030504040204" pitchFamily="34" charset="-120"/>
                <a:ea typeface="Microsoft JhengHei Light" panose="020B0304030504040204" pitchFamily="34" charset="-120"/>
              </a:rPr>
              <a:t>Frequently</a:t>
            </a:r>
            <a:r>
              <a:rPr lang="nl-NL">
                <a:latin typeface="Microsoft JhengHei Light" panose="020B0304030504040204" pitchFamily="34" charset="-120"/>
                <a:ea typeface="Microsoft JhengHei Light" panose="020B0304030504040204" pitchFamily="34" charset="-120"/>
              </a:rPr>
              <a:t> </a:t>
            </a:r>
            <a:r>
              <a:rPr lang="nl-NL" err="1">
                <a:latin typeface="Microsoft JhengHei Light" panose="020B0304030504040204" pitchFamily="34" charset="-120"/>
                <a:ea typeface="Microsoft JhengHei Light" panose="020B0304030504040204" pitchFamily="34" charset="-120"/>
              </a:rPr>
              <a:t>Asked</a:t>
            </a:r>
            <a:r>
              <a:rPr lang="nl-NL">
                <a:latin typeface="Microsoft JhengHei Light" panose="020B0304030504040204" pitchFamily="34" charset="-120"/>
                <a:ea typeface="Microsoft JhengHei Light" panose="020B0304030504040204" pitchFamily="34" charset="-120"/>
              </a:rPr>
              <a:t> </a:t>
            </a:r>
            <a:r>
              <a:rPr lang="nl-NL" err="1">
                <a:latin typeface="Microsoft JhengHei Light" panose="020B0304030504040204" pitchFamily="34" charset="-120"/>
                <a:ea typeface="Microsoft JhengHei Light" panose="020B0304030504040204" pitchFamily="34" charset="-120"/>
              </a:rPr>
              <a:t>Questions</a:t>
            </a:r>
            <a:r>
              <a:rPr lang="nl-NL">
                <a:latin typeface="Microsoft JhengHei Light" panose="020B0304030504040204" pitchFamily="34" charset="-120"/>
                <a:ea typeface="Microsoft JhengHei Light" panose="020B0304030504040204" pitchFamily="34" charset="-120"/>
              </a:rPr>
              <a:t> (FAQ) 7</a:t>
            </a:r>
          </a:p>
        </p:txBody>
      </p:sp>
      <p:sp>
        <p:nvSpPr>
          <p:cNvPr id="8" name="Tijdelijke aanduiding voor inhoud 7"/>
          <p:cNvSpPr>
            <a:spLocks noGrp="1"/>
          </p:cNvSpPr>
          <p:nvPr>
            <p:ph sz="quarter" idx="14"/>
          </p:nvPr>
        </p:nvSpPr>
        <p:spPr/>
        <p:txBody>
          <a:bodyPr>
            <a:normAutofit/>
          </a:bodyPr>
          <a:lstStyle/>
          <a:p>
            <a:r>
              <a:rPr lang="nl-NL" sz="1050" b="1">
                <a:solidFill>
                  <a:srgbClr val="605B9D"/>
                </a:solidFill>
                <a:latin typeface="Microsoft JhengHei Light"/>
                <a:cs typeface="Calibri Light" panose="020F0302020204030204" pitchFamily="34" charset="0"/>
              </a:rPr>
              <a:t>Welke principes zijn gehanteerd bij de totstandkoming van bedrijfsobjecten?</a:t>
            </a:r>
          </a:p>
          <a:p>
            <a:pPr marL="394313" lvl="2" indent="-214313">
              <a:lnSpc>
                <a:spcPct val="120000"/>
              </a:lnSpc>
              <a:buClr>
                <a:srgbClr val="008EBE"/>
              </a:buClr>
              <a:defRPr/>
            </a:pPr>
            <a:r>
              <a:rPr lang="nl-NL" sz="850">
                <a:solidFill>
                  <a:srgbClr val="605B9D"/>
                </a:solidFill>
                <a:latin typeface="Microsoft JhengHei Light"/>
                <a:cs typeface="Calibri Light" panose="020F0302020204030204" pitchFamily="34" charset="0"/>
              </a:rPr>
              <a:t>Een bedrijfsobject verwijst naar een ding in de werkelijke wereld (materieel of immaterieel) waarover de netbeheerder informatie vastlegt.</a:t>
            </a:r>
          </a:p>
          <a:p>
            <a:pPr marL="394313" lvl="2" indent="-214313">
              <a:lnSpc>
                <a:spcPct val="120000"/>
              </a:lnSpc>
              <a:buClr>
                <a:srgbClr val="008EBE"/>
              </a:buClr>
              <a:defRPr/>
            </a:pPr>
            <a:r>
              <a:rPr lang="nl-NL" sz="850">
                <a:solidFill>
                  <a:srgbClr val="605B9D"/>
                </a:solidFill>
                <a:latin typeface="Microsoft JhengHei Light"/>
                <a:cs typeface="Calibri Light" panose="020F0302020204030204" pitchFamily="34" charset="0"/>
              </a:rPr>
              <a:t>Begrippen en hun definities uit wet- en regelgeving en standaarden zijn leidend.</a:t>
            </a:r>
          </a:p>
          <a:p>
            <a:pPr marL="394313" lvl="2" indent="-214313">
              <a:lnSpc>
                <a:spcPct val="120000"/>
              </a:lnSpc>
              <a:buClr>
                <a:srgbClr val="008EBE"/>
              </a:buClr>
              <a:defRPr/>
            </a:pPr>
            <a:r>
              <a:rPr lang="nl-NL" sz="850">
                <a:solidFill>
                  <a:srgbClr val="605B9D"/>
                </a:solidFill>
                <a:latin typeface="Microsoft JhengHei Light"/>
                <a:cs typeface="Calibri Light" panose="020F0302020204030204" pitchFamily="34" charset="0"/>
              </a:rPr>
              <a:t>Bedrijfsobjecten kunnen worden begrepen vanuit het perspectief van een buitenstaander.</a:t>
            </a:r>
          </a:p>
          <a:p>
            <a:pPr marL="394313" lvl="2" indent="-214313">
              <a:lnSpc>
                <a:spcPct val="120000"/>
              </a:lnSpc>
              <a:buClr>
                <a:srgbClr val="008EBE"/>
              </a:buClr>
              <a:defRPr/>
            </a:pPr>
            <a:r>
              <a:rPr lang="nl-NL" sz="850">
                <a:solidFill>
                  <a:srgbClr val="605B9D"/>
                </a:solidFill>
                <a:latin typeface="Microsoft JhengHei Light"/>
                <a:cs typeface="Calibri Light" panose="020F0302020204030204" pitchFamily="34" charset="0"/>
              </a:rPr>
              <a:t>Bedrijfsobjecten overstijgen geen informatiedomeinen. Dus niet </a:t>
            </a:r>
            <a:r>
              <a:rPr lang="nl-NL" sz="850" i="1">
                <a:solidFill>
                  <a:srgbClr val="605B9D"/>
                </a:solidFill>
                <a:latin typeface="Microsoft JhengHei Light"/>
                <a:cs typeface="Calibri Light" panose="020F0302020204030204" pitchFamily="34" charset="0"/>
              </a:rPr>
              <a:t>Persoon</a:t>
            </a:r>
            <a:r>
              <a:rPr lang="nl-NL" sz="850">
                <a:solidFill>
                  <a:srgbClr val="605B9D"/>
                </a:solidFill>
                <a:latin typeface="Microsoft JhengHei Light"/>
                <a:cs typeface="Calibri Light" panose="020F0302020204030204" pitchFamily="34" charset="0"/>
              </a:rPr>
              <a:t> maar wel </a:t>
            </a:r>
            <a:r>
              <a:rPr lang="nl-NL" sz="850" i="1">
                <a:solidFill>
                  <a:srgbClr val="605B9D"/>
                </a:solidFill>
                <a:latin typeface="Microsoft JhengHei Light"/>
                <a:cs typeface="Calibri Light" panose="020F0302020204030204" pitchFamily="34" charset="0"/>
              </a:rPr>
              <a:t>Klant</a:t>
            </a:r>
            <a:r>
              <a:rPr lang="nl-NL" sz="850">
                <a:solidFill>
                  <a:srgbClr val="605B9D"/>
                </a:solidFill>
                <a:latin typeface="Microsoft JhengHei Light"/>
                <a:cs typeface="Calibri Light" panose="020F0302020204030204" pitchFamily="34" charset="0"/>
              </a:rPr>
              <a:t> en </a:t>
            </a:r>
            <a:r>
              <a:rPr lang="nl-NL" sz="850" i="1">
                <a:solidFill>
                  <a:srgbClr val="605B9D"/>
                </a:solidFill>
                <a:latin typeface="Microsoft JhengHei Light"/>
                <a:cs typeface="Calibri Light" panose="020F0302020204030204" pitchFamily="34" charset="0"/>
              </a:rPr>
              <a:t>Medewerker</a:t>
            </a:r>
            <a:r>
              <a:rPr lang="nl-NL" sz="850">
                <a:solidFill>
                  <a:srgbClr val="605B9D"/>
                </a:solidFill>
                <a:latin typeface="Microsoft JhengHei Light"/>
                <a:cs typeface="Calibri Light" panose="020F0302020204030204" pitchFamily="34" charset="0"/>
              </a:rPr>
              <a:t>.</a:t>
            </a:r>
          </a:p>
          <a:p>
            <a:pPr marL="394313" lvl="2" indent="-214313">
              <a:lnSpc>
                <a:spcPct val="120000"/>
              </a:lnSpc>
              <a:buClr>
                <a:srgbClr val="008EBE"/>
              </a:buClr>
              <a:defRPr/>
            </a:pPr>
            <a:r>
              <a:rPr lang="nl-NL" sz="850">
                <a:solidFill>
                  <a:srgbClr val="605B9D"/>
                </a:solidFill>
                <a:latin typeface="Microsoft JhengHei Light"/>
                <a:cs typeface="Calibri Light" panose="020F0302020204030204" pitchFamily="34" charset="0"/>
              </a:rPr>
              <a:t>Bedrijfsobjecten hebben binnen hun abstractieniveau een unieke naam.</a:t>
            </a:r>
          </a:p>
          <a:p>
            <a:pPr marL="394313" lvl="2" indent="-214313">
              <a:lnSpc>
                <a:spcPct val="120000"/>
              </a:lnSpc>
              <a:buClr>
                <a:srgbClr val="008EBE"/>
              </a:buClr>
              <a:defRPr/>
            </a:pPr>
            <a:r>
              <a:rPr lang="nl-NL" sz="850">
                <a:solidFill>
                  <a:srgbClr val="605B9D"/>
                </a:solidFill>
                <a:latin typeface="Microsoft JhengHei Light"/>
                <a:cs typeface="Calibri Light" panose="020F0302020204030204" pitchFamily="34" charset="0"/>
              </a:rPr>
              <a:t>Bedrijfsobjecten op het laagste abstractieniveau zijn telbaar en kunnen in zowel enkelvoud als meervoud voorkomen. Dus niet </a:t>
            </a:r>
            <a:r>
              <a:rPr lang="nl-NL" sz="850" i="1">
                <a:solidFill>
                  <a:srgbClr val="605B9D"/>
                </a:solidFill>
                <a:latin typeface="Microsoft JhengHei Light"/>
                <a:cs typeface="Calibri Light" panose="020F0302020204030204" pitchFamily="34" charset="0"/>
              </a:rPr>
              <a:t>Beleid</a:t>
            </a:r>
            <a:r>
              <a:rPr lang="nl-NL" sz="850">
                <a:solidFill>
                  <a:srgbClr val="605B9D"/>
                </a:solidFill>
                <a:latin typeface="Microsoft JhengHei Light"/>
                <a:cs typeface="Calibri Light" panose="020F0302020204030204" pitchFamily="34" charset="0"/>
              </a:rPr>
              <a:t> maar wel </a:t>
            </a:r>
            <a:r>
              <a:rPr lang="nl-NL" sz="850" i="1">
                <a:solidFill>
                  <a:srgbClr val="605B9D"/>
                </a:solidFill>
                <a:latin typeface="Microsoft JhengHei Light"/>
                <a:cs typeface="Calibri Light" panose="020F0302020204030204" pitchFamily="34" charset="0"/>
              </a:rPr>
              <a:t>Standaard</a:t>
            </a:r>
            <a:r>
              <a:rPr lang="nl-NL" sz="850">
                <a:solidFill>
                  <a:srgbClr val="605B9D"/>
                </a:solidFill>
                <a:latin typeface="Microsoft JhengHei Light"/>
                <a:cs typeface="Calibri Light" panose="020F0302020204030204" pitchFamily="34" charset="0"/>
              </a:rPr>
              <a:t>.</a:t>
            </a:r>
          </a:p>
          <a:p>
            <a:pPr marL="394313" lvl="2" indent="-214313">
              <a:lnSpc>
                <a:spcPct val="120000"/>
              </a:lnSpc>
              <a:buClr>
                <a:srgbClr val="008EBE"/>
              </a:buClr>
              <a:defRPr/>
            </a:pPr>
            <a:r>
              <a:rPr lang="nl-NL" sz="850">
                <a:solidFill>
                  <a:srgbClr val="605B9D"/>
                </a:solidFill>
                <a:latin typeface="Microsoft JhengHei Light"/>
                <a:cs typeface="Calibri Light" panose="020F0302020204030204" pitchFamily="34" charset="0"/>
              </a:rPr>
              <a:t>Bedrijfsobjecten kunnen zelfstandig bestaan. Dus geen </a:t>
            </a:r>
            <a:r>
              <a:rPr lang="nl-NL" sz="850" i="1">
                <a:solidFill>
                  <a:srgbClr val="605B9D"/>
                </a:solidFill>
                <a:latin typeface="Microsoft JhengHei Light"/>
                <a:cs typeface="Calibri Light" panose="020F0302020204030204" pitchFamily="34" charset="0"/>
              </a:rPr>
              <a:t>Klantfactuurregel</a:t>
            </a:r>
            <a:r>
              <a:rPr lang="nl-NL" sz="850">
                <a:solidFill>
                  <a:srgbClr val="605B9D"/>
                </a:solidFill>
                <a:latin typeface="Microsoft JhengHei Light"/>
                <a:cs typeface="Calibri Light" panose="020F0302020204030204" pitchFamily="34" charset="0"/>
              </a:rPr>
              <a:t> naast </a:t>
            </a:r>
            <a:r>
              <a:rPr lang="nl-NL" sz="850" i="1">
                <a:solidFill>
                  <a:srgbClr val="605B9D"/>
                </a:solidFill>
                <a:latin typeface="Microsoft JhengHei Light"/>
                <a:cs typeface="Calibri Light" panose="020F0302020204030204" pitchFamily="34" charset="0"/>
              </a:rPr>
              <a:t>Klantfactuur</a:t>
            </a:r>
            <a:r>
              <a:rPr lang="nl-NL" sz="850">
                <a:solidFill>
                  <a:srgbClr val="605B9D"/>
                </a:solidFill>
                <a:latin typeface="Microsoft JhengHei Light"/>
                <a:cs typeface="Calibri Light" panose="020F0302020204030204" pitchFamily="34" charset="0"/>
              </a:rPr>
              <a:t>.</a:t>
            </a:r>
          </a:p>
          <a:p>
            <a:pPr marL="394313" lvl="2" indent="-214313">
              <a:lnSpc>
                <a:spcPct val="120000"/>
              </a:lnSpc>
              <a:buClr>
                <a:srgbClr val="008EBE"/>
              </a:buClr>
              <a:defRPr/>
            </a:pPr>
            <a:endParaRPr lang="nl-NL" sz="850">
              <a:solidFill>
                <a:srgbClr val="605B9D"/>
              </a:solidFill>
              <a:latin typeface="Microsoft JhengHei Light"/>
              <a:cs typeface="Calibri Light" panose="020F0302020204030204" pitchFamily="34" charset="0"/>
            </a:endParaRPr>
          </a:p>
          <a:p>
            <a:r>
              <a:rPr lang="nl-NL" sz="1050" b="1">
                <a:solidFill>
                  <a:srgbClr val="605B9D"/>
                </a:solidFill>
                <a:latin typeface="Microsoft JhengHei Light"/>
                <a:cs typeface="Calibri Light" panose="020F0302020204030204" pitchFamily="34" charset="0"/>
              </a:rPr>
              <a:t>Waar kan ik de bedrijfsobjecten voor gebruiken?</a:t>
            </a:r>
          </a:p>
          <a:p>
            <a:pPr marL="394313" lvl="2" indent="-214313">
              <a:lnSpc>
                <a:spcPct val="120000"/>
              </a:lnSpc>
              <a:buClr>
                <a:srgbClr val="008EBE"/>
              </a:buClr>
              <a:defRPr/>
            </a:pPr>
            <a:r>
              <a:rPr lang="nl-NL" sz="850">
                <a:solidFill>
                  <a:srgbClr val="605B9D"/>
                </a:solidFill>
                <a:latin typeface="Microsoft JhengHei Light"/>
                <a:cs typeface="Calibri Light" panose="020F0302020204030204" pitchFamily="34" charset="0"/>
              </a:rPr>
              <a:t>Om data in je organisatie vindbaar te maken, door datasets in applicaties te associëren met bedrijfsobjecten.</a:t>
            </a:r>
          </a:p>
          <a:p>
            <a:pPr marL="394313" lvl="2" indent="-214313">
              <a:lnSpc>
                <a:spcPct val="120000"/>
              </a:lnSpc>
              <a:buClr>
                <a:srgbClr val="008EBE"/>
              </a:buClr>
              <a:defRPr/>
            </a:pPr>
            <a:r>
              <a:rPr lang="nl-NL" sz="850">
                <a:solidFill>
                  <a:srgbClr val="605B9D"/>
                </a:solidFill>
                <a:latin typeface="Microsoft JhengHei Light"/>
                <a:cs typeface="Calibri Light" panose="020F0302020204030204" pitchFamily="34" charset="0"/>
              </a:rPr>
              <a:t>Om redundante data (of schaduwadministraties) in je organisatie te ontdekken, door applicaties te relateren aan de bedrijfsobjecten.</a:t>
            </a:r>
          </a:p>
          <a:p>
            <a:pPr marL="394313" lvl="2" indent="-214313">
              <a:lnSpc>
                <a:spcPct val="120000"/>
              </a:lnSpc>
              <a:buClr>
                <a:srgbClr val="008EBE"/>
              </a:buClr>
              <a:defRPr/>
            </a:pPr>
            <a:r>
              <a:rPr lang="nl-NL" sz="850">
                <a:solidFill>
                  <a:srgbClr val="605B9D"/>
                </a:solidFill>
                <a:latin typeface="Microsoft JhengHei Light"/>
                <a:cs typeface="Calibri Light" panose="020F0302020204030204" pitchFamily="34" charset="0"/>
              </a:rPr>
              <a:t>Voor het inrichten van een </a:t>
            </a:r>
            <a:r>
              <a:rPr lang="nl-NL" sz="850" err="1">
                <a:solidFill>
                  <a:srgbClr val="605B9D"/>
                </a:solidFill>
                <a:latin typeface="Microsoft JhengHei Light"/>
                <a:cs typeface="Calibri Light" panose="020F0302020204030204" pitchFamily="34" charset="0"/>
              </a:rPr>
              <a:t>datagovernanceorganisatie</a:t>
            </a:r>
            <a:r>
              <a:rPr lang="nl-NL" sz="850">
                <a:solidFill>
                  <a:srgbClr val="605B9D"/>
                </a:solidFill>
                <a:latin typeface="Microsoft JhengHei Light"/>
                <a:cs typeface="Calibri Light" panose="020F0302020204030204" pitchFamily="34" charset="0"/>
              </a:rPr>
              <a:t> door aan elk bedrijfsobject verantwoordelijken toe te kennen.</a:t>
            </a:r>
          </a:p>
          <a:p>
            <a:pPr marL="394313" lvl="2" indent="-214313">
              <a:lnSpc>
                <a:spcPct val="120000"/>
              </a:lnSpc>
              <a:buClr>
                <a:srgbClr val="008EBE"/>
              </a:buClr>
              <a:defRPr/>
            </a:pPr>
            <a:r>
              <a:rPr lang="nl-NL" sz="850">
                <a:solidFill>
                  <a:srgbClr val="605B9D"/>
                </a:solidFill>
                <a:latin typeface="Microsoft JhengHei Light"/>
                <a:cs typeface="Calibri Light" panose="020F0302020204030204" pitchFamily="34" charset="0"/>
              </a:rPr>
              <a:t>Voor het (applicatieonafhankelijk) vastleggen van vertrouwelijkheidsniveaus en toegangsbevoegdheden.</a:t>
            </a:r>
          </a:p>
          <a:p>
            <a:pPr marL="394313" lvl="2" indent="-214313">
              <a:lnSpc>
                <a:spcPct val="120000"/>
              </a:lnSpc>
              <a:buClr>
                <a:srgbClr val="008EBE"/>
              </a:buClr>
              <a:defRPr/>
            </a:pPr>
            <a:r>
              <a:rPr lang="nl-NL" sz="850">
                <a:solidFill>
                  <a:srgbClr val="605B9D"/>
                </a:solidFill>
                <a:latin typeface="Microsoft JhengHei Light"/>
                <a:cs typeface="Calibri Light" panose="020F0302020204030204" pitchFamily="34" charset="0"/>
              </a:rPr>
              <a:t>Voor het omschrijven van koppelvlakken tussen afdelingen en applicaties.</a:t>
            </a:r>
          </a:p>
        </p:txBody>
      </p:sp>
      <p:pic>
        <p:nvPicPr>
          <p:cNvPr id="6" name="Afbeelding 5">
            <a:extLst>
              <a:ext uri="{FF2B5EF4-FFF2-40B4-BE49-F238E27FC236}">
                <a16:creationId xmlns:a16="http://schemas.microsoft.com/office/drawing/2014/main" id="{79151679-9B87-4974-88F9-568695A886B7}"/>
              </a:ext>
            </a:extLst>
          </p:cNvPr>
          <p:cNvPicPr>
            <a:picLocks noChangeAspect="1"/>
          </p:cNvPicPr>
          <p:nvPr/>
        </p:nvPicPr>
        <p:blipFill>
          <a:blip r:embed="rId2"/>
          <a:stretch>
            <a:fillRect/>
          </a:stretch>
        </p:blipFill>
        <p:spPr>
          <a:xfrm>
            <a:off x="7425595" y="144534"/>
            <a:ext cx="1319420" cy="359100"/>
          </a:xfrm>
          <a:prstGeom prst="rect">
            <a:avLst/>
          </a:prstGeom>
        </p:spPr>
      </p:pic>
      <p:sp>
        <p:nvSpPr>
          <p:cNvPr id="9" name="Tijdelijke aanduiding voor dianummer 2">
            <a:extLst>
              <a:ext uri="{FF2B5EF4-FFF2-40B4-BE49-F238E27FC236}">
                <a16:creationId xmlns:a16="http://schemas.microsoft.com/office/drawing/2014/main" id="{532B37F3-A34A-4535-BC5F-3A2DDB2EF1BB}"/>
              </a:ext>
            </a:extLst>
          </p:cNvPr>
          <p:cNvSpPr txBox="1">
            <a:spLocks/>
          </p:cNvSpPr>
          <p:nvPr/>
        </p:nvSpPr>
        <p:spPr>
          <a:xfrm>
            <a:off x="476906" y="4838877"/>
            <a:ext cx="2057400" cy="273844"/>
          </a:xfrm>
          <a:prstGeom prst="rect">
            <a:avLst/>
          </a:prstGeom>
        </p:spPr>
        <p:txBody>
          <a:bodyPr vert="horz" lIns="0" tIns="0" rIns="0" bIns="0" rtlCol="0" anchor="t" anchorCtr="0">
            <a:noAutofit/>
          </a:bodyPr>
          <a:lstStyle>
            <a:defPPr>
              <a:defRPr lang="nl-NL"/>
            </a:defPPr>
            <a:lvl1pPr marL="0" algn="r" defTabSz="685800" rtl="0" eaLnBrk="1" latinLnBrk="0" hangingPunct="1">
              <a:defRPr sz="1000" b="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defRPr/>
            </a:pPr>
            <a:fld id="{F68BF4A6-40A7-E04A-A78B-7409A1BC41E0}" type="slidenum">
              <a:rPr lang="en-GB" sz="750" smtClean="0">
                <a:solidFill>
                  <a:srgbClr val="625D62">
                    <a:tint val="75000"/>
                  </a:srgbClr>
                </a:solidFill>
                <a:latin typeface="Arial"/>
              </a:rPr>
              <a:pPr algn="l">
                <a:defRPr/>
              </a:pPr>
              <a:t>28</a:t>
            </a:fld>
            <a:endParaRPr lang="en-GB" sz="750">
              <a:solidFill>
                <a:srgbClr val="625D62">
                  <a:tint val="75000"/>
                </a:srgbClr>
              </a:solidFill>
              <a:latin typeface="Arial"/>
            </a:endParaRPr>
          </a:p>
        </p:txBody>
      </p:sp>
    </p:spTree>
    <p:extLst>
      <p:ext uri="{BB962C8B-B14F-4D97-AF65-F5344CB8AC3E}">
        <p14:creationId xmlns:p14="http://schemas.microsoft.com/office/powerpoint/2010/main" val="27205949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C216CA69-FB32-4C36-A626-85FC5BF070F6}"/>
              </a:ext>
            </a:extLst>
          </p:cNvPr>
          <p:cNvSpPr>
            <a:spLocks noGrp="1"/>
          </p:cNvSpPr>
          <p:nvPr>
            <p:ph type="title"/>
          </p:nvPr>
        </p:nvSpPr>
        <p:spPr/>
        <p:txBody>
          <a:bodyPr/>
          <a:lstStyle/>
          <a:p>
            <a:r>
              <a:rPr lang="nl-NL">
                <a:latin typeface="Microsoft JhengHei Light" panose="020B0304030504040204" pitchFamily="34" charset="-120"/>
                <a:ea typeface="Microsoft JhengHei Light" panose="020B0304030504040204" pitchFamily="34" charset="-120"/>
              </a:rPr>
              <a:t>Bijlagen</a:t>
            </a:r>
          </a:p>
        </p:txBody>
      </p:sp>
      <p:sp>
        <p:nvSpPr>
          <p:cNvPr id="8" name="Tijdelijke aanduiding voor inhoud 7">
            <a:extLst>
              <a:ext uri="{FF2B5EF4-FFF2-40B4-BE49-F238E27FC236}">
                <a16:creationId xmlns:a16="http://schemas.microsoft.com/office/drawing/2014/main" id="{E8F599CE-D5B1-4B5A-9773-8B8E46A33384}"/>
              </a:ext>
            </a:extLst>
          </p:cNvPr>
          <p:cNvSpPr>
            <a:spLocks noGrp="1"/>
          </p:cNvSpPr>
          <p:nvPr>
            <p:ph sz="quarter" idx="14"/>
          </p:nvPr>
        </p:nvSpPr>
        <p:spPr/>
        <p:txBody>
          <a:bodyPr>
            <a:normAutofit/>
          </a:bodyPr>
          <a:lstStyle/>
          <a:p>
            <a:r>
              <a:rPr lang="nl-NL" sz="1400">
                <a:solidFill>
                  <a:srgbClr val="605B9D"/>
                </a:solidFill>
                <a:latin typeface="Microsoft JhengHei Light"/>
                <a:cs typeface="Calibri Light" panose="020F0302020204030204" pitchFamily="34" charset="0"/>
              </a:rPr>
              <a:t>Presentatie NBility model (aparte presentatie ‘NBility-model’)</a:t>
            </a:r>
          </a:p>
          <a:p>
            <a:endParaRPr lang="nl-NL" sz="1400">
              <a:solidFill>
                <a:srgbClr val="605B9D"/>
              </a:solidFill>
              <a:latin typeface="Microsoft JhengHei Light"/>
              <a:cs typeface="Calibri Light" panose="020F0302020204030204" pitchFamily="34" charset="0"/>
            </a:endParaRPr>
          </a:p>
          <a:p>
            <a:r>
              <a:rPr lang="nl-NL" sz="1400">
                <a:solidFill>
                  <a:srgbClr val="605B9D"/>
                </a:solidFill>
                <a:latin typeface="Microsoft JhengHei Light"/>
                <a:cs typeface="Calibri Light" panose="020F0302020204030204" pitchFamily="34" charset="0"/>
              </a:rPr>
              <a:t>Bijlage A: </a:t>
            </a:r>
            <a:r>
              <a:rPr lang="nl-NL" sz="1400" err="1">
                <a:solidFill>
                  <a:srgbClr val="605B9D"/>
                </a:solidFill>
                <a:latin typeface="Microsoft JhengHei Light"/>
                <a:cs typeface="Calibri Light" panose="020F0302020204030204" pitchFamily="34" charset="0"/>
              </a:rPr>
              <a:t>Mapping</a:t>
            </a:r>
            <a:r>
              <a:rPr lang="nl-NL" sz="1400">
                <a:solidFill>
                  <a:srgbClr val="605B9D"/>
                </a:solidFill>
                <a:latin typeface="Microsoft JhengHei Light"/>
                <a:cs typeface="Calibri Light" panose="020F0302020204030204" pitchFamily="34" charset="0"/>
              </a:rPr>
              <a:t> CMF </a:t>
            </a:r>
            <a:r>
              <a:rPr lang="nl-NL" sz="1400" err="1">
                <a:solidFill>
                  <a:srgbClr val="605B9D"/>
                </a:solidFill>
                <a:latin typeface="Microsoft JhengHei Light"/>
                <a:cs typeface="Calibri Light" panose="020F0302020204030204" pitchFamily="34" charset="0"/>
              </a:rPr>
              <a:t>waardestromen</a:t>
            </a:r>
            <a:endParaRPr lang="nl-NL" sz="1400">
              <a:solidFill>
                <a:srgbClr val="605B9D"/>
              </a:solidFill>
              <a:latin typeface="Microsoft JhengHei Light"/>
              <a:cs typeface="Calibri Light" panose="020F0302020204030204" pitchFamily="34" charset="0"/>
            </a:endParaRPr>
          </a:p>
          <a:p>
            <a:r>
              <a:rPr lang="nl-NL" sz="1400">
                <a:solidFill>
                  <a:srgbClr val="605B9D"/>
                </a:solidFill>
                <a:latin typeface="Microsoft JhengHei Light"/>
                <a:cs typeface="Calibri Light" panose="020F0302020204030204" pitchFamily="34" charset="0"/>
              </a:rPr>
              <a:t>Bijlage B: </a:t>
            </a:r>
            <a:r>
              <a:rPr lang="nl-NL" sz="1400" err="1">
                <a:solidFill>
                  <a:srgbClr val="605B9D"/>
                </a:solidFill>
                <a:latin typeface="Microsoft JhengHei Light"/>
                <a:cs typeface="Calibri Light" panose="020F0302020204030204" pitchFamily="34" charset="0"/>
              </a:rPr>
              <a:t>Mapping</a:t>
            </a:r>
            <a:r>
              <a:rPr lang="nl-NL" sz="1400">
                <a:solidFill>
                  <a:srgbClr val="605B9D"/>
                </a:solidFill>
                <a:latin typeface="Microsoft JhengHei Light"/>
                <a:cs typeface="Calibri Light" panose="020F0302020204030204" pitchFamily="34" charset="0"/>
              </a:rPr>
              <a:t> </a:t>
            </a:r>
            <a:r>
              <a:rPr lang="nl-NL" sz="1400" err="1">
                <a:solidFill>
                  <a:srgbClr val="605B9D"/>
                </a:solidFill>
                <a:latin typeface="Microsoft JhengHei Light"/>
                <a:cs typeface="Calibri Light" panose="020F0302020204030204" pitchFamily="34" charset="0"/>
              </a:rPr>
              <a:t>eTOM</a:t>
            </a:r>
            <a:r>
              <a:rPr lang="nl-NL" sz="1400">
                <a:solidFill>
                  <a:srgbClr val="605B9D"/>
                </a:solidFill>
                <a:latin typeface="Microsoft JhengHei Light"/>
                <a:cs typeface="Calibri Light" panose="020F0302020204030204" pitchFamily="34" charset="0"/>
              </a:rPr>
              <a:t> model</a:t>
            </a:r>
          </a:p>
          <a:p>
            <a:r>
              <a:rPr lang="nl-NL" sz="1400">
                <a:solidFill>
                  <a:srgbClr val="605B9D"/>
                </a:solidFill>
                <a:latin typeface="Microsoft JhengHei Light"/>
                <a:cs typeface="Calibri Light" panose="020F0302020204030204" pitchFamily="34" charset="0"/>
              </a:rPr>
              <a:t>Bijlage C: Contactpersonen/ambassadeurs NBility model</a:t>
            </a:r>
          </a:p>
          <a:p>
            <a:r>
              <a:rPr lang="nl-NL" sz="1400">
                <a:solidFill>
                  <a:srgbClr val="605B9D"/>
                </a:solidFill>
                <a:latin typeface="Microsoft JhengHei Light"/>
                <a:cs typeface="Calibri Light" panose="020F0302020204030204" pitchFamily="34" charset="0"/>
              </a:rPr>
              <a:t>Bijlage D: Release </a:t>
            </a:r>
            <a:r>
              <a:rPr lang="nl-NL" sz="1400" err="1">
                <a:solidFill>
                  <a:srgbClr val="605B9D"/>
                </a:solidFill>
                <a:latin typeface="Microsoft JhengHei Light"/>
                <a:cs typeface="Calibri Light" panose="020F0302020204030204" pitchFamily="34" charset="0"/>
              </a:rPr>
              <a:t>notes</a:t>
            </a:r>
            <a:endParaRPr lang="nl-NL" sz="1400">
              <a:solidFill>
                <a:srgbClr val="605B9D"/>
              </a:solidFill>
              <a:latin typeface="Microsoft JhengHei Light"/>
              <a:cs typeface="Calibri Light" panose="020F0302020204030204" pitchFamily="34" charset="0"/>
            </a:endParaRPr>
          </a:p>
        </p:txBody>
      </p:sp>
      <p:sp>
        <p:nvSpPr>
          <p:cNvPr id="5" name="Tijdelijke aanduiding voor dianummer 2">
            <a:extLst>
              <a:ext uri="{FF2B5EF4-FFF2-40B4-BE49-F238E27FC236}">
                <a16:creationId xmlns:a16="http://schemas.microsoft.com/office/drawing/2014/main" id="{023497C4-8F65-471C-BECF-474838A3D8D1}"/>
              </a:ext>
            </a:extLst>
          </p:cNvPr>
          <p:cNvSpPr txBox="1">
            <a:spLocks/>
          </p:cNvSpPr>
          <p:nvPr/>
        </p:nvSpPr>
        <p:spPr>
          <a:xfrm>
            <a:off x="476906" y="4838877"/>
            <a:ext cx="2057400" cy="273844"/>
          </a:xfrm>
          <a:prstGeom prst="rect">
            <a:avLst/>
          </a:prstGeom>
        </p:spPr>
        <p:txBody>
          <a:bodyPr vert="horz" lIns="0" tIns="0" rIns="0" bIns="0" rtlCol="0" anchor="t" anchorCtr="0">
            <a:noAutofit/>
          </a:bodyPr>
          <a:lstStyle>
            <a:defPPr>
              <a:defRPr lang="nl-NL"/>
            </a:defPPr>
            <a:lvl1pPr marL="0" algn="r" defTabSz="685800" rtl="0" eaLnBrk="1" latinLnBrk="0" hangingPunct="1">
              <a:defRPr sz="1000" b="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defRPr/>
            </a:pPr>
            <a:fld id="{F68BF4A6-40A7-E04A-A78B-7409A1BC41E0}" type="slidenum">
              <a:rPr lang="en-GB" sz="750" smtClean="0">
                <a:solidFill>
                  <a:srgbClr val="625D62">
                    <a:tint val="75000"/>
                  </a:srgbClr>
                </a:solidFill>
                <a:latin typeface="Arial"/>
              </a:rPr>
              <a:pPr algn="l">
                <a:defRPr/>
              </a:pPr>
              <a:t>29</a:t>
            </a:fld>
            <a:endParaRPr lang="en-GB" sz="750">
              <a:solidFill>
                <a:srgbClr val="625D62">
                  <a:tint val="75000"/>
                </a:srgbClr>
              </a:solidFill>
              <a:latin typeface="Arial"/>
            </a:endParaRPr>
          </a:p>
        </p:txBody>
      </p:sp>
    </p:spTree>
    <p:extLst>
      <p:ext uri="{BB962C8B-B14F-4D97-AF65-F5344CB8AC3E}">
        <p14:creationId xmlns:p14="http://schemas.microsoft.com/office/powerpoint/2010/main" val="12408185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Pentagon 42">
            <a:extLst>
              <a:ext uri="{FF2B5EF4-FFF2-40B4-BE49-F238E27FC236}">
                <a16:creationId xmlns:a16="http://schemas.microsoft.com/office/drawing/2014/main" id="{AD216BD6-9C0B-4486-859B-77582822FCAB}"/>
              </a:ext>
            </a:extLst>
          </p:cNvPr>
          <p:cNvSpPr/>
          <p:nvPr/>
        </p:nvSpPr>
        <p:spPr>
          <a:xfrm flipH="1">
            <a:off x="3050522" y="2990277"/>
            <a:ext cx="2214179" cy="553024"/>
          </a:xfrm>
          <a:prstGeom prst="homePlate">
            <a:avLst/>
          </a:prstGeom>
          <a:solidFill>
            <a:srgbClr val="BA8EB8"/>
          </a:solidFill>
          <a:ln w="12700" cap="flat" cmpd="sng" algn="ctr">
            <a:noFill/>
            <a:prstDash val="solid"/>
            <a:miter lim="800000"/>
          </a:ln>
          <a:effectLst/>
        </p:spPr>
        <p:txBody>
          <a:bodyPr rtlCol="0" anchor="ctr"/>
          <a:lstStyle/>
          <a:p>
            <a:pPr>
              <a:defRPr/>
            </a:pPr>
            <a:r>
              <a:rPr lang="en-US" sz="2100" kern="0">
                <a:solidFill>
                  <a:prstClr val="white"/>
                </a:solidFill>
                <a:latin typeface="Calibri" panose="020F0502020204030204"/>
              </a:rPr>
              <a:t>4. </a:t>
            </a:r>
            <a:r>
              <a:rPr lang="en-US" sz="2100" b="1" spc="-113">
                <a:solidFill>
                  <a:prstClr val="white"/>
                </a:solidFill>
                <a:latin typeface="Calibri" panose="020F0502020204030204"/>
              </a:rPr>
              <a:t>FAQ</a:t>
            </a:r>
          </a:p>
        </p:txBody>
      </p:sp>
      <p:grpSp>
        <p:nvGrpSpPr>
          <p:cNvPr id="34" name="Groep 33">
            <a:extLst>
              <a:ext uri="{FF2B5EF4-FFF2-40B4-BE49-F238E27FC236}">
                <a16:creationId xmlns:a16="http://schemas.microsoft.com/office/drawing/2014/main" id="{4C8EC524-AEA5-4EF2-B4D9-A8F446791E9D}"/>
              </a:ext>
            </a:extLst>
          </p:cNvPr>
          <p:cNvGrpSpPr/>
          <p:nvPr/>
        </p:nvGrpSpPr>
        <p:grpSpPr>
          <a:xfrm>
            <a:off x="4821260" y="2375569"/>
            <a:ext cx="3538577" cy="1972022"/>
            <a:chOff x="6536267" y="3909871"/>
            <a:chExt cx="4718103" cy="2629362"/>
          </a:xfrm>
        </p:grpSpPr>
        <p:sp>
          <p:nvSpPr>
            <p:cNvPr id="35" name="Vrije vorm: vorm 34">
              <a:extLst>
                <a:ext uri="{FF2B5EF4-FFF2-40B4-BE49-F238E27FC236}">
                  <a16:creationId xmlns:a16="http://schemas.microsoft.com/office/drawing/2014/main" id="{1046428F-3DAD-463A-8787-902FBD38A600}"/>
                </a:ext>
              </a:extLst>
            </p:cNvPr>
            <p:cNvSpPr/>
            <p:nvPr/>
          </p:nvSpPr>
          <p:spPr>
            <a:xfrm>
              <a:off x="6536267" y="4727787"/>
              <a:ext cx="2357120" cy="1808480"/>
            </a:xfrm>
            <a:custGeom>
              <a:avLst/>
              <a:gdLst>
                <a:gd name="connsiteX0" fmla="*/ 2350346 w 2357120"/>
                <a:gd name="connsiteY0" fmla="*/ 785706 h 1808480"/>
                <a:gd name="connsiteX1" fmla="*/ 575733 w 2357120"/>
                <a:gd name="connsiteY1" fmla="*/ 0 h 1808480"/>
                <a:gd name="connsiteX2" fmla="*/ 0 w 2357120"/>
                <a:gd name="connsiteY2" fmla="*/ 745066 h 1808480"/>
                <a:gd name="connsiteX3" fmla="*/ 2357120 w 2357120"/>
                <a:gd name="connsiteY3" fmla="*/ 1808480 h 1808480"/>
                <a:gd name="connsiteX4" fmla="*/ 2350346 w 2357120"/>
                <a:gd name="connsiteY4" fmla="*/ 785706 h 1808480"/>
                <a:gd name="connsiteX0" fmla="*/ 2357119 w 2357120"/>
                <a:gd name="connsiteY0" fmla="*/ 785706 h 1808480"/>
                <a:gd name="connsiteX1" fmla="*/ 575733 w 2357120"/>
                <a:gd name="connsiteY1" fmla="*/ 0 h 1808480"/>
                <a:gd name="connsiteX2" fmla="*/ 0 w 2357120"/>
                <a:gd name="connsiteY2" fmla="*/ 745066 h 1808480"/>
                <a:gd name="connsiteX3" fmla="*/ 2357120 w 2357120"/>
                <a:gd name="connsiteY3" fmla="*/ 1808480 h 1808480"/>
                <a:gd name="connsiteX4" fmla="*/ 2357119 w 2357120"/>
                <a:gd name="connsiteY4" fmla="*/ 785706 h 1808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7120" h="1808480">
                  <a:moveTo>
                    <a:pt x="2357119" y="785706"/>
                  </a:moveTo>
                  <a:lnTo>
                    <a:pt x="575733" y="0"/>
                  </a:lnTo>
                  <a:lnTo>
                    <a:pt x="0" y="745066"/>
                  </a:lnTo>
                  <a:lnTo>
                    <a:pt x="2357120" y="1808480"/>
                  </a:lnTo>
                  <a:cubicBezTo>
                    <a:pt x="2357120" y="1467555"/>
                    <a:pt x="2357119" y="1126631"/>
                    <a:pt x="2357119" y="785706"/>
                  </a:cubicBezTo>
                  <a:close/>
                </a:path>
              </a:pathLst>
            </a:custGeom>
            <a:solidFill>
              <a:srgbClr val="814E7E"/>
            </a:solidFill>
            <a:ln w="12700" cap="flat" cmpd="sng" algn="ctr">
              <a:noFill/>
              <a:prstDash val="solid"/>
              <a:miter lim="800000"/>
            </a:ln>
            <a:effectLst/>
          </p:spPr>
          <p:txBody>
            <a:bodyPr rtlCol="0" anchor="ctr"/>
            <a:lstStyle/>
            <a:p>
              <a:pPr algn="ctr">
                <a:defRPr/>
              </a:pPr>
              <a:endParaRPr lang="nl-NL" kern="0">
                <a:solidFill>
                  <a:prstClr val="white"/>
                </a:solidFill>
                <a:latin typeface="Calibri" panose="020F0502020204030204"/>
              </a:endParaRPr>
            </a:p>
          </p:txBody>
        </p:sp>
        <p:sp>
          <p:nvSpPr>
            <p:cNvPr id="36" name="Vrije vorm: vorm 35">
              <a:extLst>
                <a:ext uri="{FF2B5EF4-FFF2-40B4-BE49-F238E27FC236}">
                  <a16:creationId xmlns:a16="http://schemas.microsoft.com/office/drawing/2014/main" id="{BDEB7600-E214-4BDE-8C6B-9665225938D8}"/>
                </a:ext>
              </a:extLst>
            </p:cNvPr>
            <p:cNvSpPr/>
            <p:nvPr/>
          </p:nvSpPr>
          <p:spPr>
            <a:xfrm flipH="1">
              <a:off x="8883704" y="4730753"/>
              <a:ext cx="2370666" cy="1808480"/>
            </a:xfrm>
            <a:custGeom>
              <a:avLst/>
              <a:gdLst>
                <a:gd name="connsiteX0" fmla="*/ 2350346 w 2357120"/>
                <a:gd name="connsiteY0" fmla="*/ 785706 h 1808480"/>
                <a:gd name="connsiteX1" fmla="*/ 575733 w 2357120"/>
                <a:gd name="connsiteY1" fmla="*/ 0 h 1808480"/>
                <a:gd name="connsiteX2" fmla="*/ 0 w 2357120"/>
                <a:gd name="connsiteY2" fmla="*/ 745066 h 1808480"/>
                <a:gd name="connsiteX3" fmla="*/ 2357120 w 2357120"/>
                <a:gd name="connsiteY3" fmla="*/ 1808480 h 1808480"/>
                <a:gd name="connsiteX4" fmla="*/ 2350346 w 2357120"/>
                <a:gd name="connsiteY4" fmla="*/ 785706 h 1808480"/>
                <a:gd name="connsiteX0" fmla="*/ 2370666 w 2370666"/>
                <a:gd name="connsiteY0" fmla="*/ 785706 h 1808480"/>
                <a:gd name="connsiteX1" fmla="*/ 575733 w 2370666"/>
                <a:gd name="connsiteY1" fmla="*/ 0 h 1808480"/>
                <a:gd name="connsiteX2" fmla="*/ 0 w 2370666"/>
                <a:gd name="connsiteY2" fmla="*/ 745066 h 1808480"/>
                <a:gd name="connsiteX3" fmla="*/ 2357120 w 2370666"/>
                <a:gd name="connsiteY3" fmla="*/ 1808480 h 1808480"/>
                <a:gd name="connsiteX4" fmla="*/ 2370666 w 2370666"/>
                <a:gd name="connsiteY4" fmla="*/ 785706 h 1808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0666" h="1808480">
                  <a:moveTo>
                    <a:pt x="2370666" y="785706"/>
                  </a:moveTo>
                  <a:lnTo>
                    <a:pt x="575733" y="0"/>
                  </a:lnTo>
                  <a:lnTo>
                    <a:pt x="0" y="745066"/>
                  </a:lnTo>
                  <a:lnTo>
                    <a:pt x="2357120" y="1808480"/>
                  </a:lnTo>
                  <a:lnTo>
                    <a:pt x="2370666" y="785706"/>
                  </a:lnTo>
                  <a:close/>
                </a:path>
              </a:pathLst>
            </a:custGeom>
            <a:solidFill>
              <a:srgbClr val="BA8EB8"/>
            </a:solidFill>
            <a:ln w="12700" cap="flat" cmpd="sng" algn="ctr">
              <a:noFill/>
              <a:prstDash val="solid"/>
              <a:miter lim="800000"/>
            </a:ln>
            <a:effectLst/>
          </p:spPr>
          <p:txBody>
            <a:bodyPr rtlCol="0" anchor="ctr"/>
            <a:lstStyle/>
            <a:p>
              <a:pPr algn="ctr">
                <a:defRPr/>
              </a:pPr>
              <a:endParaRPr lang="nl-NL" kern="0">
                <a:solidFill>
                  <a:prstClr val="white"/>
                </a:solidFill>
                <a:latin typeface="Calibri" panose="020F0502020204030204"/>
              </a:endParaRPr>
            </a:p>
          </p:txBody>
        </p:sp>
        <p:sp>
          <p:nvSpPr>
            <p:cNvPr id="37" name="Ruit 36">
              <a:extLst>
                <a:ext uri="{FF2B5EF4-FFF2-40B4-BE49-F238E27FC236}">
                  <a16:creationId xmlns:a16="http://schemas.microsoft.com/office/drawing/2014/main" id="{4005D99B-B22F-46FA-914B-BBE934292AFA}"/>
                </a:ext>
              </a:extLst>
            </p:cNvPr>
            <p:cNvSpPr/>
            <p:nvPr/>
          </p:nvSpPr>
          <p:spPr>
            <a:xfrm>
              <a:off x="7091681" y="3909871"/>
              <a:ext cx="3603412" cy="1623074"/>
            </a:xfrm>
            <a:prstGeom prst="diamond">
              <a:avLst/>
            </a:prstGeom>
            <a:solidFill>
              <a:srgbClr val="45214C"/>
            </a:solidFill>
            <a:ln w="12700" cap="flat" cmpd="sng" algn="ctr">
              <a:noFill/>
              <a:prstDash val="solid"/>
              <a:miter lim="800000"/>
            </a:ln>
            <a:effectLst/>
          </p:spPr>
          <p:txBody>
            <a:bodyPr rtlCol="0" anchor="ctr"/>
            <a:lstStyle/>
            <a:p>
              <a:pPr algn="ctr">
                <a:defRPr/>
              </a:pPr>
              <a:endParaRPr lang="nl-NL" kern="0">
                <a:solidFill>
                  <a:prstClr val="white"/>
                </a:solidFill>
                <a:latin typeface="Calibri" panose="020F0502020204030204"/>
              </a:endParaRPr>
            </a:p>
          </p:txBody>
        </p:sp>
      </p:grpSp>
      <p:sp>
        <p:nvSpPr>
          <p:cNvPr id="7" name="Titel 6"/>
          <p:cNvSpPr>
            <a:spLocks noGrp="1"/>
          </p:cNvSpPr>
          <p:nvPr>
            <p:ph type="title"/>
          </p:nvPr>
        </p:nvSpPr>
        <p:spPr/>
        <p:txBody>
          <a:bodyPr/>
          <a:lstStyle/>
          <a:p>
            <a:r>
              <a:rPr lang="nl-NL">
                <a:latin typeface="Microsoft JhengHei Light" panose="020B0304030504040204" pitchFamily="34" charset="-120"/>
                <a:ea typeface="Microsoft JhengHei Light" panose="020B0304030504040204" pitchFamily="34" charset="-120"/>
              </a:rPr>
              <a:t>Inhoudsopgave</a:t>
            </a:r>
          </a:p>
        </p:txBody>
      </p:sp>
      <p:sp>
        <p:nvSpPr>
          <p:cNvPr id="6" name="Pentagon 40">
            <a:extLst>
              <a:ext uri="{FF2B5EF4-FFF2-40B4-BE49-F238E27FC236}">
                <a16:creationId xmlns:a16="http://schemas.microsoft.com/office/drawing/2014/main" id="{0CCDB484-6179-43D4-BCC1-C48D202A1D4C}"/>
              </a:ext>
            </a:extLst>
          </p:cNvPr>
          <p:cNvSpPr/>
          <p:nvPr/>
        </p:nvSpPr>
        <p:spPr>
          <a:xfrm flipH="1">
            <a:off x="4593507" y="1245527"/>
            <a:ext cx="2002781" cy="517229"/>
          </a:xfrm>
          <a:prstGeom prst="homePlate">
            <a:avLst/>
          </a:prstGeom>
          <a:solidFill>
            <a:srgbClr val="F3D400"/>
          </a:solidFill>
          <a:ln w="12700" cap="flat" cmpd="sng" algn="ctr">
            <a:noFill/>
            <a:prstDash val="solid"/>
            <a:miter lim="800000"/>
          </a:ln>
          <a:effectLst/>
        </p:spPr>
        <p:txBody>
          <a:bodyPr rtlCol="0" anchor="ctr"/>
          <a:lstStyle/>
          <a:p>
            <a:pPr algn="ctr">
              <a:defRPr/>
            </a:pPr>
            <a:endParaRPr lang="en-US" kern="0">
              <a:solidFill>
                <a:prstClr val="white"/>
              </a:solidFill>
              <a:latin typeface="Calibri" panose="020F0502020204030204"/>
            </a:endParaRPr>
          </a:p>
        </p:txBody>
      </p:sp>
      <p:sp>
        <p:nvSpPr>
          <p:cNvPr id="9" name="Pentagon 41">
            <a:extLst>
              <a:ext uri="{FF2B5EF4-FFF2-40B4-BE49-F238E27FC236}">
                <a16:creationId xmlns:a16="http://schemas.microsoft.com/office/drawing/2014/main" id="{93E39CD8-7AAC-400F-834F-E2BDDEEFCDDD}"/>
              </a:ext>
            </a:extLst>
          </p:cNvPr>
          <p:cNvSpPr/>
          <p:nvPr/>
        </p:nvSpPr>
        <p:spPr>
          <a:xfrm flipH="1">
            <a:off x="4027779" y="1817027"/>
            <a:ext cx="2214179" cy="547134"/>
          </a:xfrm>
          <a:prstGeom prst="homePlate">
            <a:avLst/>
          </a:prstGeom>
          <a:solidFill>
            <a:srgbClr val="7BB21B"/>
          </a:solidFill>
          <a:ln w="12700" cap="flat" cmpd="sng" algn="ctr">
            <a:noFill/>
            <a:prstDash val="solid"/>
            <a:miter lim="800000"/>
          </a:ln>
          <a:effectLst/>
        </p:spPr>
        <p:txBody>
          <a:bodyPr rtlCol="0" anchor="ctr"/>
          <a:lstStyle/>
          <a:p>
            <a:pPr algn="ctr">
              <a:defRPr/>
            </a:pPr>
            <a:endParaRPr lang="en-US" kern="0">
              <a:solidFill>
                <a:prstClr val="white"/>
              </a:solidFill>
              <a:latin typeface="Calibri" panose="020F0502020204030204"/>
            </a:endParaRPr>
          </a:p>
        </p:txBody>
      </p:sp>
      <p:sp>
        <p:nvSpPr>
          <p:cNvPr id="10" name="Pentagon 42">
            <a:extLst>
              <a:ext uri="{FF2B5EF4-FFF2-40B4-BE49-F238E27FC236}">
                <a16:creationId xmlns:a16="http://schemas.microsoft.com/office/drawing/2014/main" id="{3CB74081-A6F7-4E66-A4A8-1827916075CB}"/>
              </a:ext>
            </a:extLst>
          </p:cNvPr>
          <p:cNvSpPr/>
          <p:nvPr/>
        </p:nvSpPr>
        <p:spPr>
          <a:xfrm flipH="1">
            <a:off x="3690235" y="2426283"/>
            <a:ext cx="2214179" cy="487294"/>
          </a:xfrm>
          <a:prstGeom prst="homePlate">
            <a:avLst/>
          </a:prstGeom>
          <a:solidFill>
            <a:srgbClr val="0095CD"/>
          </a:solidFill>
          <a:ln w="12700" cap="flat" cmpd="sng" algn="ctr">
            <a:noFill/>
            <a:prstDash val="solid"/>
            <a:miter lim="800000"/>
          </a:ln>
          <a:effectLst/>
        </p:spPr>
        <p:txBody>
          <a:bodyPr rtlCol="0" anchor="ctr"/>
          <a:lstStyle/>
          <a:p>
            <a:pPr algn="ctr">
              <a:defRPr/>
            </a:pPr>
            <a:endParaRPr lang="en-US" kern="0">
              <a:solidFill>
                <a:prstClr val="white"/>
              </a:solidFill>
              <a:latin typeface="Calibri" panose="020F0502020204030204"/>
            </a:endParaRPr>
          </a:p>
        </p:txBody>
      </p:sp>
      <p:grpSp>
        <p:nvGrpSpPr>
          <p:cNvPr id="11" name="Group 58">
            <a:extLst>
              <a:ext uri="{FF2B5EF4-FFF2-40B4-BE49-F238E27FC236}">
                <a16:creationId xmlns:a16="http://schemas.microsoft.com/office/drawing/2014/main" id="{5AB83468-F843-4C51-9B27-5F9C0435FDC1}"/>
              </a:ext>
            </a:extLst>
          </p:cNvPr>
          <p:cNvGrpSpPr/>
          <p:nvPr/>
        </p:nvGrpSpPr>
        <p:grpSpPr>
          <a:xfrm>
            <a:off x="5297170" y="2228443"/>
            <a:ext cx="2615513" cy="1254506"/>
            <a:chOff x="5329238" y="2790825"/>
            <a:chExt cx="2651125" cy="1271588"/>
          </a:xfrm>
        </p:grpSpPr>
        <p:sp>
          <p:nvSpPr>
            <p:cNvPr id="12" name="Freeform 6">
              <a:extLst>
                <a:ext uri="{FF2B5EF4-FFF2-40B4-BE49-F238E27FC236}">
                  <a16:creationId xmlns:a16="http://schemas.microsoft.com/office/drawing/2014/main" id="{7341E61A-A2FF-4FB4-A40D-5EA72FB53229}"/>
                </a:ext>
              </a:extLst>
            </p:cNvPr>
            <p:cNvSpPr>
              <a:spLocks/>
            </p:cNvSpPr>
            <p:nvPr/>
          </p:nvSpPr>
          <p:spPr bwMode="auto">
            <a:xfrm>
              <a:off x="5711825" y="2790825"/>
              <a:ext cx="1885950" cy="471488"/>
            </a:xfrm>
            <a:custGeom>
              <a:avLst/>
              <a:gdLst/>
              <a:ahLst/>
              <a:cxnLst>
                <a:cxn ang="0">
                  <a:pos x="586" y="297"/>
                </a:cxn>
                <a:cxn ang="0">
                  <a:pos x="0" y="126"/>
                </a:cxn>
                <a:cxn ang="0">
                  <a:pos x="586" y="0"/>
                </a:cxn>
                <a:cxn ang="0">
                  <a:pos x="1188" y="131"/>
                </a:cxn>
                <a:cxn ang="0">
                  <a:pos x="586" y="297"/>
                </a:cxn>
              </a:cxnLst>
              <a:rect l="0" t="0" r="r" b="b"/>
              <a:pathLst>
                <a:path w="1188" h="297">
                  <a:moveTo>
                    <a:pt x="586" y="297"/>
                  </a:moveTo>
                  <a:lnTo>
                    <a:pt x="0" y="126"/>
                  </a:lnTo>
                  <a:lnTo>
                    <a:pt x="586" y="0"/>
                  </a:lnTo>
                  <a:lnTo>
                    <a:pt x="1188" y="131"/>
                  </a:lnTo>
                  <a:lnTo>
                    <a:pt x="586" y="297"/>
                  </a:lnTo>
                  <a:close/>
                </a:path>
              </a:pathLst>
            </a:custGeom>
            <a:solidFill>
              <a:srgbClr val="0095CD">
                <a:lumMod val="50000"/>
              </a:srgbClr>
            </a:solidFill>
            <a:ln w="9525">
              <a:noFill/>
              <a:round/>
              <a:headEnd/>
              <a:tailEnd/>
            </a:ln>
          </p:spPr>
          <p:txBody>
            <a:bodyPr vert="horz" wrap="square" lIns="68580" tIns="34290" rIns="68580" bIns="34290" numCol="1" anchor="t" anchorCtr="0" compatLnSpc="1">
              <a:prstTxWarp prst="textNoShape">
                <a:avLst/>
              </a:prstTxWarp>
            </a:bodyPr>
            <a:lstStyle/>
            <a:p>
              <a:pPr>
                <a:defRPr/>
              </a:pPr>
              <a:endParaRPr lang="en-US" kern="0">
                <a:solidFill>
                  <a:srgbClr val="273339"/>
                </a:solidFill>
                <a:latin typeface="Calibri" panose="020F0502020204030204"/>
              </a:endParaRPr>
            </a:p>
          </p:txBody>
        </p:sp>
        <p:sp>
          <p:nvSpPr>
            <p:cNvPr id="13" name="Freeform 11">
              <a:extLst>
                <a:ext uri="{FF2B5EF4-FFF2-40B4-BE49-F238E27FC236}">
                  <a16:creationId xmlns:a16="http://schemas.microsoft.com/office/drawing/2014/main" id="{B61F8373-FB02-4406-8712-B77879FA2558}"/>
                </a:ext>
              </a:extLst>
            </p:cNvPr>
            <p:cNvSpPr>
              <a:spLocks/>
            </p:cNvSpPr>
            <p:nvPr/>
          </p:nvSpPr>
          <p:spPr bwMode="auto">
            <a:xfrm>
              <a:off x="6642100" y="2998788"/>
              <a:ext cx="1338263" cy="1063625"/>
            </a:xfrm>
            <a:custGeom>
              <a:avLst/>
              <a:gdLst/>
              <a:ahLst/>
              <a:cxnLst>
                <a:cxn ang="0">
                  <a:pos x="0" y="670"/>
                </a:cxn>
                <a:cxn ang="0">
                  <a:pos x="0" y="166"/>
                </a:cxn>
                <a:cxn ang="0">
                  <a:pos x="602" y="0"/>
                </a:cxn>
                <a:cxn ang="0">
                  <a:pos x="843" y="307"/>
                </a:cxn>
                <a:cxn ang="0">
                  <a:pos x="0" y="670"/>
                </a:cxn>
              </a:cxnLst>
              <a:rect l="0" t="0" r="r" b="b"/>
              <a:pathLst>
                <a:path w="843" h="670">
                  <a:moveTo>
                    <a:pt x="0" y="670"/>
                  </a:moveTo>
                  <a:lnTo>
                    <a:pt x="0" y="166"/>
                  </a:lnTo>
                  <a:lnTo>
                    <a:pt x="602" y="0"/>
                  </a:lnTo>
                  <a:lnTo>
                    <a:pt x="843" y="307"/>
                  </a:lnTo>
                  <a:lnTo>
                    <a:pt x="0" y="670"/>
                  </a:lnTo>
                  <a:close/>
                </a:path>
              </a:pathLst>
            </a:custGeom>
            <a:solidFill>
              <a:srgbClr val="0095CD"/>
            </a:solidFill>
            <a:ln w="9525">
              <a:noFill/>
              <a:round/>
              <a:headEnd/>
              <a:tailEnd/>
            </a:ln>
          </p:spPr>
          <p:txBody>
            <a:bodyPr vert="horz" wrap="square" lIns="68580" tIns="34290" rIns="68580" bIns="34290" numCol="1" anchor="t" anchorCtr="0" compatLnSpc="1">
              <a:prstTxWarp prst="textNoShape">
                <a:avLst/>
              </a:prstTxWarp>
            </a:bodyPr>
            <a:lstStyle/>
            <a:p>
              <a:pPr>
                <a:defRPr/>
              </a:pPr>
              <a:endParaRPr lang="en-US" kern="0">
                <a:solidFill>
                  <a:srgbClr val="273339"/>
                </a:solidFill>
                <a:latin typeface="Calibri" panose="020F0502020204030204"/>
              </a:endParaRPr>
            </a:p>
          </p:txBody>
        </p:sp>
        <p:sp>
          <p:nvSpPr>
            <p:cNvPr id="14" name="Freeform 12">
              <a:extLst>
                <a:ext uri="{FF2B5EF4-FFF2-40B4-BE49-F238E27FC236}">
                  <a16:creationId xmlns:a16="http://schemas.microsoft.com/office/drawing/2014/main" id="{43CBC41B-2342-47DF-A45B-44BDC013D157}"/>
                </a:ext>
              </a:extLst>
            </p:cNvPr>
            <p:cNvSpPr>
              <a:spLocks/>
            </p:cNvSpPr>
            <p:nvPr/>
          </p:nvSpPr>
          <p:spPr bwMode="auto">
            <a:xfrm>
              <a:off x="5329238" y="2990850"/>
              <a:ext cx="1312863" cy="1071563"/>
            </a:xfrm>
            <a:custGeom>
              <a:avLst/>
              <a:gdLst/>
              <a:ahLst/>
              <a:cxnLst>
                <a:cxn ang="0">
                  <a:pos x="827" y="675"/>
                </a:cxn>
                <a:cxn ang="0">
                  <a:pos x="0" y="312"/>
                </a:cxn>
                <a:cxn ang="0">
                  <a:pos x="241" y="0"/>
                </a:cxn>
                <a:cxn ang="0">
                  <a:pos x="827" y="171"/>
                </a:cxn>
                <a:cxn ang="0">
                  <a:pos x="827" y="675"/>
                </a:cxn>
              </a:cxnLst>
              <a:rect l="0" t="0" r="r" b="b"/>
              <a:pathLst>
                <a:path w="827" h="675">
                  <a:moveTo>
                    <a:pt x="827" y="675"/>
                  </a:moveTo>
                  <a:lnTo>
                    <a:pt x="0" y="312"/>
                  </a:lnTo>
                  <a:lnTo>
                    <a:pt x="241" y="0"/>
                  </a:lnTo>
                  <a:lnTo>
                    <a:pt x="827" y="171"/>
                  </a:lnTo>
                  <a:lnTo>
                    <a:pt x="827" y="675"/>
                  </a:lnTo>
                  <a:close/>
                </a:path>
              </a:pathLst>
            </a:custGeom>
            <a:solidFill>
              <a:srgbClr val="0095CD">
                <a:lumMod val="75000"/>
              </a:srgbClr>
            </a:solidFill>
            <a:ln w="9525">
              <a:noFill/>
              <a:round/>
              <a:headEnd/>
              <a:tailEnd/>
            </a:ln>
          </p:spPr>
          <p:txBody>
            <a:bodyPr vert="horz" wrap="square" lIns="68580" tIns="34290" rIns="68580" bIns="34290" numCol="1" anchor="t" anchorCtr="0" compatLnSpc="1">
              <a:prstTxWarp prst="textNoShape">
                <a:avLst/>
              </a:prstTxWarp>
            </a:bodyPr>
            <a:lstStyle/>
            <a:p>
              <a:pPr>
                <a:defRPr/>
              </a:pPr>
              <a:endParaRPr lang="en-US" kern="0">
                <a:solidFill>
                  <a:srgbClr val="273339"/>
                </a:solidFill>
                <a:latin typeface="Calibri" panose="020F0502020204030204"/>
              </a:endParaRPr>
            </a:p>
          </p:txBody>
        </p:sp>
      </p:grpSp>
      <p:grpSp>
        <p:nvGrpSpPr>
          <p:cNvPr id="15" name="Group 57">
            <a:extLst>
              <a:ext uri="{FF2B5EF4-FFF2-40B4-BE49-F238E27FC236}">
                <a16:creationId xmlns:a16="http://schemas.microsoft.com/office/drawing/2014/main" id="{CA68FB99-7829-439E-9DFF-C07316FB66BB}"/>
              </a:ext>
            </a:extLst>
          </p:cNvPr>
          <p:cNvGrpSpPr/>
          <p:nvPr/>
        </p:nvGrpSpPr>
        <p:grpSpPr>
          <a:xfrm>
            <a:off x="5723172" y="1742927"/>
            <a:ext cx="1758815" cy="869227"/>
            <a:chOff x="5761038" y="2298700"/>
            <a:chExt cx="1782762" cy="881063"/>
          </a:xfrm>
        </p:grpSpPr>
        <p:sp>
          <p:nvSpPr>
            <p:cNvPr id="16" name="Freeform 5">
              <a:extLst>
                <a:ext uri="{FF2B5EF4-FFF2-40B4-BE49-F238E27FC236}">
                  <a16:creationId xmlns:a16="http://schemas.microsoft.com/office/drawing/2014/main" id="{D828BB0B-CACF-4B53-A1CE-3642E4BF3F7B}"/>
                </a:ext>
              </a:extLst>
            </p:cNvPr>
            <p:cNvSpPr>
              <a:spLocks/>
            </p:cNvSpPr>
            <p:nvPr/>
          </p:nvSpPr>
          <p:spPr bwMode="auto">
            <a:xfrm>
              <a:off x="6184900" y="2298700"/>
              <a:ext cx="919163" cy="161925"/>
            </a:xfrm>
            <a:custGeom>
              <a:avLst/>
              <a:gdLst/>
              <a:ahLst/>
              <a:cxnLst>
                <a:cxn ang="0">
                  <a:pos x="579" y="47"/>
                </a:cxn>
                <a:cxn ang="0">
                  <a:pos x="288" y="102"/>
                </a:cxn>
                <a:cxn ang="0">
                  <a:pos x="0" y="51"/>
                </a:cxn>
                <a:cxn ang="0">
                  <a:pos x="288" y="0"/>
                </a:cxn>
                <a:cxn ang="0">
                  <a:pos x="579" y="47"/>
                </a:cxn>
              </a:cxnLst>
              <a:rect l="0" t="0" r="r" b="b"/>
              <a:pathLst>
                <a:path w="579" h="102">
                  <a:moveTo>
                    <a:pt x="579" y="47"/>
                  </a:moveTo>
                  <a:lnTo>
                    <a:pt x="288" y="102"/>
                  </a:lnTo>
                  <a:lnTo>
                    <a:pt x="0" y="51"/>
                  </a:lnTo>
                  <a:lnTo>
                    <a:pt x="288" y="0"/>
                  </a:lnTo>
                  <a:lnTo>
                    <a:pt x="579" y="47"/>
                  </a:lnTo>
                  <a:close/>
                </a:path>
              </a:pathLst>
            </a:custGeom>
            <a:solidFill>
              <a:schemeClr val="accent3">
                <a:lumMod val="50000"/>
              </a:schemeClr>
            </a:solidFill>
            <a:ln w="9525">
              <a:noFill/>
              <a:round/>
              <a:headEnd/>
              <a:tailEnd/>
            </a:ln>
          </p:spPr>
          <p:txBody>
            <a:bodyPr vert="horz" wrap="square" lIns="68580" tIns="34290" rIns="68580" bIns="34290" numCol="1" anchor="t" anchorCtr="0" compatLnSpc="1">
              <a:prstTxWarp prst="textNoShape">
                <a:avLst/>
              </a:prstTxWarp>
            </a:bodyPr>
            <a:lstStyle/>
            <a:p>
              <a:pPr>
                <a:defRPr/>
              </a:pPr>
              <a:endParaRPr lang="en-US" kern="0">
                <a:solidFill>
                  <a:srgbClr val="273339"/>
                </a:solidFill>
                <a:latin typeface="Calibri" panose="020F0502020204030204"/>
              </a:endParaRPr>
            </a:p>
          </p:txBody>
        </p:sp>
        <p:sp>
          <p:nvSpPr>
            <p:cNvPr id="17" name="Freeform 9">
              <a:extLst>
                <a:ext uri="{FF2B5EF4-FFF2-40B4-BE49-F238E27FC236}">
                  <a16:creationId xmlns:a16="http://schemas.microsoft.com/office/drawing/2014/main" id="{B753E8CC-BDDE-4976-ACAF-AF26FB1A6164}"/>
                </a:ext>
              </a:extLst>
            </p:cNvPr>
            <p:cNvSpPr>
              <a:spLocks/>
            </p:cNvSpPr>
            <p:nvPr/>
          </p:nvSpPr>
          <p:spPr bwMode="auto">
            <a:xfrm>
              <a:off x="5761038" y="2379663"/>
              <a:ext cx="881063" cy="800100"/>
            </a:xfrm>
            <a:custGeom>
              <a:avLst/>
              <a:gdLst/>
              <a:ahLst/>
              <a:cxnLst>
                <a:cxn ang="0">
                  <a:pos x="555" y="51"/>
                </a:cxn>
                <a:cxn ang="0">
                  <a:pos x="555" y="504"/>
                </a:cxn>
                <a:cxn ang="0">
                  <a:pos x="0" y="345"/>
                </a:cxn>
                <a:cxn ang="0">
                  <a:pos x="267" y="0"/>
                </a:cxn>
                <a:cxn ang="0">
                  <a:pos x="267" y="0"/>
                </a:cxn>
                <a:cxn ang="0">
                  <a:pos x="555" y="51"/>
                </a:cxn>
              </a:cxnLst>
              <a:rect l="0" t="0" r="r" b="b"/>
              <a:pathLst>
                <a:path w="555" h="504">
                  <a:moveTo>
                    <a:pt x="555" y="51"/>
                  </a:moveTo>
                  <a:lnTo>
                    <a:pt x="555" y="504"/>
                  </a:lnTo>
                  <a:lnTo>
                    <a:pt x="0" y="345"/>
                  </a:lnTo>
                  <a:lnTo>
                    <a:pt x="267" y="0"/>
                  </a:lnTo>
                  <a:lnTo>
                    <a:pt x="267" y="0"/>
                  </a:lnTo>
                  <a:lnTo>
                    <a:pt x="555" y="51"/>
                  </a:lnTo>
                  <a:close/>
                </a:path>
              </a:pathLst>
            </a:custGeom>
            <a:solidFill>
              <a:srgbClr val="5C8614"/>
            </a:solidFill>
            <a:ln w="9525">
              <a:noFill/>
              <a:round/>
              <a:headEnd/>
              <a:tailEnd/>
            </a:ln>
          </p:spPr>
          <p:txBody>
            <a:bodyPr vert="horz" wrap="square" lIns="68580" tIns="34290" rIns="68580" bIns="34290" numCol="1" anchor="t" anchorCtr="0" compatLnSpc="1">
              <a:prstTxWarp prst="textNoShape">
                <a:avLst/>
              </a:prstTxWarp>
            </a:bodyPr>
            <a:lstStyle/>
            <a:p>
              <a:pPr>
                <a:defRPr/>
              </a:pPr>
              <a:endParaRPr lang="en-US" kern="0">
                <a:solidFill>
                  <a:srgbClr val="273339"/>
                </a:solidFill>
                <a:latin typeface="Calibri" panose="020F0502020204030204"/>
              </a:endParaRPr>
            </a:p>
          </p:txBody>
        </p:sp>
        <p:sp>
          <p:nvSpPr>
            <p:cNvPr id="18" name="Freeform 10">
              <a:extLst>
                <a:ext uri="{FF2B5EF4-FFF2-40B4-BE49-F238E27FC236}">
                  <a16:creationId xmlns:a16="http://schemas.microsoft.com/office/drawing/2014/main" id="{945B39EF-A8D7-4735-BCD8-F688972BA123}"/>
                </a:ext>
              </a:extLst>
            </p:cNvPr>
            <p:cNvSpPr>
              <a:spLocks/>
            </p:cNvSpPr>
            <p:nvPr/>
          </p:nvSpPr>
          <p:spPr bwMode="auto">
            <a:xfrm>
              <a:off x="6642100" y="2373313"/>
              <a:ext cx="901700" cy="806450"/>
            </a:xfrm>
            <a:custGeom>
              <a:avLst/>
              <a:gdLst/>
              <a:ahLst/>
              <a:cxnLst>
                <a:cxn ang="0">
                  <a:pos x="0" y="508"/>
                </a:cxn>
                <a:cxn ang="0">
                  <a:pos x="0" y="55"/>
                </a:cxn>
                <a:cxn ang="0">
                  <a:pos x="291" y="0"/>
                </a:cxn>
                <a:cxn ang="0">
                  <a:pos x="291" y="0"/>
                </a:cxn>
                <a:cxn ang="0">
                  <a:pos x="568" y="352"/>
                </a:cxn>
                <a:cxn ang="0">
                  <a:pos x="0" y="508"/>
                </a:cxn>
              </a:cxnLst>
              <a:rect l="0" t="0" r="r" b="b"/>
              <a:pathLst>
                <a:path w="568" h="508">
                  <a:moveTo>
                    <a:pt x="0" y="508"/>
                  </a:moveTo>
                  <a:lnTo>
                    <a:pt x="0" y="55"/>
                  </a:lnTo>
                  <a:lnTo>
                    <a:pt x="291" y="0"/>
                  </a:lnTo>
                  <a:lnTo>
                    <a:pt x="291" y="0"/>
                  </a:lnTo>
                  <a:lnTo>
                    <a:pt x="568" y="352"/>
                  </a:lnTo>
                  <a:lnTo>
                    <a:pt x="0" y="508"/>
                  </a:lnTo>
                  <a:close/>
                </a:path>
              </a:pathLst>
            </a:custGeom>
            <a:solidFill>
              <a:srgbClr val="7BB21B"/>
            </a:solidFill>
            <a:ln w="9525">
              <a:noFill/>
              <a:round/>
              <a:headEnd/>
              <a:tailEnd/>
            </a:ln>
          </p:spPr>
          <p:txBody>
            <a:bodyPr vert="horz" wrap="square" lIns="68580" tIns="34290" rIns="68580" bIns="34290" numCol="1" anchor="t" anchorCtr="0" compatLnSpc="1">
              <a:prstTxWarp prst="textNoShape">
                <a:avLst/>
              </a:prstTxWarp>
            </a:bodyPr>
            <a:lstStyle/>
            <a:p>
              <a:pPr>
                <a:defRPr/>
              </a:pPr>
              <a:endParaRPr lang="en-US" kern="0">
                <a:solidFill>
                  <a:srgbClr val="273339"/>
                </a:solidFill>
                <a:latin typeface="Calibri" panose="020F0502020204030204"/>
              </a:endParaRPr>
            </a:p>
          </p:txBody>
        </p:sp>
      </p:grpSp>
      <p:grpSp>
        <p:nvGrpSpPr>
          <p:cNvPr id="19" name="Group 56">
            <a:extLst>
              <a:ext uri="{FF2B5EF4-FFF2-40B4-BE49-F238E27FC236}">
                <a16:creationId xmlns:a16="http://schemas.microsoft.com/office/drawing/2014/main" id="{2498FFF9-DCAE-4F7E-91A8-7C4E6CFE24D8}"/>
              </a:ext>
            </a:extLst>
          </p:cNvPr>
          <p:cNvGrpSpPr/>
          <p:nvPr/>
        </p:nvGrpSpPr>
        <p:grpSpPr>
          <a:xfrm>
            <a:off x="6191462" y="1238621"/>
            <a:ext cx="803449" cy="584183"/>
            <a:chOff x="6235700" y="1787525"/>
            <a:chExt cx="814388" cy="592138"/>
          </a:xfrm>
        </p:grpSpPr>
        <p:sp>
          <p:nvSpPr>
            <p:cNvPr id="20" name="Freeform 7">
              <a:extLst>
                <a:ext uri="{FF2B5EF4-FFF2-40B4-BE49-F238E27FC236}">
                  <a16:creationId xmlns:a16="http://schemas.microsoft.com/office/drawing/2014/main" id="{F7C3EBE4-ACDF-4B2D-AD7C-D42F9651968B}"/>
                </a:ext>
              </a:extLst>
            </p:cNvPr>
            <p:cNvSpPr>
              <a:spLocks/>
            </p:cNvSpPr>
            <p:nvPr/>
          </p:nvSpPr>
          <p:spPr bwMode="auto">
            <a:xfrm>
              <a:off x="6642100" y="1787525"/>
              <a:ext cx="407988" cy="592138"/>
            </a:xfrm>
            <a:custGeom>
              <a:avLst/>
              <a:gdLst/>
              <a:ahLst/>
              <a:cxnLst>
                <a:cxn ang="0">
                  <a:pos x="0" y="373"/>
                </a:cxn>
                <a:cxn ang="0">
                  <a:pos x="0" y="0"/>
                </a:cxn>
                <a:cxn ang="0">
                  <a:pos x="257" y="325"/>
                </a:cxn>
                <a:cxn ang="0">
                  <a:pos x="0" y="373"/>
                </a:cxn>
              </a:cxnLst>
              <a:rect l="0" t="0" r="r" b="b"/>
              <a:pathLst>
                <a:path w="257" h="373">
                  <a:moveTo>
                    <a:pt x="0" y="373"/>
                  </a:moveTo>
                  <a:lnTo>
                    <a:pt x="0" y="0"/>
                  </a:lnTo>
                  <a:lnTo>
                    <a:pt x="257" y="325"/>
                  </a:lnTo>
                  <a:lnTo>
                    <a:pt x="0" y="373"/>
                  </a:lnTo>
                  <a:close/>
                </a:path>
              </a:pathLst>
            </a:custGeom>
            <a:solidFill>
              <a:srgbClr val="F3D400"/>
            </a:solidFill>
            <a:ln w="9525">
              <a:noFill/>
              <a:round/>
              <a:headEnd/>
              <a:tailEnd/>
            </a:ln>
          </p:spPr>
          <p:txBody>
            <a:bodyPr vert="horz" wrap="square" lIns="68580" tIns="34290" rIns="68580" bIns="34290" numCol="1" anchor="t" anchorCtr="0" compatLnSpc="1">
              <a:prstTxWarp prst="textNoShape">
                <a:avLst/>
              </a:prstTxWarp>
            </a:bodyPr>
            <a:lstStyle/>
            <a:p>
              <a:pPr>
                <a:defRPr/>
              </a:pPr>
              <a:endParaRPr lang="en-US" kern="0">
                <a:solidFill>
                  <a:srgbClr val="273339"/>
                </a:solidFill>
                <a:latin typeface="Calibri" panose="020F0502020204030204"/>
              </a:endParaRPr>
            </a:p>
          </p:txBody>
        </p:sp>
        <p:sp>
          <p:nvSpPr>
            <p:cNvPr id="21" name="Freeform 8">
              <a:extLst>
                <a:ext uri="{FF2B5EF4-FFF2-40B4-BE49-F238E27FC236}">
                  <a16:creationId xmlns:a16="http://schemas.microsoft.com/office/drawing/2014/main" id="{A0AF15AB-A0A0-4944-9B43-EBA0DE3499AE}"/>
                </a:ext>
              </a:extLst>
            </p:cNvPr>
            <p:cNvSpPr>
              <a:spLocks/>
            </p:cNvSpPr>
            <p:nvPr/>
          </p:nvSpPr>
          <p:spPr bwMode="auto">
            <a:xfrm>
              <a:off x="6235700" y="1787525"/>
              <a:ext cx="406400" cy="592138"/>
            </a:xfrm>
            <a:custGeom>
              <a:avLst/>
              <a:gdLst/>
              <a:ahLst/>
              <a:cxnLst>
                <a:cxn ang="0">
                  <a:pos x="256" y="373"/>
                </a:cxn>
                <a:cxn ang="0">
                  <a:pos x="0" y="330"/>
                </a:cxn>
                <a:cxn ang="0">
                  <a:pos x="256" y="0"/>
                </a:cxn>
                <a:cxn ang="0">
                  <a:pos x="256" y="373"/>
                </a:cxn>
              </a:cxnLst>
              <a:rect l="0" t="0" r="r" b="b"/>
              <a:pathLst>
                <a:path w="256" h="373">
                  <a:moveTo>
                    <a:pt x="256" y="373"/>
                  </a:moveTo>
                  <a:lnTo>
                    <a:pt x="0" y="330"/>
                  </a:lnTo>
                  <a:lnTo>
                    <a:pt x="256" y="0"/>
                  </a:lnTo>
                  <a:lnTo>
                    <a:pt x="256" y="373"/>
                  </a:lnTo>
                  <a:close/>
                </a:path>
              </a:pathLst>
            </a:custGeom>
            <a:solidFill>
              <a:srgbClr val="FFC000"/>
            </a:solidFill>
            <a:ln w="9525">
              <a:noFill/>
              <a:round/>
              <a:headEnd/>
              <a:tailEnd/>
            </a:ln>
          </p:spPr>
          <p:txBody>
            <a:bodyPr vert="horz" wrap="square" lIns="68580" tIns="34290" rIns="68580" bIns="34290" numCol="1" anchor="t" anchorCtr="0" compatLnSpc="1">
              <a:prstTxWarp prst="textNoShape">
                <a:avLst/>
              </a:prstTxWarp>
            </a:bodyPr>
            <a:lstStyle/>
            <a:p>
              <a:pPr>
                <a:defRPr/>
              </a:pPr>
              <a:endParaRPr lang="en-US" kern="0">
                <a:solidFill>
                  <a:srgbClr val="273339"/>
                </a:solidFill>
                <a:latin typeface="Calibri" panose="020F0502020204030204"/>
              </a:endParaRPr>
            </a:p>
          </p:txBody>
        </p:sp>
      </p:grpSp>
      <p:sp>
        <p:nvSpPr>
          <p:cNvPr id="22" name="Text Placeholder 3">
            <a:extLst>
              <a:ext uri="{FF2B5EF4-FFF2-40B4-BE49-F238E27FC236}">
                <a16:creationId xmlns:a16="http://schemas.microsoft.com/office/drawing/2014/main" id="{69642D29-2075-49F4-9CA9-0EEF3244DCF8}"/>
              </a:ext>
            </a:extLst>
          </p:cNvPr>
          <p:cNvSpPr txBox="1">
            <a:spLocks/>
          </p:cNvSpPr>
          <p:nvPr/>
        </p:nvSpPr>
        <p:spPr>
          <a:xfrm>
            <a:off x="4802763" y="1342564"/>
            <a:ext cx="688907" cy="32316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spcBef>
                <a:spcPct val="20000"/>
              </a:spcBef>
              <a:defRPr/>
            </a:pPr>
            <a:r>
              <a:rPr lang="en-US" sz="2100" spc="-113">
                <a:solidFill>
                  <a:prstClr val="white"/>
                </a:solidFill>
                <a:latin typeface="Calibri" panose="020F0502020204030204"/>
                <a:ea typeface="Open Sans" panose="020B0606030504020204" pitchFamily="34" charset="0"/>
                <a:cs typeface="Open Sans" panose="020B0606030504020204" pitchFamily="34" charset="0"/>
              </a:rPr>
              <a:t>1. WAT</a:t>
            </a:r>
          </a:p>
        </p:txBody>
      </p:sp>
      <p:sp>
        <p:nvSpPr>
          <p:cNvPr id="23" name="Text Placeholder 3">
            <a:extLst>
              <a:ext uri="{FF2B5EF4-FFF2-40B4-BE49-F238E27FC236}">
                <a16:creationId xmlns:a16="http://schemas.microsoft.com/office/drawing/2014/main" id="{63F79376-7D6E-46DA-B590-4039867D99FF}"/>
              </a:ext>
            </a:extLst>
          </p:cNvPr>
          <p:cNvSpPr txBox="1">
            <a:spLocks/>
          </p:cNvSpPr>
          <p:nvPr/>
        </p:nvSpPr>
        <p:spPr>
          <a:xfrm>
            <a:off x="4351639" y="1929018"/>
            <a:ext cx="1333250" cy="32316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spcBef>
                <a:spcPct val="20000"/>
              </a:spcBef>
              <a:defRPr/>
            </a:pPr>
            <a:r>
              <a:rPr lang="en-US" sz="2100" spc="-113">
                <a:solidFill>
                  <a:prstClr val="white"/>
                </a:solidFill>
                <a:latin typeface="Calibri" panose="020F0502020204030204"/>
                <a:ea typeface="Open Sans" panose="020B0606030504020204" pitchFamily="34" charset="0"/>
                <a:cs typeface="Open Sans" panose="020B0606030504020204" pitchFamily="34" charset="0"/>
              </a:rPr>
              <a:t>2. WAARMEE</a:t>
            </a:r>
          </a:p>
        </p:txBody>
      </p:sp>
      <p:sp>
        <p:nvSpPr>
          <p:cNvPr id="24" name="Text Placeholder 3">
            <a:extLst>
              <a:ext uri="{FF2B5EF4-FFF2-40B4-BE49-F238E27FC236}">
                <a16:creationId xmlns:a16="http://schemas.microsoft.com/office/drawing/2014/main" id="{A2F69AFC-6D06-433D-8125-5A90E01B30A1}"/>
              </a:ext>
            </a:extLst>
          </p:cNvPr>
          <p:cNvSpPr txBox="1">
            <a:spLocks/>
          </p:cNvSpPr>
          <p:nvPr/>
        </p:nvSpPr>
        <p:spPr>
          <a:xfrm>
            <a:off x="3900515" y="2508353"/>
            <a:ext cx="1150571" cy="32316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spcBef>
                <a:spcPct val="20000"/>
              </a:spcBef>
              <a:defRPr/>
            </a:pPr>
            <a:r>
              <a:rPr lang="en-US" sz="2100" spc="-113">
                <a:solidFill>
                  <a:prstClr val="white"/>
                </a:solidFill>
                <a:latin typeface="Calibri" panose="020F0502020204030204"/>
                <a:ea typeface="Open Sans" panose="020B0606030504020204" pitchFamily="34" charset="0"/>
                <a:cs typeface="Open Sans" panose="020B0606030504020204" pitchFamily="34" charset="0"/>
              </a:rPr>
              <a:t>3. WAARDE</a:t>
            </a:r>
          </a:p>
        </p:txBody>
      </p:sp>
      <p:grpSp>
        <p:nvGrpSpPr>
          <p:cNvPr id="25" name="Group 58">
            <a:extLst>
              <a:ext uri="{FF2B5EF4-FFF2-40B4-BE49-F238E27FC236}">
                <a16:creationId xmlns:a16="http://schemas.microsoft.com/office/drawing/2014/main" id="{01CC7114-0054-490D-ABFE-E9ACDE9E2CB9}"/>
              </a:ext>
            </a:extLst>
          </p:cNvPr>
          <p:cNvGrpSpPr/>
          <p:nvPr/>
        </p:nvGrpSpPr>
        <p:grpSpPr>
          <a:xfrm>
            <a:off x="1098399" y="1212770"/>
            <a:ext cx="3139792" cy="444246"/>
            <a:chOff x="838200" y="2205427"/>
            <a:chExt cx="4186389" cy="592327"/>
          </a:xfrm>
        </p:grpSpPr>
        <p:sp>
          <p:nvSpPr>
            <p:cNvPr id="26" name="Rectangle 1436">
              <a:extLst>
                <a:ext uri="{FF2B5EF4-FFF2-40B4-BE49-F238E27FC236}">
                  <a16:creationId xmlns:a16="http://schemas.microsoft.com/office/drawing/2014/main" id="{34B77CCB-F193-400B-9C9E-CD9BF9FBAB23}"/>
                </a:ext>
              </a:extLst>
            </p:cNvPr>
            <p:cNvSpPr>
              <a:spLocks noChangeArrowheads="1"/>
            </p:cNvSpPr>
            <p:nvPr/>
          </p:nvSpPr>
          <p:spPr bwMode="auto">
            <a:xfrm>
              <a:off x="1771963" y="2205427"/>
              <a:ext cx="3252626" cy="300168"/>
            </a:xfrm>
            <a:prstGeom prst="rect">
              <a:avLst/>
            </a:prstGeom>
          </p:spPr>
          <p:txBody>
            <a:bodyPr vert="horz" wrap="square" lIns="68580" tIns="34290" rIns="68580" bIns="34290" rtlCol="0">
              <a:spAutoFit/>
            </a:bodyPr>
            <a:lstStyle/>
            <a:p>
              <a:pPr algn="r">
                <a:buFont typeface="Arial" pitchFamily="34" charset="0"/>
                <a:buNone/>
              </a:pPr>
              <a:r>
                <a:rPr lang="en-US" sz="1013">
                  <a:solidFill>
                    <a:srgbClr val="F17C3F"/>
                  </a:solidFill>
                  <a:latin typeface="Calibri" panose="020F0502020204030204"/>
                </a:rPr>
                <a:t>1. Wat is het </a:t>
              </a:r>
              <a:r>
                <a:rPr lang="en-US" sz="1013" err="1">
                  <a:solidFill>
                    <a:srgbClr val="F17C3F"/>
                  </a:solidFill>
                  <a:latin typeface="Calibri" panose="020F0502020204030204"/>
                </a:rPr>
                <a:t>Nbility</a:t>
              </a:r>
              <a:r>
                <a:rPr lang="en-US" sz="1013">
                  <a:solidFill>
                    <a:srgbClr val="F17C3F"/>
                  </a:solidFill>
                  <a:latin typeface="Calibri" panose="020F0502020204030204"/>
                </a:rPr>
                <a:t> model </a:t>
              </a:r>
            </a:p>
          </p:txBody>
        </p:sp>
        <p:sp>
          <p:nvSpPr>
            <p:cNvPr id="27" name="Content Placeholder 2">
              <a:extLst>
                <a:ext uri="{FF2B5EF4-FFF2-40B4-BE49-F238E27FC236}">
                  <a16:creationId xmlns:a16="http://schemas.microsoft.com/office/drawing/2014/main" id="{0C20F112-0FE9-4D59-BDE8-22337E03EAAD}"/>
                </a:ext>
              </a:extLst>
            </p:cNvPr>
            <p:cNvSpPr txBox="1">
              <a:spLocks/>
            </p:cNvSpPr>
            <p:nvPr/>
          </p:nvSpPr>
          <p:spPr>
            <a:xfrm>
              <a:off x="838200" y="2520756"/>
              <a:ext cx="4186388" cy="276998"/>
            </a:xfrm>
            <a:prstGeom prst="rect">
              <a:avLst/>
            </a:prstGeom>
          </p:spPr>
          <p:txBody>
            <a:bodyPr vert="horz" wrap="square" lIns="68580" tIns="34290" rIns="68580" bIns="34290" rtlCol="0">
              <a:sp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spcBef>
                  <a:spcPts val="0"/>
                </a:spcBef>
                <a:buNone/>
              </a:pPr>
              <a:r>
                <a:rPr lang="en-US" sz="900" err="1">
                  <a:solidFill>
                    <a:srgbClr val="8C9CA6"/>
                  </a:solidFill>
                  <a:latin typeface="Calibri" panose="020F0502020204030204"/>
                </a:rPr>
                <a:t>Inleiding</a:t>
              </a:r>
              <a:r>
                <a:rPr lang="en-US" sz="900">
                  <a:solidFill>
                    <a:srgbClr val="8C9CA6"/>
                  </a:solidFill>
                  <a:latin typeface="Calibri" panose="020F0502020204030204"/>
                </a:rPr>
                <a:t> </a:t>
              </a:r>
              <a:r>
                <a:rPr lang="en-US" sz="900" err="1">
                  <a:solidFill>
                    <a:srgbClr val="8C9CA6"/>
                  </a:solidFill>
                  <a:latin typeface="Calibri" panose="020F0502020204030204"/>
                </a:rPr>
                <a:t>naar</a:t>
              </a:r>
              <a:r>
                <a:rPr lang="en-US" sz="900">
                  <a:solidFill>
                    <a:srgbClr val="8C9CA6"/>
                  </a:solidFill>
                  <a:latin typeface="Calibri" panose="020F0502020204030204"/>
                </a:rPr>
                <a:t> wat het </a:t>
              </a:r>
              <a:r>
                <a:rPr lang="en-US" sz="900" err="1">
                  <a:solidFill>
                    <a:srgbClr val="8C9CA6"/>
                  </a:solidFill>
                  <a:latin typeface="Calibri" panose="020F0502020204030204"/>
                </a:rPr>
                <a:t>Netbeheer</a:t>
              </a:r>
              <a:r>
                <a:rPr lang="en-US" sz="900">
                  <a:solidFill>
                    <a:srgbClr val="8C9CA6"/>
                  </a:solidFill>
                  <a:latin typeface="Calibri" panose="020F0502020204030204"/>
                </a:rPr>
                <a:t> Business </a:t>
              </a:r>
              <a:r>
                <a:rPr lang="en-US" sz="900" err="1">
                  <a:solidFill>
                    <a:srgbClr val="8C9CA6"/>
                  </a:solidFill>
                  <a:latin typeface="Calibri" panose="020F0502020204030204"/>
                </a:rPr>
                <a:t>capabILITY</a:t>
              </a:r>
              <a:r>
                <a:rPr lang="en-US" sz="900">
                  <a:solidFill>
                    <a:srgbClr val="8C9CA6"/>
                  </a:solidFill>
                  <a:latin typeface="Calibri" panose="020F0502020204030204"/>
                </a:rPr>
                <a:t> model is</a:t>
              </a:r>
            </a:p>
          </p:txBody>
        </p:sp>
      </p:grpSp>
      <p:grpSp>
        <p:nvGrpSpPr>
          <p:cNvPr id="28" name="Group 59">
            <a:extLst>
              <a:ext uri="{FF2B5EF4-FFF2-40B4-BE49-F238E27FC236}">
                <a16:creationId xmlns:a16="http://schemas.microsoft.com/office/drawing/2014/main" id="{294621DA-FC95-4834-B05F-90A6DA097EF2}"/>
              </a:ext>
            </a:extLst>
          </p:cNvPr>
          <p:cNvGrpSpPr/>
          <p:nvPr/>
        </p:nvGrpSpPr>
        <p:grpSpPr>
          <a:xfrm>
            <a:off x="711013" y="1795663"/>
            <a:ext cx="3047069" cy="582746"/>
            <a:chOff x="961830" y="2205427"/>
            <a:chExt cx="4062758" cy="776994"/>
          </a:xfrm>
        </p:grpSpPr>
        <p:sp>
          <p:nvSpPr>
            <p:cNvPr id="29" name="Rectangle 1436">
              <a:extLst>
                <a:ext uri="{FF2B5EF4-FFF2-40B4-BE49-F238E27FC236}">
                  <a16:creationId xmlns:a16="http://schemas.microsoft.com/office/drawing/2014/main" id="{975335CF-983A-40E8-A062-A60A9D1C51A1}"/>
                </a:ext>
              </a:extLst>
            </p:cNvPr>
            <p:cNvSpPr>
              <a:spLocks noChangeArrowheads="1"/>
            </p:cNvSpPr>
            <p:nvPr/>
          </p:nvSpPr>
          <p:spPr bwMode="auto">
            <a:xfrm>
              <a:off x="1693613" y="2205427"/>
              <a:ext cx="3330975" cy="300168"/>
            </a:xfrm>
            <a:prstGeom prst="rect">
              <a:avLst/>
            </a:prstGeom>
          </p:spPr>
          <p:txBody>
            <a:bodyPr vert="horz" wrap="square" lIns="68580" tIns="34290" rIns="68580" bIns="34290" rtlCol="0">
              <a:spAutoFit/>
            </a:bodyPr>
            <a:lstStyle/>
            <a:p>
              <a:pPr algn="r">
                <a:buFont typeface="Arial" pitchFamily="34" charset="0"/>
                <a:buNone/>
              </a:pPr>
              <a:r>
                <a:rPr lang="en-US" sz="1013">
                  <a:solidFill>
                    <a:srgbClr val="008C44"/>
                  </a:solidFill>
                  <a:latin typeface="Calibri" panose="020F0502020204030204"/>
                </a:rPr>
                <a:t>2. </a:t>
              </a:r>
              <a:r>
                <a:rPr lang="en-US" sz="1013" err="1">
                  <a:solidFill>
                    <a:srgbClr val="008C44"/>
                  </a:solidFill>
                  <a:latin typeface="Calibri" panose="020F0502020204030204"/>
                </a:rPr>
                <a:t>Waarmee</a:t>
              </a:r>
              <a:r>
                <a:rPr lang="en-US" sz="1013">
                  <a:solidFill>
                    <a:srgbClr val="008C44"/>
                  </a:solidFill>
                  <a:latin typeface="Calibri" panose="020F0502020204030204"/>
                </a:rPr>
                <a:t> is het model </a:t>
              </a:r>
              <a:r>
                <a:rPr lang="en-US" sz="1013" err="1">
                  <a:solidFill>
                    <a:srgbClr val="008C44"/>
                  </a:solidFill>
                  <a:latin typeface="Calibri" panose="020F0502020204030204"/>
                </a:rPr>
                <a:t>gevuld</a:t>
              </a:r>
              <a:endParaRPr lang="en-US" sz="1013">
                <a:solidFill>
                  <a:srgbClr val="008C44"/>
                </a:solidFill>
                <a:latin typeface="Calibri" panose="020F0502020204030204"/>
              </a:endParaRPr>
            </a:p>
          </p:txBody>
        </p:sp>
        <p:sp>
          <p:nvSpPr>
            <p:cNvPr id="30" name="Content Placeholder 2">
              <a:extLst>
                <a:ext uri="{FF2B5EF4-FFF2-40B4-BE49-F238E27FC236}">
                  <a16:creationId xmlns:a16="http://schemas.microsoft.com/office/drawing/2014/main" id="{B90CA3C2-2030-4194-A001-07560F58B87B}"/>
                </a:ext>
              </a:extLst>
            </p:cNvPr>
            <p:cNvSpPr txBox="1">
              <a:spLocks/>
            </p:cNvSpPr>
            <p:nvPr/>
          </p:nvSpPr>
          <p:spPr>
            <a:xfrm>
              <a:off x="961830" y="2520756"/>
              <a:ext cx="4062758" cy="461665"/>
            </a:xfrm>
            <a:prstGeom prst="rect">
              <a:avLst/>
            </a:prstGeom>
          </p:spPr>
          <p:txBody>
            <a:bodyPr vert="horz" wrap="square" lIns="68580" tIns="34290" rIns="68580" bIns="34290" rtlCol="0">
              <a:sp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spcBef>
                  <a:spcPts val="0"/>
                </a:spcBef>
                <a:buNone/>
              </a:pPr>
              <a:r>
                <a:rPr lang="en-US" sz="900" err="1">
                  <a:solidFill>
                    <a:srgbClr val="8C9CA6"/>
                  </a:solidFill>
                  <a:latin typeface="Calibri" panose="020F0502020204030204"/>
                </a:rPr>
                <a:t>Toelichting</a:t>
              </a:r>
              <a:r>
                <a:rPr lang="en-US" sz="900">
                  <a:solidFill>
                    <a:srgbClr val="8C9CA6"/>
                  </a:solidFill>
                  <a:latin typeface="Calibri" panose="020F0502020204030204"/>
                </a:rPr>
                <a:t> hoe het </a:t>
              </a:r>
              <a:r>
                <a:rPr lang="en-US" sz="900" err="1">
                  <a:solidFill>
                    <a:srgbClr val="8C9CA6"/>
                  </a:solidFill>
                  <a:latin typeface="Calibri" panose="020F0502020204030204"/>
                </a:rPr>
                <a:t>NBility</a:t>
              </a:r>
              <a:r>
                <a:rPr lang="en-US" sz="900">
                  <a:solidFill>
                    <a:srgbClr val="8C9CA6"/>
                  </a:solidFill>
                  <a:latin typeface="Calibri" panose="020F0502020204030204"/>
                </a:rPr>
                <a:t> model is </a:t>
              </a:r>
              <a:r>
                <a:rPr lang="en-US" sz="900" err="1">
                  <a:solidFill>
                    <a:srgbClr val="8C9CA6"/>
                  </a:solidFill>
                  <a:latin typeface="Calibri" panose="020F0502020204030204"/>
                </a:rPr>
                <a:t>opgebouwd</a:t>
              </a:r>
              <a:r>
                <a:rPr lang="en-US" sz="900">
                  <a:solidFill>
                    <a:srgbClr val="8C9CA6"/>
                  </a:solidFill>
                  <a:latin typeface="Calibri" panose="020F0502020204030204"/>
                </a:rPr>
                <a:t> </a:t>
              </a:r>
              <a:r>
                <a:rPr lang="en-US" sz="900" err="1">
                  <a:solidFill>
                    <a:srgbClr val="8C9CA6"/>
                  </a:solidFill>
                  <a:latin typeface="Calibri" panose="020F0502020204030204"/>
                </a:rPr>
                <a:t>uit</a:t>
              </a:r>
              <a:r>
                <a:rPr lang="en-US" sz="900">
                  <a:solidFill>
                    <a:srgbClr val="8C9CA6"/>
                  </a:solidFill>
                  <a:latin typeface="Calibri" panose="020F0502020204030204"/>
                </a:rPr>
                <a:t> capabilities, </a:t>
              </a:r>
              <a:r>
                <a:rPr lang="en-US" sz="900" err="1">
                  <a:solidFill>
                    <a:srgbClr val="8C9CA6"/>
                  </a:solidFill>
                  <a:latin typeface="Calibri" panose="020F0502020204030204"/>
                </a:rPr>
                <a:t>waardestromen</a:t>
              </a:r>
              <a:r>
                <a:rPr lang="en-US" sz="900">
                  <a:solidFill>
                    <a:srgbClr val="8C9CA6"/>
                  </a:solidFill>
                  <a:latin typeface="Calibri" panose="020F0502020204030204"/>
                </a:rPr>
                <a:t> </a:t>
              </a:r>
              <a:r>
                <a:rPr lang="en-US" sz="900" err="1">
                  <a:solidFill>
                    <a:srgbClr val="8C9CA6"/>
                  </a:solidFill>
                  <a:latin typeface="Calibri" panose="020F0502020204030204"/>
                </a:rPr>
                <a:t>en</a:t>
              </a:r>
              <a:r>
                <a:rPr lang="en-US" sz="900">
                  <a:solidFill>
                    <a:srgbClr val="8C9CA6"/>
                  </a:solidFill>
                  <a:latin typeface="Calibri" panose="020F0502020204030204"/>
                </a:rPr>
                <a:t> business </a:t>
              </a:r>
              <a:r>
                <a:rPr lang="en-US" sz="900" err="1">
                  <a:solidFill>
                    <a:srgbClr val="8C9CA6"/>
                  </a:solidFill>
                  <a:latin typeface="Calibri" panose="020F0502020204030204"/>
                </a:rPr>
                <a:t>objecten</a:t>
              </a:r>
              <a:r>
                <a:rPr lang="en-US" sz="900">
                  <a:solidFill>
                    <a:srgbClr val="8C9CA6"/>
                  </a:solidFill>
                  <a:latin typeface="Calibri" panose="020F0502020204030204"/>
                </a:rPr>
                <a:t>*</a:t>
              </a:r>
            </a:p>
          </p:txBody>
        </p:sp>
      </p:grpSp>
      <p:grpSp>
        <p:nvGrpSpPr>
          <p:cNvPr id="31" name="Group 62">
            <a:extLst>
              <a:ext uri="{FF2B5EF4-FFF2-40B4-BE49-F238E27FC236}">
                <a16:creationId xmlns:a16="http://schemas.microsoft.com/office/drawing/2014/main" id="{29492364-F68A-452D-BFF8-F4D1A2A34C9C}"/>
              </a:ext>
            </a:extLst>
          </p:cNvPr>
          <p:cNvGrpSpPr/>
          <p:nvPr/>
        </p:nvGrpSpPr>
        <p:grpSpPr>
          <a:xfrm>
            <a:off x="138183" y="2378558"/>
            <a:ext cx="3139792" cy="582746"/>
            <a:chOff x="838200" y="2205427"/>
            <a:chExt cx="4186389" cy="776994"/>
          </a:xfrm>
        </p:grpSpPr>
        <p:sp>
          <p:nvSpPr>
            <p:cNvPr id="32" name="Rectangle 1436">
              <a:extLst>
                <a:ext uri="{FF2B5EF4-FFF2-40B4-BE49-F238E27FC236}">
                  <a16:creationId xmlns:a16="http://schemas.microsoft.com/office/drawing/2014/main" id="{2B8D82FB-E5E0-4CF3-8216-02E9FF9EB805}"/>
                </a:ext>
              </a:extLst>
            </p:cNvPr>
            <p:cNvSpPr>
              <a:spLocks noChangeArrowheads="1"/>
            </p:cNvSpPr>
            <p:nvPr/>
          </p:nvSpPr>
          <p:spPr bwMode="auto">
            <a:xfrm>
              <a:off x="1752841" y="2205427"/>
              <a:ext cx="3271748" cy="300168"/>
            </a:xfrm>
            <a:prstGeom prst="rect">
              <a:avLst/>
            </a:prstGeom>
          </p:spPr>
          <p:txBody>
            <a:bodyPr vert="horz" wrap="square" lIns="68580" tIns="34290" rIns="68580" bIns="34290" rtlCol="0">
              <a:spAutoFit/>
            </a:bodyPr>
            <a:lstStyle/>
            <a:p>
              <a:pPr algn="r">
                <a:buFont typeface="Arial" pitchFamily="34" charset="0"/>
                <a:buNone/>
              </a:pPr>
              <a:r>
                <a:rPr lang="en-US" sz="1013">
                  <a:solidFill>
                    <a:srgbClr val="0095CD"/>
                  </a:solidFill>
                  <a:latin typeface="Calibri" panose="020F0502020204030204"/>
                </a:rPr>
                <a:t>3. Wat is de </a:t>
              </a:r>
              <a:r>
                <a:rPr lang="en-US" sz="1013" err="1">
                  <a:solidFill>
                    <a:srgbClr val="0095CD"/>
                  </a:solidFill>
                  <a:latin typeface="Calibri" panose="020F0502020204030204"/>
                </a:rPr>
                <a:t>toegevoegde</a:t>
              </a:r>
              <a:r>
                <a:rPr lang="en-US" sz="1013">
                  <a:solidFill>
                    <a:srgbClr val="0095CD"/>
                  </a:solidFill>
                  <a:latin typeface="Calibri" panose="020F0502020204030204"/>
                </a:rPr>
                <a:t> </a:t>
              </a:r>
              <a:r>
                <a:rPr lang="en-US" sz="1013" err="1">
                  <a:solidFill>
                    <a:srgbClr val="0095CD"/>
                  </a:solidFill>
                  <a:latin typeface="Calibri" panose="020F0502020204030204"/>
                </a:rPr>
                <a:t>waarde</a:t>
              </a:r>
              <a:endParaRPr lang="en-US" sz="1013">
                <a:solidFill>
                  <a:srgbClr val="0095CD"/>
                </a:solidFill>
                <a:latin typeface="Calibri" panose="020F0502020204030204"/>
              </a:endParaRPr>
            </a:p>
          </p:txBody>
        </p:sp>
        <p:sp>
          <p:nvSpPr>
            <p:cNvPr id="33" name="Content Placeholder 2">
              <a:extLst>
                <a:ext uri="{FF2B5EF4-FFF2-40B4-BE49-F238E27FC236}">
                  <a16:creationId xmlns:a16="http://schemas.microsoft.com/office/drawing/2014/main" id="{1313F464-73A6-48D9-91A1-0087886EA113}"/>
                </a:ext>
              </a:extLst>
            </p:cNvPr>
            <p:cNvSpPr txBox="1">
              <a:spLocks/>
            </p:cNvSpPr>
            <p:nvPr/>
          </p:nvSpPr>
          <p:spPr>
            <a:xfrm>
              <a:off x="838200" y="2520756"/>
              <a:ext cx="4186388" cy="461665"/>
            </a:xfrm>
            <a:prstGeom prst="rect">
              <a:avLst/>
            </a:prstGeom>
          </p:spPr>
          <p:txBody>
            <a:bodyPr vert="horz" wrap="square" lIns="68580" tIns="34290" rIns="68580" bIns="34290" rtlCol="0">
              <a:sp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spcBef>
                  <a:spcPts val="0"/>
                </a:spcBef>
                <a:buNone/>
              </a:pPr>
              <a:r>
                <a:rPr lang="en-US" sz="900">
                  <a:solidFill>
                    <a:srgbClr val="8C9CA6"/>
                  </a:solidFill>
                  <a:latin typeface="Calibri" panose="020F0502020204030204"/>
                </a:rPr>
                <a:t>Showcases </a:t>
              </a:r>
              <a:r>
                <a:rPr lang="en-US" sz="900" err="1">
                  <a:solidFill>
                    <a:srgbClr val="8C9CA6"/>
                  </a:solidFill>
                  <a:latin typeface="Calibri" panose="020F0502020204030204"/>
                </a:rPr>
                <a:t>en</a:t>
              </a:r>
              <a:r>
                <a:rPr lang="en-US" sz="900">
                  <a:solidFill>
                    <a:srgbClr val="8C9CA6"/>
                  </a:solidFill>
                  <a:latin typeface="Calibri" panose="020F0502020204030204"/>
                </a:rPr>
                <a:t> </a:t>
              </a:r>
              <a:r>
                <a:rPr lang="en-US" sz="900" err="1">
                  <a:solidFill>
                    <a:srgbClr val="8C9CA6"/>
                  </a:solidFill>
                  <a:latin typeface="Calibri" panose="020F0502020204030204"/>
                </a:rPr>
                <a:t>Usecases</a:t>
              </a:r>
              <a:r>
                <a:rPr lang="en-US" sz="900">
                  <a:solidFill>
                    <a:srgbClr val="8C9CA6"/>
                  </a:solidFill>
                  <a:latin typeface="Calibri" panose="020F0502020204030204"/>
                </a:rPr>
                <a:t> die de </a:t>
              </a:r>
              <a:r>
                <a:rPr lang="en-US" sz="900" err="1">
                  <a:solidFill>
                    <a:srgbClr val="8C9CA6"/>
                  </a:solidFill>
                  <a:latin typeface="Calibri" panose="020F0502020204030204"/>
                </a:rPr>
                <a:t>toegevoegde</a:t>
              </a:r>
              <a:r>
                <a:rPr lang="en-US" sz="900">
                  <a:solidFill>
                    <a:srgbClr val="8C9CA6"/>
                  </a:solidFill>
                  <a:latin typeface="Calibri" panose="020F0502020204030204"/>
                </a:rPr>
                <a:t> </a:t>
              </a:r>
              <a:r>
                <a:rPr lang="en-US" sz="900" err="1">
                  <a:solidFill>
                    <a:srgbClr val="8C9CA6"/>
                  </a:solidFill>
                  <a:latin typeface="Calibri" panose="020F0502020204030204"/>
                </a:rPr>
                <a:t>waarde</a:t>
              </a:r>
              <a:r>
                <a:rPr lang="en-US" sz="900">
                  <a:solidFill>
                    <a:srgbClr val="8C9CA6"/>
                  </a:solidFill>
                  <a:latin typeface="Calibri" panose="020F0502020204030204"/>
                </a:rPr>
                <a:t> </a:t>
              </a:r>
              <a:r>
                <a:rPr lang="en-US" sz="900" err="1">
                  <a:solidFill>
                    <a:srgbClr val="8C9CA6"/>
                  </a:solidFill>
                  <a:latin typeface="Calibri" panose="020F0502020204030204"/>
                </a:rPr>
                <a:t>tonen</a:t>
              </a:r>
              <a:r>
                <a:rPr lang="en-US" sz="900">
                  <a:solidFill>
                    <a:srgbClr val="8C9CA6"/>
                  </a:solidFill>
                  <a:latin typeface="Calibri" panose="020F0502020204030204"/>
                </a:rPr>
                <a:t> </a:t>
              </a:r>
              <a:br>
                <a:rPr lang="en-US" sz="900">
                  <a:solidFill>
                    <a:srgbClr val="8C9CA6"/>
                  </a:solidFill>
                  <a:latin typeface="Calibri" panose="020F0502020204030204"/>
                </a:rPr>
              </a:br>
              <a:r>
                <a:rPr lang="en-US" sz="900">
                  <a:solidFill>
                    <a:srgbClr val="8C9CA6"/>
                  </a:solidFill>
                  <a:latin typeface="Calibri" panose="020F0502020204030204"/>
                </a:rPr>
                <a:t>door het </a:t>
              </a:r>
              <a:r>
                <a:rPr lang="en-US" sz="900" err="1">
                  <a:solidFill>
                    <a:srgbClr val="8C9CA6"/>
                  </a:solidFill>
                  <a:latin typeface="Calibri" panose="020F0502020204030204"/>
                </a:rPr>
                <a:t>toepassen</a:t>
              </a:r>
              <a:r>
                <a:rPr lang="en-US" sz="900">
                  <a:solidFill>
                    <a:srgbClr val="8C9CA6"/>
                  </a:solidFill>
                  <a:latin typeface="Calibri" panose="020F0502020204030204"/>
                </a:rPr>
                <a:t> van het </a:t>
              </a:r>
              <a:r>
                <a:rPr lang="en-US" sz="900" err="1">
                  <a:solidFill>
                    <a:srgbClr val="8C9CA6"/>
                  </a:solidFill>
                  <a:latin typeface="Calibri" panose="020F0502020204030204"/>
                </a:rPr>
                <a:t>NBility</a:t>
              </a:r>
              <a:r>
                <a:rPr lang="en-US" sz="900">
                  <a:solidFill>
                    <a:srgbClr val="8C9CA6"/>
                  </a:solidFill>
                  <a:latin typeface="Calibri" panose="020F0502020204030204"/>
                </a:rPr>
                <a:t> model</a:t>
              </a:r>
            </a:p>
          </p:txBody>
        </p:sp>
      </p:grpSp>
      <p:grpSp>
        <p:nvGrpSpPr>
          <p:cNvPr id="39" name="Group 62">
            <a:extLst>
              <a:ext uri="{FF2B5EF4-FFF2-40B4-BE49-F238E27FC236}">
                <a16:creationId xmlns:a16="http://schemas.microsoft.com/office/drawing/2014/main" id="{4BEFCCF1-936B-474E-BE3C-4A48B6AD9D73}"/>
              </a:ext>
            </a:extLst>
          </p:cNvPr>
          <p:cNvGrpSpPr/>
          <p:nvPr/>
        </p:nvGrpSpPr>
        <p:grpSpPr>
          <a:xfrm>
            <a:off x="-352156" y="2989008"/>
            <a:ext cx="3139792" cy="444246"/>
            <a:chOff x="838200" y="2205427"/>
            <a:chExt cx="4186389" cy="592327"/>
          </a:xfrm>
        </p:grpSpPr>
        <p:sp>
          <p:nvSpPr>
            <p:cNvPr id="40" name="Rectangle 1436">
              <a:extLst>
                <a:ext uri="{FF2B5EF4-FFF2-40B4-BE49-F238E27FC236}">
                  <a16:creationId xmlns:a16="http://schemas.microsoft.com/office/drawing/2014/main" id="{460CB3E4-79A5-4487-A8E8-E23C3B7D6BB3}"/>
                </a:ext>
              </a:extLst>
            </p:cNvPr>
            <p:cNvSpPr>
              <a:spLocks noChangeArrowheads="1"/>
            </p:cNvSpPr>
            <p:nvPr/>
          </p:nvSpPr>
          <p:spPr bwMode="auto">
            <a:xfrm>
              <a:off x="1752841" y="2205427"/>
              <a:ext cx="3271748" cy="300168"/>
            </a:xfrm>
            <a:prstGeom prst="rect">
              <a:avLst/>
            </a:prstGeom>
          </p:spPr>
          <p:txBody>
            <a:bodyPr vert="horz" wrap="square" lIns="68580" tIns="34290" rIns="68580" bIns="34290" rtlCol="0">
              <a:spAutoFit/>
            </a:bodyPr>
            <a:lstStyle/>
            <a:p>
              <a:pPr algn="r">
                <a:buFont typeface="Arial" pitchFamily="34" charset="0"/>
                <a:buNone/>
              </a:pPr>
              <a:r>
                <a:rPr lang="en-US" sz="1013">
                  <a:solidFill>
                    <a:srgbClr val="814E7E"/>
                  </a:solidFill>
                  <a:latin typeface="Calibri" panose="020F0502020204030204"/>
                </a:rPr>
                <a:t>4. </a:t>
              </a:r>
              <a:r>
                <a:rPr lang="en-US" sz="1013" err="1">
                  <a:solidFill>
                    <a:srgbClr val="814E7E"/>
                  </a:solidFill>
                  <a:latin typeface="Calibri" panose="020F0502020204030204"/>
                </a:rPr>
                <a:t>Vraag</a:t>
              </a:r>
              <a:r>
                <a:rPr lang="en-US" sz="1013">
                  <a:solidFill>
                    <a:srgbClr val="814E7E"/>
                  </a:solidFill>
                  <a:latin typeface="Calibri" panose="020F0502020204030204"/>
                </a:rPr>
                <a:t> </a:t>
              </a:r>
              <a:r>
                <a:rPr lang="en-US" sz="1013" err="1">
                  <a:solidFill>
                    <a:srgbClr val="814E7E"/>
                  </a:solidFill>
                  <a:latin typeface="Calibri" panose="020F0502020204030204"/>
                </a:rPr>
                <a:t>en</a:t>
              </a:r>
              <a:r>
                <a:rPr lang="en-US" sz="1013">
                  <a:solidFill>
                    <a:srgbClr val="814E7E"/>
                  </a:solidFill>
                  <a:latin typeface="Calibri" panose="020F0502020204030204"/>
                </a:rPr>
                <a:t> Antwoord</a:t>
              </a:r>
            </a:p>
          </p:txBody>
        </p:sp>
        <p:sp>
          <p:nvSpPr>
            <p:cNvPr id="41" name="Content Placeholder 2">
              <a:extLst>
                <a:ext uri="{FF2B5EF4-FFF2-40B4-BE49-F238E27FC236}">
                  <a16:creationId xmlns:a16="http://schemas.microsoft.com/office/drawing/2014/main" id="{E1A82527-DA5E-4B4D-B2BC-A78B2ADDF4C1}"/>
                </a:ext>
              </a:extLst>
            </p:cNvPr>
            <p:cNvSpPr txBox="1">
              <a:spLocks/>
            </p:cNvSpPr>
            <p:nvPr/>
          </p:nvSpPr>
          <p:spPr>
            <a:xfrm>
              <a:off x="838200" y="2520756"/>
              <a:ext cx="4186388" cy="276998"/>
            </a:xfrm>
            <a:prstGeom prst="rect">
              <a:avLst/>
            </a:prstGeom>
          </p:spPr>
          <p:txBody>
            <a:bodyPr vert="horz" wrap="square" lIns="68580" tIns="34290" rIns="68580" bIns="34290" rtlCol="0">
              <a:sp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spcBef>
                  <a:spcPts val="0"/>
                </a:spcBef>
                <a:buNone/>
              </a:pPr>
              <a:r>
                <a:rPr lang="en-US" sz="900" err="1">
                  <a:solidFill>
                    <a:srgbClr val="8C9CA6"/>
                  </a:solidFill>
                  <a:latin typeface="Calibri" panose="020F0502020204030204"/>
                </a:rPr>
                <a:t>Veel</a:t>
              </a:r>
              <a:r>
                <a:rPr lang="en-US" sz="900">
                  <a:solidFill>
                    <a:srgbClr val="8C9CA6"/>
                  </a:solidFill>
                  <a:latin typeface="Calibri" panose="020F0502020204030204"/>
                </a:rPr>
                <a:t> </a:t>
              </a:r>
              <a:r>
                <a:rPr lang="en-US" sz="900" err="1">
                  <a:solidFill>
                    <a:srgbClr val="8C9CA6"/>
                  </a:solidFill>
                  <a:latin typeface="Calibri" panose="020F0502020204030204"/>
                </a:rPr>
                <a:t>voorkomende</a:t>
              </a:r>
              <a:r>
                <a:rPr lang="en-US" sz="900">
                  <a:solidFill>
                    <a:srgbClr val="8C9CA6"/>
                  </a:solidFill>
                  <a:latin typeface="Calibri" panose="020F0502020204030204"/>
                </a:rPr>
                <a:t> </a:t>
              </a:r>
              <a:r>
                <a:rPr lang="en-US" sz="900" err="1">
                  <a:solidFill>
                    <a:srgbClr val="8C9CA6"/>
                  </a:solidFill>
                  <a:latin typeface="Calibri" panose="020F0502020204030204"/>
                </a:rPr>
                <a:t>vragen</a:t>
              </a:r>
              <a:r>
                <a:rPr lang="en-US" sz="900">
                  <a:solidFill>
                    <a:srgbClr val="8C9CA6"/>
                  </a:solidFill>
                  <a:latin typeface="Calibri" panose="020F0502020204030204"/>
                </a:rPr>
                <a:t> en </a:t>
              </a:r>
              <a:r>
                <a:rPr lang="en-US" sz="900" err="1">
                  <a:solidFill>
                    <a:srgbClr val="8C9CA6"/>
                  </a:solidFill>
                  <a:latin typeface="Calibri" panose="020F0502020204030204"/>
                </a:rPr>
                <a:t>antwoorden</a:t>
              </a:r>
              <a:endParaRPr lang="en-US" sz="900">
                <a:solidFill>
                  <a:srgbClr val="8C9CA6"/>
                </a:solidFill>
                <a:latin typeface="Calibri" panose="020F0502020204030204"/>
              </a:endParaRPr>
            </a:p>
          </p:txBody>
        </p:sp>
      </p:grpSp>
      <p:sp>
        <p:nvSpPr>
          <p:cNvPr id="2" name="Tekstvak 1">
            <a:extLst>
              <a:ext uri="{FF2B5EF4-FFF2-40B4-BE49-F238E27FC236}">
                <a16:creationId xmlns:a16="http://schemas.microsoft.com/office/drawing/2014/main" id="{B3354EF7-F22D-43FB-A328-FCECC123FCDF}"/>
              </a:ext>
            </a:extLst>
          </p:cNvPr>
          <p:cNvSpPr txBox="1"/>
          <p:nvPr/>
        </p:nvSpPr>
        <p:spPr>
          <a:xfrm>
            <a:off x="595279" y="4363918"/>
            <a:ext cx="3682418" cy="577081"/>
          </a:xfrm>
          <a:prstGeom prst="rect">
            <a:avLst/>
          </a:prstGeom>
          <a:noFill/>
        </p:spPr>
        <p:txBody>
          <a:bodyPr wrap="none" rtlCol="0">
            <a:spAutoFit/>
          </a:bodyPr>
          <a:lstStyle/>
          <a:p>
            <a:r>
              <a:rPr lang="nl-NL" sz="900">
                <a:solidFill>
                  <a:srgbClr val="8C9CA6"/>
                </a:solidFill>
                <a:latin typeface="Calibri" panose="020F0502020204030204"/>
              </a:rPr>
              <a:t>*Het</a:t>
            </a:r>
            <a:r>
              <a:rPr lang="nl-NL"/>
              <a:t> </a:t>
            </a:r>
            <a:r>
              <a:rPr lang="nl-NL" sz="900">
                <a:solidFill>
                  <a:srgbClr val="8C9CA6"/>
                </a:solidFill>
                <a:latin typeface="Calibri" panose="020F0502020204030204"/>
              </a:rPr>
              <a:t>totale NBility model is opgenomen in presentatie ‘NBility model 2.0’.</a:t>
            </a:r>
          </a:p>
          <a:p>
            <a:endParaRPr lang="nl-NL" sz="900">
              <a:solidFill>
                <a:srgbClr val="8C9CA6"/>
              </a:solidFill>
              <a:latin typeface="Calibri" panose="020F0502020204030204"/>
            </a:endParaRPr>
          </a:p>
          <a:p>
            <a:r>
              <a:rPr lang="nl-NL" sz="900">
                <a:solidFill>
                  <a:srgbClr val="8C9CA6"/>
                </a:solidFill>
                <a:latin typeface="Calibri" panose="020F0502020204030204"/>
              </a:rPr>
              <a:t>Deze presentatie bevat animaties. </a:t>
            </a:r>
          </a:p>
        </p:txBody>
      </p:sp>
    </p:spTree>
    <p:extLst>
      <p:ext uri="{BB962C8B-B14F-4D97-AF65-F5344CB8AC3E}">
        <p14:creationId xmlns:p14="http://schemas.microsoft.com/office/powerpoint/2010/main" val="23382402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C216CA69-FB32-4C36-A626-85FC5BF070F6}"/>
              </a:ext>
            </a:extLst>
          </p:cNvPr>
          <p:cNvSpPr>
            <a:spLocks noGrp="1"/>
          </p:cNvSpPr>
          <p:nvPr>
            <p:ph type="title"/>
          </p:nvPr>
        </p:nvSpPr>
        <p:spPr>
          <a:xfrm>
            <a:off x="513000" y="363790"/>
            <a:ext cx="8357017" cy="654825"/>
          </a:xfrm>
        </p:spPr>
        <p:txBody>
          <a:bodyPr/>
          <a:lstStyle/>
          <a:p>
            <a:r>
              <a:rPr lang="en-US" err="1">
                <a:latin typeface="Microsoft JhengHei Light" panose="020B0304030504040204" pitchFamily="34" charset="-120"/>
                <a:ea typeface="Microsoft JhengHei Light" panose="020B0304030504040204" pitchFamily="34" charset="-120"/>
              </a:rPr>
              <a:t>Bijlage</a:t>
            </a:r>
            <a:r>
              <a:rPr lang="en-US">
                <a:latin typeface="Microsoft JhengHei Light" panose="020B0304030504040204" pitchFamily="34" charset="-120"/>
                <a:ea typeface="Microsoft JhengHei Light" panose="020B0304030504040204" pitchFamily="34" charset="-120"/>
              </a:rPr>
              <a:t> A: Mapping </a:t>
            </a:r>
            <a:r>
              <a:rPr lang="en-US" err="1">
                <a:latin typeface="Microsoft JhengHei Light" panose="020B0304030504040204" pitchFamily="34" charset="-120"/>
                <a:ea typeface="Microsoft JhengHei Light" panose="020B0304030504040204" pitchFamily="34" charset="-120"/>
              </a:rPr>
              <a:t>NBility</a:t>
            </a:r>
            <a:r>
              <a:rPr lang="en-US">
                <a:latin typeface="Microsoft JhengHei Light" panose="020B0304030504040204" pitchFamily="34" charset="-120"/>
                <a:ea typeface="Microsoft JhengHei Light" panose="020B0304030504040204" pitchFamily="34" charset="-120"/>
              </a:rPr>
              <a:t> </a:t>
            </a:r>
            <a:r>
              <a:rPr lang="en-US" err="1">
                <a:latin typeface="Microsoft JhengHei Light" panose="020B0304030504040204" pitchFamily="34" charset="-120"/>
                <a:ea typeface="Microsoft JhengHei Light" panose="020B0304030504040204" pitchFamily="34" charset="-120"/>
              </a:rPr>
              <a:t>waardestromen</a:t>
            </a:r>
            <a:r>
              <a:rPr lang="en-US">
                <a:latin typeface="Microsoft JhengHei Light" panose="020B0304030504040204" pitchFamily="34" charset="-120"/>
                <a:ea typeface="Microsoft JhengHei Light" panose="020B0304030504040204" pitchFamily="34" charset="-120"/>
              </a:rPr>
              <a:t> op CMF </a:t>
            </a:r>
            <a:r>
              <a:rPr lang="en-US" err="1">
                <a:latin typeface="Microsoft JhengHei Light" panose="020B0304030504040204" pitchFamily="34" charset="-120"/>
                <a:ea typeface="Microsoft JhengHei Light" panose="020B0304030504040204" pitchFamily="34" charset="-120"/>
              </a:rPr>
              <a:t>waardestromen</a:t>
            </a:r>
            <a:endParaRPr lang="nl-NL">
              <a:latin typeface="Microsoft JhengHei Light" panose="020B0304030504040204" pitchFamily="34" charset="-120"/>
              <a:ea typeface="Microsoft JhengHei Light" panose="020B0304030504040204" pitchFamily="34" charset="-120"/>
            </a:endParaRPr>
          </a:p>
        </p:txBody>
      </p:sp>
      <p:sp>
        <p:nvSpPr>
          <p:cNvPr id="4" name="Tijdelijke aanduiding voor dianummer 2">
            <a:extLst>
              <a:ext uri="{FF2B5EF4-FFF2-40B4-BE49-F238E27FC236}">
                <a16:creationId xmlns:a16="http://schemas.microsoft.com/office/drawing/2014/main" id="{3338727A-E643-4D92-815F-31BE54E6B954}"/>
              </a:ext>
            </a:extLst>
          </p:cNvPr>
          <p:cNvSpPr txBox="1">
            <a:spLocks/>
          </p:cNvSpPr>
          <p:nvPr/>
        </p:nvSpPr>
        <p:spPr>
          <a:xfrm>
            <a:off x="476906" y="4838877"/>
            <a:ext cx="2057400" cy="273844"/>
          </a:xfrm>
          <a:prstGeom prst="rect">
            <a:avLst/>
          </a:prstGeom>
        </p:spPr>
        <p:txBody>
          <a:bodyPr vert="horz" lIns="0" tIns="0" rIns="0" bIns="0" rtlCol="0" anchor="t" anchorCtr="0">
            <a:noAutofit/>
          </a:bodyPr>
          <a:lstStyle>
            <a:defPPr>
              <a:defRPr lang="nl-NL"/>
            </a:defPPr>
            <a:lvl1pPr marL="0" algn="r" defTabSz="685800" rtl="0" eaLnBrk="1" latinLnBrk="0" hangingPunct="1">
              <a:defRPr sz="1000" b="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defRPr/>
            </a:pPr>
            <a:fld id="{F68BF4A6-40A7-E04A-A78B-7409A1BC41E0}" type="slidenum">
              <a:rPr lang="en-GB" sz="750" smtClean="0">
                <a:solidFill>
                  <a:srgbClr val="625D62">
                    <a:tint val="75000"/>
                  </a:srgbClr>
                </a:solidFill>
                <a:latin typeface="Arial"/>
              </a:rPr>
              <a:pPr algn="l">
                <a:defRPr/>
              </a:pPr>
              <a:t>30</a:t>
            </a:fld>
            <a:endParaRPr lang="en-GB" sz="750">
              <a:solidFill>
                <a:srgbClr val="625D62">
                  <a:tint val="75000"/>
                </a:srgbClr>
              </a:solidFill>
              <a:latin typeface="Arial"/>
            </a:endParaRPr>
          </a:p>
        </p:txBody>
      </p:sp>
    </p:spTree>
    <p:extLst>
      <p:ext uri="{BB962C8B-B14F-4D97-AF65-F5344CB8AC3E}">
        <p14:creationId xmlns:p14="http://schemas.microsoft.com/office/powerpoint/2010/main" val="36421536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12999" y="363790"/>
            <a:ext cx="8376692" cy="654825"/>
          </a:xfrm>
        </p:spPr>
        <p:txBody>
          <a:bodyPr/>
          <a:lstStyle/>
          <a:p>
            <a:r>
              <a:rPr lang="nl-NL">
                <a:latin typeface="Microsoft JhengHei Light" panose="020B0304030504040204" pitchFamily="34" charset="-120"/>
                <a:ea typeface="Microsoft JhengHei Light" panose="020B0304030504040204" pitchFamily="34" charset="-120"/>
              </a:rPr>
              <a:t>Bijlage A: </a:t>
            </a:r>
            <a:r>
              <a:rPr lang="nl-NL" err="1">
                <a:latin typeface="Microsoft JhengHei Light" panose="020B0304030504040204" pitchFamily="34" charset="-120"/>
                <a:ea typeface="Microsoft JhengHei Light" panose="020B0304030504040204" pitchFamily="34" charset="-120"/>
              </a:rPr>
              <a:t>Mapping</a:t>
            </a:r>
            <a:r>
              <a:rPr lang="nl-NL">
                <a:latin typeface="Microsoft JhengHei Light" panose="020B0304030504040204" pitchFamily="34" charset="-120"/>
                <a:ea typeface="Microsoft JhengHei Light" panose="020B0304030504040204" pitchFamily="34" charset="-120"/>
              </a:rPr>
              <a:t> NBility </a:t>
            </a:r>
            <a:r>
              <a:rPr lang="nl-NL" err="1">
                <a:latin typeface="Microsoft JhengHei Light" panose="020B0304030504040204" pitchFamily="34" charset="-120"/>
                <a:ea typeface="Microsoft JhengHei Light" panose="020B0304030504040204" pitchFamily="34" charset="-120"/>
              </a:rPr>
              <a:t>waardestromen</a:t>
            </a:r>
            <a:r>
              <a:rPr lang="nl-NL">
                <a:latin typeface="Microsoft JhengHei Light" panose="020B0304030504040204" pitchFamily="34" charset="-120"/>
                <a:ea typeface="Microsoft JhengHei Light" panose="020B0304030504040204" pitchFamily="34" charset="-120"/>
              </a:rPr>
              <a:t> op CMF </a:t>
            </a:r>
            <a:r>
              <a:rPr lang="nl-NL" err="1">
                <a:latin typeface="Microsoft JhengHei Light" panose="020B0304030504040204" pitchFamily="34" charset="-120"/>
                <a:ea typeface="Microsoft JhengHei Light" panose="020B0304030504040204" pitchFamily="34" charset="-120"/>
              </a:rPr>
              <a:t>waardestromen</a:t>
            </a:r>
            <a:endParaRPr lang="nl-NL">
              <a:latin typeface="Microsoft JhengHei Light" panose="020B0304030504040204" pitchFamily="34" charset="-120"/>
              <a:ea typeface="Microsoft JhengHei Light" panose="020B0304030504040204" pitchFamily="34" charset="-120"/>
            </a:endParaRPr>
          </a:p>
        </p:txBody>
      </p:sp>
      <p:pic>
        <p:nvPicPr>
          <p:cNvPr id="42" name="Afbeelding 41"/>
          <p:cNvPicPr>
            <a:picLocks noChangeAspect="1"/>
          </p:cNvPicPr>
          <p:nvPr/>
        </p:nvPicPr>
        <p:blipFill>
          <a:blip r:embed="rId2"/>
          <a:stretch>
            <a:fillRect/>
          </a:stretch>
        </p:blipFill>
        <p:spPr>
          <a:xfrm>
            <a:off x="9528977" y="99074"/>
            <a:ext cx="3596057" cy="2020350"/>
          </a:xfrm>
          <a:prstGeom prst="rect">
            <a:avLst/>
          </a:prstGeom>
        </p:spPr>
      </p:pic>
      <p:pic>
        <p:nvPicPr>
          <p:cNvPr id="4" name="Afbeelding 3"/>
          <p:cNvPicPr>
            <a:picLocks noChangeAspect="1"/>
          </p:cNvPicPr>
          <p:nvPr/>
        </p:nvPicPr>
        <p:blipFill>
          <a:blip r:embed="rId3"/>
          <a:stretch>
            <a:fillRect/>
          </a:stretch>
        </p:blipFill>
        <p:spPr>
          <a:xfrm>
            <a:off x="263770" y="1696036"/>
            <a:ext cx="5802923" cy="2050494"/>
          </a:xfrm>
          <a:prstGeom prst="rect">
            <a:avLst/>
          </a:prstGeom>
        </p:spPr>
      </p:pic>
      <p:pic>
        <p:nvPicPr>
          <p:cNvPr id="5" name="Afbeelding 4"/>
          <p:cNvPicPr>
            <a:picLocks noChangeAspect="1"/>
          </p:cNvPicPr>
          <p:nvPr/>
        </p:nvPicPr>
        <p:blipFill>
          <a:blip r:embed="rId4"/>
          <a:stretch>
            <a:fillRect/>
          </a:stretch>
        </p:blipFill>
        <p:spPr>
          <a:xfrm>
            <a:off x="6810860" y="1641964"/>
            <a:ext cx="2078831" cy="1785938"/>
          </a:xfrm>
          <a:prstGeom prst="rect">
            <a:avLst/>
          </a:prstGeom>
        </p:spPr>
      </p:pic>
      <p:cxnSp>
        <p:nvCxnSpPr>
          <p:cNvPr id="7" name="Rechte verbindingslijn met pijl 6"/>
          <p:cNvCxnSpPr/>
          <p:nvPr/>
        </p:nvCxnSpPr>
        <p:spPr>
          <a:xfrm>
            <a:off x="5441183" y="2019719"/>
            <a:ext cx="1748413" cy="331596"/>
          </a:xfrm>
          <a:prstGeom prst="straightConnector1">
            <a:avLst/>
          </a:prstGeom>
          <a:ln w="47625">
            <a:solidFill>
              <a:schemeClr val="accent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3" name="Rechte verbindingslijn met pijl 42"/>
          <p:cNvCxnSpPr/>
          <p:nvPr/>
        </p:nvCxnSpPr>
        <p:spPr>
          <a:xfrm flipV="1">
            <a:off x="5441183" y="2381539"/>
            <a:ext cx="1748413" cy="1100215"/>
          </a:xfrm>
          <a:prstGeom prst="straightConnector1">
            <a:avLst/>
          </a:prstGeom>
          <a:ln w="47625">
            <a:solidFill>
              <a:schemeClr val="accent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4" name="Rechte verbindingslijn met pijl 43"/>
          <p:cNvCxnSpPr/>
          <p:nvPr/>
        </p:nvCxnSpPr>
        <p:spPr>
          <a:xfrm flipV="1">
            <a:off x="5441183" y="2626166"/>
            <a:ext cx="1748413" cy="1021386"/>
          </a:xfrm>
          <a:prstGeom prst="straightConnector1">
            <a:avLst/>
          </a:prstGeom>
          <a:ln w="47625">
            <a:solidFill>
              <a:schemeClr val="accent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5" name="Rechte verbindingslijn met pijl 44"/>
          <p:cNvCxnSpPr/>
          <p:nvPr/>
        </p:nvCxnSpPr>
        <p:spPr>
          <a:xfrm flipV="1">
            <a:off x="5441183" y="2818563"/>
            <a:ext cx="1748413" cy="113083"/>
          </a:xfrm>
          <a:prstGeom prst="straightConnector1">
            <a:avLst/>
          </a:prstGeom>
          <a:ln w="47625">
            <a:solidFill>
              <a:schemeClr val="accent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4" name="Rechthoekig bijschrift 13"/>
          <p:cNvSpPr/>
          <p:nvPr/>
        </p:nvSpPr>
        <p:spPr>
          <a:xfrm>
            <a:off x="6168155" y="3636824"/>
            <a:ext cx="2651435" cy="792183"/>
          </a:xfrm>
          <a:prstGeom prst="wedgeRectCallout">
            <a:avLst>
              <a:gd name="adj1" fmla="val 37707"/>
              <a:gd name="adj2" fmla="val -133140"/>
            </a:avLst>
          </a:prstGeom>
          <a:solidFill>
            <a:srgbClr val="EDEBF9"/>
          </a:solidFill>
          <a:ln w="3175" cap="flat" cmpd="sng" algn="ctr">
            <a:solidFill>
              <a:srgbClr val="821E7D">
                <a:lumMod val="50000"/>
              </a:srgbClr>
            </a:solidFill>
            <a:prstDash val="solid"/>
          </a:ln>
          <a:effectLst/>
        </p:spPr>
        <p:txBody>
          <a:bodyPr rot="0" spcFirstLastPara="0" vertOverflow="overflow" horzOverflow="overflow" vert="horz" wrap="square" lIns="0" tIns="8100" rIns="0" bIns="34290" numCol="1" spcCol="0" rtlCol="0" fromWordArt="0" anchor="t" anchorCtr="0" forceAA="0" compatLnSpc="1">
            <a:prstTxWarp prst="textNoShape">
              <a:avLst/>
            </a:prstTxWarp>
            <a:noAutofit/>
          </a:bodyPr>
          <a:lstStyle/>
          <a:p>
            <a:pPr algn="ctr" defTabSz="767871"/>
            <a:r>
              <a:rPr lang="nl-NL" sz="900" b="1" kern="0">
                <a:solidFill>
                  <a:srgbClr val="625D62">
                    <a:lumMod val="50000"/>
                  </a:srgbClr>
                </a:solidFill>
                <a:latin typeface="Microsoft JhengHei Light"/>
              </a:rPr>
              <a:t>De meetdata keten is een ondersteunende </a:t>
            </a:r>
            <a:r>
              <a:rPr lang="nl-NL" sz="900" b="1" kern="0" err="1">
                <a:solidFill>
                  <a:srgbClr val="625D62">
                    <a:lumMod val="50000"/>
                  </a:srgbClr>
                </a:solidFill>
                <a:latin typeface="Microsoft JhengHei Light"/>
              </a:rPr>
              <a:t>waardestroom</a:t>
            </a:r>
            <a:r>
              <a:rPr lang="nl-NL" sz="900" b="1" kern="0">
                <a:solidFill>
                  <a:srgbClr val="625D62">
                    <a:lumMod val="50000"/>
                  </a:srgbClr>
                </a:solidFill>
                <a:latin typeface="Microsoft JhengHei Light"/>
              </a:rPr>
              <a:t> die meetdata realiseert voor andere </a:t>
            </a:r>
            <a:r>
              <a:rPr lang="nl-NL" sz="900" b="1" kern="0" err="1">
                <a:solidFill>
                  <a:srgbClr val="625D62">
                    <a:lumMod val="50000"/>
                  </a:srgbClr>
                </a:solidFill>
                <a:latin typeface="Microsoft JhengHei Light"/>
              </a:rPr>
              <a:t>waardestromen</a:t>
            </a:r>
            <a:r>
              <a:rPr lang="nl-NL" sz="900" b="1" kern="0">
                <a:solidFill>
                  <a:srgbClr val="625D62">
                    <a:lumMod val="50000"/>
                  </a:srgbClr>
                </a:solidFill>
                <a:latin typeface="Microsoft JhengHei Light"/>
              </a:rPr>
              <a:t>. Deze </a:t>
            </a:r>
            <a:r>
              <a:rPr lang="nl-NL" sz="900" b="1" kern="0" err="1">
                <a:solidFill>
                  <a:srgbClr val="625D62">
                    <a:lumMod val="50000"/>
                  </a:srgbClr>
                </a:solidFill>
                <a:latin typeface="Microsoft JhengHei Light"/>
              </a:rPr>
              <a:t>waardestroom</a:t>
            </a:r>
            <a:r>
              <a:rPr lang="nl-NL" sz="900" b="1" kern="0">
                <a:solidFill>
                  <a:srgbClr val="625D62">
                    <a:lumMod val="50000"/>
                  </a:srgbClr>
                </a:solidFill>
                <a:latin typeface="Microsoft JhengHei Light"/>
              </a:rPr>
              <a:t> laat zich goed mappen op het </a:t>
            </a:r>
            <a:r>
              <a:rPr lang="nl-NL" sz="900" b="1" kern="0" err="1">
                <a:solidFill>
                  <a:srgbClr val="625D62">
                    <a:lumMod val="50000"/>
                  </a:srgbClr>
                </a:solidFill>
                <a:latin typeface="Microsoft JhengHei Light"/>
              </a:rPr>
              <a:t>Nbility</a:t>
            </a:r>
            <a:r>
              <a:rPr lang="nl-NL" sz="900" b="1" kern="0">
                <a:solidFill>
                  <a:srgbClr val="625D62">
                    <a:lumMod val="50000"/>
                  </a:srgbClr>
                </a:solidFill>
                <a:latin typeface="Microsoft JhengHei Light"/>
              </a:rPr>
              <a:t> L1 </a:t>
            </a:r>
            <a:r>
              <a:rPr lang="nl-NL" sz="900" b="1" kern="0" err="1">
                <a:solidFill>
                  <a:srgbClr val="625D62">
                    <a:lumMod val="50000"/>
                  </a:srgbClr>
                </a:solidFill>
                <a:latin typeface="Microsoft JhengHei Light"/>
              </a:rPr>
              <a:t>capability</a:t>
            </a:r>
            <a:r>
              <a:rPr lang="nl-NL" sz="900" b="1" kern="0">
                <a:solidFill>
                  <a:srgbClr val="625D62">
                    <a:lumMod val="50000"/>
                  </a:srgbClr>
                </a:solidFill>
                <a:latin typeface="Microsoft JhengHei Light"/>
              </a:rPr>
              <a:t> domein: ‘Energiestromen en -netten meten’. </a:t>
            </a:r>
          </a:p>
        </p:txBody>
      </p:sp>
      <p:sp>
        <p:nvSpPr>
          <p:cNvPr id="15" name="Tekstvak 14"/>
          <p:cNvSpPr txBox="1"/>
          <p:nvPr/>
        </p:nvSpPr>
        <p:spPr>
          <a:xfrm>
            <a:off x="1541700" y="1094721"/>
            <a:ext cx="1600118" cy="248209"/>
          </a:xfrm>
          <a:prstGeom prst="rect">
            <a:avLst/>
          </a:prstGeom>
          <a:noFill/>
        </p:spPr>
        <p:txBody>
          <a:bodyPr wrap="none" rtlCol="0" anchor="ctr">
            <a:spAutoFit/>
          </a:bodyPr>
          <a:lstStyle/>
          <a:p>
            <a:pPr>
              <a:spcAft>
                <a:spcPts val="450"/>
              </a:spcAft>
              <a:buClr>
                <a:schemeClr val="tx2"/>
              </a:buClr>
            </a:pPr>
            <a:r>
              <a:rPr lang="nl-NL" sz="1013" b="1"/>
              <a:t>NBility </a:t>
            </a:r>
            <a:r>
              <a:rPr lang="nl-NL" sz="1013" b="1" err="1"/>
              <a:t>waardestromen</a:t>
            </a:r>
            <a:endParaRPr lang="nl-NL" sz="1013" b="1"/>
          </a:p>
        </p:txBody>
      </p:sp>
      <p:sp>
        <p:nvSpPr>
          <p:cNvPr id="46" name="Tekstvak 45"/>
          <p:cNvSpPr txBox="1"/>
          <p:nvPr/>
        </p:nvSpPr>
        <p:spPr>
          <a:xfrm>
            <a:off x="6733527" y="1094721"/>
            <a:ext cx="1468672" cy="248209"/>
          </a:xfrm>
          <a:prstGeom prst="rect">
            <a:avLst/>
          </a:prstGeom>
          <a:noFill/>
        </p:spPr>
        <p:txBody>
          <a:bodyPr wrap="none" rtlCol="0" anchor="ctr">
            <a:spAutoFit/>
          </a:bodyPr>
          <a:lstStyle/>
          <a:p>
            <a:pPr>
              <a:spcAft>
                <a:spcPts val="450"/>
              </a:spcAft>
              <a:buClr>
                <a:schemeClr val="tx2"/>
              </a:buClr>
            </a:pPr>
            <a:r>
              <a:rPr lang="nl-NL" sz="1013" b="1"/>
              <a:t>CMF </a:t>
            </a:r>
            <a:r>
              <a:rPr lang="nl-NL" sz="1013" b="1" err="1"/>
              <a:t>waardestromen</a:t>
            </a:r>
            <a:endParaRPr lang="nl-NL" sz="1013" b="1"/>
          </a:p>
        </p:txBody>
      </p:sp>
      <p:pic>
        <p:nvPicPr>
          <p:cNvPr id="1026" name="Afbeelding 2" descr="image0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42245" y="2453879"/>
            <a:ext cx="4357688" cy="2313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ijdelijke aanduiding voor dianummer 2">
            <a:extLst>
              <a:ext uri="{FF2B5EF4-FFF2-40B4-BE49-F238E27FC236}">
                <a16:creationId xmlns:a16="http://schemas.microsoft.com/office/drawing/2014/main" id="{1EB2FE37-4FA0-4CED-AC1D-03D439E62F1C}"/>
              </a:ext>
            </a:extLst>
          </p:cNvPr>
          <p:cNvSpPr txBox="1">
            <a:spLocks/>
          </p:cNvSpPr>
          <p:nvPr/>
        </p:nvSpPr>
        <p:spPr>
          <a:xfrm>
            <a:off x="476906" y="4838877"/>
            <a:ext cx="2057400" cy="273844"/>
          </a:xfrm>
          <a:prstGeom prst="rect">
            <a:avLst/>
          </a:prstGeom>
        </p:spPr>
        <p:txBody>
          <a:bodyPr vert="horz" lIns="0" tIns="0" rIns="0" bIns="0" rtlCol="0" anchor="t" anchorCtr="0">
            <a:noAutofit/>
          </a:bodyPr>
          <a:lstStyle>
            <a:defPPr>
              <a:defRPr lang="nl-NL"/>
            </a:defPPr>
            <a:lvl1pPr marL="0" algn="r" defTabSz="685800" rtl="0" eaLnBrk="1" latinLnBrk="0" hangingPunct="1">
              <a:defRPr sz="1000" b="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defRPr/>
            </a:pPr>
            <a:fld id="{F68BF4A6-40A7-E04A-A78B-7409A1BC41E0}" type="slidenum">
              <a:rPr lang="en-GB" sz="750" smtClean="0">
                <a:solidFill>
                  <a:srgbClr val="625D62">
                    <a:tint val="75000"/>
                  </a:srgbClr>
                </a:solidFill>
                <a:latin typeface="Arial"/>
              </a:rPr>
              <a:pPr algn="l">
                <a:defRPr/>
              </a:pPr>
              <a:t>31</a:t>
            </a:fld>
            <a:endParaRPr lang="en-GB" sz="750">
              <a:solidFill>
                <a:srgbClr val="625D62">
                  <a:tint val="75000"/>
                </a:srgbClr>
              </a:solidFill>
              <a:latin typeface="Arial"/>
            </a:endParaRPr>
          </a:p>
        </p:txBody>
      </p:sp>
    </p:spTree>
    <p:extLst>
      <p:ext uri="{BB962C8B-B14F-4D97-AF65-F5344CB8AC3E}">
        <p14:creationId xmlns:p14="http://schemas.microsoft.com/office/powerpoint/2010/main" val="12776336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12999" y="363790"/>
            <a:ext cx="8376692" cy="654825"/>
          </a:xfrm>
        </p:spPr>
        <p:txBody>
          <a:bodyPr/>
          <a:lstStyle/>
          <a:p>
            <a:r>
              <a:rPr lang="nl-NL">
                <a:latin typeface="Microsoft JhengHei Light" panose="020B0304030504040204" pitchFamily="34" charset="-120"/>
                <a:ea typeface="Microsoft JhengHei Light" panose="020B0304030504040204" pitchFamily="34" charset="-120"/>
              </a:rPr>
              <a:t>Bijlage A: MF 2.0 waardeketen - NBility</a:t>
            </a:r>
          </a:p>
        </p:txBody>
      </p:sp>
      <p:sp>
        <p:nvSpPr>
          <p:cNvPr id="3" name="Tijdelijke aanduiding voor dianummer 2"/>
          <p:cNvSpPr>
            <a:spLocks noGrp="1"/>
          </p:cNvSpPr>
          <p:nvPr>
            <p:ph type="sldNum" sz="quarter" idx="4294967295"/>
          </p:nvPr>
        </p:nvSpPr>
        <p:spPr>
          <a:xfrm>
            <a:off x="595564" y="4752000"/>
            <a:ext cx="360000" cy="216000"/>
          </a:xfrm>
        </p:spPr>
        <p:txBody>
          <a:bodyPr/>
          <a:lstStyle/>
          <a:p>
            <a:pPr algn="l">
              <a:defRPr/>
            </a:pPr>
            <a:fld id="{F68BF4A6-40A7-E04A-A78B-7409A1BC41E0}" type="slidenum">
              <a:rPr lang="en-GB" sz="750" b="0">
                <a:solidFill>
                  <a:srgbClr val="625D62">
                    <a:tint val="75000"/>
                  </a:srgbClr>
                </a:solidFill>
                <a:latin typeface="Arial"/>
              </a:rPr>
              <a:pPr algn="l">
                <a:defRPr/>
              </a:pPr>
              <a:t>32</a:t>
            </a:fld>
            <a:endParaRPr lang="en-GB" sz="750" b="0">
              <a:solidFill>
                <a:srgbClr val="625D62">
                  <a:tint val="75000"/>
                </a:srgbClr>
              </a:solidFill>
              <a:latin typeface="Arial"/>
            </a:endParaRPr>
          </a:p>
        </p:txBody>
      </p:sp>
      <p:pic>
        <p:nvPicPr>
          <p:cNvPr id="42" name="Afbeelding 41"/>
          <p:cNvPicPr>
            <a:picLocks noChangeAspect="1"/>
          </p:cNvPicPr>
          <p:nvPr/>
        </p:nvPicPr>
        <p:blipFill>
          <a:blip r:embed="rId2"/>
          <a:stretch>
            <a:fillRect/>
          </a:stretch>
        </p:blipFill>
        <p:spPr>
          <a:xfrm>
            <a:off x="9528977" y="99074"/>
            <a:ext cx="3596057" cy="2020350"/>
          </a:xfrm>
          <a:prstGeom prst="rect">
            <a:avLst/>
          </a:prstGeom>
        </p:spPr>
      </p:pic>
      <p:pic>
        <p:nvPicPr>
          <p:cNvPr id="1026" name="Afbeelding 2"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42245" y="2453879"/>
            <a:ext cx="4357688" cy="2313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Pijl: vijfhoek 15">
            <a:extLst>
              <a:ext uri="{FF2B5EF4-FFF2-40B4-BE49-F238E27FC236}">
                <a16:creationId xmlns:a16="http://schemas.microsoft.com/office/drawing/2014/main" id="{6C3863B8-9616-435E-98C7-89C39B1C561B}"/>
              </a:ext>
            </a:extLst>
          </p:cNvPr>
          <p:cNvSpPr/>
          <p:nvPr/>
        </p:nvSpPr>
        <p:spPr>
          <a:xfrm>
            <a:off x="762198" y="1412129"/>
            <a:ext cx="7941371" cy="3676996"/>
          </a:xfrm>
          <a:prstGeom prst="homePlate">
            <a:avLst>
              <a:gd name="adj" fmla="val 21420"/>
            </a:avLst>
          </a:prstGeom>
          <a:solidFill>
            <a:srgbClr val="C8B49B">
              <a:lumMod val="60000"/>
              <a:lumOff val="40000"/>
            </a:srgbClr>
          </a:solidFill>
          <a:ln w="12700" cap="flat" cmpd="sng" algn="ctr">
            <a:noFill/>
            <a:prstDash val="solid"/>
            <a:miter lim="800000"/>
          </a:ln>
          <a:effectLst/>
        </p:spPr>
        <p:txBody>
          <a:bodyPr rtlCol="0" anchor="ctr"/>
          <a:lstStyle/>
          <a:p>
            <a:pPr algn="ctr" defTabSz="514350">
              <a:defRPr/>
            </a:pPr>
            <a:endParaRPr lang="nl-NL" sz="1013" kern="0">
              <a:solidFill>
                <a:srgbClr val="FFFFFF"/>
              </a:solidFill>
            </a:endParaRPr>
          </a:p>
        </p:txBody>
      </p:sp>
      <p:sp>
        <p:nvSpPr>
          <p:cNvPr id="17" name="Rechthoek 16">
            <a:extLst>
              <a:ext uri="{FF2B5EF4-FFF2-40B4-BE49-F238E27FC236}">
                <a16:creationId xmlns:a16="http://schemas.microsoft.com/office/drawing/2014/main" id="{950798E2-7DCF-42DF-906D-28E7B483A458}"/>
              </a:ext>
            </a:extLst>
          </p:cNvPr>
          <p:cNvSpPr/>
          <p:nvPr/>
        </p:nvSpPr>
        <p:spPr>
          <a:xfrm>
            <a:off x="827936" y="1510820"/>
            <a:ext cx="1350000" cy="2646000"/>
          </a:xfrm>
          <a:prstGeom prst="rect">
            <a:avLst/>
          </a:prstGeom>
          <a:gradFill>
            <a:gsLst>
              <a:gs pos="0">
                <a:srgbClr val="3399FF"/>
              </a:gs>
              <a:gs pos="48000">
                <a:srgbClr val="3399FF"/>
              </a:gs>
              <a:gs pos="52000">
                <a:srgbClr val="FFD100"/>
              </a:gs>
              <a:gs pos="100000">
                <a:srgbClr val="FFD100"/>
              </a:gs>
            </a:gsLst>
            <a:lin ang="5400000" scaled="1"/>
          </a:gradFill>
          <a:ln w="12700" cap="flat" cmpd="sng" algn="ctr">
            <a:solidFill>
              <a:srgbClr val="002D41">
                <a:shade val="50000"/>
              </a:srgbClr>
            </a:solidFill>
            <a:prstDash val="solid"/>
            <a:miter lim="800000"/>
          </a:ln>
          <a:effectLst/>
        </p:spPr>
        <p:txBody>
          <a:bodyPr lIns="27000" rIns="27000" rtlCol="0" anchor="t" anchorCtr="0"/>
          <a:lstStyle/>
          <a:p>
            <a:pPr algn="ctr" defTabSz="514350">
              <a:defRPr/>
            </a:pPr>
            <a:r>
              <a:rPr lang="nl-NL" sz="900" kern="0">
                <a:solidFill>
                  <a:srgbClr val="FFFFFF"/>
                </a:solidFill>
              </a:rPr>
              <a:t>Onderhouden basisgegevens</a:t>
            </a:r>
          </a:p>
        </p:txBody>
      </p:sp>
      <p:sp>
        <p:nvSpPr>
          <p:cNvPr id="18" name="Rechthoek 17">
            <a:extLst>
              <a:ext uri="{FF2B5EF4-FFF2-40B4-BE49-F238E27FC236}">
                <a16:creationId xmlns:a16="http://schemas.microsoft.com/office/drawing/2014/main" id="{16B808BF-F16D-4AF9-BDE7-BA1439C9D9A6}"/>
              </a:ext>
            </a:extLst>
          </p:cNvPr>
          <p:cNvSpPr/>
          <p:nvPr/>
        </p:nvSpPr>
        <p:spPr>
          <a:xfrm>
            <a:off x="2249609" y="1515032"/>
            <a:ext cx="1350000" cy="1080000"/>
          </a:xfrm>
          <a:prstGeom prst="rect">
            <a:avLst/>
          </a:prstGeom>
          <a:solidFill>
            <a:srgbClr val="3399FF"/>
          </a:solidFill>
          <a:ln w="12700" cap="flat" cmpd="sng" algn="ctr">
            <a:solidFill>
              <a:srgbClr val="002D41">
                <a:shade val="50000"/>
              </a:srgbClr>
            </a:solidFill>
            <a:prstDash val="solid"/>
            <a:miter lim="800000"/>
          </a:ln>
          <a:effectLst/>
        </p:spPr>
        <p:txBody>
          <a:bodyPr lIns="27000" rIns="27000" rtlCol="0" anchor="t" anchorCtr="0"/>
          <a:lstStyle/>
          <a:p>
            <a:pPr algn="ctr" defTabSz="514350">
              <a:defRPr/>
            </a:pPr>
            <a:r>
              <a:rPr lang="nl-NL" sz="900" kern="0">
                <a:solidFill>
                  <a:srgbClr val="FFFFFF"/>
                </a:solidFill>
              </a:rPr>
              <a:t>Inrichten aanbodzijde</a:t>
            </a:r>
          </a:p>
        </p:txBody>
      </p:sp>
      <p:sp>
        <p:nvSpPr>
          <p:cNvPr id="19" name="Rechthoek 18">
            <a:extLst>
              <a:ext uri="{FF2B5EF4-FFF2-40B4-BE49-F238E27FC236}">
                <a16:creationId xmlns:a16="http://schemas.microsoft.com/office/drawing/2014/main" id="{F6A938A0-107F-461A-A47E-0C47730CA5AD}"/>
              </a:ext>
            </a:extLst>
          </p:cNvPr>
          <p:cNvSpPr/>
          <p:nvPr/>
        </p:nvSpPr>
        <p:spPr>
          <a:xfrm>
            <a:off x="2249609" y="2687835"/>
            <a:ext cx="1350000" cy="1080000"/>
          </a:xfrm>
          <a:prstGeom prst="rect">
            <a:avLst/>
          </a:prstGeom>
          <a:solidFill>
            <a:srgbClr val="3399FF"/>
          </a:solidFill>
          <a:ln w="12700" cap="flat" cmpd="sng" algn="ctr">
            <a:solidFill>
              <a:srgbClr val="002D41">
                <a:shade val="50000"/>
              </a:srgbClr>
            </a:solidFill>
            <a:prstDash val="solid"/>
            <a:miter lim="800000"/>
          </a:ln>
          <a:effectLst/>
        </p:spPr>
        <p:txBody>
          <a:bodyPr lIns="27000" rIns="27000" rtlCol="0" anchor="t" anchorCtr="0"/>
          <a:lstStyle/>
          <a:p>
            <a:pPr algn="ctr" defTabSz="514350">
              <a:defRPr/>
            </a:pPr>
            <a:r>
              <a:rPr lang="nl-NL" sz="900" kern="0">
                <a:solidFill>
                  <a:srgbClr val="FFFFFF"/>
                </a:solidFill>
              </a:rPr>
              <a:t>Inrichten vraagzijde</a:t>
            </a:r>
          </a:p>
        </p:txBody>
      </p:sp>
      <p:sp>
        <p:nvSpPr>
          <p:cNvPr id="20" name="Rechthoek 19">
            <a:extLst>
              <a:ext uri="{FF2B5EF4-FFF2-40B4-BE49-F238E27FC236}">
                <a16:creationId xmlns:a16="http://schemas.microsoft.com/office/drawing/2014/main" id="{C693D1CE-693F-46D6-8406-390662FAEF92}"/>
              </a:ext>
            </a:extLst>
          </p:cNvPr>
          <p:cNvSpPr/>
          <p:nvPr/>
        </p:nvSpPr>
        <p:spPr>
          <a:xfrm>
            <a:off x="3671282" y="1515032"/>
            <a:ext cx="1350000" cy="2646000"/>
          </a:xfrm>
          <a:prstGeom prst="rect">
            <a:avLst/>
          </a:prstGeom>
          <a:gradFill>
            <a:gsLst>
              <a:gs pos="0">
                <a:srgbClr val="3399FF"/>
              </a:gs>
              <a:gs pos="48000">
                <a:srgbClr val="3399FF"/>
              </a:gs>
              <a:gs pos="52000">
                <a:srgbClr val="FFD100"/>
              </a:gs>
              <a:gs pos="100000">
                <a:srgbClr val="FFD100"/>
              </a:gs>
            </a:gsLst>
            <a:lin ang="5400000" scaled="1"/>
          </a:gradFill>
          <a:ln w="12700" cap="flat" cmpd="sng" algn="ctr">
            <a:solidFill>
              <a:srgbClr val="002D41">
                <a:shade val="50000"/>
              </a:srgbClr>
            </a:solidFill>
            <a:prstDash val="solid"/>
            <a:miter lim="800000"/>
          </a:ln>
          <a:effectLst/>
        </p:spPr>
        <p:txBody>
          <a:bodyPr lIns="27000" rIns="27000" rtlCol="0" anchor="t" anchorCtr="0"/>
          <a:lstStyle/>
          <a:p>
            <a:pPr algn="ctr" defTabSz="514350">
              <a:defRPr/>
            </a:pPr>
            <a:r>
              <a:rPr lang="nl-NL" sz="900" kern="0">
                <a:solidFill>
                  <a:srgbClr val="FFFFFF"/>
                </a:solidFill>
              </a:rPr>
              <a:t>Registreren overeenkomsten</a:t>
            </a:r>
          </a:p>
        </p:txBody>
      </p:sp>
      <p:sp>
        <p:nvSpPr>
          <p:cNvPr id="21" name="Rechthoek 20">
            <a:extLst>
              <a:ext uri="{FF2B5EF4-FFF2-40B4-BE49-F238E27FC236}">
                <a16:creationId xmlns:a16="http://schemas.microsoft.com/office/drawing/2014/main" id="{E194258B-6F23-48D2-9D74-A4D2CEFCFABE}"/>
              </a:ext>
            </a:extLst>
          </p:cNvPr>
          <p:cNvSpPr/>
          <p:nvPr/>
        </p:nvSpPr>
        <p:spPr>
          <a:xfrm>
            <a:off x="5092955" y="1515032"/>
            <a:ext cx="1350000" cy="1269000"/>
          </a:xfrm>
          <a:prstGeom prst="rect">
            <a:avLst/>
          </a:prstGeom>
          <a:solidFill>
            <a:srgbClr val="3399FF"/>
          </a:solidFill>
          <a:ln w="12700" cap="flat" cmpd="sng" algn="ctr">
            <a:solidFill>
              <a:srgbClr val="002D41">
                <a:shade val="50000"/>
              </a:srgbClr>
            </a:solidFill>
            <a:prstDash val="solid"/>
            <a:miter lim="800000"/>
          </a:ln>
          <a:effectLst/>
        </p:spPr>
        <p:txBody>
          <a:bodyPr lIns="27000" rIns="27000" rtlCol="0" anchor="t" anchorCtr="0"/>
          <a:lstStyle/>
          <a:p>
            <a:pPr algn="ctr" defTabSz="514350">
              <a:defRPr/>
            </a:pPr>
            <a:r>
              <a:rPr lang="nl-NL" sz="900" kern="0">
                <a:solidFill>
                  <a:srgbClr val="FFFFFF"/>
                </a:solidFill>
              </a:rPr>
              <a:t>Faciliteren uitvoering</a:t>
            </a:r>
          </a:p>
        </p:txBody>
      </p:sp>
      <p:sp>
        <p:nvSpPr>
          <p:cNvPr id="22" name="Rechthoek 21">
            <a:extLst>
              <a:ext uri="{FF2B5EF4-FFF2-40B4-BE49-F238E27FC236}">
                <a16:creationId xmlns:a16="http://schemas.microsoft.com/office/drawing/2014/main" id="{B56EA109-9004-41E1-90E5-4FE59CEBCC3E}"/>
              </a:ext>
            </a:extLst>
          </p:cNvPr>
          <p:cNvSpPr/>
          <p:nvPr/>
        </p:nvSpPr>
        <p:spPr>
          <a:xfrm>
            <a:off x="5092955" y="2882723"/>
            <a:ext cx="1350000" cy="1269000"/>
          </a:xfrm>
          <a:prstGeom prst="rect">
            <a:avLst/>
          </a:prstGeom>
          <a:solidFill>
            <a:srgbClr val="B2CF39"/>
          </a:solidFill>
          <a:ln w="12700" cap="flat" cmpd="sng" algn="ctr">
            <a:solidFill>
              <a:srgbClr val="002D41">
                <a:shade val="50000"/>
              </a:srgbClr>
            </a:solidFill>
            <a:prstDash val="solid"/>
            <a:miter lim="800000"/>
          </a:ln>
          <a:effectLst/>
        </p:spPr>
        <p:txBody>
          <a:bodyPr lIns="27000" rIns="27000" rtlCol="0" anchor="t" anchorCtr="0"/>
          <a:lstStyle/>
          <a:p>
            <a:pPr algn="ctr" defTabSz="514350">
              <a:defRPr/>
            </a:pPr>
            <a:r>
              <a:rPr lang="nl-NL" sz="900" kern="0">
                <a:solidFill>
                  <a:srgbClr val="FFFFFF"/>
                </a:solidFill>
              </a:rPr>
              <a:t>Verzamelen metingen</a:t>
            </a:r>
          </a:p>
        </p:txBody>
      </p:sp>
      <p:sp>
        <p:nvSpPr>
          <p:cNvPr id="23" name="Rechthoek 22">
            <a:extLst>
              <a:ext uri="{FF2B5EF4-FFF2-40B4-BE49-F238E27FC236}">
                <a16:creationId xmlns:a16="http://schemas.microsoft.com/office/drawing/2014/main" id="{BAAA5CFA-30BA-4478-B144-B6BF79BCC49A}"/>
              </a:ext>
            </a:extLst>
          </p:cNvPr>
          <p:cNvSpPr/>
          <p:nvPr/>
        </p:nvSpPr>
        <p:spPr>
          <a:xfrm>
            <a:off x="6514628" y="1515032"/>
            <a:ext cx="1350000" cy="2646000"/>
          </a:xfrm>
          <a:prstGeom prst="rect">
            <a:avLst/>
          </a:prstGeom>
          <a:solidFill>
            <a:srgbClr val="B2CF39"/>
          </a:solidFill>
          <a:ln w="12700" cap="flat" cmpd="sng" algn="ctr">
            <a:solidFill>
              <a:srgbClr val="002D41">
                <a:shade val="50000"/>
              </a:srgbClr>
            </a:solidFill>
            <a:prstDash val="solid"/>
            <a:miter lim="800000"/>
          </a:ln>
          <a:effectLst/>
        </p:spPr>
        <p:txBody>
          <a:bodyPr lIns="27000" rIns="27000" rtlCol="0" anchor="t" anchorCtr="0"/>
          <a:lstStyle/>
          <a:p>
            <a:pPr algn="ctr" defTabSz="514350">
              <a:defRPr/>
            </a:pPr>
            <a:r>
              <a:rPr lang="nl-NL" sz="900" kern="0">
                <a:solidFill>
                  <a:srgbClr val="FFFFFF"/>
                </a:solidFill>
              </a:rPr>
              <a:t>Ver- en afrekenen geleverde diensten</a:t>
            </a:r>
          </a:p>
        </p:txBody>
      </p:sp>
      <p:sp>
        <p:nvSpPr>
          <p:cNvPr id="24" name="Rechthoek 23">
            <a:extLst>
              <a:ext uri="{FF2B5EF4-FFF2-40B4-BE49-F238E27FC236}">
                <a16:creationId xmlns:a16="http://schemas.microsoft.com/office/drawing/2014/main" id="{8B214A95-C0C2-47DB-ACB6-73787F325A03}"/>
              </a:ext>
            </a:extLst>
          </p:cNvPr>
          <p:cNvSpPr/>
          <p:nvPr/>
        </p:nvSpPr>
        <p:spPr>
          <a:xfrm>
            <a:off x="827936" y="4269658"/>
            <a:ext cx="7036693" cy="729674"/>
          </a:xfrm>
          <a:prstGeom prst="rect">
            <a:avLst/>
          </a:prstGeom>
          <a:solidFill>
            <a:srgbClr val="00B050"/>
          </a:solidFill>
          <a:ln w="12700" cap="flat" cmpd="sng" algn="ctr">
            <a:solidFill>
              <a:srgbClr val="002D41">
                <a:shade val="50000"/>
              </a:srgbClr>
            </a:solidFill>
            <a:prstDash val="solid"/>
            <a:miter lim="800000"/>
          </a:ln>
          <a:effectLst/>
        </p:spPr>
        <p:txBody>
          <a:bodyPr lIns="27000" rIns="27000" rtlCol="0" anchor="t" anchorCtr="0"/>
          <a:lstStyle/>
          <a:p>
            <a:pPr algn="ctr" defTabSz="514350">
              <a:defRPr/>
            </a:pPr>
            <a:r>
              <a:rPr lang="nl-NL" sz="900" kern="0">
                <a:solidFill>
                  <a:srgbClr val="FFFFFF"/>
                </a:solidFill>
              </a:rPr>
              <a:t>Beschikbaar stellen gegevens</a:t>
            </a:r>
          </a:p>
        </p:txBody>
      </p:sp>
      <p:sp>
        <p:nvSpPr>
          <p:cNvPr id="25" name="Afgeronde rechthoek 19">
            <a:extLst>
              <a:ext uri="{FF2B5EF4-FFF2-40B4-BE49-F238E27FC236}">
                <a16:creationId xmlns:a16="http://schemas.microsoft.com/office/drawing/2014/main" id="{4A855E65-1EDC-478B-9D87-885C0B6404AE}"/>
              </a:ext>
            </a:extLst>
          </p:cNvPr>
          <p:cNvSpPr/>
          <p:nvPr/>
        </p:nvSpPr>
        <p:spPr>
          <a:xfrm>
            <a:off x="4008782" y="2748244"/>
            <a:ext cx="675000" cy="432000"/>
          </a:xfrm>
          <a:prstGeom prst="roundRect">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horz" wrap="square" lIns="2700" tIns="2700" rIns="2700" bIns="2700" numCol="1" spcCol="0" rtlCol="0" fromWordArt="0" anchor="ctr"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a:defRPr/>
            </a:pPr>
            <a:r>
              <a:rPr lang="nl-NL" sz="600" b="1">
                <a:solidFill>
                  <a:prstClr val="black">
                    <a:lumMod val="50000"/>
                  </a:prstClr>
                </a:solidFill>
                <a:latin typeface="Microsoft JhengHei Light"/>
              </a:rPr>
              <a:t>1.2. Contracten verwerven en beheren</a:t>
            </a:r>
          </a:p>
        </p:txBody>
      </p:sp>
      <p:sp>
        <p:nvSpPr>
          <p:cNvPr id="26" name="Afgeronde rechthoek 24">
            <a:extLst>
              <a:ext uri="{FF2B5EF4-FFF2-40B4-BE49-F238E27FC236}">
                <a16:creationId xmlns:a16="http://schemas.microsoft.com/office/drawing/2014/main" id="{B5F8C6A2-9C9B-4E28-8409-7378C84B7842}"/>
              </a:ext>
            </a:extLst>
          </p:cNvPr>
          <p:cNvSpPr/>
          <p:nvPr/>
        </p:nvSpPr>
        <p:spPr>
          <a:xfrm>
            <a:off x="6812975" y="2603559"/>
            <a:ext cx="675000" cy="432000"/>
          </a:xfrm>
          <a:prstGeom prst="roundRect">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horz" wrap="square" lIns="2700" tIns="2700" rIns="2700" bIns="2700" numCol="1" spcCol="0" rtlCol="0" fromWordArt="0" anchor="ctr"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a:defRPr/>
            </a:pPr>
            <a:r>
              <a:rPr lang="nl-NL" sz="600" b="1">
                <a:solidFill>
                  <a:prstClr val="black">
                    <a:lumMod val="50000"/>
                  </a:prstClr>
                </a:solidFill>
                <a:latin typeface="Microsoft JhengHei Light"/>
              </a:rPr>
              <a:t>1.3. Factureren en innen</a:t>
            </a:r>
          </a:p>
        </p:txBody>
      </p:sp>
      <p:sp>
        <p:nvSpPr>
          <p:cNvPr id="27" name="Afgeronde rechthoek 25">
            <a:extLst>
              <a:ext uri="{FF2B5EF4-FFF2-40B4-BE49-F238E27FC236}">
                <a16:creationId xmlns:a16="http://schemas.microsoft.com/office/drawing/2014/main" id="{DE8579C0-4EBA-46F9-AB07-AC25F46DB4AE}"/>
              </a:ext>
            </a:extLst>
          </p:cNvPr>
          <p:cNvSpPr/>
          <p:nvPr/>
        </p:nvSpPr>
        <p:spPr>
          <a:xfrm>
            <a:off x="6812975" y="3185749"/>
            <a:ext cx="675000" cy="432000"/>
          </a:xfrm>
          <a:prstGeom prst="roundRect">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horz" wrap="square" lIns="2700" tIns="2700" rIns="2700" bIns="2700" numCol="1" spcCol="0" rtlCol="0" fromWordArt="0" anchor="ctr"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a:defRPr/>
            </a:pPr>
            <a:r>
              <a:rPr lang="nl-NL" sz="600" b="1">
                <a:solidFill>
                  <a:prstClr val="black">
                    <a:lumMod val="50000"/>
                  </a:prstClr>
                </a:solidFill>
                <a:latin typeface="Microsoft JhengHei Light"/>
              </a:rPr>
              <a:t>1.4. Inkomstenverlies beperken</a:t>
            </a:r>
          </a:p>
        </p:txBody>
      </p:sp>
      <p:sp>
        <p:nvSpPr>
          <p:cNvPr id="28" name="Afgeronde rechthoek 40">
            <a:extLst>
              <a:ext uri="{FF2B5EF4-FFF2-40B4-BE49-F238E27FC236}">
                <a16:creationId xmlns:a16="http://schemas.microsoft.com/office/drawing/2014/main" id="{EA4D27AB-DE04-4709-963C-75CCE1FA7708}"/>
              </a:ext>
            </a:extLst>
          </p:cNvPr>
          <p:cNvSpPr/>
          <p:nvPr/>
        </p:nvSpPr>
        <p:spPr>
          <a:xfrm>
            <a:off x="6804746" y="2021369"/>
            <a:ext cx="675000" cy="432000"/>
          </a:xfrm>
          <a:prstGeom prst="roundRect">
            <a:avLst/>
          </a:prstGeom>
          <a:solidFill>
            <a:srgbClr val="FFCC99"/>
          </a:solidFill>
          <a:ln w="3175" cap="flat" cmpd="sng" algn="ctr">
            <a:solidFill>
              <a:srgbClr val="996633"/>
            </a:solidFill>
            <a:prstDash val="solid"/>
          </a:ln>
          <a:effectLst/>
        </p:spPr>
        <p:txBody>
          <a:bodyPr rot="0" spcFirstLastPara="0" vertOverflow="overflow" horzOverflow="overflow" vert="horz" wrap="square" lIns="2700" tIns="2700" rIns="2700" bIns="2700" numCol="1" spcCol="0" rtlCol="0" fromWordArt="0" anchor="ctr" anchorCtr="0" forceAA="0" compatLnSpc="1">
            <a:prstTxWarp prst="textNoShape">
              <a:avLst/>
            </a:prstTxWarp>
            <a:noAutofit/>
          </a:bodyPr>
          <a:lstStyle/>
          <a:p>
            <a:pPr algn="ctr" defTabSz="767871">
              <a:defRPr/>
            </a:pPr>
            <a:r>
              <a:rPr lang="nl-NL" sz="600" b="1" kern="0">
                <a:solidFill>
                  <a:prstClr val="black">
                    <a:lumMod val="50000"/>
                  </a:prstClr>
                </a:solidFill>
                <a:latin typeface="Microsoft JhengHei Light"/>
              </a:rPr>
              <a:t>6.3 Energiestromen berekenen en toerekenen</a:t>
            </a:r>
          </a:p>
        </p:txBody>
      </p:sp>
      <p:sp>
        <p:nvSpPr>
          <p:cNvPr id="29" name="Afgeronde rechthoek 39">
            <a:extLst>
              <a:ext uri="{FF2B5EF4-FFF2-40B4-BE49-F238E27FC236}">
                <a16:creationId xmlns:a16="http://schemas.microsoft.com/office/drawing/2014/main" id="{998C30C8-485F-40FA-ABED-DF89AED87B53}"/>
              </a:ext>
            </a:extLst>
          </p:cNvPr>
          <p:cNvSpPr/>
          <p:nvPr/>
        </p:nvSpPr>
        <p:spPr>
          <a:xfrm>
            <a:off x="5171099" y="3068165"/>
            <a:ext cx="675000" cy="432000"/>
          </a:xfrm>
          <a:prstGeom prst="roundRect">
            <a:avLst/>
          </a:prstGeom>
          <a:solidFill>
            <a:srgbClr val="EDEBF9"/>
          </a:solidFill>
          <a:ln w="3175" cap="flat" cmpd="sng" algn="ctr">
            <a:solidFill>
              <a:srgbClr val="821E7D">
                <a:lumMod val="50000"/>
              </a:srgbClr>
            </a:solidFill>
            <a:prstDash val="solid"/>
          </a:ln>
          <a:effectLst/>
        </p:spPr>
        <p:txBody>
          <a:bodyPr rot="0" spcFirstLastPara="0" vertOverflow="overflow" horzOverflow="overflow" vert="horz" wrap="square" lIns="2700" tIns="2700" rIns="2700" bIns="2700" numCol="1" spcCol="0" rtlCol="0" fromWordArt="0" anchor="ctr" anchorCtr="0" forceAA="0" compatLnSpc="1">
            <a:prstTxWarp prst="textNoShape">
              <a:avLst/>
            </a:prstTxWarp>
            <a:noAutofit/>
          </a:bodyPr>
          <a:lstStyle/>
          <a:p>
            <a:pPr algn="ctr" defTabSz="767871"/>
            <a:r>
              <a:rPr lang="nl-NL" sz="600" b="1" kern="0">
                <a:solidFill>
                  <a:prstClr val="black">
                    <a:lumMod val="50000"/>
                  </a:prstClr>
                </a:solidFill>
                <a:latin typeface="Microsoft JhengHei Light"/>
              </a:rPr>
              <a:t>4.2. Metingen valideren en verwerkbaar maken</a:t>
            </a:r>
          </a:p>
        </p:txBody>
      </p:sp>
      <p:sp>
        <p:nvSpPr>
          <p:cNvPr id="30" name="Afgeronde rechthoek 20">
            <a:extLst>
              <a:ext uri="{FF2B5EF4-FFF2-40B4-BE49-F238E27FC236}">
                <a16:creationId xmlns:a16="http://schemas.microsoft.com/office/drawing/2014/main" id="{5D4754EF-20E8-40F1-8BBD-E3DA8D919C7E}"/>
              </a:ext>
            </a:extLst>
          </p:cNvPr>
          <p:cNvSpPr/>
          <p:nvPr/>
        </p:nvSpPr>
        <p:spPr>
          <a:xfrm>
            <a:off x="4245088" y="678773"/>
            <a:ext cx="675000" cy="432000"/>
          </a:xfrm>
          <a:prstGeom prst="roundRect">
            <a:avLst/>
          </a:prstGeom>
          <a:solidFill>
            <a:srgbClr val="FFCC99"/>
          </a:solidFill>
          <a:ln w="3175" cap="flat" cmpd="sng" algn="ctr">
            <a:solidFill>
              <a:srgbClr val="7DB43C">
                <a:lumMod val="75000"/>
              </a:srgbClr>
            </a:solidFill>
            <a:prstDash val="solid"/>
          </a:ln>
          <a:effectLst/>
        </p:spPr>
        <p:txBody>
          <a:bodyPr rot="0" spcFirstLastPara="0" vert="horz" wrap="square" lIns="2700" tIns="2700" rIns="2700" bIns="2700" numCol="1" spcCol="0" rtlCol="0" fromWordArt="0" anchor="ctr"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a:defRPr/>
            </a:pPr>
            <a:r>
              <a:rPr lang="nl-NL" sz="600" b="1">
                <a:solidFill>
                  <a:prstClr val="black">
                    <a:lumMod val="50000"/>
                  </a:prstClr>
                </a:solidFill>
                <a:latin typeface="Microsoft JhengHei Light"/>
              </a:rPr>
              <a:t>6.1. Marktpartijen bedienen en relaties onderhouden</a:t>
            </a:r>
          </a:p>
        </p:txBody>
      </p:sp>
      <p:sp>
        <p:nvSpPr>
          <p:cNvPr id="31" name="Rechthoek 30">
            <a:extLst>
              <a:ext uri="{FF2B5EF4-FFF2-40B4-BE49-F238E27FC236}">
                <a16:creationId xmlns:a16="http://schemas.microsoft.com/office/drawing/2014/main" id="{E7DB5F6B-B36A-45CF-9F3C-879094A5C16F}"/>
              </a:ext>
            </a:extLst>
          </p:cNvPr>
          <p:cNvSpPr/>
          <p:nvPr/>
        </p:nvSpPr>
        <p:spPr>
          <a:xfrm>
            <a:off x="4455709" y="2661851"/>
            <a:ext cx="216726" cy="248209"/>
          </a:xfrm>
          <a:prstGeom prst="rect">
            <a:avLst/>
          </a:prstGeom>
        </p:spPr>
        <p:txBody>
          <a:bodyPr wrap="none">
            <a:spAutoFit/>
          </a:bodyPr>
          <a:lstStyle/>
          <a:p>
            <a:r>
              <a:rPr lang="nl-NL" sz="1013">
                <a:solidFill>
                  <a:srgbClr val="000000"/>
                </a:solidFill>
                <a:latin typeface="Times New Roman" panose="02020603050405020304" pitchFamily="18" charset="0"/>
              </a:rPr>
              <a:t> </a:t>
            </a:r>
            <a:endParaRPr lang="nl-NL" sz="1013">
              <a:solidFill>
                <a:prstClr val="black"/>
              </a:solidFill>
              <a:latin typeface="Calibri" panose="020F0502020204030204"/>
            </a:endParaRPr>
          </a:p>
        </p:txBody>
      </p:sp>
      <p:sp>
        <p:nvSpPr>
          <p:cNvPr id="32" name="Vijfhoek 25">
            <a:extLst>
              <a:ext uri="{FF2B5EF4-FFF2-40B4-BE49-F238E27FC236}">
                <a16:creationId xmlns:a16="http://schemas.microsoft.com/office/drawing/2014/main" id="{C2E97620-382D-49C7-A141-5D95CF0CE798}"/>
              </a:ext>
            </a:extLst>
          </p:cNvPr>
          <p:cNvSpPr/>
          <p:nvPr/>
        </p:nvSpPr>
        <p:spPr>
          <a:xfrm>
            <a:off x="864733" y="2429805"/>
            <a:ext cx="5548500" cy="266861"/>
          </a:xfrm>
          <a:prstGeom prst="homePlate">
            <a:avLst>
              <a:gd name="adj" fmla="val 25862"/>
            </a:avLst>
          </a:prstGeom>
          <a:solidFill>
            <a:srgbClr val="FFC000">
              <a:lumMod val="20000"/>
              <a:lumOff val="80000"/>
            </a:srgbClr>
          </a:solidFill>
          <a:ln w="12700" cap="flat" cmpd="sng" algn="ctr">
            <a:solidFill>
              <a:srgbClr val="97999B">
                <a:shade val="50000"/>
              </a:srgbClr>
            </a:solidFill>
            <a:prstDash val="solid"/>
            <a:miter lim="800000"/>
          </a:ln>
          <a:effectLst/>
        </p:spPr>
        <p:txBody>
          <a:bodyPr rtlCol="0" anchor="ctr"/>
          <a:lstStyle/>
          <a:p>
            <a:pPr algn="ctr">
              <a:defRPr/>
            </a:pPr>
            <a:r>
              <a:rPr lang="nl-NL" kern="0">
                <a:solidFill>
                  <a:srgbClr val="4D4D4D"/>
                </a:solidFill>
                <a:cs typeface="Arial" panose="020B0604020202020204" pitchFamily="34" charset="0"/>
              </a:rPr>
              <a:t>Managen van beschikbare energienetcapaciteit</a:t>
            </a:r>
            <a:endParaRPr lang="nl-NL" kern="0">
              <a:solidFill>
                <a:prstClr val="white"/>
              </a:solidFill>
              <a:latin typeface="Calibri Light"/>
            </a:endParaRPr>
          </a:p>
        </p:txBody>
      </p:sp>
      <p:sp>
        <p:nvSpPr>
          <p:cNvPr id="33" name="Vijfhoek 27">
            <a:extLst>
              <a:ext uri="{FF2B5EF4-FFF2-40B4-BE49-F238E27FC236}">
                <a16:creationId xmlns:a16="http://schemas.microsoft.com/office/drawing/2014/main" id="{96CEB75F-B4E3-435D-97D2-C1DAE715CE53}"/>
              </a:ext>
            </a:extLst>
          </p:cNvPr>
          <p:cNvSpPr/>
          <p:nvPr/>
        </p:nvSpPr>
        <p:spPr>
          <a:xfrm>
            <a:off x="5118725" y="3844721"/>
            <a:ext cx="2713500" cy="266861"/>
          </a:xfrm>
          <a:prstGeom prst="homePlate">
            <a:avLst>
              <a:gd name="adj" fmla="val 25862"/>
            </a:avLst>
          </a:prstGeom>
          <a:solidFill>
            <a:srgbClr val="FFC000">
              <a:lumMod val="20000"/>
              <a:lumOff val="80000"/>
            </a:srgbClr>
          </a:solidFill>
          <a:ln w="12700" cap="flat" cmpd="sng" algn="ctr">
            <a:solidFill>
              <a:srgbClr val="97999B">
                <a:shade val="50000"/>
              </a:srgbClr>
            </a:solidFill>
            <a:prstDash val="solid"/>
            <a:miter lim="800000"/>
          </a:ln>
          <a:effectLst/>
        </p:spPr>
        <p:txBody>
          <a:bodyPr rtlCol="0" anchor="ctr"/>
          <a:lstStyle/>
          <a:p>
            <a:pPr algn="ctr">
              <a:defRPr/>
            </a:pPr>
            <a:r>
              <a:rPr lang="nl-NL" kern="0">
                <a:solidFill>
                  <a:srgbClr val="4D4D4D"/>
                </a:solidFill>
                <a:cs typeface="Arial" panose="020B0604020202020204" pitchFamily="34" charset="0"/>
              </a:rPr>
              <a:t>Toewijzen van energiestromen</a:t>
            </a:r>
            <a:endParaRPr lang="nl-NL" kern="0">
              <a:solidFill>
                <a:prstClr val="white"/>
              </a:solidFill>
              <a:latin typeface="Calibri Light"/>
            </a:endParaRPr>
          </a:p>
        </p:txBody>
      </p:sp>
      <p:sp>
        <p:nvSpPr>
          <p:cNvPr id="34" name="Vijfhoek 28">
            <a:extLst>
              <a:ext uri="{FF2B5EF4-FFF2-40B4-BE49-F238E27FC236}">
                <a16:creationId xmlns:a16="http://schemas.microsoft.com/office/drawing/2014/main" id="{2D5313B9-C013-4F6A-A268-3408EDA190FB}"/>
              </a:ext>
            </a:extLst>
          </p:cNvPr>
          <p:cNvSpPr/>
          <p:nvPr/>
        </p:nvSpPr>
        <p:spPr>
          <a:xfrm>
            <a:off x="864734" y="4688713"/>
            <a:ext cx="6967491" cy="266861"/>
          </a:xfrm>
          <a:prstGeom prst="homePlate">
            <a:avLst>
              <a:gd name="adj" fmla="val 25862"/>
            </a:avLst>
          </a:prstGeom>
          <a:solidFill>
            <a:srgbClr val="FFC000">
              <a:lumMod val="20000"/>
              <a:lumOff val="80000"/>
            </a:srgbClr>
          </a:solidFill>
          <a:ln w="12700" cap="flat" cmpd="sng" algn="ctr">
            <a:solidFill>
              <a:srgbClr val="97999B">
                <a:shade val="50000"/>
              </a:srgbClr>
            </a:solidFill>
            <a:prstDash val="solid"/>
            <a:miter lim="800000"/>
          </a:ln>
          <a:effectLst/>
        </p:spPr>
        <p:txBody>
          <a:bodyPr rtlCol="0" anchor="ctr"/>
          <a:lstStyle/>
          <a:p>
            <a:pPr algn="ctr">
              <a:defRPr/>
            </a:pPr>
            <a:r>
              <a:rPr lang="nl-NL" kern="0">
                <a:solidFill>
                  <a:srgbClr val="4D4D4D"/>
                </a:solidFill>
                <a:cs typeface="Arial" panose="020B0604020202020204" pitchFamily="34" charset="0"/>
              </a:rPr>
              <a:t>Beschikbaar stellen van netbeheerdata</a:t>
            </a:r>
            <a:endParaRPr lang="nl-NL" kern="0">
              <a:solidFill>
                <a:prstClr val="white"/>
              </a:solidFill>
              <a:latin typeface="Calibri Light"/>
            </a:endParaRPr>
          </a:p>
        </p:txBody>
      </p:sp>
      <p:sp>
        <p:nvSpPr>
          <p:cNvPr id="35" name="Vijfhoek 29">
            <a:extLst>
              <a:ext uri="{FF2B5EF4-FFF2-40B4-BE49-F238E27FC236}">
                <a16:creationId xmlns:a16="http://schemas.microsoft.com/office/drawing/2014/main" id="{857C7C2E-8254-43A1-AF68-64E262849025}"/>
              </a:ext>
            </a:extLst>
          </p:cNvPr>
          <p:cNvSpPr/>
          <p:nvPr/>
        </p:nvSpPr>
        <p:spPr>
          <a:xfrm>
            <a:off x="864735" y="3844721"/>
            <a:ext cx="4119749" cy="266861"/>
          </a:xfrm>
          <a:prstGeom prst="homePlate">
            <a:avLst>
              <a:gd name="adj" fmla="val 25862"/>
            </a:avLst>
          </a:prstGeom>
          <a:solidFill>
            <a:srgbClr val="FFC000">
              <a:lumMod val="20000"/>
              <a:lumOff val="80000"/>
            </a:srgbClr>
          </a:solidFill>
          <a:ln w="12700" cap="flat" cmpd="sng" algn="ctr">
            <a:solidFill>
              <a:srgbClr val="97999B">
                <a:shade val="50000"/>
              </a:srgbClr>
            </a:solidFill>
            <a:prstDash val="solid"/>
            <a:miter lim="800000"/>
          </a:ln>
          <a:effectLst/>
        </p:spPr>
        <p:txBody>
          <a:bodyPr rtlCol="0" anchor="ctr"/>
          <a:lstStyle/>
          <a:p>
            <a:pPr algn="ctr">
              <a:defRPr/>
            </a:pPr>
            <a:r>
              <a:rPr lang="nl-NL" kern="0">
                <a:solidFill>
                  <a:srgbClr val="4D4D4D"/>
                </a:solidFill>
                <a:cs typeface="Arial" panose="020B0604020202020204" pitchFamily="34" charset="0"/>
              </a:rPr>
              <a:t>Contracteren, aan- en afsluiten van gebruikers</a:t>
            </a:r>
            <a:endParaRPr lang="nl-NL" kern="0">
              <a:solidFill>
                <a:prstClr val="black"/>
              </a:solidFill>
              <a:latin typeface="Calibri Light"/>
            </a:endParaRPr>
          </a:p>
        </p:txBody>
      </p:sp>
      <p:pic>
        <p:nvPicPr>
          <p:cNvPr id="36" name="Afbeelding 35">
            <a:extLst>
              <a:ext uri="{FF2B5EF4-FFF2-40B4-BE49-F238E27FC236}">
                <a16:creationId xmlns:a16="http://schemas.microsoft.com/office/drawing/2014/main" id="{16C51F6B-8AFE-4C2B-86E4-BB11FC3770C2}"/>
              </a:ext>
            </a:extLst>
          </p:cNvPr>
          <p:cNvPicPr>
            <a:picLocks noChangeAspect="1"/>
          </p:cNvPicPr>
          <p:nvPr/>
        </p:nvPicPr>
        <p:blipFill>
          <a:blip r:embed="rId4"/>
          <a:stretch>
            <a:fillRect/>
          </a:stretch>
        </p:blipFill>
        <p:spPr>
          <a:xfrm>
            <a:off x="5894295" y="247222"/>
            <a:ext cx="3170903" cy="1223111"/>
          </a:xfrm>
          <a:prstGeom prst="rect">
            <a:avLst/>
          </a:prstGeom>
        </p:spPr>
      </p:pic>
      <p:sp>
        <p:nvSpPr>
          <p:cNvPr id="37" name="Afgeronde rechthoek 41">
            <a:extLst>
              <a:ext uri="{FF2B5EF4-FFF2-40B4-BE49-F238E27FC236}">
                <a16:creationId xmlns:a16="http://schemas.microsoft.com/office/drawing/2014/main" id="{9F0AE9EC-0CE9-4DD6-A994-ECEA59583D55}"/>
              </a:ext>
            </a:extLst>
          </p:cNvPr>
          <p:cNvSpPr/>
          <p:nvPr/>
        </p:nvSpPr>
        <p:spPr>
          <a:xfrm>
            <a:off x="1165436" y="4352470"/>
            <a:ext cx="675000" cy="432000"/>
          </a:xfrm>
          <a:prstGeom prst="roundRect">
            <a:avLst/>
          </a:prstGeom>
          <a:solidFill>
            <a:srgbClr val="FFCC99"/>
          </a:solidFill>
          <a:ln w="3175" cap="flat" cmpd="sng" algn="ctr">
            <a:solidFill>
              <a:srgbClr val="996633"/>
            </a:solidFill>
            <a:prstDash val="solid"/>
          </a:ln>
          <a:effectLst/>
        </p:spPr>
        <p:txBody>
          <a:bodyPr rot="0" spcFirstLastPara="0" vertOverflow="overflow" horzOverflow="overflow" vert="horz" wrap="square" lIns="2700" tIns="2700" rIns="2700" bIns="2700" numCol="1" spcCol="0" rtlCol="0" fromWordArt="0" anchor="ctr" anchorCtr="0" forceAA="0" compatLnSpc="1">
            <a:prstTxWarp prst="textNoShape">
              <a:avLst/>
            </a:prstTxWarp>
            <a:noAutofit/>
          </a:bodyPr>
          <a:lstStyle/>
          <a:p>
            <a:pPr algn="ctr" defTabSz="767871">
              <a:defRPr/>
            </a:pPr>
            <a:r>
              <a:rPr lang="nl-NL" sz="600" b="1" kern="0">
                <a:solidFill>
                  <a:prstClr val="black">
                    <a:lumMod val="50000"/>
                  </a:prstClr>
                </a:solidFill>
                <a:latin typeface="Microsoft JhengHei Light"/>
              </a:rPr>
              <a:t>6.2. Marktdata beheren</a:t>
            </a:r>
          </a:p>
        </p:txBody>
      </p:sp>
      <p:sp>
        <p:nvSpPr>
          <p:cNvPr id="38" name="Afgeronde rechthoek 38">
            <a:extLst>
              <a:ext uri="{FF2B5EF4-FFF2-40B4-BE49-F238E27FC236}">
                <a16:creationId xmlns:a16="http://schemas.microsoft.com/office/drawing/2014/main" id="{4A3024D1-0FB0-4A38-8E76-EA285BA4B495}"/>
              </a:ext>
            </a:extLst>
          </p:cNvPr>
          <p:cNvSpPr/>
          <p:nvPr/>
        </p:nvSpPr>
        <p:spPr>
          <a:xfrm>
            <a:off x="5704202" y="3372079"/>
            <a:ext cx="675000" cy="432000"/>
          </a:xfrm>
          <a:prstGeom prst="roundRect">
            <a:avLst/>
          </a:prstGeom>
          <a:solidFill>
            <a:srgbClr val="EDEBF9"/>
          </a:solidFill>
          <a:ln w="3175" cap="flat" cmpd="sng" algn="ctr">
            <a:solidFill>
              <a:srgbClr val="821E7D">
                <a:lumMod val="50000"/>
              </a:srgbClr>
            </a:solidFill>
            <a:prstDash val="solid"/>
          </a:ln>
          <a:effectLst/>
        </p:spPr>
        <p:txBody>
          <a:bodyPr rot="0" spcFirstLastPara="0" vertOverflow="overflow" horzOverflow="overflow" vert="horz" wrap="square" lIns="2700" tIns="2700" rIns="2700" bIns="2700" numCol="1" spcCol="0" rtlCol="0" fromWordArt="0" anchor="ctr" anchorCtr="0" forceAA="0" compatLnSpc="1">
            <a:prstTxWarp prst="textNoShape">
              <a:avLst/>
            </a:prstTxWarp>
            <a:noAutofit/>
          </a:bodyPr>
          <a:lstStyle/>
          <a:p>
            <a:pPr algn="ctr" defTabSz="767871"/>
            <a:r>
              <a:rPr lang="nl-NL" sz="600" b="1" kern="0">
                <a:solidFill>
                  <a:prstClr val="black">
                    <a:lumMod val="50000"/>
                  </a:prstClr>
                </a:solidFill>
                <a:latin typeface="Microsoft JhengHei Light"/>
              </a:rPr>
              <a:t>4.3. Metingen van energiestromen en -netten ter beschikking stellen</a:t>
            </a:r>
          </a:p>
        </p:txBody>
      </p:sp>
      <p:sp>
        <p:nvSpPr>
          <p:cNvPr id="39" name="Afgeronde rechthoek 41">
            <a:extLst>
              <a:ext uri="{FF2B5EF4-FFF2-40B4-BE49-F238E27FC236}">
                <a16:creationId xmlns:a16="http://schemas.microsoft.com/office/drawing/2014/main" id="{C586FD3A-4508-4FE2-8747-00108E479EA7}"/>
              </a:ext>
            </a:extLst>
          </p:cNvPr>
          <p:cNvSpPr/>
          <p:nvPr/>
        </p:nvSpPr>
        <p:spPr>
          <a:xfrm>
            <a:off x="1165436" y="2754148"/>
            <a:ext cx="675000" cy="432000"/>
          </a:xfrm>
          <a:prstGeom prst="roundRect">
            <a:avLst/>
          </a:prstGeom>
          <a:solidFill>
            <a:srgbClr val="FFCC99"/>
          </a:solidFill>
          <a:ln w="3175" cap="flat" cmpd="sng" algn="ctr">
            <a:solidFill>
              <a:srgbClr val="996633"/>
            </a:solidFill>
            <a:prstDash val="solid"/>
          </a:ln>
          <a:effectLst/>
        </p:spPr>
        <p:txBody>
          <a:bodyPr rot="0" spcFirstLastPara="0" vertOverflow="overflow" horzOverflow="overflow" vert="horz" wrap="square" lIns="2700" tIns="2700" rIns="2700" bIns="2700" numCol="1" spcCol="0" rtlCol="0" fromWordArt="0" anchor="ctr" anchorCtr="0" forceAA="0" compatLnSpc="1">
            <a:prstTxWarp prst="textNoShape">
              <a:avLst/>
            </a:prstTxWarp>
            <a:noAutofit/>
          </a:bodyPr>
          <a:lstStyle/>
          <a:p>
            <a:pPr algn="ctr" defTabSz="767871">
              <a:defRPr/>
            </a:pPr>
            <a:r>
              <a:rPr lang="nl-NL" sz="600" b="1" kern="0">
                <a:solidFill>
                  <a:prstClr val="black">
                    <a:lumMod val="50000"/>
                  </a:prstClr>
                </a:solidFill>
                <a:latin typeface="Microsoft JhengHei Light"/>
              </a:rPr>
              <a:t>6.2. Marktdata beheren</a:t>
            </a:r>
          </a:p>
        </p:txBody>
      </p:sp>
      <p:sp>
        <p:nvSpPr>
          <p:cNvPr id="40" name="Afgeronde rechthoek 41">
            <a:extLst>
              <a:ext uri="{FF2B5EF4-FFF2-40B4-BE49-F238E27FC236}">
                <a16:creationId xmlns:a16="http://schemas.microsoft.com/office/drawing/2014/main" id="{B1B9CB7F-3D49-4F84-9A90-4EE0256E9FE3}"/>
              </a:ext>
            </a:extLst>
          </p:cNvPr>
          <p:cNvSpPr/>
          <p:nvPr/>
        </p:nvSpPr>
        <p:spPr>
          <a:xfrm>
            <a:off x="4008782" y="1829151"/>
            <a:ext cx="675000" cy="432000"/>
          </a:xfrm>
          <a:prstGeom prst="roundRect">
            <a:avLst/>
          </a:prstGeom>
          <a:solidFill>
            <a:srgbClr val="FFCC99"/>
          </a:solidFill>
          <a:ln w="3175" cap="flat" cmpd="sng" algn="ctr">
            <a:solidFill>
              <a:srgbClr val="996633"/>
            </a:solidFill>
            <a:prstDash val="solid"/>
          </a:ln>
          <a:effectLst/>
        </p:spPr>
        <p:txBody>
          <a:bodyPr rot="0" spcFirstLastPara="0" vertOverflow="overflow" horzOverflow="overflow" vert="horz" wrap="square" lIns="2700" tIns="2700" rIns="2700" bIns="2700" numCol="1" spcCol="0" rtlCol="0" fromWordArt="0" anchor="ctr" anchorCtr="0" forceAA="0" compatLnSpc="1">
            <a:prstTxWarp prst="textNoShape">
              <a:avLst/>
            </a:prstTxWarp>
            <a:noAutofit/>
          </a:bodyPr>
          <a:lstStyle/>
          <a:p>
            <a:pPr algn="ctr" defTabSz="767871">
              <a:defRPr/>
            </a:pPr>
            <a:r>
              <a:rPr lang="nl-NL" sz="600" b="1" kern="0">
                <a:solidFill>
                  <a:prstClr val="black">
                    <a:lumMod val="50000"/>
                  </a:prstClr>
                </a:solidFill>
                <a:latin typeface="Microsoft JhengHei Light"/>
              </a:rPr>
              <a:t>6.4. </a:t>
            </a:r>
            <a:r>
              <a:rPr lang="nl-NL" sz="600" b="1" kern="0" err="1">
                <a:solidFill>
                  <a:prstClr val="black">
                    <a:lumMod val="50000"/>
                  </a:prstClr>
                </a:solidFill>
                <a:latin typeface="Microsoft JhengHei Light"/>
              </a:rPr>
              <a:t>Marktflex</a:t>
            </a:r>
            <a:r>
              <a:rPr lang="nl-NL" sz="600" b="1" kern="0">
                <a:solidFill>
                  <a:prstClr val="black">
                    <a:lumMod val="50000"/>
                  </a:prstClr>
                </a:solidFill>
                <a:latin typeface="Microsoft JhengHei Light"/>
              </a:rPr>
              <a:t> benutten</a:t>
            </a:r>
          </a:p>
        </p:txBody>
      </p:sp>
      <p:sp>
        <p:nvSpPr>
          <p:cNvPr id="41" name="Afgeronde rechthoek 41">
            <a:extLst>
              <a:ext uri="{FF2B5EF4-FFF2-40B4-BE49-F238E27FC236}">
                <a16:creationId xmlns:a16="http://schemas.microsoft.com/office/drawing/2014/main" id="{BEE80133-D9C4-47FA-860F-4721DA0FDA7A}"/>
              </a:ext>
            </a:extLst>
          </p:cNvPr>
          <p:cNvSpPr/>
          <p:nvPr/>
        </p:nvSpPr>
        <p:spPr>
          <a:xfrm>
            <a:off x="2587109" y="2892052"/>
            <a:ext cx="675000" cy="432000"/>
          </a:xfrm>
          <a:prstGeom prst="roundRect">
            <a:avLst/>
          </a:prstGeom>
          <a:solidFill>
            <a:srgbClr val="FFCC99"/>
          </a:solidFill>
          <a:ln w="3175" cap="flat" cmpd="sng" algn="ctr">
            <a:solidFill>
              <a:srgbClr val="996633"/>
            </a:solidFill>
            <a:prstDash val="solid"/>
          </a:ln>
          <a:effectLst/>
        </p:spPr>
        <p:txBody>
          <a:bodyPr rot="0" spcFirstLastPara="0" vertOverflow="overflow" horzOverflow="overflow" vert="horz" wrap="square" lIns="2700" tIns="2700" rIns="2700" bIns="2700" numCol="1" spcCol="0" rtlCol="0" fromWordArt="0" anchor="ctr" anchorCtr="0" forceAA="0" compatLnSpc="1">
            <a:prstTxWarp prst="textNoShape">
              <a:avLst/>
            </a:prstTxWarp>
            <a:noAutofit/>
          </a:bodyPr>
          <a:lstStyle/>
          <a:p>
            <a:pPr algn="ctr" defTabSz="767871">
              <a:defRPr/>
            </a:pPr>
            <a:r>
              <a:rPr lang="nl-NL" sz="600" b="1" kern="0">
                <a:solidFill>
                  <a:prstClr val="black">
                    <a:lumMod val="50000"/>
                  </a:prstClr>
                </a:solidFill>
                <a:latin typeface="Microsoft JhengHei Light"/>
              </a:rPr>
              <a:t>6.2. Marktdata beheren</a:t>
            </a:r>
          </a:p>
        </p:txBody>
      </p:sp>
      <p:sp>
        <p:nvSpPr>
          <p:cNvPr id="47" name="Afgeronde rechthoek 41">
            <a:extLst>
              <a:ext uri="{FF2B5EF4-FFF2-40B4-BE49-F238E27FC236}">
                <a16:creationId xmlns:a16="http://schemas.microsoft.com/office/drawing/2014/main" id="{1484868E-C3D8-4F12-91B7-5FD21838E89F}"/>
              </a:ext>
            </a:extLst>
          </p:cNvPr>
          <p:cNvSpPr/>
          <p:nvPr/>
        </p:nvSpPr>
        <p:spPr>
          <a:xfrm>
            <a:off x="2587109" y="1821017"/>
            <a:ext cx="675000" cy="432000"/>
          </a:xfrm>
          <a:prstGeom prst="roundRect">
            <a:avLst/>
          </a:prstGeom>
          <a:solidFill>
            <a:srgbClr val="FFCC99"/>
          </a:solidFill>
          <a:ln w="3175" cap="flat" cmpd="sng" algn="ctr">
            <a:solidFill>
              <a:srgbClr val="996633"/>
            </a:solidFill>
            <a:prstDash val="solid"/>
          </a:ln>
          <a:effectLst/>
        </p:spPr>
        <p:txBody>
          <a:bodyPr rot="0" spcFirstLastPara="0" vertOverflow="overflow" horzOverflow="overflow" vert="horz" wrap="square" lIns="2700" tIns="2700" rIns="2700" bIns="2700" numCol="1" spcCol="0" rtlCol="0" fromWordArt="0" anchor="ctr" anchorCtr="0" forceAA="0" compatLnSpc="1">
            <a:prstTxWarp prst="textNoShape">
              <a:avLst/>
            </a:prstTxWarp>
            <a:noAutofit/>
          </a:bodyPr>
          <a:lstStyle/>
          <a:p>
            <a:pPr algn="ctr" defTabSz="767871">
              <a:defRPr/>
            </a:pPr>
            <a:r>
              <a:rPr lang="nl-NL" sz="600" b="1" kern="0">
                <a:solidFill>
                  <a:prstClr val="black">
                    <a:lumMod val="50000"/>
                  </a:prstClr>
                </a:solidFill>
                <a:latin typeface="Microsoft JhengHei Light"/>
              </a:rPr>
              <a:t>6.2. Marktdata beheren</a:t>
            </a:r>
          </a:p>
        </p:txBody>
      </p:sp>
      <p:sp>
        <p:nvSpPr>
          <p:cNvPr id="48" name="Afgeronde rechthoek 41">
            <a:extLst>
              <a:ext uri="{FF2B5EF4-FFF2-40B4-BE49-F238E27FC236}">
                <a16:creationId xmlns:a16="http://schemas.microsoft.com/office/drawing/2014/main" id="{F819822C-D7E0-4CD8-A2AC-EE27D2277EF4}"/>
              </a:ext>
            </a:extLst>
          </p:cNvPr>
          <p:cNvSpPr/>
          <p:nvPr/>
        </p:nvSpPr>
        <p:spPr>
          <a:xfrm>
            <a:off x="2890833" y="675735"/>
            <a:ext cx="675000" cy="432000"/>
          </a:xfrm>
          <a:prstGeom prst="roundRect">
            <a:avLst/>
          </a:prstGeom>
          <a:solidFill>
            <a:srgbClr val="FFCC99"/>
          </a:solidFill>
          <a:ln w="3175" cap="flat" cmpd="sng" algn="ctr">
            <a:solidFill>
              <a:srgbClr val="996633"/>
            </a:solidFill>
            <a:prstDash val="solid"/>
          </a:ln>
          <a:effectLst/>
        </p:spPr>
        <p:txBody>
          <a:bodyPr rot="0" spcFirstLastPara="0" vertOverflow="overflow" horzOverflow="overflow" vert="horz" wrap="square" lIns="2700" tIns="2700" rIns="2700" bIns="2700" numCol="1" spcCol="0" rtlCol="0" fromWordArt="0" anchor="ctr" anchorCtr="0" forceAA="0" compatLnSpc="1">
            <a:prstTxWarp prst="textNoShape">
              <a:avLst/>
            </a:prstTxWarp>
            <a:noAutofit/>
          </a:bodyPr>
          <a:lstStyle/>
          <a:p>
            <a:pPr algn="ctr" defTabSz="767871">
              <a:defRPr/>
            </a:pPr>
            <a:r>
              <a:rPr lang="nl-NL" sz="600" b="1" kern="0">
                <a:solidFill>
                  <a:prstClr val="black">
                    <a:lumMod val="50000"/>
                  </a:prstClr>
                </a:solidFill>
                <a:latin typeface="Microsoft JhengHei Light"/>
              </a:rPr>
              <a:t>6.5. Marktdata distribueren</a:t>
            </a:r>
          </a:p>
        </p:txBody>
      </p:sp>
      <p:cxnSp>
        <p:nvCxnSpPr>
          <p:cNvPr id="49" name="Rechte verbindingslijn 48">
            <a:extLst>
              <a:ext uri="{FF2B5EF4-FFF2-40B4-BE49-F238E27FC236}">
                <a16:creationId xmlns:a16="http://schemas.microsoft.com/office/drawing/2014/main" id="{FCAAF810-B229-45A8-955C-8AAA4BC481DB}"/>
              </a:ext>
            </a:extLst>
          </p:cNvPr>
          <p:cNvCxnSpPr/>
          <p:nvPr/>
        </p:nvCxnSpPr>
        <p:spPr>
          <a:xfrm flipH="1">
            <a:off x="4030408" y="1113504"/>
            <a:ext cx="206975" cy="331526"/>
          </a:xfrm>
          <a:prstGeom prst="line">
            <a:avLst/>
          </a:prstGeom>
          <a:noFill/>
          <a:ln w="6350" cap="flat" cmpd="sng" algn="ctr">
            <a:solidFill>
              <a:sysClr val="windowText" lastClr="000000"/>
            </a:solidFill>
            <a:prstDash val="solid"/>
            <a:miter lim="800000"/>
          </a:ln>
          <a:effectLst/>
        </p:spPr>
      </p:cxnSp>
      <p:sp>
        <p:nvSpPr>
          <p:cNvPr id="50" name="Tekstvak 49">
            <a:extLst>
              <a:ext uri="{FF2B5EF4-FFF2-40B4-BE49-F238E27FC236}">
                <a16:creationId xmlns:a16="http://schemas.microsoft.com/office/drawing/2014/main" id="{E0DEE30A-92EC-4804-912E-1B1253709406}"/>
              </a:ext>
            </a:extLst>
          </p:cNvPr>
          <p:cNvSpPr txBox="1"/>
          <p:nvPr/>
        </p:nvSpPr>
        <p:spPr>
          <a:xfrm>
            <a:off x="3597800" y="1095118"/>
            <a:ext cx="670376" cy="184666"/>
          </a:xfrm>
          <a:prstGeom prst="rect">
            <a:avLst/>
          </a:prstGeom>
          <a:noFill/>
        </p:spPr>
        <p:txBody>
          <a:bodyPr wrap="none" rtlCol="0">
            <a:spAutoFit/>
          </a:bodyPr>
          <a:lstStyle/>
          <a:p>
            <a:r>
              <a:rPr lang="nl-NL" sz="600" i="1">
                <a:solidFill>
                  <a:prstClr val="black"/>
                </a:solidFill>
                <a:latin typeface="Calibri" panose="020F0502020204030204"/>
              </a:rPr>
              <a:t>voor het geheel</a:t>
            </a:r>
          </a:p>
        </p:txBody>
      </p:sp>
      <p:cxnSp>
        <p:nvCxnSpPr>
          <p:cNvPr id="51" name="Rechte verbindingslijn 50">
            <a:extLst>
              <a:ext uri="{FF2B5EF4-FFF2-40B4-BE49-F238E27FC236}">
                <a16:creationId xmlns:a16="http://schemas.microsoft.com/office/drawing/2014/main" id="{C460ECB7-85DC-4F05-B34D-149B5C00FCB1}"/>
              </a:ext>
            </a:extLst>
          </p:cNvPr>
          <p:cNvCxnSpPr>
            <a:cxnSpLocks/>
          </p:cNvCxnSpPr>
          <p:nvPr/>
        </p:nvCxnSpPr>
        <p:spPr>
          <a:xfrm>
            <a:off x="3569519" y="1117189"/>
            <a:ext cx="206975" cy="331526"/>
          </a:xfrm>
          <a:prstGeom prst="line">
            <a:avLst/>
          </a:prstGeom>
          <a:noFill/>
          <a:ln w="6350" cap="flat" cmpd="sng" algn="ctr">
            <a:solidFill>
              <a:sysClr val="windowText" lastClr="000000"/>
            </a:solidFill>
            <a:prstDash val="solid"/>
            <a:miter lim="800000"/>
          </a:ln>
          <a:effectLst/>
        </p:spPr>
      </p:cxnSp>
    </p:spTree>
    <p:extLst>
      <p:ext uri="{BB962C8B-B14F-4D97-AF65-F5344CB8AC3E}">
        <p14:creationId xmlns:p14="http://schemas.microsoft.com/office/powerpoint/2010/main" val="9393745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C216CA69-FB32-4C36-A626-85FC5BF070F6}"/>
              </a:ext>
            </a:extLst>
          </p:cNvPr>
          <p:cNvSpPr>
            <a:spLocks noGrp="1"/>
          </p:cNvSpPr>
          <p:nvPr>
            <p:ph type="title"/>
          </p:nvPr>
        </p:nvSpPr>
        <p:spPr/>
        <p:txBody>
          <a:bodyPr/>
          <a:lstStyle/>
          <a:p>
            <a:r>
              <a:rPr lang="en-US" err="1">
                <a:latin typeface="Microsoft JhengHei Light" panose="020B0304030504040204" pitchFamily="34" charset="-120"/>
                <a:ea typeface="Microsoft JhengHei Light" panose="020B0304030504040204" pitchFamily="34" charset="-120"/>
              </a:rPr>
              <a:t>Bijlage</a:t>
            </a:r>
            <a:r>
              <a:rPr lang="en-US">
                <a:latin typeface="Microsoft JhengHei Light" panose="020B0304030504040204" pitchFamily="34" charset="-120"/>
                <a:ea typeface="Microsoft JhengHei Light" panose="020B0304030504040204" pitchFamily="34" charset="-120"/>
              </a:rPr>
              <a:t> B: Mapping </a:t>
            </a:r>
            <a:r>
              <a:rPr lang="en-US" err="1">
                <a:latin typeface="Microsoft JhengHei Light" panose="020B0304030504040204" pitchFamily="34" charset="-120"/>
                <a:ea typeface="Microsoft JhengHei Light" panose="020B0304030504040204" pitchFamily="34" charset="-120"/>
              </a:rPr>
              <a:t>eTOM</a:t>
            </a:r>
            <a:r>
              <a:rPr lang="en-US">
                <a:latin typeface="Microsoft JhengHei Light" panose="020B0304030504040204" pitchFamily="34" charset="-120"/>
                <a:ea typeface="Microsoft JhengHei Light" panose="020B0304030504040204" pitchFamily="34" charset="-120"/>
              </a:rPr>
              <a:t> model</a:t>
            </a:r>
            <a:endParaRPr lang="nl-NL">
              <a:latin typeface="Microsoft JhengHei Light" panose="020B0304030504040204" pitchFamily="34" charset="-120"/>
              <a:ea typeface="Microsoft JhengHei Light" panose="020B0304030504040204" pitchFamily="34" charset="-120"/>
            </a:endParaRPr>
          </a:p>
        </p:txBody>
      </p:sp>
      <p:sp>
        <p:nvSpPr>
          <p:cNvPr id="4" name="Tijdelijke aanduiding voor dianummer 2">
            <a:extLst>
              <a:ext uri="{FF2B5EF4-FFF2-40B4-BE49-F238E27FC236}">
                <a16:creationId xmlns:a16="http://schemas.microsoft.com/office/drawing/2014/main" id="{E0C98A5E-609A-4B63-ABD3-78BED4AF693D}"/>
              </a:ext>
            </a:extLst>
          </p:cNvPr>
          <p:cNvSpPr txBox="1">
            <a:spLocks/>
          </p:cNvSpPr>
          <p:nvPr/>
        </p:nvSpPr>
        <p:spPr>
          <a:xfrm>
            <a:off x="476906" y="4838877"/>
            <a:ext cx="2057400" cy="273844"/>
          </a:xfrm>
          <a:prstGeom prst="rect">
            <a:avLst/>
          </a:prstGeom>
        </p:spPr>
        <p:txBody>
          <a:bodyPr vert="horz" lIns="0" tIns="0" rIns="0" bIns="0" rtlCol="0" anchor="t" anchorCtr="0">
            <a:noAutofit/>
          </a:bodyPr>
          <a:lstStyle>
            <a:defPPr>
              <a:defRPr lang="nl-NL"/>
            </a:defPPr>
            <a:lvl1pPr marL="0" algn="r" defTabSz="685800" rtl="0" eaLnBrk="1" latinLnBrk="0" hangingPunct="1">
              <a:defRPr sz="1000" b="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defRPr/>
            </a:pPr>
            <a:fld id="{F68BF4A6-40A7-E04A-A78B-7409A1BC41E0}" type="slidenum">
              <a:rPr lang="en-GB" sz="750" smtClean="0">
                <a:solidFill>
                  <a:srgbClr val="625D62">
                    <a:tint val="75000"/>
                  </a:srgbClr>
                </a:solidFill>
                <a:latin typeface="Arial"/>
              </a:rPr>
              <a:pPr algn="l">
                <a:defRPr/>
              </a:pPr>
              <a:t>33</a:t>
            </a:fld>
            <a:endParaRPr lang="en-GB" sz="750">
              <a:solidFill>
                <a:srgbClr val="625D62">
                  <a:tint val="75000"/>
                </a:srgbClr>
              </a:solidFill>
              <a:latin typeface="Arial"/>
            </a:endParaRPr>
          </a:p>
        </p:txBody>
      </p:sp>
    </p:spTree>
    <p:extLst>
      <p:ext uri="{BB962C8B-B14F-4D97-AF65-F5344CB8AC3E}">
        <p14:creationId xmlns:p14="http://schemas.microsoft.com/office/powerpoint/2010/main" val="31160320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nl-NL"/>
              <a:t>Bijlage B </a:t>
            </a:r>
            <a:r>
              <a:rPr lang="nl-NL" err="1"/>
              <a:t>Mapping</a:t>
            </a:r>
            <a:r>
              <a:rPr lang="nl-NL"/>
              <a:t> </a:t>
            </a:r>
            <a:r>
              <a:rPr lang="nl-NL" err="1"/>
              <a:t>eTOM</a:t>
            </a:r>
            <a:r>
              <a:rPr lang="nl-NL"/>
              <a:t> model</a:t>
            </a:r>
          </a:p>
        </p:txBody>
      </p:sp>
      <p:pic>
        <p:nvPicPr>
          <p:cNvPr id="9" name="Afbeelding 8"/>
          <p:cNvPicPr>
            <a:picLocks noChangeAspect="1"/>
          </p:cNvPicPr>
          <p:nvPr/>
        </p:nvPicPr>
        <p:blipFill>
          <a:blip r:embed="rId2"/>
          <a:stretch>
            <a:fillRect/>
          </a:stretch>
        </p:blipFill>
        <p:spPr>
          <a:xfrm>
            <a:off x="226829" y="773698"/>
            <a:ext cx="8210282" cy="3733264"/>
          </a:xfrm>
          <a:prstGeom prst="rect">
            <a:avLst/>
          </a:prstGeom>
          <a:solidFill>
            <a:schemeClr val="accent6">
              <a:lumMod val="40000"/>
              <a:lumOff val="60000"/>
            </a:schemeClr>
          </a:solidFill>
        </p:spPr>
      </p:pic>
      <p:sp>
        <p:nvSpPr>
          <p:cNvPr id="10" name="Afgeronde rechthoek 9"/>
          <p:cNvSpPr/>
          <p:nvPr/>
        </p:nvSpPr>
        <p:spPr>
          <a:xfrm>
            <a:off x="656747" y="1269243"/>
            <a:ext cx="945000" cy="353912"/>
          </a:xfrm>
          <a:prstGeom prst="roundRect">
            <a:avLst/>
          </a:prstGeom>
          <a:solidFill>
            <a:schemeClr val="accent6">
              <a:lumMod val="40000"/>
              <a:lumOff val="60000"/>
            </a:schemeClr>
          </a:solidFill>
          <a:ln w="3175" cap="flat" cmpd="sng" algn="ctr">
            <a:solidFill>
              <a:srgbClr val="996633"/>
            </a:solidFill>
            <a:prstDash val="solid"/>
            <a:miter lim="800000"/>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600" b="1" kern="0">
                <a:solidFill>
                  <a:srgbClr val="625D62">
                    <a:lumMod val="50000"/>
                  </a:srgbClr>
                </a:solidFill>
                <a:latin typeface="Microsoft JhengHei Light"/>
              </a:rPr>
              <a:t>Markt strategie bepalen</a:t>
            </a:r>
            <a:endParaRPr lang="nl-NL" sz="600" b="1" kern="0">
              <a:solidFill>
                <a:srgbClr val="FF0000"/>
              </a:solidFill>
              <a:latin typeface="Microsoft JhengHei Light"/>
            </a:endParaRPr>
          </a:p>
        </p:txBody>
      </p:sp>
      <p:sp>
        <p:nvSpPr>
          <p:cNvPr id="11" name="Afgeronde rechthoek 10"/>
          <p:cNvSpPr/>
          <p:nvPr/>
        </p:nvSpPr>
        <p:spPr>
          <a:xfrm>
            <a:off x="656747" y="1645055"/>
            <a:ext cx="945000" cy="353912"/>
          </a:xfrm>
          <a:prstGeom prst="roundRect">
            <a:avLst/>
          </a:prstGeom>
          <a:solidFill>
            <a:schemeClr val="accent6">
              <a:lumMod val="40000"/>
              <a:lumOff val="60000"/>
            </a:schemeClr>
          </a:solidFill>
          <a:ln w="3175" cap="flat" cmpd="sng" algn="ctr">
            <a:solidFill>
              <a:srgbClr val="996633"/>
            </a:solidFill>
            <a:prstDash val="solid"/>
            <a:miter lim="800000"/>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600" b="1" kern="0">
                <a:solidFill>
                  <a:srgbClr val="625D62">
                    <a:lumMod val="50000"/>
                  </a:srgbClr>
                </a:solidFill>
                <a:latin typeface="Microsoft JhengHei Light"/>
              </a:rPr>
              <a:t>Verkoop strategie bepalen</a:t>
            </a:r>
            <a:endParaRPr lang="nl-NL" sz="600" b="1" kern="0">
              <a:solidFill>
                <a:srgbClr val="FF0000"/>
              </a:solidFill>
              <a:latin typeface="Microsoft JhengHei Light"/>
            </a:endParaRPr>
          </a:p>
        </p:txBody>
      </p:sp>
      <p:sp>
        <p:nvSpPr>
          <p:cNvPr id="12" name="Afgeronde rechthoek 11"/>
          <p:cNvSpPr/>
          <p:nvPr/>
        </p:nvSpPr>
        <p:spPr>
          <a:xfrm>
            <a:off x="656747" y="2020867"/>
            <a:ext cx="945000" cy="353912"/>
          </a:xfrm>
          <a:prstGeom prst="roundRect">
            <a:avLst/>
          </a:prstGeom>
          <a:solidFill>
            <a:schemeClr val="accent6">
              <a:lumMod val="40000"/>
              <a:lumOff val="60000"/>
            </a:schemeClr>
          </a:solidFill>
          <a:ln w="3175" cap="flat" cmpd="sng" algn="ctr">
            <a:solidFill>
              <a:srgbClr val="996633"/>
            </a:solidFill>
            <a:prstDash val="solid"/>
            <a:miter lim="800000"/>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600" b="1" kern="0">
                <a:solidFill>
                  <a:srgbClr val="625D62">
                    <a:lumMod val="50000"/>
                  </a:srgbClr>
                </a:solidFill>
                <a:latin typeface="Microsoft JhengHei Light"/>
              </a:rPr>
              <a:t>Verkoop voorspellen</a:t>
            </a:r>
            <a:endParaRPr lang="nl-NL" sz="600" b="1" kern="0">
              <a:solidFill>
                <a:srgbClr val="FF0000"/>
              </a:solidFill>
              <a:latin typeface="Microsoft JhengHei Light"/>
            </a:endParaRPr>
          </a:p>
        </p:txBody>
      </p:sp>
      <p:sp>
        <p:nvSpPr>
          <p:cNvPr id="13" name="Afgeronde rechthoek 12"/>
          <p:cNvSpPr/>
          <p:nvPr/>
        </p:nvSpPr>
        <p:spPr>
          <a:xfrm>
            <a:off x="1665578" y="1427224"/>
            <a:ext cx="945000" cy="353912"/>
          </a:xfrm>
          <a:prstGeom prst="roundRect">
            <a:avLst/>
          </a:prstGeom>
          <a:solidFill>
            <a:schemeClr val="accent6">
              <a:lumMod val="40000"/>
              <a:lumOff val="60000"/>
            </a:schemeClr>
          </a:solidFill>
          <a:ln w="3175" cap="flat" cmpd="sng" algn="ctr">
            <a:solidFill>
              <a:srgbClr val="996633"/>
            </a:solidFill>
            <a:prstDash val="solid"/>
            <a:miter lim="800000"/>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600" b="1" kern="0">
                <a:solidFill>
                  <a:srgbClr val="625D62">
                    <a:lumMod val="50000"/>
                  </a:srgbClr>
                </a:solidFill>
                <a:latin typeface="Microsoft JhengHei Light"/>
              </a:rPr>
              <a:t>Het merk bepalen en positioneren</a:t>
            </a:r>
            <a:endParaRPr lang="nl-NL" sz="600" b="1" kern="0">
              <a:solidFill>
                <a:srgbClr val="FF0000"/>
              </a:solidFill>
              <a:latin typeface="Microsoft JhengHei Light"/>
            </a:endParaRPr>
          </a:p>
        </p:txBody>
      </p:sp>
      <p:sp>
        <p:nvSpPr>
          <p:cNvPr id="14" name="Afgeronde rechthoek 13"/>
          <p:cNvSpPr/>
          <p:nvPr/>
        </p:nvSpPr>
        <p:spPr>
          <a:xfrm>
            <a:off x="2674409" y="1807870"/>
            <a:ext cx="945000" cy="353912"/>
          </a:xfrm>
          <a:prstGeom prst="roundRect">
            <a:avLst/>
          </a:prstGeom>
          <a:solidFill>
            <a:schemeClr val="accent6">
              <a:lumMod val="40000"/>
              <a:lumOff val="60000"/>
            </a:schemeClr>
          </a:solidFill>
          <a:ln w="3175" cap="flat" cmpd="sng" algn="ctr">
            <a:solidFill>
              <a:srgbClr val="996633"/>
            </a:solidFill>
            <a:prstDash val="solid"/>
            <a:miter lim="800000"/>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600" b="1" kern="0">
                <a:solidFill>
                  <a:srgbClr val="625D62">
                    <a:lumMod val="50000"/>
                  </a:srgbClr>
                </a:solidFill>
                <a:latin typeface="Microsoft JhengHei Light"/>
              </a:rPr>
              <a:t>Markt onderzoek uitvoeren</a:t>
            </a:r>
            <a:endParaRPr lang="nl-NL" sz="600" b="1" kern="0">
              <a:solidFill>
                <a:srgbClr val="FF0000"/>
              </a:solidFill>
              <a:latin typeface="Microsoft JhengHei Light"/>
            </a:endParaRPr>
          </a:p>
        </p:txBody>
      </p:sp>
      <p:sp>
        <p:nvSpPr>
          <p:cNvPr id="15" name="Afgeronde rechthoek 14"/>
          <p:cNvSpPr/>
          <p:nvPr/>
        </p:nvSpPr>
        <p:spPr>
          <a:xfrm>
            <a:off x="3627000" y="1291143"/>
            <a:ext cx="945000" cy="353912"/>
          </a:xfrm>
          <a:prstGeom prst="roundRect">
            <a:avLst/>
          </a:prstGeom>
          <a:solidFill>
            <a:schemeClr val="accent6">
              <a:lumMod val="40000"/>
              <a:lumOff val="60000"/>
            </a:schemeClr>
          </a:solidFill>
          <a:ln w="3175" cap="flat" cmpd="sng" algn="ctr">
            <a:solidFill>
              <a:srgbClr val="996633"/>
            </a:solidFill>
            <a:prstDash val="solid"/>
            <a:miter lim="800000"/>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600" b="1" kern="0">
                <a:solidFill>
                  <a:srgbClr val="625D62">
                    <a:lumMod val="50000"/>
                  </a:srgbClr>
                </a:solidFill>
                <a:latin typeface="Microsoft JhengHei Light"/>
              </a:rPr>
              <a:t>Producten en diensten promoten</a:t>
            </a:r>
            <a:endParaRPr lang="nl-NL" sz="600" b="1" kern="0">
              <a:solidFill>
                <a:srgbClr val="FF0000"/>
              </a:solidFill>
              <a:latin typeface="Microsoft JhengHei Light"/>
            </a:endParaRPr>
          </a:p>
        </p:txBody>
      </p:sp>
      <p:sp>
        <p:nvSpPr>
          <p:cNvPr id="16" name="Afgeronde rechthoek 15"/>
          <p:cNvSpPr/>
          <p:nvPr/>
        </p:nvSpPr>
        <p:spPr>
          <a:xfrm>
            <a:off x="3622752" y="1675611"/>
            <a:ext cx="945000" cy="353912"/>
          </a:xfrm>
          <a:prstGeom prst="roundRect">
            <a:avLst/>
          </a:prstGeom>
          <a:solidFill>
            <a:schemeClr val="accent6">
              <a:lumMod val="40000"/>
              <a:lumOff val="60000"/>
            </a:schemeClr>
          </a:solidFill>
          <a:ln w="3175" cap="flat" cmpd="sng" algn="ctr">
            <a:solidFill>
              <a:srgbClr val="996633"/>
            </a:solidFill>
            <a:prstDash val="solid"/>
            <a:miter lim="800000"/>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600" b="1" kern="0">
                <a:solidFill>
                  <a:srgbClr val="625D62">
                    <a:lumMod val="50000"/>
                  </a:srgbClr>
                </a:solidFill>
                <a:latin typeface="Microsoft JhengHei Light"/>
              </a:rPr>
              <a:t>Marketing campagnes uitvoeren</a:t>
            </a:r>
            <a:endParaRPr lang="nl-NL" sz="600" b="1" kern="0">
              <a:solidFill>
                <a:srgbClr val="FF0000"/>
              </a:solidFill>
              <a:latin typeface="Microsoft JhengHei Light"/>
            </a:endParaRPr>
          </a:p>
        </p:txBody>
      </p:sp>
      <p:sp>
        <p:nvSpPr>
          <p:cNvPr id="17" name="Afgeronde rechthoek 16"/>
          <p:cNvSpPr/>
          <p:nvPr/>
        </p:nvSpPr>
        <p:spPr>
          <a:xfrm>
            <a:off x="3627000" y="2054963"/>
            <a:ext cx="945000" cy="353912"/>
          </a:xfrm>
          <a:prstGeom prst="roundRect">
            <a:avLst/>
          </a:prstGeom>
          <a:solidFill>
            <a:schemeClr val="accent6">
              <a:lumMod val="40000"/>
              <a:lumOff val="60000"/>
            </a:schemeClr>
          </a:solidFill>
          <a:ln w="3175" cap="flat" cmpd="sng" algn="ctr">
            <a:solidFill>
              <a:srgbClr val="996633"/>
            </a:solidFill>
            <a:prstDash val="solid"/>
            <a:miter lim="800000"/>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600" b="1" kern="0">
                <a:solidFill>
                  <a:srgbClr val="625D62">
                    <a:lumMod val="50000"/>
                  </a:srgbClr>
                </a:solidFill>
                <a:latin typeface="Microsoft JhengHei Light"/>
              </a:rPr>
              <a:t>Marketing communicatie uitvoeren</a:t>
            </a:r>
            <a:endParaRPr lang="nl-NL" sz="600" b="1" kern="0">
              <a:solidFill>
                <a:srgbClr val="FF0000"/>
              </a:solidFill>
              <a:latin typeface="Microsoft JhengHei Light"/>
            </a:endParaRPr>
          </a:p>
        </p:txBody>
      </p:sp>
      <p:sp>
        <p:nvSpPr>
          <p:cNvPr id="18" name="Afgeronde rechthoek 17"/>
          <p:cNvSpPr/>
          <p:nvPr/>
        </p:nvSpPr>
        <p:spPr>
          <a:xfrm>
            <a:off x="656747" y="2841875"/>
            <a:ext cx="945000" cy="353912"/>
          </a:xfrm>
          <a:prstGeom prst="roundRect">
            <a:avLst/>
          </a:prstGeom>
          <a:solidFill>
            <a:schemeClr val="accent6">
              <a:lumMod val="40000"/>
              <a:lumOff val="60000"/>
            </a:schemeClr>
          </a:solidFill>
          <a:ln w="3175" cap="flat" cmpd="sng" algn="ctr">
            <a:solidFill>
              <a:srgbClr val="996633"/>
            </a:solidFill>
            <a:prstDash val="solid"/>
            <a:miter lim="800000"/>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600" b="1" kern="0">
                <a:solidFill>
                  <a:srgbClr val="625D62">
                    <a:lumMod val="50000"/>
                  </a:srgbClr>
                </a:solidFill>
                <a:latin typeface="Microsoft JhengHei Light"/>
              </a:rPr>
              <a:t>Producten en diensten ontwikkelen en beheren</a:t>
            </a:r>
            <a:endParaRPr lang="nl-NL" sz="600" b="1" kern="0">
              <a:solidFill>
                <a:srgbClr val="FF0000"/>
              </a:solidFill>
              <a:latin typeface="Microsoft JhengHei Light"/>
            </a:endParaRPr>
          </a:p>
        </p:txBody>
      </p:sp>
      <p:sp>
        <p:nvSpPr>
          <p:cNvPr id="19" name="Afgeronde rechthoek 18"/>
          <p:cNvSpPr/>
          <p:nvPr/>
        </p:nvSpPr>
        <p:spPr>
          <a:xfrm>
            <a:off x="656747" y="3485926"/>
            <a:ext cx="945000" cy="353912"/>
          </a:xfrm>
          <a:prstGeom prst="roundRect">
            <a:avLst/>
          </a:prstGeom>
          <a:solidFill>
            <a:schemeClr val="accent6">
              <a:lumMod val="40000"/>
              <a:lumOff val="60000"/>
            </a:schemeClr>
          </a:solidFill>
          <a:ln w="3175" cap="flat" cmpd="sng" algn="ctr">
            <a:solidFill>
              <a:srgbClr val="996633"/>
            </a:solidFill>
            <a:prstDash val="solid"/>
            <a:miter lim="800000"/>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600" b="1" kern="0">
                <a:solidFill>
                  <a:srgbClr val="625D62">
                    <a:lumMod val="50000"/>
                  </a:srgbClr>
                </a:solidFill>
                <a:latin typeface="Microsoft JhengHei Light"/>
              </a:rPr>
              <a:t>Klantervaring bepalen en ontwikkelen</a:t>
            </a:r>
            <a:endParaRPr lang="nl-NL" sz="600" b="1" kern="0">
              <a:solidFill>
                <a:srgbClr val="FF0000"/>
              </a:solidFill>
              <a:latin typeface="Microsoft JhengHei Light"/>
            </a:endParaRPr>
          </a:p>
        </p:txBody>
      </p:sp>
      <p:sp>
        <p:nvSpPr>
          <p:cNvPr id="20" name="Afgeronde rechthoek 19"/>
          <p:cNvSpPr/>
          <p:nvPr/>
        </p:nvSpPr>
        <p:spPr>
          <a:xfrm>
            <a:off x="656747" y="3895834"/>
            <a:ext cx="945000" cy="353912"/>
          </a:xfrm>
          <a:prstGeom prst="roundRect">
            <a:avLst/>
          </a:prstGeom>
          <a:solidFill>
            <a:schemeClr val="accent6">
              <a:lumMod val="40000"/>
              <a:lumOff val="60000"/>
            </a:schemeClr>
          </a:solidFill>
          <a:ln w="3175" cap="flat" cmpd="sng" algn="ctr">
            <a:solidFill>
              <a:srgbClr val="996633"/>
            </a:solidFill>
            <a:prstDash val="solid"/>
            <a:miter lim="800000"/>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600" b="1" kern="0">
                <a:solidFill>
                  <a:srgbClr val="625D62">
                    <a:lumMod val="50000"/>
                  </a:srgbClr>
                </a:solidFill>
                <a:latin typeface="Microsoft JhengHei Light"/>
              </a:rPr>
              <a:t>Klantervaring meten en verbeteren</a:t>
            </a:r>
            <a:endParaRPr lang="nl-NL" sz="600" b="1" kern="0">
              <a:solidFill>
                <a:srgbClr val="FF0000"/>
              </a:solidFill>
              <a:latin typeface="Microsoft JhengHei Light"/>
            </a:endParaRPr>
          </a:p>
        </p:txBody>
      </p:sp>
      <p:sp>
        <p:nvSpPr>
          <p:cNvPr id="22" name="Tijdelijke aanduiding voor dianummer 2">
            <a:extLst>
              <a:ext uri="{FF2B5EF4-FFF2-40B4-BE49-F238E27FC236}">
                <a16:creationId xmlns:a16="http://schemas.microsoft.com/office/drawing/2014/main" id="{8C959C32-C6B3-4CD0-83AA-309F22A5AEB8}"/>
              </a:ext>
            </a:extLst>
          </p:cNvPr>
          <p:cNvSpPr txBox="1">
            <a:spLocks/>
          </p:cNvSpPr>
          <p:nvPr/>
        </p:nvSpPr>
        <p:spPr>
          <a:xfrm>
            <a:off x="476906" y="4838877"/>
            <a:ext cx="2057400" cy="273844"/>
          </a:xfrm>
          <a:prstGeom prst="rect">
            <a:avLst/>
          </a:prstGeom>
        </p:spPr>
        <p:txBody>
          <a:bodyPr vert="horz" lIns="0" tIns="0" rIns="0" bIns="0" rtlCol="0" anchor="t" anchorCtr="0">
            <a:noAutofit/>
          </a:bodyPr>
          <a:lstStyle>
            <a:defPPr>
              <a:defRPr lang="nl-NL"/>
            </a:defPPr>
            <a:lvl1pPr marL="0" algn="r" defTabSz="685800" rtl="0" eaLnBrk="1" latinLnBrk="0" hangingPunct="1">
              <a:defRPr sz="1000" b="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defRPr/>
            </a:pPr>
            <a:fld id="{F68BF4A6-40A7-E04A-A78B-7409A1BC41E0}" type="slidenum">
              <a:rPr lang="en-GB" sz="750" smtClean="0">
                <a:solidFill>
                  <a:srgbClr val="625D62">
                    <a:tint val="75000"/>
                  </a:srgbClr>
                </a:solidFill>
                <a:latin typeface="Arial"/>
              </a:rPr>
              <a:pPr algn="l">
                <a:defRPr/>
              </a:pPr>
              <a:t>34</a:t>
            </a:fld>
            <a:endParaRPr lang="en-GB" sz="750">
              <a:solidFill>
                <a:srgbClr val="625D62">
                  <a:tint val="75000"/>
                </a:srgbClr>
              </a:solidFill>
              <a:latin typeface="Arial"/>
            </a:endParaRPr>
          </a:p>
        </p:txBody>
      </p:sp>
    </p:spTree>
    <p:extLst>
      <p:ext uri="{BB962C8B-B14F-4D97-AF65-F5344CB8AC3E}">
        <p14:creationId xmlns:p14="http://schemas.microsoft.com/office/powerpoint/2010/main" val="20888298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en-US" err="1">
                <a:latin typeface="Microsoft JhengHei Light" panose="020B0304030504040204" pitchFamily="34" charset="-120"/>
                <a:ea typeface="Microsoft JhengHei Light" panose="020B0304030504040204" pitchFamily="34" charset="-120"/>
              </a:rPr>
              <a:t>Bijlage</a:t>
            </a:r>
            <a:r>
              <a:rPr lang="en-US">
                <a:latin typeface="Microsoft JhengHei Light" panose="020B0304030504040204" pitchFamily="34" charset="-120"/>
                <a:ea typeface="Microsoft JhengHei Light" panose="020B0304030504040204" pitchFamily="34" charset="-120"/>
              </a:rPr>
              <a:t> B: Mapping </a:t>
            </a:r>
            <a:r>
              <a:rPr lang="en-US" err="1">
                <a:latin typeface="Microsoft JhengHei Light" panose="020B0304030504040204" pitchFamily="34" charset="-120"/>
                <a:ea typeface="Microsoft JhengHei Light" panose="020B0304030504040204" pitchFamily="34" charset="-120"/>
              </a:rPr>
              <a:t>eTOM</a:t>
            </a:r>
            <a:r>
              <a:rPr lang="en-US">
                <a:latin typeface="Microsoft JhengHei Light" panose="020B0304030504040204" pitchFamily="34" charset="-120"/>
                <a:ea typeface="Microsoft JhengHei Light" panose="020B0304030504040204" pitchFamily="34" charset="-120"/>
              </a:rPr>
              <a:t> model</a:t>
            </a:r>
            <a:endParaRPr lang="nl-NL"/>
          </a:p>
        </p:txBody>
      </p:sp>
      <p:pic>
        <p:nvPicPr>
          <p:cNvPr id="9" name="Afbeelding 8"/>
          <p:cNvPicPr>
            <a:picLocks noChangeAspect="1"/>
          </p:cNvPicPr>
          <p:nvPr/>
        </p:nvPicPr>
        <p:blipFill>
          <a:blip r:embed="rId2"/>
          <a:stretch>
            <a:fillRect/>
          </a:stretch>
        </p:blipFill>
        <p:spPr>
          <a:xfrm>
            <a:off x="470179" y="1078304"/>
            <a:ext cx="8152327" cy="3486955"/>
          </a:xfrm>
          <a:prstGeom prst="rect">
            <a:avLst/>
          </a:prstGeom>
        </p:spPr>
      </p:pic>
      <p:sp>
        <p:nvSpPr>
          <p:cNvPr id="10" name="Afgeronde rechthoek 9"/>
          <p:cNvSpPr/>
          <p:nvPr/>
        </p:nvSpPr>
        <p:spPr>
          <a:xfrm>
            <a:off x="828197" y="3446361"/>
            <a:ext cx="945000" cy="353912"/>
          </a:xfrm>
          <a:prstGeom prst="roundRect">
            <a:avLst/>
          </a:prstGeom>
          <a:solidFill>
            <a:srgbClr val="BFEEFF"/>
          </a:solidFill>
          <a:ln w="3175" cap="flat" cmpd="sng" algn="ctr">
            <a:solidFill>
              <a:srgbClr val="996633"/>
            </a:solidFill>
            <a:prstDash val="solid"/>
            <a:miter lim="800000"/>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600" b="1" kern="0">
                <a:solidFill>
                  <a:srgbClr val="625D62">
                    <a:lumMod val="50000"/>
                  </a:srgbClr>
                </a:solidFill>
                <a:latin typeface="Microsoft JhengHei Light"/>
              </a:rPr>
              <a:t>Leverancier strategie bepalen</a:t>
            </a:r>
            <a:endParaRPr lang="nl-NL" sz="600" b="1" kern="0">
              <a:solidFill>
                <a:srgbClr val="FF0000"/>
              </a:solidFill>
              <a:latin typeface="Microsoft JhengHei Light"/>
            </a:endParaRPr>
          </a:p>
        </p:txBody>
      </p:sp>
      <p:sp>
        <p:nvSpPr>
          <p:cNvPr id="11" name="Afgeronde rechthoek 10"/>
          <p:cNvSpPr/>
          <p:nvPr/>
        </p:nvSpPr>
        <p:spPr>
          <a:xfrm>
            <a:off x="1870086" y="3446360"/>
            <a:ext cx="945000" cy="353912"/>
          </a:xfrm>
          <a:prstGeom prst="roundRect">
            <a:avLst/>
          </a:prstGeom>
          <a:solidFill>
            <a:srgbClr val="BFEEFF"/>
          </a:solidFill>
          <a:ln w="3175" cap="flat" cmpd="sng" algn="ctr">
            <a:solidFill>
              <a:srgbClr val="996633"/>
            </a:solidFill>
            <a:prstDash val="solid"/>
            <a:miter lim="800000"/>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600" b="1" kern="0">
                <a:solidFill>
                  <a:srgbClr val="625D62">
                    <a:lumMod val="50000"/>
                  </a:srgbClr>
                </a:solidFill>
                <a:latin typeface="Microsoft JhengHei Light"/>
              </a:rPr>
              <a:t>Leveranciers werven</a:t>
            </a:r>
            <a:endParaRPr lang="nl-NL" sz="600" b="1" kern="0">
              <a:solidFill>
                <a:srgbClr val="FF0000"/>
              </a:solidFill>
              <a:latin typeface="Microsoft JhengHei Light"/>
            </a:endParaRPr>
          </a:p>
        </p:txBody>
      </p:sp>
      <p:sp>
        <p:nvSpPr>
          <p:cNvPr id="12" name="Afgeronde rechthoek 11"/>
          <p:cNvSpPr/>
          <p:nvPr/>
        </p:nvSpPr>
        <p:spPr>
          <a:xfrm>
            <a:off x="2868013" y="3446359"/>
            <a:ext cx="945000" cy="353912"/>
          </a:xfrm>
          <a:prstGeom prst="roundRect">
            <a:avLst/>
          </a:prstGeom>
          <a:solidFill>
            <a:srgbClr val="BFEEFF"/>
          </a:solidFill>
          <a:ln w="3175" cap="flat" cmpd="sng" algn="ctr">
            <a:solidFill>
              <a:srgbClr val="996633"/>
            </a:solidFill>
            <a:prstDash val="solid"/>
            <a:miter lim="800000"/>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600" b="1" kern="0">
                <a:solidFill>
                  <a:srgbClr val="625D62">
                    <a:lumMod val="50000"/>
                  </a:srgbClr>
                </a:solidFill>
                <a:latin typeface="Microsoft JhengHei Light"/>
              </a:rPr>
              <a:t>Leveranciers beheren</a:t>
            </a:r>
            <a:endParaRPr lang="nl-NL" sz="600" b="1" kern="0">
              <a:solidFill>
                <a:srgbClr val="FF0000"/>
              </a:solidFill>
              <a:latin typeface="Microsoft JhengHei Light"/>
            </a:endParaRPr>
          </a:p>
        </p:txBody>
      </p:sp>
      <p:sp>
        <p:nvSpPr>
          <p:cNvPr id="14" name="Afgeronde rechthoek 13"/>
          <p:cNvSpPr/>
          <p:nvPr/>
        </p:nvSpPr>
        <p:spPr>
          <a:xfrm>
            <a:off x="5831021" y="2394794"/>
            <a:ext cx="945000" cy="353912"/>
          </a:xfrm>
          <a:prstGeom prst="roundRect">
            <a:avLst/>
          </a:prstGeom>
          <a:solidFill>
            <a:srgbClr val="BFEEFF"/>
          </a:solidFill>
          <a:ln w="3175" cap="flat" cmpd="sng" algn="ctr">
            <a:solidFill>
              <a:srgbClr val="996633"/>
            </a:solidFill>
            <a:prstDash val="solid"/>
            <a:miter lim="800000"/>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600" b="1" kern="0">
                <a:solidFill>
                  <a:srgbClr val="625D62">
                    <a:lumMod val="50000"/>
                  </a:srgbClr>
                </a:solidFill>
                <a:latin typeface="Microsoft JhengHei Light"/>
              </a:rPr>
              <a:t>Resource / workforce planning</a:t>
            </a:r>
            <a:endParaRPr lang="nl-NL" sz="600" b="1" kern="0">
              <a:solidFill>
                <a:srgbClr val="FF0000"/>
              </a:solidFill>
              <a:latin typeface="Microsoft JhengHei Light"/>
            </a:endParaRPr>
          </a:p>
        </p:txBody>
      </p:sp>
      <p:sp>
        <p:nvSpPr>
          <p:cNvPr id="13" name="Tijdelijke aanduiding voor dianummer 2">
            <a:extLst>
              <a:ext uri="{FF2B5EF4-FFF2-40B4-BE49-F238E27FC236}">
                <a16:creationId xmlns:a16="http://schemas.microsoft.com/office/drawing/2014/main" id="{08CB787A-75A7-4B4C-88BE-A29D10CC8504}"/>
              </a:ext>
            </a:extLst>
          </p:cNvPr>
          <p:cNvSpPr txBox="1">
            <a:spLocks/>
          </p:cNvSpPr>
          <p:nvPr/>
        </p:nvSpPr>
        <p:spPr>
          <a:xfrm>
            <a:off x="476906" y="4838877"/>
            <a:ext cx="2057400" cy="273844"/>
          </a:xfrm>
          <a:prstGeom prst="rect">
            <a:avLst/>
          </a:prstGeom>
        </p:spPr>
        <p:txBody>
          <a:bodyPr vert="horz" lIns="0" tIns="0" rIns="0" bIns="0" rtlCol="0" anchor="t" anchorCtr="0">
            <a:noAutofit/>
          </a:bodyPr>
          <a:lstStyle>
            <a:defPPr>
              <a:defRPr lang="nl-NL"/>
            </a:defPPr>
            <a:lvl1pPr marL="0" algn="r" defTabSz="685800" rtl="0" eaLnBrk="1" latinLnBrk="0" hangingPunct="1">
              <a:defRPr sz="1000" b="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defRPr/>
            </a:pPr>
            <a:fld id="{F68BF4A6-40A7-E04A-A78B-7409A1BC41E0}" type="slidenum">
              <a:rPr lang="en-GB" sz="750" smtClean="0">
                <a:solidFill>
                  <a:srgbClr val="625D62">
                    <a:tint val="75000"/>
                  </a:srgbClr>
                </a:solidFill>
                <a:latin typeface="Arial"/>
              </a:rPr>
              <a:pPr algn="l">
                <a:defRPr/>
              </a:pPr>
              <a:t>35</a:t>
            </a:fld>
            <a:endParaRPr lang="en-GB" sz="750">
              <a:solidFill>
                <a:srgbClr val="625D62">
                  <a:tint val="75000"/>
                </a:srgbClr>
              </a:solidFill>
              <a:latin typeface="Arial"/>
            </a:endParaRPr>
          </a:p>
        </p:txBody>
      </p:sp>
    </p:spTree>
    <p:extLst>
      <p:ext uri="{BB962C8B-B14F-4D97-AF65-F5344CB8AC3E}">
        <p14:creationId xmlns:p14="http://schemas.microsoft.com/office/powerpoint/2010/main" val="35514686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en-US" err="1">
                <a:latin typeface="Microsoft JhengHei Light" panose="020B0304030504040204" pitchFamily="34" charset="-120"/>
                <a:ea typeface="Microsoft JhengHei Light" panose="020B0304030504040204" pitchFamily="34" charset="-120"/>
              </a:rPr>
              <a:t>Bijlage</a:t>
            </a:r>
            <a:r>
              <a:rPr lang="en-US">
                <a:latin typeface="Microsoft JhengHei Light" panose="020B0304030504040204" pitchFamily="34" charset="-120"/>
                <a:ea typeface="Microsoft JhengHei Light" panose="020B0304030504040204" pitchFamily="34" charset="-120"/>
              </a:rPr>
              <a:t> B: Mapping </a:t>
            </a:r>
            <a:r>
              <a:rPr lang="en-US" err="1">
                <a:latin typeface="Microsoft JhengHei Light" panose="020B0304030504040204" pitchFamily="34" charset="-120"/>
                <a:ea typeface="Microsoft JhengHei Light" panose="020B0304030504040204" pitchFamily="34" charset="-120"/>
              </a:rPr>
              <a:t>eTOM</a:t>
            </a:r>
            <a:r>
              <a:rPr lang="en-US">
                <a:latin typeface="Microsoft JhengHei Light" panose="020B0304030504040204" pitchFamily="34" charset="-120"/>
                <a:ea typeface="Microsoft JhengHei Light" panose="020B0304030504040204" pitchFamily="34" charset="-120"/>
              </a:rPr>
              <a:t> model</a:t>
            </a:r>
            <a:endParaRPr lang="nl-NL"/>
          </a:p>
        </p:txBody>
      </p:sp>
      <p:pic>
        <p:nvPicPr>
          <p:cNvPr id="10" name="Afbeelding 9"/>
          <p:cNvPicPr>
            <a:picLocks noChangeAspect="1"/>
          </p:cNvPicPr>
          <p:nvPr/>
        </p:nvPicPr>
        <p:blipFill>
          <a:blip r:embed="rId2"/>
          <a:stretch>
            <a:fillRect/>
          </a:stretch>
        </p:blipFill>
        <p:spPr>
          <a:xfrm>
            <a:off x="274884" y="1151854"/>
            <a:ext cx="8422783" cy="1419896"/>
          </a:xfrm>
          <a:prstGeom prst="rect">
            <a:avLst/>
          </a:prstGeom>
        </p:spPr>
      </p:pic>
      <p:pic>
        <p:nvPicPr>
          <p:cNvPr id="11" name="Afbeelding 10"/>
          <p:cNvPicPr>
            <a:picLocks noChangeAspect="1"/>
          </p:cNvPicPr>
          <p:nvPr/>
        </p:nvPicPr>
        <p:blipFill>
          <a:blip r:embed="rId3"/>
          <a:stretch>
            <a:fillRect/>
          </a:stretch>
        </p:blipFill>
        <p:spPr>
          <a:xfrm>
            <a:off x="628750" y="2856996"/>
            <a:ext cx="7125766" cy="929191"/>
          </a:xfrm>
          <a:prstGeom prst="rect">
            <a:avLst/>
          </a:prstGeom>
        </p:spPr>
      </p:pic>
      <p:sp>
        <p:nvSpPr>
          <p:cNvPr id="12" name="Afgeronde rechthoek 11"/>
          <p:cNvSpPr/>
          <p:nvPr/>
        </p:nvSpPr>
        <p:spPr>
          <a:xfrm>
            <a:off x="888774" y="1831972"/>
            <a:ext cx="945000" cy="353912"/>
          </a:xfrm>
          <a:prstGeom prst="roundRect">
            <a:avLst/>
          </a:prstGeom>
          <a:solidFill>
            <a:srgbClr val="BFEEFF"/>
          </a:solidFill>
          <a:ln w="3175" cap="flat" cmpd="sng" algn="ctr">
            <a:solidFill>
              <a:srgbClr val="996633"/>
            </a:solidFill>
            <a:prstDash val="solid"/>
            <a:miter lim="800000"/>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600" b="1" kern="0">
                <a:solidFill>
                  <a:srgbClr val="625D62">
                    <a:lumMod val="50000"/>
                  </a:srgbClr>
                </a:solidFill>
                <a:latin typeface="Microsoft JhengHei Light"/>
              </a:rPr>
              <a:t>Strategische Planning &amp; Ontwikkeling</a:t>
            </a:r>
            <a:endParaRPr lang="nl-NL" sz="600" b="1" kern="0">
              <a:solidFill>
                <a:srgbClr val="FF0000"/>
              </a:solidFill>
              <a:latin typeface="Microsoft JhengHei Light"/>
            </a:endParaRPr>
          </a:p>
        </p:txBody>
      </p:sp>
      <p:sp>
        <p:nvSpPr>
          <p:cNvPr id="13" name="Afgeronde rechthoek 12"/>
          <p:cNvSpPr/>
          <p:nvPr/>
        </p:nvSpPr>
        <p:spPr>
          <a:xfrm>
            <a:off x="2210069" y="1684846"/>
            <a:ext cx="945000" cy="353912"/>
          </a:xfrm>
          <a:prstGeom prst="roundRect">
            <a:avLst/>
          </a:prstGeom>
          <a:solidFill>
            <a:srgbClr val="BFEEFF"/>
          </a:solidFill>
          <a:ln w="3175" cap="flat" cmpd="sng" algn="ctr">
            <a:solidFill>
              <a:srgbClr val="996633"/>
            </a:solidFill>
            <a:prstDash val="solid"/>
            <a:miter lim="800000"/>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600" b="1" kern="0">
                <a:solidFill>
                  <a:srgbClr val="625D62">
                    <a:lumMod val="50000"/>
                  </a:srgbClr>
                </a:solidFill>
                <a:latin typeface="Microsoft JhengHei Light"/>
              </a:rPr>
              <a:t>Financieel management</a:t>
            </a:r>
            <a:endParaRPr lang="nl-NL" sz="600" b="1" kern="0">
              <a:solidFill>
                <a:srgbClr val="FF0000"/>
              </a:solidFill>
              <a:latin typeface="Microsoft JhengHei Light"/>
            </a:endParaRPr>
          </a:p>
        </p:txBody>
      </p:sp>
      <p:sp>
        <p:nvSpPr>
          <p:cNvPr id="14" name="Afgeronde rechthoek 13"/>
          <p:cNvSpPr/>
          <p:nvPr/>
        </p:nvSpPr>
        <p:spPr>
          <a:xfrm>
            <a:off x="3385038" y="1636366"/>
            <a:ext cx="945000" cy="353912"/>
          </a:xfrm>
          <a:prstGeom prst="roundRect">
            <a:avLst/>
          </a:prstGeom>
          <a:solidFill>
            <a:srgbClr val="BFEEFF"/>
          </a:solidFill>
          <a:ln w="3175" cap="flat" cmpd="sng" algn="ctr">
            <a:solidFill>
              <a:srgbClr val="996633"/>
            </a:solidFill>
            <a:prstDash val="solid"/>
            <a:miter lim="800000"/>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600" b="1" kern="0">
                <a:solidFill>
                  <a:srgbClr val="625D62">
                    <a:lumMod val="50000"/>
                  </a:srgbClr>
                </a:solidFill>
                <a:latin typeface="Microsoft JhengHei Light"/>
              </a:rPr>
              <a:t>Kennis management</a:t>
            </a:r>
            <a:endParaRPr lang="nl-NL" sz="600" b="1" kern="0">
              <a:solidFill>
                <a:srgbClr val="FF0000"/>
              </a:solidFill>
              <a:latin typeface="Microsoft JhengHei Light"/>
            </a:endParaRPr>
          </a:p>
        </p:txBody>
      </p:sp>
      <p:sp>
        <p:nvSpPr>
          <p:cNvPr id="15" name="Afgeronde rechthoek 14"/>
          <p:cNvSpPr/>
          <p:nvPr/>
        </p:nvSpPr>
        <p:spPr>
          <a:xfrm>
            <a:off x="3392665" y="1997969"/>
            <a:ext cx="945000" cy="353912"/>
          </a:xfrm>
          <a:prstGeom prst="roundRect">
            <a:avLst/>
          </a:prstGeom>
          <a:solidFill>
            <a:srgbClr val="BFEEFF"/>
          </a:solidFill>
          <a:ln w="3175" cap="flat" cmpd="sng" algn="ctr">
            <a:solidFill>
              <a:srgbClr val="996633"/>
            </a:solidFill>
            <a:prstDash val="solid"/>
            <a:miter lim="800000"/>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600" b="1" kern="0">
                <a:solidFill>
                  <a:srgbClr val="625D62">
                    <a:lumMod val="50000"/>
                  </a:srgbClr>
                </a:solidFill>
                <a:latin typeface="Microsoft JhengHei Light"/>
              </a:rPr>
              <a:t>Innovatie, R&amp;D</a:t>
            </a:r>
            <a:endParaRPr lang="nl-NL" sz="600" b="1" kern="0">
              <a:solidFill>
                <a:srgbClr val="FF0000"/>
              </a:solidFill>
              <a:latin typeface="Microsoft JhengHei Light"/>
            </a:endParaRPr>
          </a:p>
        </p:txBody>
      </p:sp>
      <p:sp>
        <p:nvSpPr>
          <p:cNvPr id="16" name="Afgeronde rechthoek 15"/>
          <p:cNvSpPr/>
          <p:nvPr/>
        </p:nvSpPr>
        <p:spPr>
          <a:xfrm>
            <a:off x="4471429" y="1684846"/>
            <a:ext cx="945000" cy="353912"/>
          </a:xfrm>
          <a:prstGeom prst="roundRect">
            <a:avLst/>
          </a:prstGeom>
          <a:solidFill>
            <a:srgbClr val="BFEEFF"/>
          </a:solidFill>
          <a:ln w="3175" cap="flat" cmpd="sng" algn="ctr">
            <a:solidFill>
              <a:srgbClr val="996633"/>
            </a:solidFill>
            <a:prstDash val="solid"/>
            <a:miter lim="800000"/>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600" b="1" kern="0">
                <a:solidFill>
                  <a:srgbClr val="625D62">
                    <a:lumMod val="50000"/>
                  </a:srgbClr>
                </a:solidFill>
                <a:latin typeface="Microsoft JhengHei Light"/>
              </a:rPr>
              <a:t>Stakeholder en relatie management</a:t>
            </a:r>
            <a:endParaRPr lang="nl-NL" sz="600" b="1" kern="0">
              <a:solidFill>
                <a:srgbClr val="FF0000"/>
              </a:solidFill>
              <a:latin typeface="Microsoft JhengHei Light"/>
            </a:endParaRPr>
          </a:p>
        </p:txBody>
      </p:sp>
      <p:sp>
        <p:nvSpPr>
          <p:cNvPr id="17" name="Afgeronde rechthoek 16"/>
          <p:cNvSpPr/>
          <p:nvPr/>
        </p:nvSpPr>
        <p:spPr>
          <a:xfrm>
            <a:off x="6653579" y="1773721"/>
            <a:ext cx="945000" cy="353912"/>
          </a:xfrm>
          <a:prstGeom prst="roundRect">
            <a:avLst/>
          </a:prstGeom>
          <a:solidFill>
            <a:srgbClr val="BFEEFF"/>
          </a:solidFill>
          <a:ln w="3175" cap="flat" cmpd="sng" algn="ctr">
            <a:solidFill>
              <a:srgbClr val="996633"/>
            </a:solidFill>
            <a:prstDash val="solid"/>
            <a:miter lim="800000"/>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600" b="1" kern="0">
                <a:solidFill>
                  <a:srgbClr val="625D62">
                    <a:lumMod val="50000"/>
                  </a:srgbClr>
                </a:solidFill>
                <a:latin typeface="Microsoft JhengHei Light"/>
              </a:rPr>
              <a:t>(Financieel) Risico Management</a:t>
            </a:r>
            <a:endParaRPr lang="nl-NL" sz="600" b="1" kern="0">
              <a:solidFill>
                <a:srgbClr val="FF0000"/>
              </a:solidFill>
              <a:latin typeface="Microsoft JhengHei Light"/>
            </a:endParaRPr>
          </a:p>
        </p:txBody>
      </p:sp>
      <p:sp>
        <p:nvSpPr>
          <p:cNvPr id="18" name="Afgeronde rechthoek 17"/>
          <p:cNvSpPr/>
          <p:nvPr/>
        </p:nvSpPr>
        <p:spPr>
          <a:xfrm>
            <a:off x="6745835" y="2394794"/>
            <a:ext cx="945000" cy="353912"/>
          </a:xfrm>
          <a:prstGeom prst="roundRect">
            <a:avLst/>
          </a:prstGeom>
          <a:solidFill>
            <a:srgbClr val="BFEEFF"/>
          </a:solidFill>
          <a:ln w="3175" cap="flat" cmpd="sng" algn="ctr">
            <a:solidFill>
              <a:srgbClr val="996633"/>
            </a:solidFill>
            <a:prstDash val="solid"/>
            <a:miter lim="800000"/>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600" b="1" kern="0">
                <a:solidFill>
                  <a:srgbClr val="625D62">
                    <a:lumMod val="50000"/>
                  </a:srgbClr>
                </a:solidFill>
                <a:latin typeface="Microsoft JhengHei Light"/>
              </a:rPr>
              <a:t>Audit Management</a:t>
            </a:r>
            <a:endParaRPr lang="nl-NL" sz="600" b="1" kern="0">
              <a:solidFill>
                <a:srgbClr val="FF0000"/>
              </a:solidFill>
              <a:latin typeface="Microsoft JhengHei Light"/>
            </a:endParaRPr>
          </a:p>
        </p:txBody>
      </p:sp>
      <p:sp>
        <p:nvSpPr>
          <p:cNvPr id="19" name="Afgeronde rechthoek 18"/>
          <p:cNvSpPr/>
          <p:nvPr/>
        </p:nvSpPr>
        <p:spPr>
          <a:xfrm>
            <a:off x="5031335" y="3609231"/>
            <a:ext cx="945000" cy="353912"/>
          </a:xfrm>
          <a:prstGeom prst="roundRect">
            <a:avLst/>
          </a:prstGeom>
          <a:solidFill>
            <a:srgbClr val="BFEEFF"/>
          </a:solidFill>
          <a:ln w="3175" cap="flat" cmpd="sng" algn="ctr">
            <a:solidFill>
              <a:srgbClr val="996633"/>
            </a:solidFill>
            <a:prstDash val="solid"/>
            <a:miter lim="800000"/>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600" b="1" kern="0">
                <a:solidFill>
                  <a:srgbClr val="625D62">
                    <a:lumMod val="50000"/>
                  </a:srgbClr>
                </a:solidFill>
                <a:latin typeface="Microsoft JhengHei Light"/>
              </a:rPr>
              <a:t>Personeels Management</a:t>
            </a:r>
            <a:endParaRPr lang="nl-NL" sz="600" b="1" kern="0">
              <a:solidFill>
                <a:srgbClr val="FF0000"/>
              </a:solidFill>
              <a:latin typeface="Microsoft JhengHei Light"/>
            </a:endParaRPr>
          </a:p>
        </p:txBody>
      </p:sp>
      <p:sp>
        <p:nvSpPr>
          <p:cNvPr id="20" name="Afgeronde rechthoek 19"/>
          <p:cNvSpPr/>
          <p:nvPr/>
        </p:nvSpPr>
        <p:spPr>
          <a:xfrm>
            <a:off x="6392925" y="3609230"/>
            <a:ext cx="945000" cy="353912"/>
          </a:xfrm>
          <a:prstGeom prst="roundRect">
            <a:avLst/>
          </a:prstGeom>
          <a:solidFill>
            <a:srgbClr val="BFEEFF"/>
          </a:solidFill>
          <a:ln w="3175" cap="flat" cmpd="sng" algn="ctr">
            <a:solidFill>
              <a:srgbClr val="996633"/>
            </a:solidFill>
            <a:prstDash val="solid"/>
            <a:miter lim="800000"/>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600" b="1" kern="0">
                <a:solidFill>
                  <a:srgbClr val="625D62">
                    <a:lumMod val="50000"/>
                  </a:srgbClr>
                </a:solidFill>
                <a:latin typeface="Microsoft JhengHei Light"/>
              </a:rPr>
              <a:t>Data Management &amp; Data Governance</a:t>
            </a:r>
            <a:endParaRPr lang="nl-NL" sz="600" b="1" kern="0">
              <a:solidFill>
                <a:srgbClr val="FF0000"/>
              </a:solidFill>
              <a:latin typeface="Microsoft JhengHei Light"/>
            </a:endParaRPr>
          </a:p>
        </p:txBody>
      </p:sp>
      <p:sp>
        <p:nvSpPr>
          <p:cNvPr id="21" name="Afgeronde rechthoek 20"/>
          <p:cNvSpPr/>
          <p:nvPr/>
        </p:nvSpPr>
        <p:spPr>
          <a:xfrm>
            <a:off x="784650" y="3654589"/>
            <a:ext cx="945000" cy="353912"/>
          </a:xfrm>
          <a:prstGeom prst="roundRect">
            <a:avLst/>
          </a:prstGeom>
          <a:solidFill>
            <a:srgbClr val="BFEEFF"/>
          </a:solidFill>
          <a:ln w="3175" cap="flat" cmpd="sng" algn="ctr">
            <a:solidFill>
              <a:srgbClr val="996633"/>
            </a:solidFill>
            <a:prstDash val="solid"/>
            <a:miter lim="800000"/>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600" b="1" kern="0">
                <a:solidFill>
                  <a:srgbClr val="625D62">
                    <a:lumMod val="50000"/>
                  </a:srgbClr>
                </a:solidFill>
                <a:latin typeface="Microsoft JhengHei Light"/>
              </a:rPr>
              <a:t>Proces Management</a:t>
            </a:r>
            <a:endParaRPr lang="nl-NL" sz="600" b="1" kern="0">
              <a:solidFill>
                <a:srgbClr val="FF0000"/>
              </a:solidFill>
              <a:latin typeface="Microsoft JhengHei Light"/>
            </a:endParaRPr>
          </a:p>
        </p:txBody>
      </p:sp>
      <p:sp>
        <p:nvSpPr>
          <p:cNvPr id="22" name="Afgeronde rechthoek 21"/>
          <p:cNvSpPr/>
          <p:nvPr/>
        </p:nvSpPr>
        <p:spPr>
          <a:xfrm>
            <a:off x="784650" y="4090117"/>
            <a:ext cx="945000" cy="353912"/>
          </a:xfrm>
          <a:prstGeom prst="roundRect">
            <a:avLst/>
          </a:prstGeom>
          <a:solidFill>
            <a:srgbClr val="BFEEFF"/>
          </a:solidFill>
          <a:ln w="3175" cap="flat" cmpd="sng" algn="ctr">
            <a:solidFill>
              <a:srgbClr val="996633"/>
            </a:solidFill>
            <a:prstDash val="solid"/>
            <a:miter lim="800000"/>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600" b="1" kern="0">
                <a:solidFill>
                  <a:srgbClr val="625D62">
                    <a:lumMod val="50000"/>
                  </a:srgbClr>
                </a:solidFill>
                <a:latin typeface="Microsoft JhengHei Light"/>
              </a:rPr>
              <a:t>IT Ontwikkeling en Beheer</a:t>
            </a:r>
            <a:endParaRPr lang="nl-NL" sz="600" b="1" kern="0">
              <a:solidFill>
                <a:srgbClr val="FF0000"/>
              </a:solidFill>
              <a:latin typeface="Microsoft JhengHei Light"/>
            </a:endParaRPr>
          </a:p>
        </p:txBody>
      </p:sp>
      <p:sp>
        <p:nvSpPr>
          <p:cNvPr id="23" name="Afgeronde rechthoek 22"/>
          <p:cNvSpPr/>
          <p:nvPr/>
        </p:nvSpPr>
        <p:spPr>
          <a:xfrm>
            <a:off x="1753674" y="3655687"/>
            <a:ext cx="945000" cy="353912"/>
          </a:xfrm>
          <a:prstGeom prst="roundRect">
            <a:avLst/>
          </a:prstGeom>
          <a:solidFill>
            <a:srgbClr val="BFEEFF"/>
          </a:solidFill>
          <a:ln w="3175" cap="flat" cmpd="sng" algn="ctr">
            <a:solidFill>
              <a:srgbClr val="996633"/>
            </a:solidFill>
            <a:prstDash val="solid"/>
            <a:miter lim="800000"/>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600" b="1" kern="0">
                <a:solidFill>
                  <a:srgbClr val="625D62">
                    <a:lumMod val="50000"/>
                  </a:srgbClr>
                </a:solidFill>
                <a:latin typeface="Microsoft JhengHei Light"/>
              </a:rPr>
              <a:t>Project, programma en portfolio Management</a:t>
            </a:r>
            <a:endParaRPr lang="nl-NL" sz="600" b="1" kern="0">
              <a:solidFill>
                <a:srgbClr val="FF0000"/>
              </a:solidFill>
              <a:latin typeface="Microsoft JhengHei Light"/>
            </a:endParaRPr>
          </a:p>
        </p:txBody>
      </p:sp>
      <p:sp>
        <p:nvSpPr>
          <p:cNvPr id="24" name="Afgeronde rechthoek 23"/>
          <p:cNvSpPr/>
          <p:nvPr/>
        </p:nvSpPr>
        <p:spPr>
          <a:xfrm>
            <a:off x="1753674" y="4090117"/>
            <a:ext cx="945000" cy="353912"/>
          </a:xfrm>
          <a:prstGeom prst="roundRect">
            <a:avLst/>
          </a:prstGeom>
          <a:solidFill>
            <a:srgbClr val="BFEEFF"/>
          </a:solidFill>
          <a:ln w="3175" cap="flat" cmpd="sng" algn="ctr">
            <a:solidFill>
              <a:srgbClr val="996633"/>
            </a:solidFill>
            <a:prstDash val="solid"/>
            <a:miter lim="800000"/>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600" b="1" kern="0">
                <a:solidFill>
                  <a:srgbClr val="625D62">
                    <a:lumMod val="50000"/>
                  </a:srgbClr>
                </a:solidFill>
                <a:latin typeface="Microsoft JhengHei Light"/>
              </a:rPr>
              <a:t>Performance management</a:t>
            </a:r>
            <a:endParaRPr lang="nl-NL" sz="600" b="1" kern="0">
              <a:solidFill>
                <a:srgbClr val="FF0000"/>
              </a:solidFill>
              <a:latin typeface="Microsoft JhengHei Light"/>
            </a:endParaRPr>
          </a:p>
        </p:txBody>
      </p:sp>
      <p:sp>
        <p:nvSpPr>
          <p:cNvPr id="25" name="Afgeronde rechthoek 24"/>
          <p:cNvSpPr/>
          <p:nvPr/>
        </p:nvSpPr>
        <p:spPr>
          <a:xfrm>
            <a:off x="2722698" y="4090117"/>
            <a:ext cx="945000" cy="353912"/>
          </a:xfrm>
          <a:prstGeom prst="roundRect">
            <a:avLst/>
          </a:prstGeom>
          <a:solidFill>
            <a:srgbClr val="BFEEFF"/>
          </a:solidFill>
          <a:ln w="3175" cap="flat" cmpd="sng" algn="ctr">
            <a:solidFill>
              <a:srgbClr val="996633"/>
            </a:solidFill>
            <a:prstDash val="solid"/>
            <a:miter lim="800000"/>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600" b="1" kern="0">
                <a:solidFill>
                  <a:srgbClr val="625D62">
                    <a:lumMod val="50000"/>
                  </a:srgbClr>
                </a:solidFill>
                <a:latin typeface="Microsoft JhengHei Light"/>
              </a:rPr>
              <a:t>Huisvestings management</a:t>
            </a:r>
            <a:endParaRPr lang="nl-NL" sz="600" b="1" kern="0">
              <a:solidFill>
                <a:srgbClr val="FF0000"/>
              </a:solidFill>
              <a:latin typeface="Microsoft JhengHei Light"/>
            </a:endParaRPr>
          </a:p>
        </p:txBody>
      </p:sp>
      <p:sp>
        <p:nvSpPr>
          <p:cNvPr id="26" name="Afgeronde rechthoek 25"/>
          <p:cNvSpPr/>
          <p:nvPr/>
        </p:nvSpPr>
        <p:spPr>
          <a:xfrm>
            <a:off x="6392925" y="4014139"/>
            <a:ext cx="945000" cy="353912"/>
          </a:xfrm>
          <a:prstGeom prst="roundRect">
            <a:avLst/>
          </a:prstGeom>
          <a:solidFill>
            <a:srgbClr val="BFEEFF"/>
          </a:solidFill>
          <a:ln w="3175" cap="flat" cmpd="sng" algn="ctr">
            <a:solidFill>
              <a:srgbClr val="996633"/>
            </a:solidFill>
            <a:prstDash val="solid"/>
            <a:miter lim="800000"/>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600" b="1" kern="0">
                <a:solidFill>
                  <a:srgbClr val="625D62">
                    <a:lumMod val="50000"/>
                  </a:srgbClr>
                </a:solidFill>
                <a:latin typeface="Microsoft JhengHei Light"/>
              </a:rPr>
              <a:t>Data Analytics</a:t>
            </a:r>
            <a:endParaRPr lang="nl-NL" sz="600" b="1" kern="0">
              <a:solidFill>
                <a:srgbClr val="FF0000"/>
              </a:solidFill>
              <a:latin typeface="Microsoft JhengHei Light"/>
            </a:endParaRPr>
          </a:p>
        </p:txBody>
      </p:sp>
      <p:sp>
        <p:nvSpPr>
          <p:cNvPr id="27" name="Afgeronde rechthoek 26"/>
          <p:cNvSpPr/>
          <p:nvPr/>
        </p:nvSpPr>
        <p:spPr>
          <a:xfrm>
            <a:off x="888774" y="2218676"/>
            <a:ext cx="945000" cy="353912"/>
          </a:xfrm>
          <a:prstGeom prst="roundRect">
            <a:avLst/>
          </a:prstGeom>
          <a:solidFill>
            <a:srgbClr val="BFEEFF"/>
          </a:solidFill>
          <a:ln w="3175" cap="flat" cmpd="sng" algn="ctr">
            <a:solidFill>
              <a:srgbClr val="996633"/>
            </a:solidFill>
            <a:prstDash val="solid"/>
            <a:miter lim="800000"/>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600" b="1" kern="0">
                <a:solidFill>
                  <a:srgbClr val="625D62">
                    <a:lumMod val="50000"/>
                  </a:srgbClr>
                </a:solidFill>
                <a:latin typeface="Microsoft JhengHei Light"/>
              </a:rPr>
              <a:t>Enterprise Architectuur Management</a:t>
            </a:r>
            <a:endParaRPr lang="nl-NL" sz="600" b="1" kern="0">
              <a:solidFill>
                <a:srgbClr val="FF0000"/>
              </a:solidFill>
              <a:latin typeface="Microsoft JhengHei Light"/>
            </a:endParaRPr>
          </a:p>
        </p:txBody>
      </p:sp>
      <p:sp>
        <p:nvSpPr>
          <p:cNvPr id="28" name="Afgeronde rechthoek 27"/>
          <p:cNvSpPr/>
          <p:nvPr/>
        </p:nvSpPr>
        <p:spPr>
          <a:xfrm>
            <a:off x="5447345" y="2041720"/>
            <a:ext cx="945000" cy="353912"/>
          </a:xfrm>
          <a:prstGeom prst="roundRect">
            <a:avLst/>
          </a:prstGeom>
          <a:solidFill>
            <a:srgbClr val="BFEEFF"/>
          </a:solidFill>
          <a:ln w="3175" cap="flat" cmpd="sng" algn="ctr">
            <a:solidFill>
              <a:srgbClr val="996633"/>
            </a:solidFill>
            <a:prstDash val="solid"/>
            <a:miter lim="800000"/>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600" b="1" kern="0">
                <a:solidFill>
                  <a:srgbClr val="625D62">
                    <a:lumMod val="50000"/>
                  </a:srgbClr>
                </a:solidFill>
                <a:latin typeface="Microsoft JhengHei Light"/>
              </a:rPr>
              <a:t>Regulering</a:t>
            </a:r>
            <a:endParaRPr lang="nl-NL" sz="600" b="1" kern="0">
              <a:solidFill>
                <a:srgbClr val="FF0000"/>
              </a:solidFill>
              <a:latin typeface="Microsoft JhengHei Light"/>
            </a:endParaRPr>
          </a:p>
        </p:txBody>
      </p:sp>
      <p:sp>
        <p:nvSpPr>
          <p:cNvPr id="29" name="Afgeronde rechthoek 28"/>
          <p:cNvSpPr/>
          <p:nvPr/>
        </p:nvSpPr>
        <p:spPr>
          <a:xfrm>
            <a:off x="4440513" y="2052688"/>
            <a:ext cx="945000" cy="353912"/>
          </a:xfrm>
          <a:prstGeom prst="roundRect">
            <a:avLst/>
          </a:prstGeom>
          <a:solidFill>
            <a:srgbClr val="BFEEFF"/>
          </a:solidFill>
          <a:ln w="3175" cap="flat" cmpd="sng" algn="ctr">
            <a:solidFill>
              <a:srgbClr val="996633"/>
            </a:solidFill>
            <a:prstDash val="solid"/>
            <a:miter lim="800000"/>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600" b="1" kern="0">
                <a:solidFill>
                  <a:srgbClr val="625D62">
                    <a:lumMod val="50000"/>
                  </a:srgbClr>
                </a:solidFill>
                <a:latin typeface="Microsoft JhengHei Light"/>
              </a:rPr>
              <a:t>Juridische Zaken</a:t>
            </a:r>
            <a:endParaRPr lang="nl-NL" sz="600" b="1" kern="0">
              <a:solidFill>
                <a:srgbClr val="FF0000"/>
              </a:solidFill>
              <a:latin typeface="Microsoft JhengHei Light"/>
            </a:endParaRPr>
          </a:p>
        </p:txBody>
      </p:sp>
      <p:sp>
        <p:nvSpPr>
          <p:cNvPr id="30" name="Afgeronde rechthoek 29"/>
          <p:cNvSpPr/>
          <p:nvPr/>
        </p:nvSpPr>
        <p:spPr>
          <a:xfrm>
            <a:off x="7675622" y="1773721"/>
            <a:ext cx="945000" cy="353912"/>
          </a:xfrm>
          <a:prstGeom prst="roundRect">
            <a:avLst/>
          </a:prstGeom>
          <a:solidFill>
            <a:srgbClr val="BFEEFF"/>
          </a:solidFill>
          <a:ln w="3175" cap="flat" cmpd="sng" algn="ctr">
            <a:solidFill>
              <a:srgbClr val="996633"/>
            </a:solidFill>
            <a:prstDash val="solid"/>
            <a:miter lim="800000"/>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600" b="1" kern="0">
                <a:solidFill>
                  <a:srgbClr val="625D62">
                    <a:lumMod val="50000"/>
                  </a:srgbClr>
                </a:solidFill>
                <a:latin typeface="Microsoft JhengHei Light"/>
              </a:rPr>
              <a:t>Continuïteits Management</a:t>
            </a:r>
            <a:endParaRPr lang="nl-NL" sz="600" b="1" kern="0">
              <a:solidFill>
                <a:srgbClr val="FF0000"/>
              </a:solidFill>
              <a:latin typeface="Microsoft JhengHei Light"/>
            </a:endParaRPr>
          </a:p>
        </p:txBody>
      </p:sp>
      <p:sp>
        <p:nvSpPr>
          <p:cNvPr id="32" name="Tijdelijke aanduiding voor dianummer 2">
            <a:extLst>
              <a:ext uri="{FF2B5EF4-FFF2-40B4-BE49-F238E27FC236}">
                <a16:creationId xmlns:a16="http://schemas.microsoft.com/office/drawing/2014/main" id="{1D81F4B0-7E85-46C3-B102-7B0D8D2E48B0}"/>
              </a:ext>
            </a:extLst>
          </p:cNvPr>
          <p:cNvSpPr txBox="1">
            <a:spLocks/>
          </p:cNvSpPr>
          <p:nvPr/>
        </p:nvSpPr>
        <p:spPr>
          <a:xfrm>
            <a:off x="476906" y="4838877"/>
            <a:ext cx="2057400" cy="273844"/>
          </a:xfrm>
          <a:prstGeom prst="rect">
            <a:avLst/>
          </a:prstGeom>
        </p:spPr>
        <p:txBody>
          <a:bodyPr vert="horz" lIns="0" tIns="0" rIns="0" bIns="0" rtlCol="0" anchor="t" anchorCtr="0">
            <a:noAutofit/>
          </a:bodyPr>
          <a:lstStyle>
            <a:defPPr>
              <a:defRPr lang="nl-NL"/>
            </a:defPPr>
            <a:lvl1pPr marL="0" algn="r" defTabSz="685800" rtl="0" eaLnBrk="1" latinLnBrk="0" hangingPunct="1">
              <a:defRPr sz="1000" b="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defRPr/>
            </a:pPr>
            <a:fld id="{F68BF4A6-40A7-E04A-A78B-7409A1BC41E0}" type="slidenum">
              <a:rPr lang="en-GB" sz="750" smtClean="0">
                <a:solidFill>
                  <a:srgbClr val="625D62">
                    <a:tint val="75000"/>
                  </a:srgbClr>
                </a:solidFill>
                <a:latin typeface="Arial"/>
              </a:rPr>
              <a:pPr algn="l">
                <a:defRPr/>
              </a:pPr>
              <a:t>36</a:t>
            </a:fld>
            <a:endParaRPr lang="en-GB" sz="750">
              <a:solidFill>
                <a:srgbClr val="625D62">
                  <a:tint val="75000"/>
                </a:srgbClr>
              </a:solidFill>
              <a:latin typeface="Arial"/>
            </a:endParaRPr>
          </a:p>
        </p:txBody>
      </p:sp>
    </p:spTree>
    <p:extLst>
      <p:ext uri="{BB962C8B-B14F-4D97-AF65-F5344CB8AC3E}">
        <p14:creationId xmlns:p14="http://schemas.microsoft.com/office/powerpoint/2010/main" val="29535061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C216CA69-FB32-4C36-A626-85FC5BF070F6}"/>
              </a:ext>
            </a:extLst>
          </p:cNvPr>
          <p:cNvSpPr>
            <a:spLocks noGrp="1"/>
          </p:cNvSpPr>
          <p:nvPr>
            <p:ph type="title"/>
          </p:nvPr>
        </p:nvSpPr>
        <p:spPr/>
        <p:txBody>
          <a:bodyPr/>
          <a:lstStyle/>
          <a:p>
            <a:r>
              <a:rPr lang="en-US" err="1">
                <a:latin typeface="Microsoft JhengHei Light" panose="020B0304030504040204" pitchFamily="34" charset="-120"/>
                <a:ea typeface="Microsoft JhengHei Light" panose="020B0304030504040204" pitchFamily="34" charset="-120"/>
              </a:rPr>
              <a:t>Bijlage</a:t>
            </a:r>
            <a:r>
              <a:rPr lang="en-US">
                <a:latin typeface="Microsoft JhengHei Light" panose="020B0304030504040204" pitchFamily="34" charset="-120"/>
                <a:ea typeface="Microsoft JhengHei Light" panose="020B0304030504040204" pitchFamily="34" charset="-120"/>
              </a:rPr>
              <a:t> C: </a:t>
            </a:r>
            <a:r>
              <a:rPr lang="nl-NL"/>
              <a:t>Contactpersonen/ambassadeurs</a:t>
            </a:r>
            <a:endParaRPr lang="nl-NL">
              <a:latin typeface="Microsoft JhengHei Light" panose="020B0304030504040204" pitchFamily="34" charset="-120"/>
              <a:ea typeface="Microsoft JhengHei Light" panose="020B0304030504040204" pitchFamily="34" charset="-120"/>
            </a:endParaRPr>
          </a:p>
        </p:txBody>
      </p:sp>
      <p:sp>
        <p:nvSpPr>
          <p:cNvPr id="4" name="Tijdelijke aanduiding voor dianummer 2">
            <a:extLst>
              <a:ext uri="{FF2B5EF4-FFF2-40B4-BE49-F238E27FC236}">
                <a16:creationId xmlns:a16="http://schemas.microsoft.com/office/drawing/2014/main" id="{7EBCA05F-DA8E-4181-971F-94A2DA705176}"/>
              </a:ext>
            </a:extLst>
          </p:cNvPr>
          <p:cNvSpPr txBox="1">
            <a:spLocks/>
          </p:cNvSpPr>
          <p:nvPr/>
        </p:nvSpPr>
        <p:spPr>
          <a:xfrm>
            <a:off x="476906" y="4838877"/>
            <a:ext cx="2057400" cy="273844"/>
          </a:xfrm>
          <a:prstGeom prst="rect">
            <a:avLst/>
          </a:prstGeom>
        </p:spPr>
        <p:txBody>
          <a:bodyPr vert="horz" lIns="0" tIns="0" rIns="0" bIns="0" rtlCol="0" anchor="t" anchorCtr="0">
            <a:noAutofit/>
          </a:bodyPr>
          <a:lstStyle>
            <a:defPPr>
              <a:defRPr lang="nl-NL"/>
            </a:defPPr>
            <a:lvl1pPr marL="0" algn="r" defTabSz="685800" rtl="0" eaLnBrk="1" latinLnBrk="0" hangingPunct="1">
              <a:defRPr sz="1000" b="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defRPr/>
            </a:pPr>
            <a:fld id="{F68BF4A6-40A7-E04A-A78B-7409A1BC41E0}" type="slidenum">
              <a:rPr lang="en-GB" sz="750" smtClean="0">
                <a:solidFill>
                  <a:srgbClr val="625D62">
                    <a:tint val="75000"/>
                  </a:srgbClr>
                </a:solidFill>
                <a:latin typeface="Arial"/>
              </a:rPr>
              <a:pPr algn="l">
                <a:defRPr/>
              </a:pPr>
              <a:t>37</a:t>
            </a:fld>
            <a:endParaRPr lang="en-GB" sz="750">
              <a:solidFill>
                <a:srgbClr val="625D62">
                  <a:tint val="75000"/>
                </a:srgbClr>
              </a:solidFill>
              <a:latin typeface="Arial"/>
            </a:endParaRPr>
          </a:p>
        </p:txBody>
      </p:sp>
    </p:spTree>
    <p:extLst>
      <p:ext uri="{BB962C8B-B14F-4D97-AF65-F5344CB8AC3E}">
        <p14:creationId xmlns:p14="http://schemas.microsoft.com/office/powerpoint/2010/main" val="39006561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nl-NL"/>
              <a:t>Contactpersonen/ambassadeurs</a:t>
            </a:r>
          </a:p>
        </p:txBody>
      </p:sp>
      <p:sp>
        <p:nvSpPr>
          <p:cNvPr id="31" name="Tijdelijke aanduiding voor inhoud 7">
            <a:extLst>
              <a:ext uri="{FF2B5EF4-FFF2-40B4-BE49-F238E27FC236}">
                <a16:creationId xmlns:a16="http://schemas.microsoft.com/office/drawing/2014/main" id="{39392ACA-4DB3-4FB0-B82B-940AABC5833B}"/>
              </a:ext>
            </a:extLst>
          </p:cNvPr>
          <p:cNvSpPr txBox="1">
            <a:spLocks/>
          </p:cNvSpPr>
          <p:nvPr/>
        </p:nvSpPr>
        <p:spPr>
          <a:xfrm>
            <a:off x="536400" y="972000"/>
            <a:ext cx="3693903" cy="3420000"/>
          </a:xfrm>
          <a:prstGeom prst="rect">
            <a:avLst/>
          </a:prstGeom>
        </p:spPr>
        <p:txBody>
          <a:bodyPr/>
          <a:lstStyle>
            <a:lvl1pPr marL="306000" indent="-306000" algn="l" defTabSz="914400" rtl="0" eaLnBrk="1" latinLnBrk="0" hangingPunct="1">
              <a:lnSpc>
                <a:spcPct val="100000"/>
              </a:lnSpc>
              <a:spcBef>
                <a:spcPts val="0"/>
              </a:spcBef>
              <a:spcAft>
                <a:spcPts val="1200"/>
              </a:spcAft>
              <a:buClr>
                <a:schemeClr val="tx2"/>
              </a:buClr>
              <a:buFont typeface="Wingdings" charset="2"/>
              <a:buChar char="§"/>
              <a:tabLst/>
              <a:defRPr sz="2400" kern="1200">
                <a:solidFill>
                  <a:schemeClr val="tx1"/>
                </a:solidFill>
                <a:latin typeface="+mn-lt"/>
                <a:ea typeface="+mn-ea"/>
                <a:cs typeface="+mn-cs"/>
              </a:defRPr>
            </a:lvl1pPr>
            <a:lvl2pPr marL="666000" indent="-306000" algn="l" defTabSz="914400" rtl="0" eaLnBrk="1" latinLnBrk="0" hangingPunct="1">
              <a:lnSpc>
                <a:spcPct val="120000"/>
              </a:lnSpc>
              <a:spcBef>
                <a:spcPts val="0"/>
              </a:spcBef>
              <a:spcAft>
                <a:spcPts val="1000"/>
              </a:spcAft>
              <a:buClr>
                <a:schemeClr val="accent1"/>
              </a:buClr>
              <a:buFont typeface="Wingdings" charset="2"/>
              <a:buChar char="§"/>
              <a:tabLst>
                <a:tab pos="390525" algn="l"/>
              </a:tabLst>
              <a:defRPr sz="2000" kern="1200">
                <a:solidFill>
                  <a:schemeClr val="tx1"/>
                </a:solidFill>
                <a:latin typeface="+mn-lt"/>
                <a:ea typeface="+mn-ea"/>
                <a:cs typeface="+mn-cs"/>
              </a:defRPr>
            </a:lvl2pPr>
            <a:lvl3pPr marL="1026000" indent="-306000" algn="l" defTabSz="914400" rtl="0" eaLnBrk="1" latinLnBrk="0" hangingPunct="1">
              <a:lnSpc>
                <a:spcPct val="120000"/>
              </a:lnSpc>
              <a:spcBef>
                <a:spcPts val="0"/>
              </a:spcBef>
              <a:spcAft>
                <a:spcPts val="900"/>
              </a:spcAft>
              <a:buClr>
                <a:schemeClr val="accent3"/>
              </a:buClr>
              <a:buFont typeface="Wingdings" charset="2"/>
              <a:buChar char="§"/>
              <a:tabLst/>
              <a:defRPr sz="1800" kern="1200">
                <a:solidFill>
                  <a:schemeClr val="tx1"/>
                </a:solidFill>
                <a:latin typeface="+mn-lt"/>
                <a:ea typeface="+mn-ea"/>
                <a:cs typeface="+mn-cs"/>
              </a:defRPr>
            </a:lvl3pPr>
            <a:lvl4pPr marL="1386000" indent="-306000" algn="l" defTabSz="914400" rtl="0" eaLnBrk="1" latinLnBrk="0" hangingPunct="1">
              <a:lnSpc>
                <a:spcPct val="120000"/>
              </a:lnSpc>
              <a:spcBef>
                <a:spcPts val="0"/>
              </a:spcBef>
              <a:spcAft>
                <a:spcPts val="900"/>
              </a:spcAft>
              <a:buClr>
                <a:schemeClr val="tx1"/>
              </a:buClr>
              <a:buFont typeface="Wingdings" charset="2"/>
              <a:buChar char="§"/>
              <a:tabLst/>
              <a:defRPr sz="1600" kern="1200">
                <a:solidFill>
                  <a:schemeClr val="tx1"/>
                </a:solidFill>
                <a:latin typeface="+mn-lt"/>
                <a:ea typeface="+mn-ea"/>
                <a:cs typeface="+mn-cs"/>
              </a:defRPr>
            </a:lvl4pPr>
            <a:lvl5pPr marL="1746000" indent="-306000" algn="l" defTabSz="914400" rtl="0" eaLnBrk="1" latinLnBrk="0" hangingPunct="1">
              <a:lnSpc>
                <a:spcPct val="120000"/>
              </a:lnSpc>
              <a:spcBef>
                <a:spcPts val="0"/>
              </a:spcBef>
              <a:spcAft>
                <a:spcPts val="800"/>
              </a:spcAft>
              <a:buClr>
                <a:schemeClr val="tx1"/>
              </a:buClr>
              <a:buFont typeface="Wingdings" charset="2"/>
              <a:buChar char="§"/>
              <a:tabLst/>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nl-NL" sz="1350">
                <a:solidFill>
                  <a:srgbClr val="605B9D"/>
                </a:solidFill>
              </a:rPr>
              <a:t>Kerngroep leden:</a:t>
            </a:r>
          </a:p>
          <a:p>
            <a:pPr>
              <a:buClr>
                <a:srgbClr val="605B9D"/>
              </a:buClr>
            </a:pPr>
            <a:r>
              <a:rPr lang="nl-NL" sz="1400">
                <a:solidFill>
                  <a:srgbClr val="605B9D"/>
                </a:solidFill>
                <a:latin typeface="Microsoft JhengHei Light"/>
                <a:cs typeface="Calibri Light" panose="020F0302020204030204" pitchFamily="34" charset="0"/>
              </a:rPr>
              <a:t>Hans Postema (</a:t>
            </a:r>
            <a:r>
              <a:rPr lang="nl-NL" sz="1400" err="1">
                <a:solidFill>
                  <a:srgbClr val="605B9D"/>
                </a:solidFill>
                <a:latin typeface="Microsoft JhengHei Light"/>
                <a:cs typeface="Calibri Light" panose="020F0302020204030204" pitchFamily="34" charset="0"/>
              </a:rPr>
              <a:t>Gasunie</a:t>
            </a:r>
            <a:r>
              <a:rPr lang="nl-NL" sz="1400">
                <a:solidFill>
                  <a:srgbClr val="605B9D"/>
                </a:solidFill>
                <a:latin typeface="Microsoft JhengHei Light"/>
                <a:cs typeface="Calibri Light" panose="020F0302020204030204" pitchFamily="34" charset="0"/>
              </a:rPr>
              <a:t>)</a:t>
            </a:r>
          </a:p>
          <a:p>
            <a:pPr>
              <a:buClr>
                <a:srgbClr val="605B9D"/>
              </a:buClr>
            </a:pPr>
            <a:r>
              <a:rPr lang="nl-NL" sz="1400">
                <a:solidFill>
                  <a:srgbClr val="605B9D"/>
                </a:solidFill>
                <a:latin typeface="Microsoft JhengHei Light"/>
                <a:cs typeface="Calibri Light" panose="020F0302020204030204" pitchFamily="34" charset="0"/>
              </a:rPr>
              <a:t>John Smarius (</a:t>
            </a:r>
            <a:r>
              <a:rPr lang="nl-NL" sz="1400" err="1">
                <a:solidFill>
                  <a:srgbClr val="605B9D"/>
                </a:solidFill>
                <a:latin typeface="Microsoft JhengHei Light"/>
                <a:cs typeface="Calibri Light" panose="020F0302020204030204" pitchFamily="34" charset="0"/>
              </a:rPr>
              <a:t>Enexis</a:t>
            </a:r>
            <a:r>
              <a:rPr lang="nl-NL" sz="1400">
                <a:solidFill>
                  <a:srgbClr val="605B9D"/>
                </a:solidFill>
                <a:latin typeface="Microsoft JhengHei Light"/>
                <a:cs typeface="Calibri Light" panose="020F0302020204030204" pitchFamily="34" charset="0"/>
              </a:rPr>
              <a:t>) </a:t>
            </a:r>
          </a:p>
          <a:p>
            <a:pPr>
              <a:buClr>
                <a:srgbClr val="605B9D"/>
              </a:buClr>
            </a:pPr>
            <a:r>
              <a:rPr lang="nl-NL" sz="1400">
                <a:solidFill>
                  <a:srgbClr val="605B9D"/>
                </a:solidFill>
                <a:latin typeface="Microsoft JhengHei Light"/>
                <a:cs typeface="Calibri Light" panose="020F0302020204030204" pitchFamily="34" charset="0"/>
              </a:rPr>
              <a:t>Paulus Karremans (</a:t>
            </a:r>
            <a:r>
              <a:rPr lang="nl-NL" sz="1400" err="1">
                <a:solidFill>
                  <a:srgbClr val="605B9D"/>
                </a:solidFill>
                <a:latin typeface="Microsoft JhengHei Light"/>
                <a:cs typeface="Calibri Light" panose="020F0302020204030204" pitchFamily="34" charset="0"/>
              </a:rPr>
              <a:t>Alliander</a:t>
            </a:r>
            <a:r>
              <a:rPr lang="nl-NL" sz="1400">
                <a:solidFill>
                  <a:srgbClr val="605B9D"/>
                </a:solidFill>
                <a:latin typeface="Microsoft JhengHei Light"/>
                <a:cs typeface="Calibri Light" panose="020F0302020204030204" pitchFamily="34" charset="0"/>
              </a:rPr>
              <a:t>)</a:t>
            </a:r>
          </a:p>
          <a:p>
            <a:pPr>
              <a:buClr>
                <a:srgbClr val="605B9D"/>
              </a:buClr>
            </a:pPr>
            <a:r>
              <a:rPr lang="nl-NL" sz="1400">
                <a:solidFill>
                  <a:srgbClr val="605B9D"/>
                </a:solidFill>
                <a:latin typeface="Microsoft JhengHei Light"/>
                <a:cs typeface="Calibri Light" panose="020F0302020204030204" pitchFamily="34" charset="0"/>
              </a:rPr>
              <a:t>Ton van der Knaap (Stedin)</a:t>
            </a:r>
          </a:p>
          <a:p>
            <a:pPr marL="0" indent="0">
              <a:buNone/>
            </a:pPr>
            <a:r>
              <a:rPr lang="nl-NL" sz="1350">
                <a:solidFill>
                  <a:srgbClr val="605B9D"/>
                </a:solidFill>
              </a:rPr>
              <a:t>Bedrijfsobjecten werkgroep leden:</a:t>
            </a:r>
          </a:p>
          <a:p>
            <a:pPr>
              <a:buClr>
                <a:srgbClr val="605B9D"/>
              </a:buClr>
            </a:pPr>
            <a:r>
              <a:rPr lang="nl-NL" sz="1400">
                <a:solidFill>
                  <a:srgbClr val="605B9D"/>
                </a:solidFill>
                <a:latin typeface="Microsoft JhengHei Light"/>
                <a:cs typeface="Calibri Light" panose="020F0302020204030204" pitchFamily="34" charset="0"/>
              </a:rPr>
              <a:t>Harald Hendrikx (</a:t>
            </a:r>
            <a:r>
              <a:rPr lang="nl-NL" sz="1400" err="1">
                <a:solidFill>
                  <a:srgbClr val="605B9D"/>
                </a:solidFill>
                <a:latin typeface="Microsoft JhengHei Light"/>
                <a:cs typeface="Calibri Light" panose="020F0302020204030204" pitchFamily="34" charset="0"/>
              </a:rPr>
              <a:t>Enexis</a:t>
            </a:r>
            <a:r>
              <a:rPr lang="nl-NL" sz="1400">
                <a:solidFill>
                  <a:srgbClr val="605B9D"/>
                </a:solidFill>
                <a:latin typeface="Microsoft JhengHei Light"/>
                <a:cs typeface="Calibri Light" panose="020F0302020204030204" pitchFamily="34" charset="0"/>
              </a:rPr>
              <a:t>)</a:t>
            </a:r>
          </a:p>
          <a:p>
            <a:pPr>
              <a:buClr>
                <a:srgbClr val="605B9D"/>
              </a:buClr>
            </a:pPr>
            <a:r>
              <a:rPr lang="nl-NL" sz="1400">
                <a:solidFill>
                  <a:srgbClr val="605B9D"/>
                </a:solidFill>
                <a:latin typeface="Microsoft JhengHei Light"/>
                <a:cs typeface="Calibri Light" panose="020F0302020204030204" pitchFamily="34" charset="0"/>
              </a:rPr>
              <a:t>Ivo Kuijlaars (</a:t>
            </a:r>
            <a:r>
              <a:rPr lang="nl-NL" sz="1400" err="1">
                <a:solidFill>
                  <a:srgbClr val="605B9D"/>
                </a:solidFill>
                <a:latin typeface="Microsoft JhengHei Light"/>
                <a:cs typeface="Calibri Light" panose="020F0302020204030204" pitchFamily="34" charset="0"/>
              </a:rPr>
              <a:t>Enexis</a:t>
            </a:r>
            <a:r>
              <a:rPr lang="nl-NL" sz="1400">
                <a:solidFill>
                  <a:srgbClr val="605B9D"/>
                </a:solidFill>
                <a:latin typeface="Microsoft JhengHei Light"/>
                <a:cs typeface="Calibri Light" panose="020F0302020204030204" pitchFamily="34" charset="0"/>
              </a:rPr>
              <a:t>)</a:t>
            </a:r>
          </a:p>
          <a:p>
            <a:pPr>
              <a:buClr>
                <a:srgbClr val="605B9D"/>
              </a:buClr>
            </a:pPr>
            <a:r>
              <a:rPr lang="nl-NL" sz="1400">
                <a:solidFill>
                  <a:srgbClr val="605B9D"/>
                </a:solidFill>
                <a:latin typeface="Microsoft JhengHei Light"/>
                <a:cs typeface="Calibri Light" panose="020F0302020204030204" pitchFamily="34" charset="0"/>
              </a:rPr>
              <a:t>Jan de Jong (EDSN)</a:t>
            </a:r>
          </a:p>
          <a:p>
            <a:pPr>
              <a:buClr>
                <a:srgbClr val="605B9D"/>
              </a:buClr>
            </a:pPr>
            <a:r>
              <a:rPr lang="nl-NL" sz="1400">
                <a:solidFill>
                  <a:srgbClr val="605B9D"/>
                </a:solidFill>
                <a:latin typeface="Microsoft JhengHei Light"/>
                <a:cs typeface="Calibri Light" panose="020F0302020204030204" pitchFamily="34" charset="0"/>
              </a:rPr>
              <a:t>Paul Wassenberg (</a:t>
            </a:r>
            <a:r>
              <a:rPr lang="nl-NL" sz="1400" err="1">
                <a:solidFill>
                  <a:srgbClr val="605B9D"/>
                </a:solidFill>
                <a:latin typeface="Microsoft JhengHei Light"/>
                <a:cs typeface="Calibri Light" panose="020F0302020204030204" pitchFamily="34" charset="0"/>
              </a:rPr>
              <a:t>Alliander</a:t>
            </a:r>
            <a:r>
              <a:rPr lang="nl-NL" sz="1400">
                <a:solidFill>
                  <a:srgbClr val="605B9D"/>
                </a:solidFill>
                <a:latin typeface="Microsoft JhengHei Light"/>
                <a:cs typeface="Calibri Light" panose="020F0302020204030204" pitchFamily="34" charset="0"/>
              </a:rPr>
              <a:t>)</a:t>
            </a:r>
          </a:p>
          <a:p>
            <a:pPr>
              <a:buClr>
                <a:srgbClr val="605B9D"/>
              </a:buClr>
            </a:pPr>
            <a:r>
              <a:rPr lang="nl-NL" sz="1400">
                <a:solidFill>
                  <a:srgbClr val="605B9D"/>
                </a:solidFill>
                <a:latin typeface="Microsoft JhengHei Light"/>
                <a:cs typeface="Calibri Light" panose="020F0302020204030204" pitchFamily="34" charset="0"/>
              </a:rPr>
              <a:t>Sefanja Severin (Stedin) </a:t>
            </a:r>
          </a:p>
        </p:txBody>
      </p:sp>
      <p:sp>
        <p:nvSpPr>
          <p:cNvPr id="6" name="Tijdelijke aanduiding voor inhoud 7">
            <a:extLst>
              <a:ext uri="{FF2B5EF4-FFF2-40B4-BE49-F238E27FC236}">
                <a16:creationId xmlns:a16="http://schemas.microsoft.com/office/drawing/2014/main" id="{A0C29DA8-E62D-4B51-9506-E7AB8C2BDFFD}"/>
              </a:ext>
            </a:extLst>
          </p:cNvPr>
          <p:cNvSpPr txBox="1">
            <a:spLocks/>
          </p:cNvSpPr>
          <p:nvPr/>
        </p:nvSpPr>
        <p:spPr>
          <a:xfrm>
            <a:off x="4567752" y="972000"/>
            <a:ext cx="3693903" cy="3420000"/>
          </a:xfrm>
          <a:prstGeom prst="rect">
            <a:avLst/>
          </a:prstGeom>
        </p:spPr>
        <p:txBody>
          <a:bodyPr/>
          <a:lstStyle>
            <a:lvl1pPr marL="306000" indent="-306000" algn="l" defTabSz="914400" rtl="0" eaLnBrk="1" latinLnBrk="0" hangingPunct="1">
              <a:lnSpc>
                <a:spcPct val="100000"/>
              </a:lnSpc>
              <a:spcBef>
                <a:spcPts val="0"/>
              </a:spcBef>
              <a:spcAft>
                <a:spcPts val="1200"/>
              </a:spcAft>
              <a:buClr>
                <a:schemeClr val="tx2"/>
              </a:buClr>
              <a:buFont typeface="Wingdings" charset="2"/>
              <a:buChar char="§"/>
              <a:tabLst/>
              <a:defRPr sz="2400" kern="1200">
                <a:solidFill>
                  <a:schemeClr val="tx1"/>
                </a:solidFill>
                <a:latin typeface="+mn-lt"/>
                <a:ea typeface="+mn-ea"/>
                <a:cs typeface="+mn-cs"/>
              </a:defRPr>
            </a:lvl1pPr>
            <a:lvl2pPr marL="666000" indent="-306000" algn="l" defTabSz="914400" rtl="0" eaLnBrk="1" latinLnBrk="0" hangingPunct="1">
              <a:lnSpc>
                <a:spcPct val="120000"/>
              </a:lnSpc>
              <a:spcBef>
                <a:spcPts val="0"/>
              </a:spcBef>
              <a:spcAft>
                <a:spcPts val="1000"/>
              </a:spcAft>
              <a:buClr>
                <a:schemeClr val="accent1"/>
              </a:buClr>
              <a:buFont typeface="Wingdings" charset="2"/>
              <a:buChar char="§"/>
              <a:tabLst>
                <a:tab pos="390525" algn="l"/>
              </a:tabLst>
              <a:defRPr sz="2000" kern="1200">
                <a:solidFill>
                  <a:schemeClr val="tx1"/>
                </a:solidFill>
                <a:latin typeface="+mn-lt"/>
                <a:ea typeface="+mn-ea"/>
                <a:cs typeface="+mn-cs"/>
              </a:defRPr>
            </a:lvl2pPr>
            <a:lvl3pPr marL="1026000" indent="-306000" algn="l" defTabSz="914400" rtl="0" eaLnBrk="1" latinLnBrk="0" hangingPunct="1">
              <a:lnSpc>
                <a:spcPct val="120000"/>
              </a:lnSpc>
              <a:spcBef>
                <a:spcPts val="0"/>
              </a:spcBef>
              <a:spcAft>
                <a:spcPts val="900"/>
              </a:spcAft>
              <a:buClr>
                <a:schemeClr val="accent3"/>
              </a:buClr>
              <a:buFont typeface="Wingdings" charset="2"/>
              <a:buChar char="§"/>
              <a:tabLst/>
              <a:defRPr sz="1800" kern="1200">
                <a:solidFill>
                  <a:schemeClr val="tx1"/>
                </a:solidFill>
                <a:latin typeface="+mn-lt"/>
                <a:ea typeface="+mn-ea"/>
                <a:cs typeface="+mn-cs"/>
              </a:defRPr>
            </a:lvl3pPr>
            <a:lvl4pPr marL="1386000" indent="-306000" algn="l" defTabSz="914400" rtl="0" eaLnBrk="1" latinLnBrk="0" hangingPunct="1">
              <a:lnSpc>
                <a:spcPct val="120000"/>
              </a:lnSpc>
              <a:spcBef>
                <a:spcPts val="0"/>
              </a:spcBef>
              <a:spcAft>
                <a:spcPts val="900"/>
              </a:spcAft>
              <a:buClr>
                <a:schemeClr val="tx1"/>
              </a:buClr>
              <a:buFont typeface="Wingdings" charset="2"/>
              <a:buChar char="§"/>
              <a:tabLst/>
              <a:defRPr sz="1600" kern="1200">
                <a:solidFill>
                  <a:schemeClr val="tx1"/>
                </a:solidFill>
                <a:latin typeface="+mn-lt"/>
                <a:ea typeface="+mn-ea"/>
                <a:cs typeface="+mn-cs"/>
              </a:defRPr>
            </a:lvl4pPr>
            <a:lvl5pPr marL="1746000" indent="-306000" algn="l" defTabSz="914400" rtl="0" eaLnBrk="1" latinLnBrk="0" hangingPunct="1">
              <a:lnSpc>
                <a:spcPct val="120000"/>
              </a:lnSpc>
              <a:spcBef>
                <a:spcPts val="0"/>
              </a:spcBef>
              <a:spcAft>
                <a:spcPts val="800"/>
              </a:spcAft>
              <a:buClr>
                <a:schemeClr val="tx1"/>
              </a:buClr>
              <a:buFont typeface="Wingdings" charset="2"/>
              <a:buChar char="§"/>
              <a:tabLst/>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nl-NL" sz="1350">
                <a:solidFill>
                  <a:srgbClr val="605B9D"/>
                </a:solidFill>
              </a:rPr>
              <a:t>Stuurgroep leden:</a:t>
            </a:r>
          </a:p>
          <a:p>
            <a:pPr>
              <a:buClr>
                <a:srgbClr val="605B9D"/>
              </a:buClr>
            </a:pPr>
            <a:r>
              <a:rPr lang="nl-NL" sz="1400">
                <a:solidFill>
                  <a:srgbClr val="605B9D"/>
                </a:solidFill>
                <a:latin typeface="Microsoft JhengHei Light"/>
                <a:cs typeface="Calibri Light" panose="020F0302020204030204" pitchFamily="34" charset="0"/>
              </a:rPr>
              <a:t>Raymond Hilgenkamp (</a:t>
            </a:r>
            <a:r>
              <a:rPr lang="nl-NL" sz="1400" err="1">
                <a:solidFill>
                  <a:srgbClr val="605B9D"/>
                </a:solidFill>
                <a:latin typeface="Microsoft JhengHei Light"/>
                <a:cs typeface="Calibri Light" panose="020F0302020204030204" pitchFamily="34" charset="0"/>
              </a:rPr>
              <a:t>Cogas</a:t>
            </a:r>
            <a:r>
              <a:rPr lang="nl-NL" sz="1400">
                <a:solidFill>
                  <a:srgbClr val="605B9D"/>
                </a:solidFill>
                <a:latin typeface="Microsoft JhengHei Light"/>
                <a:cs typeface="Calibri Light" panose="020F0302020204030204" pitchFamily="34" charset="0"/>
              </a:rPr>
              <a:t>)</a:t>
            </a:r>
          </a:p>
          <a:p>
            <a:pPr>
              <a:buClr>
                <a:srgbClr val="605B9D"/>
              </a:buClr>
            </a:pPr>
            <a:r>
              <a:rPr lang="nl-NL" sz="1400">
                <a:solidFill>
                  <a:srgbClr val="605B9D"/>
                </a:solidFill>
                <a:latin typeface="Microsoft JhengHei Light"/>
                <a:cs typeface="Calibri Light" panose="020F0302020204030204" pitchFamily="34" charset="0"/>
              </a:rPr>
              <a:t>Gerrit ter Reehorst (Westlandinfra) </a:t>
            </a:r>
          </a:p>
          <a:p>
            <a:pPr>
              <a:buClr>
                <a:srgbClr val="605B9D"/>
              </a:buClr>
            </a:pPr>
            <a:r>
              <a:rPr lang="nl-NL" sz="1400">
                <a:solidFill>
                  <a:srgbClr val="605B9D"/>
                </a:solidFill>
                <a:latin typeface="Microsoft JhengHei Light"/>
                <a:cs typeface="Calibri Light" panose="020F0302020204030204" pitchFamily="34" charset="0"/>
              </a:rPr>
              <a:t>Hans Postema (</a:t>
            </a:r>
            <a:r>
              <a:rPr lang="nl-NL" sz="1400" err="1">
                <a:solidFill>
                  <a:srgbClr val="605B9D"/>
                </a:solidFill>
                <a:latin typeface="Microsoft JhengHei Light"/>
                <a:cs typeface="Calibri Light" panose="020F0302020204030204" pitchFamily="34" charset="0"/>
              </a:rPr>
              <a:t>Gasunie</a:t>
            </a:r>
            <a:r>
              <a:rPr lang="nl-NL" sz="1400">
                <a:solidFill>
                  <a:srgbClr val="605B9D"/>
                </a:solidFill>
                <a:latin typeface="Microsoft JhengHei Light"/>
                <a:cs typeface="Calibri Light" panose="020F0302020204030204" pitchFamily="34" charset="0"/>
              </a:rPr>
              <a:t>)</a:t>
            </a:r>
          </a:p>
          <a:p>
            <a:pPr>
              <a:buClr>
                <a:srgbClr val="605B9D"/>
              </a:buClr>
            </a:pPr>
            <a:r>
              <a:rPr lang="nl-NL" sz="1400">
                <a:solidFill>
                  <a:srgbClr val="605B9D"/>
                </a:solidFill>
                <a:latin typeface="Microsoft JhengHei Light"/>
                <a:cs typeface="Calibri Light" panose="020F0302020204030204" pitchFamily="34" charset="0"/>
              </a:rPr>
              <a:t>Arjen Sturm (</a:t>
            </a:r>
            <a:r>
              <a:rPr lang="nl-NL" sz="1400" err="1">
                <a:solidFill>
                  <a:srgbClr val="605B9D"/>
                </a:solidFill>
                <a:latin typeface="Microsoft JhengHei Light"/>
                <a:cs typeface="Calibri Light" panose="020F0302020204030204" pitchFamily="34" charset="0"/>
              </a:rPr>
              <a:t>Tennet</a:t>
            </a:r>
            <a:r>
              <a:rPr lang="nl-NL" sz="1400">
                <a:solidFill>
                  <a:srgbClr val="605B9D"/>
                </a:solidFill>
                <a:latin typeface="Microsoft JhengHei Light"/>
                <a:cs typeface="Calibri Light" panose="020F0302020204030204" pitchFamily="34" charset="0"/>
              </a:rPr>
              <a:t>) </a:t>
            </a:r>
          </a:p>
          <a:p>
            <a:pPr>
              <a:buClr>
                <a:srgbClr val="605B9D"/>
              </a:buClr>
            </a:pPr>
            <a:r>
              <a:rPr lang="nl-NL" sz="1400">
                <a:solidFill>
                  <a:srgbClr val="605B9D"/>
                </a:solidFill>
                <a:latin typeface="Microsoft JhengHei Light"/>
                <a:cs typeface="Calibri Light" panose="020F0302020204030204" pitchFamily="34" charset="0"/>
              </a:rPr>
              <a:t>Lex de Wolff (</a:t>
            </a:r>
            <a:r>
              <a:rPr lang="nl-NL" sz="1400" err="1">
                <a:solidFill>
                  <a:srgbClr val="605B9D"/>
                </a:solidFill>
                <a:latin typeface="Microsoft JhengHei Light"/>
                <a:cs typeface="Calibri Light" panose="020F0302020204030204" pitchFamily="34" charset="0"/>
              </a:rPr>
              <a:t>Alliander</a:t>
            </a:r>
            <a:r>
              <a:rPr lang="nl-NL" sz="1400">
                <a:solidFill>
                  <a:srgbClr val="605B9D"/>
                </a:solidFill>
                <a:latin typeface="Microsoft JhengHei Light"/>
                <a:cs typeface="Calibri Light" panose="020F0302020204030204" pitchFamily="34" charset="0"/>
              </a:rPr>
              <a:t>/EDSN) </a:t>
            </a:r>
          </a:p>
          <a:p>
            <a:pPr>
              <a:buClr>
                <a:srgbClr val="605B9D"/>
              </a:buClr>
            </a:pPr>
            <a:r>
              <a:rPr lang="nl-NL" sz="1400">
                <a:solidFill>
                  <a:srgbClr val="605B9D"/>
                </a:solidFill>
                <a:latin typeface="Microsoft JhengHei Light"/>
                <a:cs typeface="Calibri Light" panose="020F0302020204030204" pitchFamily="34" charset="0"/>
              </a:rPr>
              <a:t>Maarten Hofs (Stedin)</a:t>
            </a:r>
          </a:p>
          <a:p>
            <a:pPr>
              <a:buClr>
                <a:srgbClr val="605B9D"/>
              </a:buClr>
            </a:pPr>
            <a:r>
              <a:rPr lang="nl-NL" sz="1400">
                <a:solidFill>
                  <a:srgbClr val="605B9D"/>
                </a:solidFill>
                <a:latin typeface="Microsoft JhengHei Light"/>
                <a:cs typeface="Calibri Light" panose="020F0302020204030204" pitchFamily="34" charset="0"/>
              </a:rPr>
              <a:t>Martijn van Glabbeek (</a:t>
            </a:r>
            <a:r>
              <a:rPr lang="nl-NL" sz="1400" err="1">
                <a:solidFill>
                  <a:srgbClr val="605B9D"/>
                </a:solidFill>
                <a:latin typeface="Microsoft JhengHei Light"/>
                <a:cs typeface="Calibri Light" panose="020F0302020204030204" pitchFamily="34" charset="0"/>
              </a:rPr>
              <a:t>Alliander</a:t>
            </a:r>
            <a:r>
              <a:rPr lang="nl-NL" sz="1400">
                <a:solidFill>
                  <a:srgbClr val="605B9D"/>
                </a:solidFill>
                <a:latin typeface="Microsoft JhengHei Light"/>
                <a:cs typeface="Calibri Light" panose="020F0302020204030204" pitchFamily="34" charset="0"/>
              </a:rPr>
              <a:t>)</a:t>
            </a:r>
          </a:p>
          <a:p>
            <a:pPr>
              <a:buClr>
                <a:srgbClr val="605B9D"/>
              </a:buClr>
            </a:pPr>
            <a:r>
              <a:rPr lang="nl-NL" sz="1400" err="1">
                <a:solidFill>
                  <a:srgbClr val="605B9D"/>
                </a:solidFill>
                <a:latin typeface="Microsoft JhengHei Light"/>
                <a:cs typeface="Calibri Light" panose="020F0302020204030204" pitchFamily="34" charset="0"/>
              </a:rPr>
              <a:t>Netrick</a:t>
            </a:r>
            <a:r>
              <a:rPr lang="nl-NL" sz="1400">
                <a:solidFill>
                  <a:srgbClr val="605B9D"/>
                </a:solidFill>
                <a:latin typeface="Microsoft JhengHei Light"/>
                <a:cs typeface="Calibri Light" panose="020F0302020204030204" pitchFamily="34" charset="0"/>
              </a:rPr>
              <a:t> Klaver (</a:t>
            </a:r>
            <a:r>
              <a:rPr lang="nl-NL" sz="1400" err="1">
                <a:solidFill>
                  <a:srgbClr val="605B9D"/>
                </a:solidFill>
                <a:latin typeface="Microsoft JhengHei Light"/>
                <a:cs typeface="Calibri Light" panose="020F0302020204030204" pitchFamily="34" charset="0"/>
              </a:rPr>
              <a:t>Rendo</a:t>
            </a:r>
            <a:r>
              <a:rPr lang="nl-NL" sz="1400">
                <a:solidFill>
                  <a:srgbClr val="605B9D"/>
                </a:solidFill>
                <a:latin typeface="Microsoft JhengHei Light"/>
                <a:cs typeface="Calibri Light" panose="020F0302020204030204" pitchFamily="34" charset="0"/>
              </a:rPr>
              <a:t>) </a:t>
            </a:r>
          </a:p>
          <a:p>
            <a:pPr>
              <a:buClr>
                <a:srgbClr val="605B9D"/>
              </a:buClr>
            </a:pPr>
            <a:r>
              <a:rPr lang="nl-NL" sz="1400">
                <a:solidFill>
                  <a:srgbClr val="605B9D"/>
                </a:solidFill>
                <a:latin typeface="Microsoft JhengHei Light"/>
                <a:cs typeface="Calibri Light" panose="020F0302020204030204" pitchFamily="34" charset="0"/>
              </a:rPr>
              <a:t>Theo de Bruin (Stedin)</a:t>
            </a:r>
          </a:p>
          <a:p>
            <a:endParaRPr lang="nl-NL" sz="1350"/>
          </a:p>
        </p:txBody>
      </p:sp>
      <p:sp>
        <p:nvSpPr>
          <p:cNvPr id="8" name="Tijdelijke aanduiding voor dianummer 2">
            <a:extLst>
              <a:ext uri="{FF2B5EF4-FFF2-40B4-BE49-F238E27FC236}">
                <a16:creationId xmlns:a16="http://schemas.microsoft.com/office/drawing/2014/main" id="{1336A48F-7BF3-42AC-AA10-7D99CB539301}"/>
              </a:ext>
            </a:extLst>
          </p:cNvPr>
          <p:cNvSpPr txBox="1">
            <a:spLocks/>
          </p:cNvSpPr>
          <p:nvPr/>
        </p:nvSpPr>
        <p:spPr>
          <a:xfrm>
            <a:off x="476906" y="4838877"/>
            <a:ext cx="2057400" cy="273844"/>
          </a:xfrm>
          <a:prstGeom prst="rect">
            <a:avLst/>
          </a:prstGeom>
        </p:spPr>
        <p:txBody>
          <a:bodyPr vert="horz" lIns="0" tIns="0" rIns="0" bIns="0" rtlCol="0" anchor="t" anchorCtr="0">
            <a:noAutofit/>
          </a:bodyPr>
          <a:lstStyle>
            <a:defPPr>
              <a:defRPr lang="nl-NL"/>
            </a:defPPr>
            <a:lvl1pPr marL="0" algn="r" defTabSz="685800" rtl="0" eaLnBrk="1" latinLnBrk="0" hangingPunct="1">
              <a:defRPr sz="1000" b="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defRPr/>
            </a:pPr>
            <a:fld id="{F68BF4A6-40A7-E04A-A78B-7409A1BC41E0}" type="slidenum">
              <a:rPr lang="en-GB" sz="750" smtClean="0">
                <a:solidFill>
                  <a:srgbClr val="625D62">
                    <a:tint val="75000"/>
                  </a:srgbClr>
                </a:solidFill>
                <a:latin typeface="Arial"/>
              </a:rPr>
              <a:pPr algn="l">
                <a:defRPr/>
              </a:pPr>
              <a:t>38</a:t>
            </a:fld>
            <a:endParaRPr lang="en-GB" sz="750">
              <a:solidFill>
                <a:srgbClr val="625D62">
                  <a:tint val="75000"/>
                </a:srgbClr>
              </a:solidFill>
              <a:latin typeface="Arial"/>
            </a:endParaRPr>
          </a:p>
        </p:txBody>
      </p:sp>
    </p:spTree>
    <p:extLst>
      <p:ext uri="{BB962C8B-B14F-4D97-AF65-F5344CB8AC3E}">
        <p14:creationId xmlns:p14="http://schemas.microsoft.com/office/powerpoint/2010/main" val="16742536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C216CA69-FB32-4C36-A626-85FC5BF070F6}"/>
              </a:ext>
            </a:extLst>
          </p:cNvPr>
          <p:cNvSpPr>
            <a:spLocks noGrp="1"/>
          </p:cNvSpPr>
          <p:nvPr>
            <p:ph type="title"/>
          </p:nvPr>
        </p:nvSpPr>
        <p:spPr/>
        <p:txBody>
          <a:bodyPr/>
          <a:lstStyle/>
          <a:p>
            <a:r>
              <a:rPr lang="en-US" err="1">
                <a:latin typeface="Microsoft JhengHei Light" panose="020B0304030504040204" pitchFamily="34" charset="-120"/>
                <a:ea typeface="Microsoft JhengHei Light" panose="020B0304030504040204" pitchFamily="34" charset="-120"/>
              </a:rPr>
              <a:t>Bijlage</a:t>
            </a:r>
            <a:r>
              <a:rPr lang="en-US">
                <a:latin typeface="Microsoft JhengHei Light" panose="020B0304030504040204" pitchFamily="34" charset="-120"/>
                <a:ea typeface="Microsoft JhengHei Light" panose="020B0304030504040204" pitchFamily="34" charset="-120"/>
              </a:rPr>
              <a:t> D: </a:t>
            </a:r>
            <a:r>
              <a:rPr lang="nl-NL">
                <a:latin typeface="Microsoft JhengHei Light" panose="020B0304030504040204" pitchFamily="34" charset="-120"/>
                <a:ea typeface="Microsoft JhengHei Light" panose="020B0304030504040204" pitchFamily="34" charset="-120"/>
              </a:rPr>
              <a:t>Release </a:t>
            </a:r>
            <a:r>
              <a:rPr lang="nl-NL" err="1">
                <a:latin typeface="Microsoft JhengHei Light" panose="020B0304030504040204" pitchFamily="34" charset="-120"/>
                <a:ea typeface="Microsoft JhengHei Light" panose="020B0304030504040204" pitchFamily="34" charset="-120"/>
              </a:rPr>
              <a:t>notes</a:t>
            </a:r>
            <a:endParaRPr lang="nl-NL">
              <a:latin typeface="Microsoft JhengHei Light" panose="020B0304030504040204" pitchFamily="34" charset="-120"/>
              <a:ea typeface="Microsoft JhengHei Light" panose="020B0304030504040204" pitchFamily="34" charset="-120"/>
            </a:endParaRPr>
          </a:p>
        </p:txBody>
      </p:sp>
      <p:sp>
        <p:nvSpPr>
          <p:cNvPr id="4" name="Tijdelijke aanduiding voor dianummer 2">
            <a:extLst>
              <a:ext uri="{FF2B5EF4-FFF2-40B4-BE49-F238E27FC236}">
                <a16:creationId xmlns:a16="http://schemas.microsoft.com/office/drawing/2014/main" id="{7EBCA05F-DA8E-4181-971F-94A2DA705176}"/>
              </a:ext>
            </a:extLst>
          </p:cNvPr>
          <p:cNvSpPr txBox="1">
            <a:spLocks/>
          </p:cNvSpPr>
          <p:nvPr/>
        </p:nvSpPr>
        <p:spPr>
          <a:xfrm>
            <a:off x="476906" y="4838877"/>
            <a:ext cx="2057400" cy="273844"/>
          </a:xfrm>
          <a:prstGeom prst="rect">
            <a:avLst/>
          </a:prstGeom>
        </p:spPr>
        <p:txBody>
          <a:bodyPr vert="horz" lIns="0" tIns="0" rIns="0" bIns="0" rtlCol="0" anchor="t" anchorCtr="0">
            <a:noAutofit/>
          </a:bodyPr>
          <a:lstStyle>
            <a:defPPr>
              <a:defRPr lang="nl-NL"/>
            </a:defPPr>
            <a:lvl1pPr marL="0" algn="r" defTabSz="685800" rtl="0" eaLnBrk="1" latinLnBrk="0" hangingPunct="1">
              <a:defRPr sz="1000" b="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defRPr/>
            </a:pPr>
            <a:fld id="{F68BF4A6-40A7-E04A-A78B-7409A1BC41E0}" type="slidenum">
              <a:rPr lang="en-GB" sz="750" smtClean="0">
                <a:solidFill>
                  <a:srgbClr val="625D62">
                    <a:tint val="75000"/>
                  </a:srgbClr>
                </a:solidFill>
                <a:latin typeface="Arial"/>
              </a:rPr>
              <a:pPr algn="l">
                <a:defRPr/>
              </a:pPr>
              <a:t>39</a:t>
            </a:fld>
            <a:endParaRPr lang="en-GB" sz="750">
              <a:solidFill>
                <a:srgbClr val="625D62">
                  <a:tint val="75000"/>
                </a:srgbClr>
              </a:solidFill>
              <a:latin typeface="Arial"/>
            </a:endParaRPr>
          </a:p>
        </p:txBody>
      </p:sp>
    </p:spTree>
    <p:extLst>
      <p:ext uri="{BB962C8B-B14F-4D97-AF65-F5344CB8AC3E}">
        <p14:creationId xmlns:p14="http://schemas.microsoft.com/office/powerpoint/2010/main" val="7169303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a:extLst>
              <a:ext uri="{FF2B5EF4-FFF2-40B4-BE49-F238E27FC236}">
                <a16:creationId xmlns:a16="http://schemas.microsoft.com/office/drawing/2014/main" id="{D3DC1759-3ECB-4E66-BDAD-216C890143C1}"/>
              </a:ext>
            </a:extLst>
          </p:cNvPr>
          <p:cNvSpPr txBox="1">
            <a:spLocks/>
          </p:cNvSpPr>
          <p:nvPr/>
        </p:nvSpPr>
        <p:spPr>
          <a:xfrm>
            <a:off x="535676" y="396000"/>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lvl="0">
              <a:defRPr/>
            </a:pPr>
            <a:r>
              <a:rPr lang="nl-NL" sz="2100">
                <a:solidFill>
                  <a:srgbClr val="821E7D"/>
                </a:solidFill>
                <a:latin typeface="Microsoft JhengHei Light"/>
              </a:rPr>
              <a:t>1. Wat is het NBility model</a:t>
            </a:r>
          </a:p>
          <a:p>
            <a:pPr defTabSz="685814">
              <a:lnSpc>
                <a:spcPts val="2100"/>
              </a:lnSpc>
              <a:defRPr/>
            </a:pPr>
            <a:endParaRPr lang="nl-NL" sz="2100">
              <a:solidFill>
                <a:srgbClr val="821E7D"/>
              </a:solidFill>
              <a:latin typeface="Microsoft JhengHei Light"/>
            </a:endParaRPr>
          </a:p>
        </p:txBody>
      </p:sp>
      <p:sp>
        <p:nvSpPr>
          <p:cNvPr id="6" name="Tijdelijke aanduiding voor inhoud 5">
            <a:extLst>
              <a:ext uri="{FF2B5EF4-FFF2-40B4-BE49-F238E27FC236}">
                <a16:creationId xmlns:a16="http://schemas.microsoft.com/office/drawing/2014/main" id="{C113AC2B-AF31-48D7-8C57-4A714F53A4F6}"/>
              </a:ext>
            </a:extLst>
          </p:cNvPr>
          <p:cNvSpPr txBox="1">
            <a:spLocks/>
          </p:cNvSpPr>
          <p:nvPr/>
        </p:nvSpPr>
        <p:spPr>
          <a:xfrm>
            <a:off x="513000" y="1137031"/>
            <a:ext cx="8032044" cy="3767153"/>
          </a:xfrm>
          <a:prstGeom prst="rect">
            <a:avLst/>
          </a:prstGeom>
        </p:spPr>
        <p:txBody>
          <a:bodyPr/>
          <a:lstStyle>
            <a:lvl1pPr marL="306000" indent="-306000" algn="l" defTabSz="914400" rtl="0" eaLnBrk="1" latinLnBrk="0" hangingPunct="1">
              <a:lnSpc>
                <a:spcPct val="100000"/>
              </a:lnSpc>
              <a:spcBef>
                <a:spcPts val="0"/>
              </a:spcBef>
              <a:spcAft>
                <a:spcPts val="1200"/>
              </a:spcAft>
              <a:buClr>
                <a:schemeClr val="tx2"/>
              </a:buClr>
              <a:buFont typeface="Wingdings" charset="2"/>
              <a:buChar char="§"/>
              <a:tabLst/>
              <a:defRPr sz="2400" kern="1200">
                <a:solidFill>
                  <a:schemeClr val="tx1"/>
                </a:solidFill>
                <a:latin typeface="+mn-lt"/>
                <a:ea typeface="+mn-ea"/>
                <a:cs typeface="+mn-cs"/>
              </a:defRPr>
            </a:lvl1pPr>
            <a:lvl2pPr marL="666000" indent="-306000" algn="l" defTabSz="914400" rtl="0" eaLnBrk="1" latinLnBrk="0" hangingPunct="1">
              <a:lnSpc>
                <a:spcPct val="120000"/>
              </a:lnSpc>
              <a:spcBef>
                <a:spcPts val="0"/>
              </a:spcBef>
              <a:spcAft>
                <a:spcPts val="1000"/>
              </a:spcAft>
              <a:buClr>
                <a:schemeClr val="accent1"/>
              </a:buClr>
              <a:buFont typeface="Wingdings" charset="2"/>
              <a:buChar char="§"/>
              <a:tabLst>
                <a:tab pos="390525" algn="l"/>
              </a:tabLst>
              <a:defRPr sz="2000" kern="1200">
                <a:solidFill>
                  <a:schemeClr val="tx1"/>
                </a:solidFill>
                <a:latin typeface="+mn-lt"/>
                <a:ea typeface="+mn-ea"/>
                <a:cs typeface="+mn-cs"/>
              </a:defRPr>
            </a:lvl2pPr>
            <a:lvl3pPr marL="1026000" indent="-306000" algn="l" defTabSz="914400" rtl="0" eaLnBrk="1" latinLnBrk="0" hangingPunct="1">
              <a:lnSpc>
                <a:spcPct val="120000"/>
              </a:lnSpc>
              <a:spcBef>
                <a:spcPts val="0"/>
              </a:spcBef>
              <a:spcAft>
                <a:spcPts val="900"/>
              </a:spcAft>
              <a:buClr>
                <a:schemeClr val="accent3"/>
              </a:buClr>
              <a:buFont typeface="Wingdings" charset="2"/>
              <a:buChar char="§"/>
              <a:tabLst/>
              <a:defRPr sz="1800" kern="1200">
                <a:solidFill>
                  <a:schemeClr val="tx1"/>
                </a:solidFill>
                <a:latin typeface="+mn-lt"/>
                <a:ea typeface="+mn-ea"/>
                <a:cs typeface="+mn-cs"/>
              </a:defRPr>
            </a:lvl3pPr>
            <a:lvl4pPr marL="1386000" indent="-306000" algn="l" defTabSz="914400" rtl="0" eaLnBrk="1" latinLnBrk="0" hangingPunct="1">
              <a:lnSpc>
                <a:spcPct val="120000"/>
              </a:lnSpc>
              <a:spcBef>
                <a:spcPts val="0"/>
              </a:spcBef>
              <a:spcAft>
                <a:spcPts val="900"/>
              </a:spcAft>
              <a:buClr>
                <a:schemeClr val="tx1"/>
              </a:buClr>
              <a:buFont typeface="Wingdings" charset="2"/>
              <a:buChar char="§"/>
              <a:tabLst/>
              <a:defRPr sz="1600" kern="1200">
                <a:solidFill>
                  <a:schemeClr val="tx1"/>
                </a:solidFill>
                <a:latin typeface="+mn-lt"/>
                <a:ea typeface="+mn-ea"/>
                <a:cs typeface="+mn-cs"/>
              </a:defRPr>
            </a:lvl4pPr>
            <a:lvl5pPr marL="1746000" indent="-306000" algn="l" defTabSz="914400" rtl="0" eaLnBrk="1" latinLnBrk="0" hangingPunct="1">
              <a:lnSpc>
                <a:spcPct val="120000"/>
              </a:lnSpc>
              <a:spcBef>
                <a:spcPts val="0"/>
              </a:spcBef>
              <a:spcAft>
                <a:spcPts val="800"/>
              </a:spcAft>
              <a:buClr>
                <a:schemeClr val="tx1"/>
              </a:buClr>
              <a:buFont typeface="Wingdings" charset="2"/>
              <a:buChar char="§"/>
              <a:tabLst/>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spcAft>
                <a:spcPts val="450"/>
              </a:spcAft>
            </a:pPr>
            <a:r>
              <a:rPr lang="nl-NL" sz="975" b="1">
                <a:solidFill>
                  <a:srgbClr val="605B9D"/>
                </a:solidFill>
                <a:latin typeface="Microsoft JhengHei Light" panose="020B0304030504040204" pitchFamily="34" charset="-120"/>
                <a:ea typeface="Microsoft JhengHei Light" panose="020B0304030504040204" pitchFamily="34" charset="-120"/>
              </a:rPr>
              <a:t>Doel:</a:t>
            </a:r>
            <a:r>
              <a:rPr lang="nl-NL" sz="975">
                <a:solidFill>
                  <a:srgbClr val="605B9D"/>
                </a:solidFill>
                <a:latin typeface="Microsoft JhengHei Light" panose="020B0304030504040204" pitchFamily="34" charset="-120"/>
                <a:ea typeface="Microsoft JhengHei Light" panose="020B0304030504040204" pitchFamily="34" charset="-120"/>
              </a:rPr>
              <a:t> Het </a:t>
            </a:r>
            <a:r>
              <a:rPr lang="nl-NL" sz="975" err="1">
                <a:solidFill>
                  <a:srgbClr val="605B9D"/>
                </a:solidFill>
                <a:latin typeface="Microsoft JhengHei Light" panose="020B0304030504040204" pitchFamily="34" charset="-120"/>
                <a:ea typeface="Microsoft JhengHei Light" panose="020B0304030504040204" pitchFamily="34" charset="-120"/>
              </a:rPr>
              <a:t>capability</a:t>
            </a:r>
            <a:r>
              <a:rPr lang="nl-NL" sz="975">
                <a:solidFill>
                  <a:srgbClr val="605B9D"/>
                </a:solidFill>
                <a:latin typeface="Microsoft JhengHei Light" panose="020B0304030504040204" pitchFamily="34" charset="-120"/>
                <a:ea typeface="Microsoft JhengHei Light" panose="020B0304030504040204" pitchFamily="34" charset="-120"/>
              </a:rPr>
              <a:t> model is opgesteld om handvatten te bieden aan verandering binnen netbeheerders aangesloten bij Netbeheer Nederland. Door een gedeeld model te gebruiken kunnen de veranderingen vanuit het energie-ecosysteem worden bestuurd; het wordt eenvoudiger voor netbeheerders onderling en leveranciers om samen te werken doordat ze dezelfde taal spreken.</a:t>
            </a:r>
          </a:p>
          <a:p>
            <a:pPr>
              <a:spcAft>
                <a:spcPts val="450"/>
              </a:spcAft>
            </a:pPr>
            <a:endParaRPr lang="nl-NL" sz="975">
              <a:solidFill>
                <a:srgbClr val="605B9D"/>
              </a:solidFill>
              <a:latin typeface="Microsoft JhengHei Light" panose="020B0304030504040204" pitchFamily="34" charset="-120"/>
              <a:ea typeface="Microsoft JhengHei Light" panose="020B0304030504040204" pitchFamily="34" charset="-120"/>
            </a:endParaRPr>
          </a:p>
          <a:p>
            <a:pPr>
              <a:spcAft>
                <a:spcPts val="450"/>
              </a:spcAft>
            </a:pPr>
            <a:r>
              <a:rPr lang="nl-NL" sz="975" b="1">
                <a:solidFill>
                  <a:srgbClr val="605B9D"/>
                </a:solidFill>
                <a:latin typeface="Microsoft JhengHei Light" panose="020B0304030504040204" pitchFamily="34" charset="-120"/>
                <a:ea typeface="Microsoft JhengHei Light" panose="020B0304030504040204" pitchFamily="34" charset="-120"/>
              </a:rPr>
              <a:t>Wat:</a:t>
            </a:r>
            <a:r>
              <a:rPr lang="nl-NL" sz="975">
                <a:solidFill>
                  <a:srgbClr val="605B9D"/>
                </a:solidFill>
                <a:latin typeface="Microsoft JhengHei Light" panose="020B0304030504040204" pitchFamily="34" charset="-120"/>
                <a:ea typeface="Microsoft JhengHei Light" panose="020B0304030504040204" pitchFamily="34" charset="-120"/>
              </a:rPr>
              <a:t> NBility staat voor </a:t>
            </a:r>
            <a:r>
              <a:rPr lang="nl-NL" sz="975" b="1">
                <a:solidFill>
                  <a:srgbClr val="605B9D"/>
                </a:solidFill>
                <a:latin typeface="Microsoft JhengHei Light" panose="020B0304030504040204" pitchFamily="34" charset="-120"/>
                <a:ea typeface="Microsoft JhengHei Light" panose="020B0304030504040204" pitchFamily="34" charset="-120"/>
              </a:rPr>
              <a:t>N</a:t>
            </a:r>
            <a:r>
              <a:rPr lang="nl-NL" sz="975">
                <a:solidFill>
                  <a:srgbClr val="605B9D"/>
                </a:solidFill>
                <a:latin typeface="Microsoft JhengHei Light" panose="020B0304030504040204" pitchFamily="34" charset="-120"/>
                <a:ea typeface="Microsoft JhengHei Light" panose="020B0304030504040204" pitchFamily="34" charset="-120"/>
              </a:rPr>
              <a:t>etbeheer </a:t>
            </a:r>
            <a:r>
              <a:rPr lang="nl-NL" sz="975" b="1">
                <a:solidFill>
                  <a:srgbClr val="605B9D"/>
                </a:solidFill>
                <a:latin typeface="Microsoft JhengHei Light" panose="020B0304030504040204" pitchFamily="34" charset="-120"/>
                <a:ea typeface="Microsoft JhengHei Light" panose="020B0304030504040204" pitchFamily="34" charset="-120"/>
              </a:rPr>
              <a:t>B</a:t>
            </a:r>
            <a:r>
              <a:rPr lang="nl-NL" sz="975">
                <a:solidFill>
                  <a:srgbClr val="605B9D"/>
                </a:solidFill>
                <a:latin typeface="Microsoft JhengHei Light" panose="020B0304030504040204" pitchFamily="34" charset="-120"/>
                <a:ea typeface="Microsoft JhengHei Light" panose="020B0304030504040204" pitchFamily="34" charset="-120"/>
              </a:rPr>
              <a:t>usiness </a:t>
            </a:r>
            <a:r>
              <a:rPr lang="nl-NL" sz="975" err="1">
                <a:solidFill>
                  <a:srgbClr val="605B9D"/>
                </a:solidFill>
                <a:latin typeface="Microsoft JhengHei Light" panose="020B0304030504040204" pitchFamily="34" charset="-120"/>
                <a:ea typeface="Microsoft JhengHei Light" panose="020B0304030504040204" pitchFamily="34" charset="-120"/>
              </a:rPr>
              <a:t>capab</a:t>
            </a:r>
            <a:r>
              <a:rPr lang="nl-NL" sz="975" b="1" err="1">
                <a:solidFill>
                  <a:srgbClr val="605B9D"/>
                </a:solidFill>
                <a:latin typeface="Microsoft JhengHei Light" panose="020B0304030504040204" pitchFamily="34" charset="-120"/>
                <a:ea typeface="Microsoft JhengHei Light" panose="020B0304030504040204" pitchFamily="34" charset="-120"/>
              </a:rPr>
              <a:t>ILITY</a:t>
            </a:r>
            <a:r>
              <a:rPr lang="nl-NL" sz="975">
                <a:solidFill>
                  <a:srgbClr val="605B9D"/>
                </a:solidFill>
                <a:latin typeface="Microsoft JhengHei Light" panose="020B0304030504040204" pitchFamily="34" charset="-120"/>
                <a:ea typeface="Microsoft JhengHei Light" panose="020B0304030504040204" pitchFamily="34" charset="-120"/>
              </a:rPr>
              <a:t>. Het is een conceptueel model: inrichtingsonafhankelijk en waardevrij (van organisatie en systemen). Een </a:t>
            </a:r>
            <a:r>
              <a:rPr lang="nl-NL" sz="975" err="1">
                <a:solidFill>
                  <a:srgbClr val="605B9D"/>
                </a:solidFill>
                <a:latin typeface="Microsoft JhengHei Light" panose="020B0304030504040204" pitchFamily="34" charset="-120"/>
                <a:ea typeface="Microsoft JhengHei Light" panose="020B0304030504040204" pitchFamily="34" charset="-120"/>
              </a:rPr>
              <a:t>capability</a:t>
            </a:r>
            <a:r>
              <a:rPr lang="nl-NL" sz="975">
                <a:solidFill>
                  <a:srgbClr val="605B9D"/>
                </a:solidFill>
                <a:latin typeface="Microsoft JhengHei Light" panose="020B0304030504040204" pitchFamily="34" charset="-120"/>
                <a:ea typeface="Microsoft JhengHei Light" panose="020B0304030504040204" pitchFamily="34" charset="-120"/>
              </a:rPr>
              <a:t> is een samenvoeging van de woorden ‘</a:t>
            </a:r>
            <a:r>
              <a:rPr lang="nl-NL" sz="975" err="1">
                <a:solidFill>
                  <a:srgbClr val="605B9D"/>
                </a:solidFill>
                <a:latin typeface="Microsoft JhengHei Light" panose="020B0304030504040204" pitchFamily="34" charset="-120"/>
                <a:ea typeface="Microsoft JhengHei Light" panose="020B0304030504040204" pitchFamily="34" charset="-120"/>
              </a:rPr>
              <a:t>capacity</a:t>
            </a:r>
            <a:r>
              <a:rPr lang="nl-NL" sz="975">
                <a:solidFill>
                  <a:srgbClr val="605B9D"/>
                </a:solidFill>
                <a:latin typeface="Microsoft JhengHei Light" panose="020B0304030504040204" pitchFamily="34" charset="-120"/>
                <a:ea typeface="Microsoft JhengHei Light" panose="020B0304030504040204" pitchFamily="34" charset="-120"/>
              </a:rPr>
              <a:t>’ en ‘</a:t>
            </a:r>
            <a:r>
              <a:rPr lang="nl-NL" sz="975" err="1">
                <a:solidFill>
                  <a:srgbClr val="605B9D"/>
                </a:solidFill>
                <a:latin typeface="Microsoft JhengHei Light" panose="020B0304030504040204" pitchFamily="34" charset="-120"/>
                <a:ea typeface="Microsoft JhengHei Light" panose="020B0304030504040204" pitchFamily="34" charset="-120"/>
              </a:rPr>
              <a:t>ability</a:t>
            </a:r>
            <a:r>
              <a:rPr lang="nl-NL" sz="975">
                <a:solidFill>
                  <a:srgbClr val="605B9D"/>
                </a:solidFill>
                <a:latin typeface="Microsoft JhengHei Light" panose="020B0304030504040204" pitchFamily="34" charset="-120"/>
                <a:ea typeface="Microsoft JhengHei Light" panose="020B0304030504040204" pitchFamily="34" charset="-120"/>
              </a:rPr>
              <a:t>’. </a:t>
            </a:r>
          </a:p>
          <a:p>
            <a:pPr lvl="1">
              <a:spcAft>
                <a:spcPts val="450"/>
              </a:spcAft>
            </a:pPr>
            <a:r>
              <a:rPr lang="nl-NL" sz="980" err="1">
                <a:solidFill>
                  <a:srgbClr val="605B9D"/>
                </a:solidFill>
                <a:latin typeface="Microsoft JhengHei Light" panose="020B0304030504040204" pitchFamily="34" charset="-120"/>
                <a:ea typeface="Microsoft JhengHei Light" panose="020B0304030504040204" pitchFamily="34" charset="-120"/>
              </a:rPr>
              <a:t>Capacity</a:t>
            </a:r>
            <a:r>
              <a:rPr lang="nl-NL" sz="980">
                <a:solidFill>
                  <a:srgbClr val="605B9D"/>
                </a:solidFill>
                <a:latin typeface="Microsoft JhengHei Light" panose="020B0304030504040204" pitchFamily="34" charset="-120"/>
                <a:ea typeface="Microsoft JhengHei Light" panose="020B0304030504040204" pitchFamily="34" charset="-120"/>
              </a:rPr>
              <a:t>: het vermogen dat je beschikbaar hebt. Denk aan benodigde middelen, data en resources.</a:t>
            </a:r>
          </a:p>
          <a:p>
            <a:pPr lvl="1">
              <a:spcAft>
                <a:spcPts val="450"/>
              </a:spcAft>
            </a:pPr>
            <a:r>
              <a:rPr lang="nl-NL" sz="975" err="1">
                <a:solidFill>
                  <a:srgbClr val="605B9D"/>
                </a:solidFill>
                <a:latin typeface="Microsoft JhengHei Light" panose="020B0304030504040204" pitchFamily="34" charset="-120"/>
                <a:ea typeface="Microsoft JhengHei Light" panose="020B0304030504040204" pitchFamily="34" charset="-120"/>
              </a:rPr>
              <a:t>Ability</a:t>
            </a:r>
            <a:r>
              <a:rPr lang="nl-NL" sz="975">
                <a:solidFill>
                  <a:srgbClr val="605B9D"/>
                </a:solidFill>
                <a:latin typeface="Microsoft JhengHei Light" panose="020B0304030504040204" pitchFamily="34" charset="-120"/>
                <a:ea typeface="Microsoft JhengHei Light" panose="020B0304030504040204" pitchFamily="34" charset="-120"/>
              </a:rPr>
              <a:t>: wat je kunt bieden/waar je toe in staat bent. Denk aan kennis, kunde, informatie en handelingen.</a:t>
            </a:r>
          </a:p>
          <a:p>
            <a:pPr marL="360000" lvl="1" indent="0">
              <a:spcAft>
                <a:spcPts val="450"/>
              </a:spcAft>
              <a:buNone/>
            </a:pPr>
            <a:r>
              <a:rPr lang="nl-NL" sz="980">
                <a:solidFill>
                  <a:srgbClr val="605B9D"/>
                </a:solidFill>
                <a:latin typeface="Microsoft JhengHei Light" panose="020B0304030504040204" pitchFamily="34" charset="-120"/>
                <a:ea typeface="Microsoft JhengHei Light" panose="020B0304030504040204" pitchFamily="34" charset="-120"/>
              </a:rPr>
              <a:t>De </a:t>
            </a:r>
            <a:r>
              <a:rPr lang="nl-NL" sz="980" err="1">
                <a:solidFill>
                  <a:srgbClr val="605B9D"/>
                </a:solidFill>
                <a:latin typeface="Microsoft JhengHei Light" panose="020B0304030504040204" pitchFamily="34" charset="-120"/>
                <a:ea typeface="Microsoft JhengHei Light" panose="020B0304030504040204" pitchFamily="34" charset="-120"/>
              </a:rPr>
              <a:t>capabilities</a:t>
            </a:r>
            <a:r>
              <a:rPr lang="nl-NL" sz="980">
                <a:solidFill>
                  <a:srgbClr val="605B9D"/>
                </a:solidFill>
                <a:latin typeface="Microsoft JhengHei Light" panose="020B0304030504040204" pitchFamily="34" charset="-120"/>
                <a:ea typeface="Microsoft JhengHei Light" panose="020B0304030504040204" pitchFamily="34" charset="-120"/>
              </a:rPr>
              <a:t> zijn afgeleid uit bedrijfsdoelstellingen en zijn wat je nodig hebt om de beoogde bedrijfsresultaten te behalen. Zowel wat betreft mensen als middelen. </a:t>
            </a:r>
            <a:r>
              <a:rPr lang="nl-NL" sz="980" err="1">
                <a:solidFill>
                  <a:srgbClr val="605B9D"/>
                </a:solidFill>
                <a:latin typeface="Microsoft JhengHei Light" panose="020B0304030504040204" pitchFamily="34" charset="-120"/>
                <a:ea typeface="Microsoft JhengHei Light" panose="020B0304030504040204" pitchFamily="34" charset="-120"/>
              </a:rPr>
              <a:t>Capabilities</a:t>
            </a:r>
            <a:r>
              <a:rPr lang="nl-NL" sz="980">
                <a:solidFill>
                  <a:srgbClr val="605B9D"/>
                </a:solidFill>
                <a:latin typeface="Microsoft JhengHei Light" panose="020B0304030504040204" pitchFamily="34" charset="-120"/>
                <a:ea typeface="Microsoft JhengHei Light" panose="020B0304030504040204" pitchFamily="34" charset="-120"/>
              </a:rPr>
              <a:t> als concept hebben een sterke relatie met bedrijfsobjecten (in termen van data/informatie), want een </a:t>
            </a:r>
            <a:r>
              <a:rPr lang="nl-NL" sz="980" err="1">
                <a:solidFill>
                  <a:srgbClr val="605B9D"/>
                </a:solidFill>
                <a:latin typeface="Microsoft JhengHei Light" panose="020B0304030504040204" pitchFamily="34" charset="-120"/>
                <a:ea typeface="Microsoft JhengHei Light" panose="020B0304030504040204" pitchFamily="34" charset="-120"/>
              </a:rPr>
              <a:t>capability</a:t>
            </a:r>
            <a:r>
              <a:rPr lang="nl-NL" sz="980">
                <a:solidFill>
                  <a:srgbClr val="605B9D"/>
                </a:solidFill>
                <a:latin typeface="Microsoft JhengHei Light" panose="020B0304030504040204" pitchFamily="34" charset="-120"/>
                <a:ea typeface="Microsoft JhengHei Light" panose="020B0304030504040204" pitchFamily="34" charset="-120"/>
              </a:rPr>
              <a:t> creëert/wijzigt/verwijdert een object.</a:t>
            </a:r>
          </a:p>
          <a:p>
            <a:pPr marL="270000" lvl="1" indent="0">
              <a:spcAft>
                <a:spcPts val="450"/>
              </a:spcAft>
              <a:buNone/>
            </a:pPr>
            <a:r>
              <a:rPr lang="nl-NL" sz="900">
                <a:solidFill>
                  <a:srgbClr val="605B9D"/>
                </a:solidFill>
                <a:latin typeface="Microsoft JhengHei Light" panose="020B0304030504040204" pitchFamily="34" charset="-120"/>
                <a:ea typeface="Microsoft JhengHei Light" panose="020B0304030504040204" pitchFamily="34" charset="-120"/>
              </a:rPr>
              <a:t>. </a:t>
            </a:r>
          </a:p>
          <a:p>
            <a:pPr>
              <a:spcAft>
                <a:spcPts val="450"/>
              </a:spcAft>
            </a:pPr>
            <a:r>
              <a:rPr lang="nl-NL" sz="975" b="1">
                <a:solidFill>
                  <a:srgbClr val="605B9D"/>
                </a:solidFill>
                <a:latin typeface="Microsoft JhengHei Light" panose="020B0304030504040204" pitchFamily="34" charset="-120"/>
                <a:ea typeface="Microsoft JhengHei Light" panose="020B0304030504040204" pitchFamily="34" charset="-120"/>
              </a:rPr>
              <a:t>Scope:</a:t>
            </a:r>
            <a:r>
              <a:rPr lang="nl-NL" sz="975">
                <a:solidFill>
                  <a:srgbClr val="605B9D"/>
                </a:solidFill>
                <a:latin typeface="Microsoft JhengHei Light" panose="020B0304030504040204" pitchFamily="34" charset="-120"/>
                <a:ea typeface="Microsoft JhengHei Light" panose="020B0304030504040204" pitchFamily="34" charset="-120"/>
              </a:rPr>
              <a:t> Het </a:t>
            </a:r>
            <a:r>
              <a:rPr lang="nl-NL" sz="975" err="1">
                <a:solidFill>
                  <a:srgbClr val="605B9D"/>
                </a:solidFill>
                <a:latin typeface="Microsoft JhengHei Light" panose="020B0304030504040204" pitchFamily="34" charset="-120"/>
                <a:ea typeface="Microsoft JhengHei Light" panose="020B0304030504040204" pitchFamily="34" charset="-120"/>
              </a:rPr>
              <a:t>capability</a:t>
            </a:r>
            <a:r>
              <a:rPr lang="nl-NL" sz="975">
                <a:solidFill>
                  <a:srgbClr val="605B9D"/>
                </a:solidFill>
                <a:latin typeface="Microsoft JhengHei Light" panose="020B0304030504040204" pitchFamily="34" charset="-120"/>
                <a:ea typeface="Microsoft JhengHei Light" panose="020B0304030504040204" pitchFamily="34" charset="-120"/>
              </a:rPr>
              <a:t> model richt zich op de Netbeheerder functies die voortvloeien uit de gereguleerde taken (niet het volledige netwerkbedrijf, met bijvoorbeeld de commerciële functies). Focus van de uitwerking is op de primaire taken, omdat daar vooralsnog sector brede samenwerking plaatsvindt. </a:t>
            </a:r>
          </a:p>
          <a:p>
            <a:pPr marL="0" indent="0">
              <a:spcAft>
                <a:spcPts val="450"/>
              </a:spcAft>
              <a:buNone/>
            </a:pPr>
            <a:endParaRPr lang="nl-NL" sz="900">
              <a:solidFill>
                <a:srgbClr val="605B9D"/>
              </a:solidFill>
              <a:latin typeface="Microsoft JhengHei Light" panose="020B0304030504040204" pitchFamily="34" charset="-120"/>
              <a:ea typeface="Microsoft JhengHei Light" panose="020B0304030504040204" pitchFamily="34" charset="-120"/>
            </a:endParaRPr>
          </a:p>
        </p:txBody>
      </p:sp>
      <p:sp>
        <p:nvSpPr>
          <p:cNvPr id="16" name="Tijdelijke aanduiding voor tekst 2">
            <a:extLst>
              <a:ext uri="{FF2B5EF4-FFF2-40B4-BE49-F238E27FC236}">
                <a16:creationId xmlns:a16="http://schemas.microsoft.com/office/drawing/2014/main" id="{98DBD477-C6BC-402B-8D23-DA923BDCCA3A}"/>
              </a:ext>
            </a:extLst>
          </p:cNvPr>
          <p:cNvSpPr txBox="1">
            <a:spLocks/>
          </p:cNvSpPr>
          <p:nvPr/>
        </p:nvSpPr>
        <p:spPr>
          <a:xfrm>
            <a:off x="513000" y="705494"/>
            <a:ext cx="6901969" cy="203093"/>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r>
              <a:rPr lang="nl-NL" sz="1500">
                <a:solidFill>
                  <a:srgbClr val="48AED0"/>
                </a:solidFill>
                <a:latin typeface="Microsoft JhengHei Light" panose="020B0304030504040204" pitchFamily="34" charset="-120"/>
                <a:ea typeface="Microsoft JhengHei Light" panose="020B0304030504040204" pitchFamily="34" charset="-120"/>
                <a:cs typeface="Calibri Light"/>
              </a:rPr>
              <a:t>Het gezamenlijke referentie model voor netbeheerders en haar leveranciers</a:t>
            </a:r>
          </a:p>
        </p:txBody>
      </p:sp>
      <p:pic>
        <p:nvPicPr>
          <p:cNvPr id="4" name="Afbeelding 3">
            <a:extLst>
              <a:ext uri="{FF2B5EF4-FFF2-40B4-BE49-F238E27FC236}">
                <a16:creationId xmlns:a16="http://schemas.microsoft.com/office/drawing/2014/main" id="{AAB7A51D-B69E-457E-8411-56D66C837E99}"/>
              </a:ext>
            </a:extLst>
          </p:cNvPr>
          <p:cNvPicPr>
            <a:picLocks noChangeAspect="1"/>
          </p:cNvPicPr>
          <p:nvPr/>
        </p:nvPicPr>
        <p:blipFill>
          <a:blip r:embed="rId2"/>
          <a:stretch>
            <a:fillRect/>
          </a:stretch>
        </p:blipFill>
        <p:spPr>
          <a:xfrm>
            <a:off x="7745267" y="120227"/>
            <a:ext cx="1231874" cy="360000"/>
          </a:xfrm>
          <a:prstGeom prst="rect">
            <a:avLst/>
          </a:prstGeom>
        </p:spPr>
      </p:pic>
      <p:pic>
        <p:nvPicPr>
          <p:cNvPr id="7" name="Graphic 6" descr="Roos">
            <a:extLst>
              <a:ext uri="{FF2B5EF4-FFF2-40B4-BE49-F238E27FC236}">
                <a16:creationId xmlns:a16="http://schemas.microsoft.com/office/drawing/2014/main" id="{59CEC9C7-33BE-45E1-922B-4B565F79655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027206" y="3938863"/>
            <a:ext cx="1089589" cy="1089589"/>
          </a:xfrm>
          <a:prstGeom prst="rect">
            <a:avLst/>
          </a:prstGeom>
        </p:spPr>
      </p:pic>
      <p:sp>
        <p:nvSpPr>
          <p:cNvPr id="8" name="Tijdelijke aanduiding voor dianummer 2">
            <a:extLst>
              <a:ext uri="{FF2B5EF4-FFF2-40B4-BE49-F238E27FC236}">
                <a16:creationId xmlns:a16="http://schemas.microsoft.com/office/drawing/2014/main" id="{9EE902FF-D8AB-4366-A792-1B2784EE146F}"/>
              </a:ext>
            </a:extLst>
          </p:cNvPr>
          <p:cNvSpPr txBox="1">
            <a:spLocks/>
          </p:cNvSpPr>
          <p:nvPr/>
        </p:nvSpPr>
        <p:spPr>
          <a:xfrm>
            <a:off x="747964" y="4904400"/>
            <a:ext cx="360000" cy="216000"/>
          </a:xfrm>
          <a:prstGeom prst="rect">
            <a:avLst/>
          </a:prstGeom>
        </p:spPr>
        <p:txBody>
          <a:bodyPr vert="horz" lIns="0" tIns="0" rIns="0" bIns="0" rtlCol="0" anchor="t" anchorCtr="0">
            <a:noAutofit/>
          </a:bodyPr>
          <a:lstStyle>
            <a:defPPr>
              <a:defRPr lang="nl-NL"/>
            </a:defPPr>
            <a:lvl1pPr marL="0" algn="r" defTabSz="685800" rtl="0" eaLnBrk="1" latinLnBrk="0" hangingPunct="1">
              <a:defRPr sz="1000" b="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defRPr/>
            </a:pPr>
            <a:fld id="{F68BF4A6-40A7-E04A-A78B-7409A1BC41E0}" type="slidenum">
              <a:rPr lang="en-GB" sz="750" smtClean="0">
                <a:solidFill>
                  <a:srgbClr val="625D62">
                    <a:tint val="75000"/>
                  </a:srgbClr>
                </a:solidFill>
                <a:latin typeface="Arial"/>
              </a:rPr>
              <a:pPr algn="l">
                <a:defRPr/>
              </a:pPr>
              <a:t>4</a:t>
            </a:fld>
            <a:endParaRPr lang="en-GB" sz="750">
              <a:solidFill>
                <a:srgbClr val="625D62">
                  <a:tint val="75000"/>
                </a:srgbClr>
              </a:solidFill>
              <a:latin typeface="Arial"/>
            </a:endParaRPr>
          </a:p>
        </p:txBody>
      </p:sp>
    </p:spTree>
    <p:extLst>
      <p:ext uri="{BB962C8B-B14F-4D97-AF65-F5344CB8AC3E}">
        <p14:creationId xmlns:p14="http://schemas.microsoft.com/office/powerpoint/2010/main" val="217545518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561B1A8-5368-48CF-BEE0-BA6F4BA73B0A}"/>
              </a:ext>
            </a:extLst>
          </p:cNvPr>
          <p:cNvSpPr>
            <a:spLocks noGrp="1"/>
          </p:cNvSpPr>
          <p:nvPr>
            <p:ph type="title"/>
          </p:nvPr>
        </p:nvSpPr>
        <p:spPr>
          <a:xfrm>
            <a:off x="594000" y="340286"/>
            <a:ext cx="7200000" cy="720000"/>
          </a:xfrm>
        </p:spPr>
        <p:txBody>
          <a:bodyPr/>
          <a:lstStyle/>
          <a:p>
            <a:r>
              <a:rPr lang="nl-NL"/>
              <a:t>Release </a:t>
            </a:r>
            <a:r>
              <a:rPr lang="nl-NL" err="1"/>
              <a:t>notes</a:t>
            </a:r>
            <a:r>
              <a:rPr lang="nl-NL"/>
              <a:t> versie 2.0 t.o.v. versie 1.0</a:t>
            </a:r>
          </a:p>
        </p:txBody>
      </p:sp>
      <p:sp>
        <p:nvSpPr>
          <p:cNvPr id="3" name="Tijdelijke aanduiding voor inhoud 2">
            <a:extLst>
              <a:ext uri="{FF2B5EF4-FFF2-40B4-BE49-F238E27FC236}">
                <a16:creationId xmlns:a16="http://schemas.microsoft.com/office/drawing/2014/main" id="{73C699F1-965A-4A85-888A-4826A00F8947}"/>
              </a:ext>
            </a:extLst>
          </p:cNvPr>
          <p:cNvSpPr>
            <a:spLocks noGrp="1"/>
          </p:cNvSpPr>
          <p:nvPr>
            <p:ph idx="1"/>
          </p:nvPr>
        </p:nvSpPr>
        <p:spPr>
          <a:xfrm>
            <a:off x="594000" y="806036"/>
            <a:ext cx="7956000" cy="3096000"/>
          </a:xfrm>
        </p:spPr>
        <p:txBody>
          <a:bodyPr/>
          <a:lstStyle/>
          <a:p>
            <a:pPr marL="179705" indent="-179705"/>
            <a:r>
              <a:rPr lang="nl-NL" sz="1200"/>
              <a:t>Bedrijfsobjecten toegevoegd, maximaal gebaseerd op wet- en regelgeving/codes. </a:t>
            </a:r>
            <a:endParaRPr lang="nl-NL"/>
          </a:p>
          <a:p>
            <a:pPr marL="179705" indent="-179705"/>
            <a:r>
              <a:rPr lang="nl-NL" sz="1200" err="1"/>
              <a:t>Capability</a:t>
            </a:r>
            <a:r>
              <a:rPr lang="nl-NL" sz="1200"/>
              <a:t> benamingen en omschrijvingen aangepast om optimaal op bedrijfsobjecten aan te sluiten, O.a. </a:t>
            </a:r>
            <a:endParaRPr lang="nl-NL" sz="1200">
              <a:cs typeface="Arial"/>
            </a:endParaRPr>
          </a:p>
          <a:p>
            <a:pPr marL="359410" lvl="1" indent="-179705"/>
            <a:r>
              <a:rPr lang="nl-NL" sz="1100"/>
              <a:t>Transport &amp; distributie vervangen door transport (wet spreekt over transport bestaande uit transmissie en distributie)</a:t>
            </a:r>
            <a:endParaRPr lang="nl-NL" sz="1100">
              <a:cs typeface="Arial"/>
            </a:endParaRPr>
          </a:p>
          <a:p>
            <a:pPr marL="359410" lvl="1" indent="-179705"/>
            <a:r>
              <a:rPr lang="nl-NL" sz="1100"/>
              <a:t>Verstoringen vervangen door storingen en onderbrekingen</a:t>
            </a:r>
            <a:endParaRPr lang="nl-NL" sz="1100">
              <a:cs typeface="Arial"/>
            </a:endParaRPr>
          </a:p>
          <a:p>
            <a:pPr marL="179705" indent="-179705"/>
            <a:r>
              <a:rPr lang="nl-NL" sz="1200" err="1"/>
              <a:t>Capabilities</a:t>
            </a:r>
            <a:r>
              <a:rPr lang="nl-NL" sz="1200"/>
              <a:t> verschoven van domein om optimaal op bedrijfsobject indeling aan te sluiten, o.a. </a:t>
            </a:r>
            <a:endParaRPr lang="nl-NL" sz="1200">
              <a:cs typeface="Arial"/>
            </a:endParaRPr>
          </a:p>
          <a:p>
            <a:pPr marL="359410" lvl="1" indent="-179705"/>
            <a:r>
              <a:rPr lang="nl-NL" sz="1100" err="1"/>
              <a:t>Contractloze</a:t>
            </a:r>
            <a:r>
              <a:rPr lang="nl-NL" sz="1100"/>
              <a:t> aansluitingen bewaken/verminderen van 6.3 naar 1.4</a:t>
            </a:r>
            <a:endParaRPr lang="nl-NL" sz="1100">
              <a:cs typeface="Arial"/>
            </a:endParaRPr>
          </a:p>
          <a:p>
            <a:pPr marL="359410" lvl="1" indent="-179705"/>
            <a:r>
              <a:rPr lang="nl-NL" sz="1100"/>
              <a:t>Fraude bestrijden van 6.3 naar 1.4</a:t>
            </a:r>
            <a:endParaRPr lang="nl-NL" sz="1100">
              <a:cs typeface="Arial"/>
            </a:endParaRPr>
          </a:p>
          <a:p>
            <a:pPr marL="359410" lvl="1" indent="-179705"/>
            <a:r>
              <a:rPr lang="nl-NL" sz="1100"/>
              <a:t>Omgevingsanalyse verrichten van 5.4 naar 3.1</a:t>
            </a:r>
            <a:endParaRPr lang="nl-NL" sz="1100">
              <a:cs typeface="Arial"/>
            </a:endParaRPr>
          </a:p>
          <a:p>
            <a:pPr marL="359410" lvl="1" indent="-179705"/>
            <a:r>
              <a:rPr lang="nl-NL" sz="1100"/>
              <a:t>Tracé vergunningen verkrijgen/zakelijk recht vestigen van 5.4 naar 3.1</a:t>
            </a:r>
            <a:endParaRPr lang="nl-NL" sz="1100">
              <a:cs typeface="Arial"/>
            </a:endParaRPr>
          </a:p>
          <a:p>
            <a:pPr marL="359410" lvl="1" indent="-179705"/>
            <a:r>
              <a:rPr lang="nl-NL" sz="1100"/>
              <a:t>Graafschade voorkomen van 5.4 naar 3.2</a:t>
            </a:r>
            <a:endParaRPr lang="nl-NL" sz="1100">
              <a:cs typeface="Arial"/>
            </a:endParaRPr>
          </a:p>
          <a:p>
            <a:pPr marL="359410" lvl="1" indent="-179705">
              <a:buClr>
                <a:srgbClr val="005F87"/>
              </a:buClr>
            </a:pPr>
            <a:r>
              <a:rPr lang="nl-NL" sz="1100">
                <a:cs typeface="Arial"/>
              </a:rPr>
              <a:t>Samenvoegen 3.1.3 en 3.1.4; 3.2.3 en 3.2.4.</a:t>
            </a:r>
            <a:endParaRPr lang="nl-NL" sz="1100"/>
          </a:p>
          <a:p>
            <a:pPr marL="179705" indent="-179705"/>
            <a:r>
              <a:rPr lang="nl-NL" sz="1200" err="1"/>
              <a:t>Capabilities</a:t>
            </a:r>
            <a:r>
              <a:rPr lang="nl-NL" sz="1200"/>
              <a:t> en bedrijfsobjecten in marktfacilitering geherstructureerd om beter aan te sluiten op wet- en regelgeving/codes, o.a.</a:t>
            </a:r>
            <a:endParaRPr lang="nl-NL" sz="1200">
              <a:cs typeface="Arial"/>
            </a:endParaRPr>
          </a:p>
          <a:p>
            <a:pPr marL="359410" lvl="1" indent="-179705"/>
            <a:r>
              <a:rPr lang="nl-NL" sz="1100"/>
              <a:t>Onderscheid tussen Marktpartijen bedienen en relaties onderhouden, Markt data beheren, Marktprocessen uitvoeren/faciliteren, Delen van marktdata faciliteren. </a:t>
            </a:r>
            <a:endParaRPr lang="nl-NL" sz="1100">
              <a:cs typeface="Arial"/>
            </a:endParaRPr>
          </a:p>
          <a:p>
            <a:pPr marL="359410" lvl="1" indent="-179705"/>
            <a:r>
              <a:rPr lang="nl-NL" sz="1100" err="1"/>
              <a:t>Flex</a:t>
            </a:r>
            <a:r>
              <a:rPr lang="nl-NL" sz="1100"/>
              <a:t> benutten </a:t>
            </a:r>
            <a:r>
              <a:rPr lang="nl-NL" sz="1100" err="1"/>
              <a:t>capabilities</a:t>
            </a:r>
            <a:r>
              <a:rPr lang="nl-NL" sz="1100"/>
              <a:t> aangesloten op bedrijfsobjecten en ondergebracht in Marktprocessen uitvoeren/faciliteren: 6.3.5: </a:t>
            </a:r>
            <a:r>
              <a:rPr lang="nl-NL" sz="1100" err="1"/>
              <a:t>Opregel</a:t>
            </a:r>
            <a:r>
              <a:rPr lang="nl-NL" sz="1100"/>
              <a:t>- en afregelbehoefte communiceren; 6.3.6  </a:t>
            </a:r>
            <a:r>
              <a:rPr lang="nl-NL" sz="1100" err="1"/>
              <a:t>Opregel</a:t>
            </a:r>
            <a:r>
              <a:rPr lang="nl-NL" sz="1100"/>
              <a:t>- en afregelaanbod beheren.</a:t>
            </a:r>
            <a:endParaRPr lang="nl-NL" sz="1100">
              <a:cs typeface="Arial"/>
            </a:endParaRPr>
          </a:p>
          <a:p>
            <a:pPr marL="179705" indent="-179705"/>
            <a:r>
              <a:rPr lang="nl-NL" sz="1200"/>
              <a:t>Engelse vertaling van </a:t>
            </a:r>
            <a:r>
              <a:rPr lang="nl-NL" sz="1200" err="1"/>
              <a:t>capabilities</a:t>
            </a:r>
            <a:r>
              <a:rPr lang="nl-NL" sz="1200"/>
              <a:t>, </a:t>
            </a:r>
            <a:r>
              <a:rPr lang="nl-NL" sz="1200" err="1"/>
              <a:t>capability</a:t>
            </a:r>
            <a:r>
              <a:rPr lang="nl-NL" sz="1200"/>
              <a:t> omschrijvingen en bedrijfsobjecten toegevoegd.</a:t>
            </a:r>
          </a:p>
          <a:p>
            <a:pPr marL="179705" indent="-179705"/>
            <a:r>
              <a:rPr lang="nl-NL" sz="1200">
                <a:cs typeface="Arial"/>
              </a:rPr>
              <a:t>Voorbeelden uit </a:t>
            </a:r>
            <a:r>
              <a:rPr lang="nl-NL" sz="1200" err="1">
                <a:cs typeface="Arial"/>
              </a:rPr>
              <a:t>capability</a:t>
            </a:r>
            <a:r>
              <a:rPr lang="nl-NL" sz="1200">
                <a:cs typeface="Arial"/>
              </a:rPr>
              <a:t> namen verwijderd en opgenomen in de omschrijving.</a:t>
            </a:r>
          </a:p>
          <a:p>
            <a:pPr marL="179705" indent="-179705"/>
            <a:r>
              <a:rPr lang="nl-NL" sz="1200"/>
              <a:t>Modelpresentatie ontdaan van dubbele vastleggingen. </a:t>
            </a:r>
            <a:endParaRPr lang="nl-NL" sz="1200">
              <a:cs typeface="Arial"/>
            </a:endParaRPr>
          </a:p>
          <a:p>
            <a:pPr marL="179705" indent="-179705"/>
            <a:r>
              <a:rPr lang="nl-NL" sz="1200"/>
              <a:t>Excel presentatie vorm aangepast (samenhang, toegankelijkheid).</a:t>
            </a:r>
            <a:endParaRPr lang="nl-NL" sz="1200">
              <a:cs typeface="Arial"/>
            </a:endParaRPr>
          </a:p>
          <a:p>
            <a:pPr marL="179705" indent="-179705"/>
            <a:endParaRPr lang="nl-NL" sz="1200">
              <a:cs typeface="Arial"/>
            </a:endParaRPr>
          </a:p>
          <a:p>
            <a:pPr marL="359410" lvl="1" indent="-179705"/>
            <a:endParaRPr lang="nl-NL" sz="1100">
              <a:cs typeface="Arial"/>
            </a:endParaRPr>
          </a:p>
          <a:p>
            <a:pPr marL="359410" lvl="1" indent="-179705"/>
            <a:endParaRPr lang="nl-NL" sz="1100">
              <a:cs typeface="Arial"/>
            </a:endParaRPr>
          </a:p>
          <a:p>
            <a:pPr marL="0" indent="0">
              <a:buNone/>
            </a:pPr>
            <a:endParaRPr lang="nl-NL" sz="1200"/>
          </a:p>
        </p:txBody>
      </p:sp>
    </p:spTree>
    <p:extLst>
      <p:ext uri="{BB962C8B-B14F-4D97-AF65-F5344CB8AC3E}">
        <p14:creationId xmlns:p14="http://schemas.microsoft.com/office/powerpoint/2010/main" val="137848227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hoek 5">
            <a:extLst>
              <a:ext uri="{FF2B5EF4-FFF2-40B4-BE49-F238E27FC236}">
                <a16:creationId xmlns:a16="http://schemas.microsoft.com/office/drawing/2014/main" id="{6BF4A369-3075-4EC3-828E-57A1323FCF77}"/>
              </a:ext>
            </a:extLst>
          </p:cNvPr>
          <p:cNvSpPr/>
          <p:nvPr/>
        </p:nvSpPr>
        <p:spPr>
          <a:xfrm>
            <a:off x="10455815" y="-38100"/>
            <a:ext cx="11189478" cy="263591"/>
          </a:xfrm>
          <a:prstGeom prst="rect">
            <a:avLst/>
          </a:prstGeom>
          <a:solidFill>
            <a:srgbClr val="008CBE"/>
          </a:solidFill>
          <a:ln w="25400" cap="flat" cmpd="sng" algn="ctr">
            <a:noFill/>
            <a:prstDash val="solid"/>
          </a:ln>
          <a:effectLst/>
        </p:spPr>
        <p:txBody>
          <a:bodyPr vert="horz" rtlCol="0" anchor="ctr"/>
          <a:lstStyle/>
          <a:p>
            <a:pPr algn="ctr" defTabSz="767871">
              <a:defRPr/>
            </a:pPr>
            <a:r>
              <a:rPr lang="nl-NL" sz="750" kern="0">
                <a:solidFill>
                  <a:prstClr val="white"/>
                </a:solidFill>
                <a:latin typeface="Microsoft JhengHei Light"/>
              </a:rPr>
              <a:t>Het bedrijf richting geven</a:t>
            </a:r>
          </a:p>
        </p:txBody>
      </p:sp>
      <p:sp>
        <p:nvSpPr>
          <p:cNvPr id="2" name="Afgeronde rechthoek 14">
            <a:extLst>
              <a:ext uri="{FF2B5EF4-FFF2-40B4-BE49-F238E27FC236}">
                <a16:creationId xmlns:a16="http://schemas.microsoft.com/office/drawing/2014/main" id="{E6D54ABA-43D4-404A-B312-0CA06A680C41}"/>
              </a:ext>
            </a:extLst>
          </p:cNvPr>
          <p:cNvSpPr/>
          <p:nvPr/>
        </p:nvSpPr>
        <p:spPr>
          <a:xfrm>
            <a:off x="10447995" y="1568905"/>
            <a:ext cx="2207273" cy="545826"/>
          </a:xfrm>
          <a:prstGeom prst="roundRect">
            <a:avLst>
              <a:gd name="adj" fmla="val 6014"/>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defTabSz="767871">
              <a:defRPr/>
            </a:pPr>
            <a:r>
              <a:rPr lang="nl-NL" sz="750" b="1" kern="0">
                <a:solidFill>
                  <a:srgbClr val="080808"/>
                </a:solidFill>
                <a:latin typeface="Microsoft JhengHei Light"/>
              </a:rPr>
              <a:t>1.2. Contracten verwerven en beheren</a:t>
            </a:r>
          </a:p>
        </p:txBody>
      </p:sp>
      <p:sp>
        <p:nvSpPr>
          <p:cNvPr id="4" name="Afgeronde rechthoek 16">
            <a:extLst>
              <a:ext uri="{FF2B5EF4-FFF2-40B4-BE49-F238E27FC236}">
                <a16:creationId xmlns:a16="http://schemas.microsoft.com/office/drawing/2014/main" id="{CC90A80C-6242-4CBE-B5DE-C5275CA7D362}"/>
              </a:ext>
            </a:extLst>
          </p:cNvPr>
          <p:cNvSpPr/>
          <p:nvPr/>
        </p:nvSpPr>
        <p:spPr>
          <a:xfrm>
            <a:off x="10447995" y="275868"/>
            <a:ext cx="2197890" cy="1224457"/>
          </a:xfrm>
          <a:prstGeom prst="roundRect">
            <a:avLst>
              <a:gd name="adj" fmla="val 3977"/>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defTabSz="767871">
              <a:defRPr/>
            </a:pPr>
            <a:r>
              <a:rPr lang="nl-NL" sz="750" b="1">
                <a:solidFill>
                  <a:srgbClr val="080808"/>
                </a:solidFill>
                <a:latin typeface="Microsoft JhengHei Light"/>
              </a:rPr>
              <a:t>1.1. Klanten bedienen en relaties onderhouden</a:t>
            </a:r>
          </a:p>
        </p:txBody>
      </p:sp>
      <p:sp>
        <p:nvSpPr>
          <p:cNvPr id="8" name="Afgeronde rechthoek 22">
            <a:extLst>
              <a:ext uri="{FF2B5EF4-FFF2-40B4-BE49-F238E27FC236}">
                <a16:creationId xmlns:a16="http://schemas.microsoft.com/office/drawing/2014/main" id="{6AA55FF6-B510-4E20-8415-684BD9DA454F}"/>
              </a:ext>
            </a:extLst>
          </p:cNvPr>
          <p:cNvSpPr/>
          <p:nvPr/>
        </p:nvSpPr>
        <p:spPr>
          <a:xfrm>
            <a:off x="10460849" y="2913858"/>
            <a:ext cx="2211336" cy="1155120"/>
          </a:xfrm>
          <a:prstGeom prst="roundRect">
            <a:avLst>
              <a:gd name="adj" fmla="val 6290"/>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defTabSz="767871">
              <a:defRPr/>
            </a:pPr>
            <a:r>
              <a:rPr lang="nl-NL" sz="750" b="1" kern="0">
                <a:solidFill>
                  <a:srgbClr val="080808"/>
                </a:solidFill>
                <a:latin typeface="Microsoft JhengHei Light"/>
              </a:rPr>
              <a:t>1.4. Inkomstenverlies beperken</a:t>
            </a:r>
          </a:p>
        </p:txBody>
      </p:sp>
      <p:sp>
        <p:nvSpPr>
          <p:cNvPr id="9" name="Afgeronde rechthoek 25">
            <a:extLst>
              <a:ext uri="{FF2B5EF4-FFF2-40B4-BE49-F238E27FC236}">
                <a16:creationId xmlns:a16="http://schemas.microsoft.com/office/drawing/2014/main" id="{3EBF9EAC-3B37-4E94-B366-11969694156A}"/>
              </a:ext>
            </a:extLst>
          </p:cNvPr>
          <p:cNvSpPr/>
          <p:nvPr/>
        </p:nvSpPr>
        <p:spPr>
          <a:xfrm>
            <a:off x="10447996" y="2168949"/>
            <a:ext cx="2210730" cy="698021"/>
          </a:xfrm>
          <a:prstGeom prst="roundRect">
            <a:avLst>
              <a:gd name="adj" fmla="val 6290"/>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defTabSz="767871">
              <a:defRPr/>
            </a:pPr>
            <a:r>
              <a:rPr lang="nl-NL" sz="750" b="1" kern="0">
                <a:solidFill>
                  <a:srgbClr val="080808"/>
                </a:solidFill>
                <a:latin typeface="Microsoft JhengHei Light"/>
              </a:rPr>
              <a:t>1.3. Factureren en innen</a:t>
            </a:r>
          </a:p>
        </p:txBody>
      </p:sp>
      <p:graphicFrame>
        <p:nvGraphicFramePr>
          <p:cNvPr id="10" name="Tabel 3">
            <a:extLst>
              <a:ext uri="{FF2B5EF4-FFF2-40B4-BE49-F238E27FC236}">
                <a16:creationId xmlns:a16="http://schemas.microsoft.com/office/drawing/2014/main" id="{2AE7B0BA-3758-4960-A548-B2B28B225FA2}"/>
              </a:ext>
            </a:extLst>
          </p:cNvPr>
          <p:cNvGraphicFramePr>
            <a:graphicFrameLocks noGrp="1"/>
          </p:cNvGraphicFramePr>
          <p:nvPr/>
        </p:nvGraphicFramePr>
        <p:xfrm>
          <a:off x="10441859" y="3106218"/>
          <a:ext cx="2351065" cy="962760"/>
        </p:xfrm>
        <a:graphic>
          <a:graphicData uri="http://schemas.openxmlformats.org/drawingml/2006/table">
            <a:tbl>
              <a:tblPr>
                <a:tableStyleId>{2D5ABB26-0587-4C30-8999-92F81FD0307C}</a:tableStyleId>
              </a:tblPr>
              <a:tblGrid>
                <a:gridCol w="2351065">
                  <a:extLst>
                    <a:ext uri="{9D8B030D-6E8A-4147-A177-3AD203B41FA5}">
                      <a16:colId xmlns:a16="http://schemas.microsoft.com/office/drawing/2014/main" val="3018278592"/>
                    </a:ext>
                  </a:extLst>
                </a:gridCol>
              </a:tblGrid>
              <a:tr h="146070">
                <a:tc>
                  <a:txBody>
                    <a:bodyPr/>
                    <a:lstStyle/>
                    <a:p>
                      <a:pPr marL="182563" indent="-182563"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..1. Schade verhalen veroorzaakt door derden</a:t>
                      </a:r>
                    </a:p>
                  </a:txBody>
                  <a:tcPr marL="68580" marR="68580" marT="21600" marB="21600"/>
                </a:tc>
                <a:extLst>
                  <a:ext uri="{0D108BD9-81ED-4DB2-BD59-A6C34878D82A}">
                    <a16:rowId xmlns:a16="http://schemas.microsoft.com/office/drawing/2014/main" val="1625242384"/>
                  </a:ext>
                </a:extLst>
              </a:tr>
              <a:tr h="248940">
                <a:tc>
                  <a:txBody>
                    <a:bodyPr/>
                    <a:lstStyle/>
                    <a:p>
                      <a:pPr marL="182563" indent="-182563"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..2. Inkomstenverlies in processen opsporen en voorkomen (revenu </a:t>
                      </a:r>
                      <a:r>
                        <a:rPr kumimoji="0" lang="nl-NL" sz="700" b="0" i="0" u="none" strike="noStrike" kern="1200" cap="none" spc="0" normalizeH="0" baseline="0" err="1">
                          <a:ln>
                            <a:noFill/>
                          </a:ln>
                          <a:solidFill>
                            <a:srgbClr val="000000"/>
                          </a:solidFill>
                          <a:effectLst/>
                          <a:uLnTx/>
                          <a:uFillTx/>
                          <a:latin typeface="Microsoft JhengHei Light"/>
                          <a:ea typeface="+mn-ea"/>
                          <a:cs typeface="+mn-cs"/>
                        </a:rPr>
                        <a:t>assurance</a:t>
                      </a:r>
                      <a:r>
                        <a:rPr kumimoji="0" lang="nl-NL" sz="700" b="0" i="0" u="none" strike="noStrike" kern="1200" cap="none" spc="0" normalizeH="0" baseline="0">
                          <a:ln>
                            <a:noFill/>
                          </a:ln>
                          <a:solidFill>
                            <a:srgbClr val="000000"/>
                          </a:solidFill>
                          <a:effectLst/>
                          <a:uLnTx/>
                          <a:uFillTx/>
                          <a:latin typeface="Microsoft JhengHei Light"/>
                          <a:ea typeface="+mn-ea"/>
                          <a:cs typeface="+mn-cs"/>
                        </a:rPr>
                        <a:t>)</a:t>
                      </a:r>
                    </a:p>
                  </a:txBody>
                  <a:tcPr marL="68580" marR="68580" marT="21600" marB="21600"/>
                </a:tc>
                <a:extLst>
                  <a:ext uri="{0D108BD9-81ED-4DB2-BD59-A6C34878D82A}">
                    <a16:rowId xmlns:a16="http://schemas.microsoft.com/office/drawing/2014/main" val="3100095967"/>
                  </a:ext>
                </a:extLst>
              </a:tr>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.3. Technisch netverlies opsporen en voorkomen</a:t>
                      </a:r>
                    </a:p>
                  </a:txBody>
                  <a:tcPr marL="68580" marR="68580" marT="21600" marB="21600"/>
                </a:tc>
                <a:extLst>
                  <a:ext uri="{0D108BD9-81ED-4DB2-BD59-A6C34878D82A}">
                    <a16:rowId xmlns:a16="http://schemas.microsoft.com/office/drawing/2014/main" val="4247406757"/>
                  </a:ext>
                </a:extLst>
              </a:tr>
              <a:tr h="146070">
                <a:tc>
                  <a:txBody>
                    <a:bodyPr/>
                    <a:lstStyle/>
                    <a:p>
                      <a:pPr marL="182563" indent="-182563" algn="l" defTabSz="914400" rtl="0" eaLnBrk="1" latinLnBrk="0" hangingPunct="1"/>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..4. Storingscompensatie bepalen</a:t>
                      </a:r>
                    </a:p>
                  </a:txBody>
                  <a:tcPr marL="68580" marR="68580" marT="21600" marB="21600"/>
                </a:tc>
                <a:extLst>
                  <a:ext uri="{0D108BD9-81ED-4DB2-BD59-A6C34878D82A}">
                    <a16:rowId xmlns:a16="http://schemas.microsoft.com/office/drawing/2014/main" val="518737075"/>
                  </a:ext>
                </a:extLst>
              </a:tr>
              <a:tr h="146070">
                <a:tc>
                  <a:txBody>
                    <a:bodyPr/>
                    <a:lstStyle/>
                    <a:p>
                      <a:pPr marL="182563" indent="-182563" algn="l" defTabSz="914400" rtl="0" eaLnBrk="1" latinLnBrk="0" hangingPunct="1"/>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..5. </a:t>
                      </a:r>
                      <a:r>
                        <a:rPr kumimoji="0" lang="nl-NL" sz="700" b="0" i="0" u="none" strike="noStrike" kern="1200" cap="none" spc="0" normalizeH="0" baseline="0">
                          <a:ln>
                            <a:noFill/>
                          </a:ln>
                          <a:solidFill>
                            <a:srgbClr val="000000"/>
                          </a:solidFill>
                          <a:effectLst/>
                          <a:uLnTx/>
                          <a:uFillTx/>
                          <a:latin typeface="Microsoft JhengHei Light"/>
                          <a:ea typeface="+mn-ea"/>
                          <a:cs typeface="+mn-cs"/>
                        </a:rPr>
                        <a:t>Schadevergoeding bij schade veroorzaakt door werkzaamheden bepalen</a:t>
                      </a:r>
                    </a:p>
                  </a:txBody>
                  <a:tcPr marL="68580" marR="68580" marT="21600" marB="21600"/>
                </a:tc>
                <a:extLst>
                  <a:ext uri="{0D108BD9-81ED-4DB2-BD59-A6C34878D82A}">
                    <a16:rowId xmlns:a16="http://schemas.microsoft.com/office/drawing/2014/main" val="349404031"/>
                  </a:ext>
                </a:extLst>
              </a:tr>
            </a:tbl>
          </a:graphicData>
        </a:graphic>
      </p:graphicFrame>
      <p:graphicFrame>
        <p:nvGraphicFramePr>
          <p:cNvPr id="11" name="Tabel 3">
            <a:extLst>
              <a:ext uri="{FF2B5EF4-FFF2-40B4-BE49-F238E27FC236}">
                <a16:creationId xmlns:a16="http://schemas.microsoft.com/office/drawing/2014/main" id="{BE7BE7FB-CF89-4CE0-9037-E7C31642E056}"/>
              </a:ext>
            </a:extLst>
          </p:cNvPr>
          <p:cNvGraphicFramePr>
            <a:graphicFrameLocks noGrp="1"/>
          </p:cNvGraphicFramePr>
          <p:nvPr/>
        </p:nvGraphicFramePr>
        <p:xfrm>
          <a:off x="10429875" y="2327846"/>
          <a:ext cx="2351065" cy="449640"/>
        </p:xfrm>
        <a:graphic>
          <a:graphicData uri="http://schemas.openxmlformats.org/drawingml/2006/table">
            <a:tbl>
              <a:tblPr>
                <a:tableStyleId>{2D5ABB26-0587-4C30-8999-92F81FD0307C}</a:tableStyleId>
              </a:tblPr>
              <a:tblGrid>
                <a:gridCol w="2351065">
                  <a:extLst>
                    <a:ext uri="{9D8B030D-6E8A-4147-A177-3AD203B41FA5}">
                      <a16:colId xmlns:a16="http://schemas.microsoft.com/office/drawing/2014/main" val="1594262196"/>
                    </a:ext>
                  </a:extLst>
                </a:gridCol>
              </a:tblGrid>
              <a:tr h="146070">
                <a:tc>
                  <a:txBody>
                    <a:bodyPr/>
                    <a:lstStyle/>
                    <a:p>
                      <a:pPr marL="182563" indent="-182563"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..1. Vergoeding voor geleverde diensten berekenen</a:t>
                      </a:r>
                    </a:p>
                  </a:txBody>
                  <a:tcPr marL="68580" marR="68580" marT="21600" marB="21600"/>
                </a:tc>
                <a:extLst>
                  <a:ext uri="{0D108BD9-81ED-4DB2-BD59-A6C34878D82A}">
                    <a16:rowId xmlns:a16="http://schemas.microsoft.com/office/drawing/2014/main" val="3623793983"/>
                  </a:ext>
                </a:extLst>
              </a:tr>
              <a:tr h="146070">
                <a:tc>
                  <a:txBody>
                    <a:bodyPr/>
                    <a:lstStyle/>
                    <a:p>
                      <a:pPr marL="182563" indent="-182563"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..2. Factuur maken en versturen</a:t>
                      </a:r>
                      <a:endParaRPr kumimoji="0" lang="nl-NL" sz="700" b="0" i="0" u="none" strike="sngStrike" kern="1200" cap="none" spc="0" normalizeH="0" baseline="0">
                        <a:ln>
                          <a:noFill/>
                        </a:ln>
                        <a:solidFill>
                          <a:srgbClr val="FF0000"/>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523326302"/>
                  </a:ext>
                </a:extLst>
              </a:tr>
              <a:tr h="146070">
                <a:tc>
                  <a:txBody>
                    <a:bodyPr/>
                    <a:lstStyle/>
                    <a:p>
                      <a:pPr marL="182563" indent="-182563"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..3. Openstaande vorderingen beheren en innen</a:t>
                      </a:r>
                    </a:p>
                  </a:txBody>
                  <a:tcPr marL="68580" marR="68580" marT="21600" marB="21600"/>
                </a:tc>
                <a:extLst>
                  <a:ext uri="{0D108BD9-81ED-4DB2-BD59-A6C34878D82A}">
                    <a16:rowId xmlns:a16="http://schemas.microsoft.com/office/drawing/2014/main" val="1625242384"/>
                  </a:ext>
                </a:extLst>
              </a:tr>
            </a:tbl>
          </a:graphicData>
        </a:graphic>
      </p:graphicFrame>
      <p:graphicFrame>
        <p:nvGraphicFramePr>
          <p:cNvPr id="12" name="Tabel 3">
            <a:extLst>
              <a:ext uri="{FF2B5EF4-FFF2-40B4-BE49-F238E27FC236}">
                <a16:creationId xmlns:a16="http://schemas.microsoft.com/office/drawing/2014/main" id="{B615E6E1-5F18-474C-84F9-6720379EE344}"/>
              </a:ext>
            </a:extLst>
          </p:cNvPr>
          <p:cNvGraphicFramePr>
            <a:graphicFrameLocks noGrp="1"/>
          </p:cNvGraphicFramePr>
          <p:nvPr/>
        </p:nvGraphicFramePr>
        <p:xfrm>
          <a:off x="10455814" y="1711342"/>
          <a:ext cx="2245083" cy="406440"/>
        </p:xfrm>
        <a:graphic>
          <a:graphicData uri="http://schemas.openxmlformats.org/drawingml/2006/table">
            <a:tbl>
              <a:tblPr>
                <a:tableStyleId>{2D5ABB26-0587-4C30-8999-92F81FD0307C}</a:tableStyleId>
              </a:tblPr>
              <a:tblGrid>
                <a:gridCol w="2245083">
                  <a:extLst>
                    <a:ext uri="{9D8B030D-6E8A-4147-A177-3AD203B41FA5}">
                      <a16:colId xmlns:a16="http://schemas.microsoft.com/office/drawing/2014/main" val="1870407470"/>
                    </a:ext>
                  </a:extLst>
                </a:gridCol>
              </a:tblGrid>
              <a:tr h="146070">
                <a:tc>
                  <a:txBody>
                    <a:bodyPr/>
                    <a:lstStyle/>
                    <a:p>
                      <a:pPr marL="182563" indent="-182563"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..1. Producten aan klanten offreren</a:t>
                      </a:r>
                    </a:p>
                  </a:txBody>
                  <a:tcPr marL="68580" marR="68580" marT="21600" marB="21600"/>
                </a:tc>
                <a:extLst>
                  <a:ext uri="{0D108BD9-81ED-4DB2-BD59-A6C34878D82A}">
                    <a16:rowId xmlns:a16="http://schemas.microsoft.com/office/drawing/2014/main" val="3623793983"/>
                  </a:ext>
                </a:extLst>
              </a:tr>
              <a:tr h="146070">
                <a:tc>
                  <a:txBody>
                    <a:bodyPr/>
                    <a:lstStyle/>
                    <a:p>
                      <a:pPr marL="182563" indent="-182563"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..2. Contracten/</a:t>
                      </a:r>
                      <a:r>
                        <a:rPr kumimoji="0" lang="nl-NL" sz="700" b="0" i="0" u="none" strike="noStrike" kern="1200" cap="none" spc="0" normalizeH="0" baseline="0" err="1">
                          <a:ln>
                            <a:noFill/>
                          </a:ln>
                          <a:solidFill>
                            <a:srgbClr val="000000"/>
                          </a:solidFill>
                          <a:effectLst/>
                          <a:uLnTx/>
                          <a:uFillTx/>
                          <a:latin typeface="Microsoft JhengHei Light"/>
                          <a:ea typeface="+mn-ea"/>
                          <a:cs typeface="+mn-cs"/>
                        </a:rPr>
                        <a:t>SLA's</a:t>
                      </a:r>
                      <a:r>
                        <a:rPr kumimoji="0" lang="nl-NL" sz="700" b="0" i="0" u="none" strike="noStrike" kern="1200" cap="none" spc="0" normalizeH="0" baseline="0">
                          <a:ln>
                            <a:noFill/>
                          </a:ln>
                          <a:solidFill>
                            <a:srgbClr val="000000"/>
                          </a:solidFill>
                          <a:effectLst/>
                          <a:uLnTx/>
                          <a:uFillTx/>
                          <a:latin typeface="Microsoft JhengHei Light"/>
                          <a:ea typeface="+mn-ea"/>
                          <a:cs typeface="+mn-cs"/>
                        </a:rPr>
                        <a:t> afsluiten, aanpassen, beheren en beëindigen</a:t>
                      </a:r>
                    </a:p>
                  </a:txBody>
                  <a:tcPr marL="68580" marR="68580" marT="21600" marB="21600"/>
                </a:tc>
                <a:extLst>
                  <a:ext uri="{0D108BD9-81ED-4DB2-BD59-A6C34878D82A}">
                    <a16:rowId xmlns:a16="http://schemas.microsoft.com/office/drawing/2014/main" val="3523326302"/>
                  </a:ext>
                </a:extLst>
              </a:tr>
            </a:tbl>
          </a:graphicData>
        </a:graphic>
      </p:graphicFrame>
      <p:graphicFrame>
        <p:nvGraphicFramePr>
          <p:cNvPr id="13" name="Tabel 3">
            <a:extLst>
              <a:ext uri="{FF2B5EF4-FFF2-40B4-BE49-F238E27FC236}">
                <a16:creationId xmlns:a16="http://schemas.microsoft.com/office/drawing/2014/main" id="{AC91644C-CAD3-4DC8-A2E5-CB068817191C}"/>
              </a:ext>
            </a:extLst>
          </p:cNvPr>
          <p:cNvGraphicFramePr>
            <a:graphicFrameLocks noGrp="1"/>
          </p:cNvGraphicFramePr>
          <p:nvPr/>
        </p:nvGraphicFramePr>
        <p:xfrm>
          <a:off x="10429875" y="461365"/>
          <a:ext cx="2241031" cy="1069440"/>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248940">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..1. Service verlenen (telefoon, email, website, </a:t>
                      </a:r>
                      <a:r>
                        <a:rPr kumimoji="0" lang="nl-NL" sz="700" b="0" i="0" u="none" strike="noStrike" kern="1200" cap="none" spc="0" normalizeH="0" baseline="0" err="1">
                          <a:ln>
                            <a:noFill/>
                          </a:ln>
                          <a:solidFill>
                            <a:srgbClr val="000000"/>
                          </a:solidFill>
                          <a:effectLst/>
                          <a:uLnTx/>
                          <a:uFillTx/>
                          <a:latin typeface="Microsoft JhengHei Light"/>
                          <a:ea typeface="+mn-ea"/>
                          <a:cs typeface="+mn-cs"/>
                        </a:rPr>
                        <a:t>social</a:t>
                      </a:r>
                      <a:r>
                        <a:rPr kumimoji="0" lang="nl-NL" sz="700" b="0" i="0" u="none" strike="noStrike" kern="1200" cap="none" spc="0" normalizeH="0" baseline="0">
                          <a:ln>
                            <a:noFill/>
                          </a:ln>
                          <a:solidFill>
                            <a:srgbClr val="000000"/>
                          </a:solidFill>
                          <a:effectLst/>
                          <a:uLnTx/>
                          <a:uFillTx/>
                          <a:latin typeface="Microsoft JhengHei Light"/>
                          <a:ea typeface="+mn-ea"/>
                          <a:cs typeface="+mn-cs"/>
                        </a:rPr>
                        <a:t> media etc.) aan klanten</a:t>
                      </a:r>
                    </a:p>
                  </a:txBody>
                  <a:tcPr marL="68580" marR="68580" marT="21600" marB="21600"/>
                </a:tc>
                <a:extLst>
                  <a:ext uri="{0D108BD9-81ED-4DB2-BD59-A6C34878D82A}">
                    <a16:rowId xmlns:a16="http://schemas.microsoft.com/office/drawing/2014/main" val="3623793983"/>
                  </a:ext>
                </a:extLst>
              </a:tr>
              <a:tr h="248940">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..2. Melding/vraag/verzoek van k</a:t>
                      </a:r>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lanten aannemen en behandelen</a:t>
                      </a:r>
                    </a:p>
                  </a:txBody>
                  <a:tcPr marL="68580" marR="68580" marT="21600" marB="21600"/>
                </a:tc>
                <a:extLst>
                  <a:ext uri="{0D108BD9-81ED-4DB2-BD59-A6C34878D82A}">
                    <a16:rowId xmlns:a16="http://schemas.microsoft.com/office/drawing/2014/main" val="3523326302"/>
                  </a:ext>
                </a:extLst>
              </a:tr>
              <a:tr h="248940">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..3. Contactpersoon/verantwoordelijke voor locatie bepalen</a:t>
                      </a:r>
                    </a:p>
                  </a:txBody>
                  <a:tcPr marL="68580" marR="68580" marT="21600" marB="21600"/>
                </a:tc>
                <a:extLst>
                  <a:ext uri="{0D108BD9-81ED-4DB2-BD59-A6C34878D82A}">
                    <a16:rowId xmlns:a16="http://schemas.microsoft.com/office/drawing/2014/main" val="1625242384"/>
                  </a:ext>
                </a:extLst>
              </a:tr>
              <a:tr h="146070">
                <a:tc>
                  <a:txBody>
                    <a:bodyPr/>
                    <a:lstStyle/>
                    <a:p>
                      <a:pPr marL="185738" indent="-185738"/>
                      <a:r>
                        <a:rPr kumimoji="0" lang="nl-NL" sz="700" b="0" i="0" u="none" strike="noStrike" kern="1200" cap="none" spc="0" normalizeH="0" baseline="0">
                          <a:ln>
                            <a:noFill/>
                          </a:ln>
                          <a:solidFill>
                            <a:srgbClr val="000000"/>
                          </a:solidFill>
                          <a:effectLst/>
                          <a:uLnTx/>
                          <a:uFillTx/>
                          <a:latin typeface="Microsoft JhengHei Light"/>
                          <a:ea typeface="+mn-ea"/>
                          <a:cs typeface="+mn-cs"/>
                        </a:rPr>
                        <a:t>..4. Relatie met klanten</a:t>
                      </a:r>
                      <a:r>
                        <a:rPr kumimoji="0" lang="nl-NL" sz="700" b="0" i="0" u="none" strike="noStrike" kern="1200" cap="none" spc="0" normalizeH="0" baseline="0">
                          <a:ln>
                            <a:noFill/>
                          </a:ln>
                          <a:solidFill>
                            <a:srgbClr val="FF0000"/>
                          </a:solidFill>
                          <a:effectLst/>
                          <a:uLnTx/>
                          <a:uFillTx/>
                          <a:latin typeface="Microsoft JhengHei Light"/>
                          <a:ea typeface="+mn-ea"/>
                          <a:cs typeface="+mn-cs"/>
                        </a:rPr>
                        <a:t> </a:t>
                      </a:r>
                      <a:r>
                        <a:rPr kumimoji="0" lang="nl-NL" sz="700" b="0" i="0" u="none" strike="noStrike" kern="1200" cap="none" spc="0" normalizeH="0" baseline="0">
                          <a:ln>
                            <a:noFill/>
                          </a:ln>
                          <a:solidFill>
                            <a:srgbClr val="000000"/>
                          </a:solidFill>
                          <a:effectLst/>
                          <a:uLnTx/>
                          <a:uFillTx/>
                          <a:latin typeface="Microsoft JhengHei Light"/>
                          <a:ea typeface="+mn-ea"/>
                          <a:cs typeface="+mn-cs"/>
                        </a:rPr>
                        <a:t>onderhouden</a:t>
                      </a:r>
                    </a:p>
                  </a:txBody>
                  <a:tcPr marL="68580" marR="68580" marT="21600" marB="21600"/>
                </a:tc>
                <a:extLst>
                  <a:ext uri="{0D108BD9-81ED-4DB2-BD59-A6C34878D82A}">
                    <a16:rowId xmlns:a16="http://schemas.microsoft.com/office/drawing/2014/main" val="3100095967"/>
                  </a:ext>
                </a:extLst>
              </a:tr>
              <a:tr h="146070">
                <a:tc>
                  <a:txBody>
                    <a:bodyPr/>
                    <a:lstStyle/>
                    <a:p>
                      <a:pPr marL="185738" indent="-185738"/>
                      <a:r>
                        <a:rPr kumimoji="0" lang="nl-NL" sz="700" b="0" i="0" u="none" strike="noStrike" kern="1200" cap="none" spc="0" normalizeH="0" baseline="0">
                          <a:ln>
                            <a:noFill/>
                          </a:ln>
                          <a:solidFill>
                            <a:srgbClr val="000000"/>
                          </a:solidFill>
                          <a:effectLst/>
                          <a:uLnTx/>
                          <a:uFillTx/>
                          <a:latin typeface="Microsoft JhengHei Light"/>
                          <a:ea typeface="+mn-ea"/>
                          <a:cs typeface="+mn-cs"/>
                        </a:rPr>
                        <a:t>..5. Energievraag inventariseren</a:t>
                      </a:r>
                    </a:p>
                  </a:txBody>
                  <a:tcPr marL="68580" marR="68580" marT="21600" marB="21600"/>
                </a:tc>
                <a:extLst>
                  <a:ext uri="{0D108BD9-81ED-4DB2-BD59-A6C34878D82A}">
                    <a16:rowId xmlns:a16="http://schemas.microsoft.com/office/drawing/2014/main" val="2571958378"/>
                  </a:ext>
                </a:extLst>
              </a:tr>
            </a:tbl>
          </a:graphicData>
        </a:graphic>
      </p:graphicFrame>
      <p:sp>
        <p:nvSpPr>
          <p:cNvPr id="14" name="Afgeronde rechthoek 13">
            <a:extLst>
              <a:ext uri="{FF2B5EF4-FFF2-40B4-BE49-F238E27FC236}">
                <a16:creationId xmlns:a16="http://schemas.microsoft.com/office/drawing/2014/main" id="{D83FBD43-4849-4820-8F78-3E3A4999C485}"/>
              </a:ext>
            </a:extLst>
          </p:cNvPr>
          <p:cNvSpPr/>
          <p:nvPr/>
        </p:nvSpPr>
        <p:spPr>
          <a:xfrm>
            <a:off x="12685643" y="2365722"/>
            <a:ext cx="2213824" cy="953681"/>
          </a:xfrm>
          <a:prstGeom prst="roundRect">
            <a:avLst>
              <a:gd name="adj" fmla="val 3777"/>
            </a:avLst>
          </a:prstGeom>
          <a:solidFill>
            <a:srgbClr val="008CBE">
              <a:lumMod val="20000"/>
              <a:lumOff val="80000"/>
            </a:srgbClr>
          </a:solidFill>
          <a:ln w="3175" cap="flat" cmpd="sng" algn="ctr">
            <a:solidFill>
              <a:srgbClr val="008CBE"/>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750" b="1" kern="0">
                <a:solidFill>
                  <a:srgbClr val="080808"/>
                </a:solidFill>
                <a:latin typeface="Microsoft JhengHei Light"/>
              </a:rPr>
              <a:t>2.3. Transport-, distributie- en schakelplannen maken</a:t>
            </a:r>
          </a:p>
          <a:p>
            <a:pPr algn="ctr" defTabSz="767871">
              <a:defRPr/>
            </a:pPr>
            <a:endParaRPr lang="nl-NL" sz="750" b="1" kern="0">
              <a:solidFill>
                <a:srgbClr val="080808"/>
              </a:solidFill>
              <a:latin typeface="Microsoft JhengHei Light"/>
            </a:endParaRPr>
          </a:p>
        </p:txBody>
      </p:sp>
      <p:sp>
        <p:nvSpPr>
          <p:cNvPr id="16" name="Afgeronde rechthoek 11">
            <a:extLst>
              <a:ext uri="{FF2B5EF4-FFF2-40B4-BE49-F238E27FC236}">
                <a16:creationId xmlns:a16="http://schemas.microsoft.com/office/drawing/2014/main" id="{2416F53C-47D2-44C6-BDA1-373020FF1DE3}"/>
              </a:ext>
            </a:extLst>
          </p:cNvPr>
          <p:cNvSpPr/>
          <p:nvPr/>
        </p:nvSpPr>
        <p:spPr>
          <a:xfrm>
            <a:off x="12685643" y="273946"/>
            <a:ext cx="2213824" cy="1103727"/>
          </a:xfrm>
          <a:prstGeom prst="roundRect">
            <a:avLst>
              <a:gd name="adj" fmla="val 4219"/>
            </a:avLst>
          </a:prstGeom>
          <a:solidFill>
            <a:srgbClr val="008CBE">
              <a:lumMod val="20000"/>
              <a:lumOff val="80000"/>
            </a:srgbClr>
          </a:solidFill>
          <a:ln w="3175" cap="flat" cmpd="sng" algn="ctr">
            <a:solidFill>
              <a:srgbClr val="008CBE"/>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750" b="1" kern="0">
                <a:solidFill>
                  <a:srgbClr val="080808"/>
                </a:solidFill>
                <a:latin typeface="Microsoft JhengHei Light"/>
              </a:rPr>
              <a:t>2.1. Energietransport en -distributie besturen</a:t>
            </a:r>
          </a:p>
        </p:txBody>
      </p:sp>
      <p:sp>
        <p:nvSpPr>
          <p:cNvPr id="21" name="Afgeronde rechthoek 12">
            <a:extLst>
              <a:ext uri="{FF2B5EF4-FFF2-40B4-BE49-F238E27FC236}">
                <a16:creationId xmlns:a16="http://schemas.microsoft.com/office/drawing/2014/main" id="{C2D1CA29-3E80-499F-A84B-CA798CCC86DE}"/>
              </a:ext>
            </a:extLst>
          </p:cNvPr>
          <p:cNvSpPr/>
          <p:nvPr/>
        </p:nvSpPr>
        <p:spPr>
          <a:xfrm>
            <a:off x="12685643" y="1421455"/>
            <a:ext cx="2213824" cy="912613"/>
          </a:xfrm>
          <a:prstGeom prst="roundRect">
            <a:avLst>
              <a:gd name="adj" fmla="val 5133"/>
            </a:avLst>
          </a:prstGeom>
          <a:solidFill>
            <a:srgbClr val="008CBE">
              <a:lumMod val="20000"/>
              <a:lumOff val="80000"/>
            </a:srgbClr>
          </a:solidFill>
          <a:ln w="3175" cap="flat" cmpd="sng" algn="ctr">
            <a:solidFill>
              <a:srgbClr val="008CBE"/>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750" b="1" kern="0">
                <a:solidFill>
                  <a:srgbClr val="080808"/>
                </a:solidFill>
                <a:latin typeface="Microsoft JhengHei Light"/>
              </a:rPr>
              <a:t>2.2. Energietransport en -distributie herstellen</a:t>
            </a:r>
          </a:p>
        </p:txBody>
      </p:sp>
      <p:graphicFrame>
        <p:nvGraphicFramePr>
          <p:cNvPr id="22" name="Tabel 3">
            <a:extLst>
              <a:ext uri="{FF2B5EF4-FFF2-40B4-BE49-F238E27FC236}">
                <a16:creationId xmlns:a16="http://schemas.microsoft.com/office/drawing/2014/main" id="{0659E3B3-03E7-4B31-8764-C269098EE5B1}"/>
              </a:ext>
            </a:extLst>
          </p:cNvPr>
          <p:cNvGraphicFramePr>
            <a:graphicFrameLocks noGrp="1"/>
          </p:cNvGraphicFramePr>
          <p:nvPr/>
        </p:nvGraphicFramePr>
        <p:xfrm>
          <a:off x="12659331" y="2647037"/>
          <a:ext cx="2294899" cy="663000"/>
        </p:xfrm>
        <a:graphic>
          <a:graphicData uri="http://schemas.openxmlformats.org/drawingml/2006/table">
            <a:tbl>
              <a:tblPr>
                <a:tableStyleId>{2D5ABB26-0587-4C30-8999-92F81FD0307C}</a:tableStyleId>
              </a:tblPr>
              <a:tblGrid>
                <a:gridCol w="2294899">
                  <a:extLst>
                    <a:ext uri="{9D8B030D-6E8A-4147-A177-3AD203B41FA5}">
                      <a16:colId xmlns:a16="http://schemas.microsoft.com/office/drawing/2014/main" val="3018278592"/>
                    </a:ext>
                  </a:extLst>
                </a:gridCol>
              </a:tblGrid>
              <a:tr h="351810">
                <a:tc>
                  <a:txBody>
                    <a:bodyPr/>
                    <a:lstStyle/>
                    <a:p>
                      <a:pPr marL="177800" indent="-177800"/>
                      <a:r>
                        <a:rPr kumimoji="0" lang="nl-NL" sz="700" b="0" i="0" u="none" strike="noStrike" kern="1200" cap="none" spc="0" normalizeH="0" baseline="0">
                          <a:ln>
                            <a:noFill/>
                          </a:ln>
                          <a:solidFill>
                            <a:srgbClr val="000000"/>
                          </a:solidFill>
                          <a:effectLst/>
                          <a:uLnTx/>
                          <a:uFillTx/>
                          <a:latin typeface="Microsoft JhengHei Light"/>
                          <a:ea typeface="+mn-ea"/>
                          <a:cs typeface="+mn-cs"/>
                        </a:rPr>
                        <a:t>..1. Transport en distributie plannen opstellen </a:t>
                      </a:r>
                      <a:r>
                        <a:rPr lang="nl-NL" sz="700"/>
                        <a:t>(</a:t>
                      </a:r>
                      <a:r>
                        <a:rPr kumimoji="0" lang="nl-NL" sz="700" b="0" i="0" u="none" strike="noStrike" kern="1200" cap="none" spc="0" normalizeH="0" baseline="0">
                          <a:ln>
                            <a:noFill/>
                          </a:ln>
                          <a:solidFill>
                            <a:srgbClr val="000000"/>
                          </a:solidFill>
                          <a:effectLst/>
                          <a:uLnTx/>
                          <a:uFillTx/>
                          <a:latin typeface="Microsoft JhengHei Light"/>
                          <a:ea typeface="+mn-ea"/>
                          <a:cs typeface="+mn-cs"/>
                        </a:rPr>
                        <a:t>inclusief optimaliseren capaciteit/voorkomen congestie, balanshandhaving)</a:t>
                      </a:r>
                      <a:endParaRPr kumimoji="0" lang="nl-NL" sz="700" b="0" i="0" u="none" strike="sngStrike" kern="1200" cap="none" spc="0" normalizeH="0" baseline="0">
                        <a:ln>
                          <a:noFill/>
                        </a:ln>
                        <a:solidFill>
                          <a:srgbClr val="FF0000"/>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623793983"/>
                  </a:ext>
                </a:extLst>
              </a:tr>
              <a:tr h="146070">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..2. Impact van (geplande) onderbrekingen bepalen</a:t>
                      </a:r>
                    </a:p>
                  </a:txBody>
                  <a:tcPr marL="68580" marR="68580" marT="21600" marB="21600"/>
                </a:tc>
                <a:extLst>
                  <a:ext uri="{0D108BD9-81ED-4DB2-BD59-A6C34878D82A}">
                    <a16:rowId xmlns:a16="http://schemas.microsoft.com/office/drawing/2014/main" val="3523326302"/>
                  </a:ext>
                </a:extLst>
              </a:tr>
              <a:tr h="146070">
                <a:tc>
                  <a:txBody>
                    <a:bodyPr/>
                    <a:lstStyle/>
                    <a:p>
                      <a:pPr marL="179388" marR="0" lvl="0" indent="-179388"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..3. Bedieningsplannen opstellen</a:t>
                      </a:r>
                    </a:p>
                  </a:txBody>
                  <a:tcPr marL="68580" marR="68580" marT="21600" marB="21600"/>
                </a:tc>
                <a:extLst>
                  <a:ext uri="{0D108BD9-81ED-4DB2-BD59-A6C34878D82A}">
                    <a16:rowId xmlns:a16="http://schemas.microsoft.com/office/drawing/2014/main" val="4199792913"/>
                  </a:ext>
                </a:extLst>
              </a:tr>
            </a:tbl>
          </a:graphicData>
        </a:graphic>
      </p:graphicFrame>
      <p:graphicFrame>
        <p:nvGraphicFramePr>
          <p:cNvPr id="23" name="Tabel 3">
            <a:extLst>
              <a:ext uri="{FF2B5EF4-FFF2-40B4-BE49-F238E27FC236}">
                <a16:creationId xmlns:a16="http://schemas.microsoft.com/office/drawing/2014/main" id="{6E2C4377-8EB2-4FF7-8DA0-8EF8EB8FB284}"/>
              </a:ext>
            </a:extLst>
          </p:cNvPr>
          <p:cNvGraphicFramePr>
            <a:graphicFrameLocks noGrp="1"/>
          </p:cNvGraphicFramePr>
          <p:nvPr/>
        </p:nvGraphicFramePr>
        <p:xfrm>
          <a:off x="12666538" y="1579200"/>
          <a:ext cx="2211406" cy="749400"/>
        </p:xfrm>
        <a:graphic>
          <a:graphicData uri="http://schemas.openxmlformats.org/drawingml/2006/table">
            <a:tbl>
              <a:tblPr>
                <a:tableStyleId>{2D5ABB26-0587-4C30-8999-92F81FD0307C}</a:tableStyleId>
              </a:tblPr>
              <a:tblGrid>
                <a:gridCol w="2211406">
                  <a:extLst>
                    <a:ext uri="{9D8B030D-6E8A-4147-A177-3AD203B41FA5}">
                      <a16:colId xmlns:a16="http://schemas.microsoft.com/office/drawing/2014/main" val="1870407470"/>
                    </a:ext>
                  </a:extLst>
                </a:gridCol>
              </a:tblGrid>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..1. Verstoringen classificeren</a:t>
                      </a:r>
                    </a:p>
                  </a:txBody>
                  <a:tcPr marL="68580" marR="68580" marT="21600" marB="21600"/>
                </a:tc>
                <a:extLst>
                  <a:ext uri="{0D108BD9-81ED-4DB2-BD59-A6C34878D82A}">
                    <a16:rowId xmlns:a16="http://schemas.microsoft.com/office/drawing/2014/main" val="3623793983"/>
                  </a:ext>
                </a:extLst>
              </a:tr>
              <a:tr h="146070">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..2. 'Analyse en herstel van verstoring' toewijzen</a:t>
                      </a:r>
                    </a:p>
                  </a:txBody>
                  <a:tcPr marL="68580" marR="68580" marT="21600" marB="21600"/>
                </a:tc>
                <a:extLst>
                  <a:ext uri="{0D108BD9-81ED-4DB2-BD59-A6C34878D82A}">
                    <a16:rowId xmlns:a16="http://schemas.microsoft.com/office/drawing/2014/main" val="3523326302"/>
                  </a:ext>
                </a:extLst>
              </a:tr>
              <a:tr h="1460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..3. Verstoring analyseren</a:t>
                      </a:r>
                    </a:p>
                  </a:txBody>
                  <a:tcPr marL="68580" marR="68580" marT="21600" marB="21600"/>
                </a:tc>
                <a:extLst>
                  <a:ext uri="{0D108BD9-81ED-4DB2-BD59-A6C34878D82A}">
                    <a16:rowId xmlns:a16="http://schemas.microsoft.com/office/drawing/2014/main" val="132827128"/>
                  </a:ext>
                </a:extLst>
              </a:tr>
              <a:tr h="1460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..4. Energiestromen herstellen</a:t>
                      </a:r>
                    </a:p>
                  </a:txBody>
                  <a:tcPr marL="68580" marR="68580" marT="21600" marB="21600"/>
                </a:tc>
                <a:extLst>
                  <a:ext uri="{0D108BD9-81ED-4DB2-BD59-A6C34878D82A}">
                    <a16:rowId xmlns:a16="http://schemas.microsoft.com/office/drawing/2014/main" val="1625242384"/>
                  </a:ext>
                </a:extLst>
              </a:tr>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..5. Definitief herstel energienetten initiëren</a:t>
                      </a:r>
                    </a:p>
                  </a:txBody>
                  <a:tcPr marL="68580" marR="68580" marT="21600" marB="21600"/>
                </a:tc>
                <a:extLst>
                  <a:ext uri="{0D108BD9-81ED-4DB2-BD59-A6C34878D82A}">
                    <a16:rowId xmlns:a16="http://schemas.microsoft.com/office/drawing/2014/main" val="3100095967"/>
                  </a:ext>
                </a:extLst>
              </a:tr>
            </a:tbl>
          </a:graphicData>
        </a:graphic>
      </p:graphicFrame>
      <p:graphicFrame>
        <p:nvGraphicFramePr>
          <p:cNvPr id="24" name="Tabel 3">
            <a:extLst>
              <a:ext uri="{FF2B5EF4-FFF2-40B4-BE49-F238E27FC236}">
                <a16:creationId xmlns:a16="http://schemas.microsoft.com/office/drawing/2014/main" id="{531547D7-9D01-4CFE-8279-A2D007C2CCC5}"/>
              </a:ext>
            </a:extLst>
          </p:cNvPr>
          <p:cNvGraphicFramePr>
            <a:graphicFrameLocks noGrp="1"/>
          </p:cNvGraphicFramePr>
          <p:nvPr/>
        </p:nvGraphicFramePr>
        <p:xfrm>
          <a:off x="12668927" y="441583"/>
          <a:ext cx="2221015" cy="962760"/>
        </p:xfrm>
        <a:graphic>
          <a:graphicData uri="http://schemas.openxmlformats.org/drawingml/2006/table">
            <a:tbl>
              <a:tblPr>
                <a:tableStyleId>{2D5ABB26-0587-4C30-8999-92F81FD0307C}</a:tableStyleId>
              </a:tblPr>
              <a:tblGrid>
                <a:gridCol w="2221015">
                  <a:extLst>
                    <a:ext uri="{9D8B030D-6E8A-4147-A177-3AD203B41FA5}">
                      <a16:colId xmlns:a16="http://schemas.microsoft.com/office/drawing/2014/main" val="4109487623"/>
                    </a:ext>
                  </a:extLst>
                </a:gridCol>
              </a:tblGrid>
              <a:tr h="146070">
                <a:tc>
                  <a:txBody>
                    <a:bodyPr/>
                    <a:lstStyle/>
                    <a:p>
                      <a:pPr marL="0"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..1. Energietransport en -distributie bewaken</a:t>
                      </a:r>
                    </a:p>
                  </a:txBody>
                  <a:tcPr marL="68580" marR="68580" marT="21600" marB="21600"/>
                </a:tc>
                <a:extLst>
                  <a:ext uri="{0D108BD9-81ED-4DB2-BD59-A6C34878D82A}">
                    <a16:rowId xmlns:a16="http://schemas.microsoft.com/office/drawing/2014/main" val="3623793983"/>
                  </a:ext>
                </a:extLst>
              </a:tr>
              <a:tr h="146070">
                <a:tc>
                  <a:txBody>
                    <a:bodyPr/>
                    <a:lstStyle/>
                    <a:p>
                      <a:pPr marL="179388" marR="0" lvl="0" indent="-179388"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..2. Werking van energienet componenten bewaken</a:t>
                      </a:r>
                    </a:p>
                  </a:txBody>
                  <a:tcPr marL="68580" marR="68580" marT="21600" marB="21600"/>
                </a:tc>
                <a:extLst>
                  <a:ext uri="{0D108BD9-81ED-4DB2-BD59-A6C34878D82A}">
                    <a16:rowId xmlns:a16="http://schemas.microsoft.com/office/drawing/2014/main" val="3523326302"/>
                  </a:ext>
                </a:extLst>
              </a:tr>
              <a:tr h="146070">
                <a:tc>
                  <a:txBody>
                    <a:bodyPr/>
                    <a:lstStyle/>
                    <a:p>
                      <a:pPr marL="0"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..3. Energiestromen besturen</a:t>
                      </a:r>
                    </a:p>
                  </a:txBody>
                  <a:tcPr marL="68580" marR="68580" marT="21600" marB="21600"/>
                </a:tc>
                <a:extLst>
                  <a:ext uri="{0D108BD9-81ED-4DB2-BD59-A6C34878D82A}">
                    <a16:rowId xmlns:a16="http://schemas.microsoft.com/office/drawing/2014/main" val="1625242384"/>
                  </a:ext>
                </a:extLst>
              </a:tr>
              <a:tr h="248940">
                <a:tc>
                  <a:txBody>
                    <a:bodyPr/>
                    <a:lstStyle/>
                    <a:p>
                      <a:pPr marL="179388" indent="-179388"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..4. Energienetten in/uitbedrijf nemen (schakelen op afstand)</a:t>
                      </a:r>
                    </a:p>
                  </a:txBody>
                  <a:tcPr marL="68580" marR="68580" marT="21600" marB="21600"/>
                </a:tc>
                <a:extLst>
                  <a:ext uri="{0D108BD9-81ED-4DB2-BD59-A6C34878D82A}">
                    <a16:rowId xmlns:a16="http://schemas.microsoft.com/office/drawing/2014/main" val="3100095967"/>
                  </a:ext>
                </a:extLst>
              </a:tr>
              <a:tr h="248940">
                <a:tc>
                  <a:txBody>
                    <a:bodyPr/>
                    <a:lstStyle/>
                    <a:p>
                      <a:pPr marL="179388" marR="0" lvl="0" indent="-179388"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..5. Energienetten opnemen in de besturing van energietransport en –distributie</a:t>
                      </a:r>
                    </a:p>
                  </a:txBody>
                  <a:tcPr marL="68580" marR="68580" marT="21600" marB="21600"/>
                </a:tc>
                <a:extLst>
                  <a:ext uri="{0D108BD9-81ED-4DB2-BD59-A6C34878D82A}">
                    <a16:rowId xmlns:a16="http://schemas.microsoft.com/office/drawing/2014/main" val="4247406757"/>
                  </a:ext>
                </a:extLst>
              </a:tr>
            </a:tbl>
          </a:graphicData>
        </a:graphic>
      </p:graphicFrame>
      <p:sp>
        <p:nvSpPr>
          <p:cNvPr id="25" name="Afgeronde rechthoek 11">
            <a:extLst>
              <a:ext uri="{FF2B5EF4-FFF2-40B4-BE49-F238E27FC236}">
                <a16:creationId xmlns:a16="http://schemas.microsoft.com/office/drawing/2014/main" id="{008DB169-1756-4765-B054-B2CC72910D54}"/>
              </a:ext>
            </a:extLst>
          </p:cNvPr>
          <p:cNvSpPr/>
          <p:nvPr/>
        </p:nvSpPr>
        <p:spPr>
          <a:xfrm>
            <a:off x="14935571" y="3914133"/>
            <a:ext cx="2236130" cy="1286517"/>
          </a:xfrm>
          <a:prstGeom prst="roundRect">
            <a:avLst>
              <a:gd name="adj" fmla="val 2148"/>
            </a:avLst>
          </a:prstGeom>
          <a:solidFill>
            <a:srgbClr val="FF7C80"/>
          </a:solidFill>
          <a:ln w="3175" cap="flat" cmpd="sng" algn="ctr">
            <a:solidFill>
              <a:srgbClr val="C00000"/>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750" b="1" kern="0">
                <a:solidFill>
                  <a:srgbClr val="080808"/>
                </a:solidFill>
                <a:latin typeface="Microsoft JhengHei Light"/>
              </a:rPr>
              <a:t>3.3. Energienet richtlijnen en -patronen vaststellen</a:t>
            </a:r>
          </a:p>
        </p:txBody>
      </p:sp>
      <p:sp>
        <p:nvSpPr>
          <p:cNvPr id="31" name="Afgeronde rechthoek 11">
            <a:extLst>
              <a:ext uri="{FF2B5EF4-FFF2-40B4-BE49-F238E27FC236}">
                <a16:creationId xmlns:a16="http://schemas.microsoft.com/office/drawing/2014/main" id="{5BD2501F-7619-47F5-AA09-4A9252070195}"/>
              </a:ext>
            </a:extLst>
          </p:cNvPr>
          <p:cNvSpPr/>
          <p:nvPr/>
        </p:nvSpPr>
        <p:spPr>
          <a:xfrm>
            <a:off x="14935571" y="2271748"/>
            <a:ext cx="2236131" cy="1623660"/>
          </a:xfrm>
          <a:prstGeom prst="roundRect">
            <a:avLst>
              <a:gd name="adj" fmla="val 2148"/>
            </a:avLst>
          </a:prstGeom>
          <a:solidFill>
            <a:srgbClr val="FF7C80"/>
          </a:solidFill>
          <a:ln w="3175" cap="flat" cmpd="sng" algn="ctr">
            <a:solidFill>
              <a:srgbClr val="C00000"/>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750" b="1" kern="0">
                <a:solidFill>
                  <a:srgbClr val="080808"/>
                </a:solidFill>
                <a:latin typeface="Microsoft JhengHei Light"/>
              </a:rPr>
              <a:t>3.2. Energienetten </a:t>
            </a:r>
            <a:r>
              <a:rPr lang="nl-NL" sz="750" b="1" kern="0" err="1">
                <a:solidFill>
                  <a:srgbClr val="080808"/>
                </a:solidFill>
                <a:latin typeface="Microsoft JhengHei Light"/>
              </a:rPr>
              <a:t>instandhouden</a:t>
            </a:r>
            <a:endParaRPr lang="nl-NL" sz="750" b="1" kern="0">
              <a:solidFill>
                <a:srgbClr val="080808"/>
              </a:solidFill>
              <a:latin typeface="Microsoft JhengHei Light"/>
            </a:endParaRPr>
          </a:p>
        </p:txBody>
      </p:sp>
      <p:sp>
        <p:nvSpPr>
          <p:cNvPr id="67" name="Afgeronde rechthoek 11">
            <a:extLst>
              <a:ext uri="{FF2B5EF4-FFF2-40B4-BE49-F238E27FC236}">
                <a16:creationId xmlns:a16="http://schemas.microsoft.com/office/drawing/2014/main" id="{51D3183E-87BB-4BD2-A363-1B181B6F7065}"/>
              </a:ext>
            </a:extLst>
          </p:cNvPr>
          <p:cNvSpPr/>
          <p:nvPr/>
        </p:nvSpPr>
        <p:spPr>
          <a:xfrm>
            <a:off x="14935571" y="273946"/>
            <a:ext cx="2236131" cy="1963608"/>
          </a:xfrm>
          <a:prstGeom prst="roundRect">
            <a:avLst>
              <a:gd name="adj" fmla="val 2148"/>
            </a:avLst>
          </a:prstGeom>
          <a:solidFill>
            <a:srgbClr val="FF7C80"/>
          </a:solidFill>
          <a:ln w="3175" cap="flat" cmpd="sng" algn="ctr">
            <a:solidFill>
              <a:srgbClr val="C00000"/>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750" b="1" kern="0">
                <a:solidFill>
                  <a:srgbClr val="080808"/>
                </a:solidFill>
                <a:latin typeface="Microsoft JhengHei Light"/>
              </a:rPr>
              <a:t>3.1. Energienetten uitbreiden, vervangen, en vernieuwen</a:t>
            </a:r>
          </a:p>
        </p:txBody>
      </p:sp>
      <p:graphicFrame>
        <p:nvGraphicFramePr>
          <p:cNvPr id="69" name="Tabel 3">
            <a:extLst>
              <a:ext uri="{FF2B5EF4-FFF2-40B4-BE49-F238E27FC236}">
                <a16:creationId xmlns:a16="http://schemas.microsoft.com/office/drawing/2014/main" id="{717086AD-750D-4399-A1AF-66423EDEE37C}"/>
              </a:ext>
            </a:extLst>
          </p:cNvPr>
          <p:cNvGraphicFramePr>
            <a:graphicFrameLocks noGrp="1"/>
          </p:cNvGraphicFramePr>
          <p:nvPr/>
        </p:nvGraphicFramePr>
        <p:xfrm>
          <a:off x="14924596" y="4134365"/>
          <a:ext cx="2337641" cy="1155840"/>
        </p:xfrm>
        <a:graphic>
          <a:graphicData uri="http://schemas.openxmlformats.org/drawingml/2006/table">
            <a:tbl>
              <a:tblPr>
                <a:tableStyleId>{2D5ABB26-0587-4C30-8999-92F81FD0307C}</a:tableStyleId>
              </a:tblPr>
              <a:tblGrid>
                <a:gridCol w="2337641">
                  <a:extLst>
                    <a:ext uri="{9D8B030D-6E8A-4147-A177-3AD203B41FA5}">
                      <a16:colId xmlns:a16="http://schemas.microsoft.com/office/drawing/2014/main" val="3018278592"/>
                    </a:ext>
                  </a:extLst>
                </a:gridCol>
              </a:tblGrid>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..1. Visie op energienetten ontwikkelen</a:t>
                      </a:r>
                    </a:p>
                  </a:txBody>
                  <a:tcPr marL="68580" marR="68580" marT="21600" marB="21600"/>
                </a:tc>
                <a:extLst>
                  <a:ext uri="{0D108BD9-81ED-4DB2-BD59-A6C34878D82A}">
                    <a16:rowId xmlns:a16="http://schemas.microsoft.com/office/drawing/2014/main" val="3623793983"/>
                  </a:ext>
                </a:extLst>
              </a:tr>
              <a:tr h="146070">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..2. Strategische risico’s op energienetten vaststellen</a:t>
                      </a:r>
                    </a:p>
                  </a:txBody>
                  <a:tcPr marL="68580" marR="68580" marT="21600" marB="21600"/>
                </a:tc>
                <a:extLst>
                  <a:ext uri="{0D108BD9-81ED-4DB2-BD59-A6C34878D82A}">
                    <a16:rowId xmlns:a16="http://schemas.microsoft.com/office/drawing/2014/main" val="3523326302"/>
                  </a:ext>
                </a:extLst>
              </a:tr>
              <a:tr h="146070">
                <a:tc>
                  <a:txBody>
                    <a:bodyPr/>
                    <a:lstStyle/>
                    <a:p>
                      <a:pPr marL="179388" marR="0" lvl="0" indent="-179388"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..3. Strategie op energienetten ontwikkelen</a:t>
                      </a:r>
                    </a:p>
                  </a:txBody>
                  <a:tcPr marL="68580" marR="68580" marT="21600" marB="21600"/>
                </a:tc>
                <a:extLst>
                  <a:ext uri="{0D108BD9-81ED-4DB2-BD59-A6C34878D82A}">
                    <a16:rowId xmlns:a16="http://schemas.microsoft.com/office/drawing/2014/main" val="1625242384"/>
                  </a:ext>
                </a:extLst>
              </a:tr>
              <a:tr h="248940">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..4. Beleid en standaardisatie van energienetten opstellen en onderhouden</a:t>
                      </a:r>
                    </a:p>
                  </a:txBody>
                  <a:tcPr marL="68580" marR="68580" marT="21600" marB="21600"/>
                </a:tc>
                <a:extLst>
                  <a:ext uri="{0D108BD9-81ED-4DB2-BD59-A6C34878D82A}">
                    <a16:rowId xmlns:a16="http://schemas.microsoft.com/office/drawing/2014/main" val="3100095967"/>
                  </a:ext>
                </a:extLst>
              </a:tr>
              <a:tr h="146070">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..5. Componenten ontwikkelen</a:t>
                      </a:r>
                    </a:p>
                  </a:txBody>
                  <a:tcPr marL="68580" marR="68580" marT="21600" marB="21600"/>
                </a:tc>
                <a:extLst>
                  <a:ext uri="{0D108BD9-81ED-4DB2-BD59-A6C34878D82A}">
                    <a16:rowId xmlns:a16="http://schemas.microsoft.com/office/drawing/2014/main" val="4247406757"/>
                  </a:ext>
                </a:extLst>
              </a:tr>
              <a:tr h="146070">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..6. Externe regelgeving in richtlijnen vertalen</a:t>
                      </a:r>
                    </a:p>
                  </a:txBody>
                  <a:tcPr marL="68580" marR="68580" marT="21600" marB="21600"/>
                </a:tc>
                <a:extLst>
                  <a:ext uri="{0D108BD9-81ED-4DB2-BD59-A6C34878D82A}">
                    <a16:rowId xmlns:a16="http://schemas.microsoft.com/office/drawing/2014/main" val="1407002118"/>
                  </a:ext>
                </a:extLst>
              </a:tr>
              <a:tr h="146070">
                <a:tc>
                  <a:txBody>
                    <a:bodyPr/>
                    <a:lstStyle/>
                    <a:p>
                      <a:pPr algn="l" fontAlgn="b"/>
                      <a:endParaRPr kumimoji="0" lang="nl-NL" sz="700" b="0" i="0" u="none" strike="noStrike" kern="1200" cap="none" spc="0" normalizeH="0" baseline="0">
                        <a:ln>
                          <a:noFill/>
                        </a:ln>
                        <a:solidFill>
                          <a:srgbClr val="000000"/>
                        </a:solidFill>
                        <a:effectLst/>
                        <a:uLnTx/>
                        <a:uFillTx/>
                        <a:latin typeface="Microsoft JhengHei Light"/>
                        <a:ea typeface="+mn-ea"/>
                        <a:cs typeface="+mn-cs"/>
                      </a:endParaRPr>
                    </a:p>
                  </a:txBody>
                  <a:tcPr marL="0" marR="0" marT="21600" marB="21600" anchor="b"/>
                </a:tc>
                <a:extLst>
                  <a:ext uri="{0D108BD9-81ED-4DB2-BD59-A6C34878D82A}">
                    <a16:rowId xmlns:a16="http://schemas.microsoft.com/office/drawing/2014/main" val="1943951726"/>
                  </a:ext>
                </a:extLst>
              </a:tr>
            </a:tbl>
          </a:graphicData>
        </a:graphic>
      </p:graphicFrame>
      <p:graphicFrame>
        <p:nvGraphicFramePr>
          <p:cNvPr id="71" name="Tabel 3">
            <a:extLst>
              <a:ext uri="{FF2B5EF4-FFF2-40B4-BE49-F238E27FC236}">
                <a16:creationId xmlns:a16="http://schemas.microsoft.com/office/drawing/2014/main" id="{441C155D-8676-4A7C-8F27-A3E604E7CBC2}"/>
              </a:ext>
            </a:extLst>
          </p:cNvPr>
          <p:cNvGraphicFramePr>
            <a:graphicFrameLocks noGrp="1"/>
          </p:cNvGraphicFramePr>
          <p:nvPr>
            <p:extLst>
              <p:ext uri="{D42A27DB-BD31-4B8C-83A1-F6EECF244321}">
                <p14:modId xmlns:p14="http://schemas.microsoft.com/office/powerpoint/2010/main" val="167735084"/>
              </p:ext>
            </p:extLst>
          </p:nvPr>
        </p:nvGraphicFramePr>
        <p:xfrm>
          <a:off x="14889940" y="2434264"/>
          <a:ext cx="2445559" cy="1471203"/>
        </p:xfrm>
        <a:graphic>
          <a:graphicData uri="http://schemas.openxmlformats.org/drawingml/2006/table">
            <a:tbl>
              <a:tblPr>
                <a:tableStyleId>{2D5ABB26-0587-4C30-8999-92F81FD0307C}</a:tableStyleId>
              </a:tblPr>
              <a:tblGrid>
                <a:gridCol w="2445559">
                  <a:extLst>
                    <a:ext uri="{9D8B030D-6E8A-4147-A177-3AD203B41FA5}">
                      <a16:colId xmlns:a16="http://schemas.microsoft.com/office/drawing/2014/main" val="1870407470"/>
                    </a:ext>
                  </a:extLst>
                </a:gridCol>
              </a:tblGrid>
              <a:tr h="248940">
                <a:tc>
                  <a:txBody>
                    <a:bodyPr/>
                    <a:lstStyle/>
                    <a:p>
                      <a:pPr marL="177800" indent="-177800"/>
                      <a:r>
                        <a:rPr kumimoji="0" lang="nl-NL" sz="700" b="0" i="0" u="none" strike="noStrike" kern="1200" cap="none" spc="0" normalizeH="0" baseline="0">
                          <a:ln>
                            <a:noFill/>
                          </a:ln>
                          <a:solidFill>
                            <a:srgbClr val="000000"/>
                          </a:solidFill>
                          <a:effectLst/>
                          <a:uLnTx/>
                          <a:uFillTx/>
                          <a:latin typeface="Microsoft JhengHei Light"/>
                          <a:ea typeface="+mn-ea"/>
                          <a:cs typeface="+mn-cs"/>
                        </a:rPr>
                        <a:t>..1. Net- en componententoestand inventariseren en analyseren</a:t>
                      </a:r>
                    </a:p>
                  </a:txBody>
                  <a:tcPr marL="68580" marR="68580" marT="21600" marB="21600"/>
                </a:tc>
                <a:extLst>
                  <a:ext uri="{0D108BD9-81ED-4DB2-BD59-A6C34878D82A}">
                    <a16:rowId xmlns:a16="http://schemas.microsoft.com/office/drawing/2014/main" val="3623793983"/>
                  </a:ext>
                </a:extLst>
              </a:tr>
              <a:tr h="146070">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..2. Netrisico’s op kwaliteit bepalen en waarderen</a:t>
                      </a:r>
                    </a:p>
                  </a:txBody>
                  <a:tcPr marL="68580" marR="68580" marT="21600" marB="21600"/>
                </a:tc>
                <a:extLst>
                  <a:ext uri="{0D108BD9-81ED-4DB2-BD59-A6C34878D82A}">
                    <a16:rowId xmlns:a16="http://schemas.microsoft.com/office/drawing/2014/main" val="2322928640"/>
                  </a:ext>
                </a:extLst>
              </a:tr>
              <a:tr h="248940">
                <a:tc>
                  <a:txBody>
                    <a:bodyPr/>
                    <a:lstStyle/>
                    <a:p>
                      <a:pPr marL="177800" indent="-177800"/>
                      <a:r>
                        <a:rPr kumimoji="0" lang="nl-NL" sz="700" b="0" i="0" u="none" strike="noStrike" kern="1200" cap="none" spc="0" normalizeH="0" baseline="0">
                          <a:ln>
                            <a:noFill/>
                          </a:ln>
                          <a:solidFill>
                            <a:srgbClr val="000000"/>
                          </a:solidFill>
                          <a:effectLst/>
                          <a:highlight>
                            <a:srgbClr val="00FFFF"/>
                          </a:highlight>
                          <a:uLnTx/>
                          <a:uFillTx/>
                          <a:latin typeface="Microsoft JhengHei Light"/>
                          <a:ea typeface="+mn-ea"/>
                          <a:cs typeface="+mn-cs"/>
                        </a:rPr>
                        <a:t>..3. Alternatieven voor mitigatie kwaliteitsrisico analyseren</a:t>
                      </a:r>
                    </a:p>
                  </a:txBody>
                  <a:tcPr marL="68580" marR="68580" marT="21600" marB="21600"/>
                </a:tc>
                <a:extLst>
                  <a:ext uri="{0D108BD9-81ED-4DB2-BD59-A6C34878D82A}">
                    <a16:rowId xmlns:a16="http://schemas.microsoft.com/office/drawing/2014/main" val="3523326302"/>
                  </a:ext>
                </a:extLst>
              </a:tr>
              <a:tr h="152823">
                <a:tc>
                  <a:txBody>
                    <a:bodyPr/>
                    <a:lstStyle/>
                    <a:p>
                      <a:pPr marL="177800" indent="-177800"/>
                      <a:r>
                        <a:rPr kumimoji="0" lang="nl-NL" sz="700" b="0" i="0" u="none" strike="noStrike" kern="1200" cap="none" spc="0" normalizeH="0" baseline="0">
                          <a:ln>
                            <a:noFill/>
                          </a:ln>
                          <a:solidFill>
                            <a:srgbClr val="000000"/>
                          </a:solidFill>
                          <a:effectLst/>
                          <a:highlight>
                            <a:srgbClr val="00FFFF"/>
                          </a:highlight>
                          <a:uLnTx/>
                          <a:uFillTx/>
                          <a:latin typeface="Microsoft JhengHei Light"/>
                          <a:ea typeface="+mn-ea"/>
                          <a:cs typeface="+mn-cs"/>
                        </a:rPr>
                        <a:t>..4. Mitigerende maatregel voor kwaliteitsrisico bepalen</a:t>
                      </a:r>
                    </a:p>
                  </a:txBody>
                  <a:tcPr marL="68580" marR="68580" marT="21600" marB="21600"/>
                </a:tc>
                <a:extLst>
                  <a:ext uri="{0D108BD9-81ED-4DB2-BD59-A6C34878D82A}">
                    <a16:rowId xmlns:a16="http://schemas.microsoft.com/office/drawing/2014/main" val="1625242384"/>
                  </a:ext>
                </a:extLst>
              </a:tr>
              <a:tr h="248940">
                <a:tc>
                  <a:txBody>
                    <a:bodyPr/>
                    <a:lstStyle/>
                    <a:p>
                      <a:pPr marL="177800" indent="-177800"/>
                      <a:r>
                        <a:rPr kumimoji="0" lang="nl-NL" sz="700" b="0" i="0" u="none" strike="noStrike" kern="1200" cap="none" spc="0" normalizeH="0" baseline="0">
                          <a:ln>
                            <a:noFill/>
                          </a:ln>
                          <a:solidFill>
                            <a:srgbClr val="000000"/>
                          </a:solidFill>
                          <a:effectLst/>
                          <a:uLnTx/>
                          <a:uFillTx/>
                          <a:latin typeface="Microsoft JhengHei Light"/>
                          <a:ea typeface="+mn-ea"/>
                          <a:cs typeface="+mn-cs"/>
                        </a:rPr>
                        <a:t>..5. (Meer)jarenplanning voor onderhoud en inspecties bepalen</a:t>
                      </a:r>
                    </a:p>
                  </a:txBody>
                  <a:tcPr marL="68580" marR="68580" marT="21600" marB="21600"/>
                </a:tc>
                <a:extLst>
                  <a:ext uri="{0D108BD9-81ED-4DB2-BD59-A6C34878D82A}">
                    <a16:rowId xmlns:a16="http://schemas.microsoft.com/office/drawing/2014/main" val="3100095967"/>
                  </a:ext>
                </a:extLst>
              </a:tr>
              <a:tr h="248940">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..6. Opdracht voor uitvoering van onderhoud en inspectie verstrekken en bewaken</a:t>
                      </a:r>
                    </a:p>
                  </a:txBody>
                  <a:tcPr marL="68580" marR="68580" marT="21600" marB="21600"/>
                </a:tc>
                <a:extLst>
                  <a:ext uri="{0D108BD9-81ED-4DB2-BD59-A6C34878D82A}">
                    <a16:rowId xmlns:a16="http://schemas.microsoft.com/office/drawing/2014/main" val="4247406757"/>
                  </a:ext>
                </a:extLst>
              </a:tr>
              <a:tr h="146070">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..7. Storingen onderzoeken</a:t>
                      </a:r>
                    </a:p>
                  </a:txBody>
                  <a:tcPr marL="68580" marR="68580" marT="21600" marB="21600"/>
                </a:tc>
                <a:extLst>
                  <a:ext uri="{0D108BD9-81ED-4DB2-BD59-A6C34878D82A}">
                    <a16:rowId xmlns:a16="http://schemas.microsoft.com/office/drawing/2014/main" val="2571958378"/>
                  </a:ext>
                </a:extLst>
              </a:tr>
            </a:tbl>
          </a:graphicData>
        </a:graphic>
      </p:graphicFrame>
      <p:graphicFrame>
        <p:nvGraphicFramePr>
          <p:cNvPr id="73" name="Tabel 3">
            <a:extLst>
              <a:ext uri="{FF2B5EF4-FFF2-40B4-BE49-F238E27FC236}">
                <a16:creationId xmlns:a16="http://schemas.microsoft.com/office/drawing/2014/main" id="{6F3BD293-6937-47CA-88B1-31152D7E49B9}"/>
              </a:ext>
            </a:extLst>
          </p:cNvPr>
          <p:cNvGraphicFramePr>
            <a:graphicFrameLocks noGrp="1"/>
          </p:cNvGraphicFramePr>
          <p:nvPr>
            <p:extLst>
              <p:ext uri="{D42A27DB-BD31-4B8C-83A1-F6EECF244321}">
                <p14:modId xmlns:p14="http://schemas.microsoft.com/office/powerpoint/2010/main" val="2436107033"/>
              </p:ext>
            </p:extLst>
          </p:nvPr>
        </p:nvGraphicFramePr>
        <p:xfrm>
          <a:off x="14889941" y="558623"/>
          <a:ext cx="2445559" cy="1716670"/>
        </p:xfrm>
        <a:graphic>
          <a:graphicData uri="http://schemas.openxmlformats.org/drawingml/2006/table">
            <a:tbl>
              <a:tblPr>
                <a:tableStyleId>{2D5ABB26-0587-4C30-8999-92F81FD0307C}</a:tableStyleId>
              </a:tblPr>
              <a:tblGrid>
                <a:gridCol w="2445559">
                  <a:extLst>
                    <a:ext uri="{9D8B030D-6E8A-4147-A177-3AD203B41FA5}">
                      <a16:colId xmlns:a16="http://schemas.microsoft.com/office/drawing/2014/main" val="4109487623"/>
                    </a:ext>
                  </a:extLst>
                </a:gridCol>
              </a:tblGrid>
              <a:tr h="255043">
                <a:tc>
                  <a:txBody>
                    <a:bodyPr/>
                    <a:lstStyle/>
                    <a:p>
                      <a:pPr marL="177800" indent="-177800" algn="l" defTabSz="914400" rtl="0" eaLnBrk="1" latinLnBrk="0" hangingPunct="1"/>
                      <a:r>
                        <a:rPr kumimoji="0" lang="nl-NL" sz="700" b="0" i="0" u="none" strike="noStrike" kern="1200" cap="none" spc="0" normalizeH="0" baseline="0">
                          <a:ln>
                            <a:noFill/>
                          </a:ln>
                          <a:solidFill>
                            <a:srgbClr val="080808"/>
                          </a:solidFill>
                          <a:effectLst/>
                          <a:uLnTx/>
                          <a:uFillTx/>
                          <a:latin typeface="Microsoft JhengHei Light"/>
                          <a:ea typeface="+mn-ea"/>
                          <a:cs typeface="+mn-cs"/>
                        </a:rPr>
                        <a:t>..1. (Veranderde) behoefte aan capaciteit en </a:t>
                      </a:r>
                      <a:br>
                        <a:rPr kumimoji="0" lang="nl-NL" sz="700" b="0" i="0" u="none" strike="noStrike" kern="1200" cap="none" spc="0" normalizeH="0" baseline="0">
                          <a:ln>
                            <a:noFill/>
                          </a:ln>
                          <a:solidFill>
                            <a:srgbClr val="080808"/>
                          </a:solidFill>
                          <a:effectLst/>
                          <a:uLnTx/>
                          <a:uFillTx/>
                          <a:latin typeface="Microsoft JhengHei Light"/>
                          <a:ea typeface="+mn-ea"/>
                          <a:cs typeface="+mn-cs"/>
                        </a:rPr>
                      </a:br>
                      <a:r>
                        <a:rPr kumimoji="0" lang="nl-NL" sz="700" b="0" i="0" u="none" strike="noStrike" kern="1200" cap="none" spc="0" normalizeH="0" baseline="0">
                          <a:ln>
                            <a:noFill/>
                          </a:ln>
                          <a:solidFill>
                            <a:srgbClr val="080808"/>
                          </a:solidFill>
                          <a:effectLst/>
                          <a:uLnTx/>
                          <a:uFillTx/>
                          <a:latin typeface="Microsoft JhengHei Light"/>
                          <a:ea typeface="+mn-ea"/>
                          <a:cs typeface="+mn-cs"/>
                        </a:rPr>
                        <a:t>functionaliteit inventariseren en analyseren/simuleren </a:t>
                      </a:r>
                    </a:p>
                  </a:txBody>
                  <a:tcPr marL="68580" marR="0" marT="21600" marB="21600"/>
                </a:tc>
                <a:extLst>
                  <a:ext uri="{0D108BD9-81ED-4DB2-BD59-A6C34878D82A}">
                    <a16:rowId xmlns:a16="http://schemas.microsoft.com/office/drawing/2014/main" val="3623793983"/>
                  </a:ext>
                </a:extLst>
              </a:tr>
              <a:tr h="248940">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80808"/>
                          </a:solidFill>
                          <a:effectLst/>
                          <a:uLnTx/>
                          <a:uFillTx/>
                          <a:latin typeface="Microsoft JhengHei Light"/>
                          <a:ea typeface="+mn-ea"/>
                          <a:cs typeface="+mn-cs"/>
                        </a:rPr>
                        <a:t>..2. Netrisico’s op capaciteit en/of functionaliteit </a:t>
                      </a:r>
                      <a:br>
                        <a:rPr kumimoji="0" lang="nl-NL" sz="700" b="0" i="0" u="none" strike="noStrike" kern="1200" cap="none" spc="0" normalizeH="0" baseline="0">
                          <a:ln>
                            <a:noFill/>
                          </a:ln>
                          <a:solidFill>
                            <a:srgbClr val="080808"/>
                          </a:solidFill>
                          <a:effectLst/>
                          <a:uLnTx/>
                          <a:uFillTx/>
                          <a:latin typeface="Microsoft JhengHei Light"/>
                          <a:ea typeface="+mn-ea"/>
                          <a:cs typeface="+mn-cs"/>
                        </a:rPr>
                      </a:br>
                      <a:r>
                        <a:rPr kumimoji="0" lang="nl-NL" sz="700" b="0" i="0" u="none" strike="noStrike" kern="1200" cap="none" spc="0" normalizeH="0" baseline="0">
                          <a:ln>
                            <a:noFill/>
                          </a:ln>
                          <a:solidFill>
                            <a:srgbClr val="080808"/>
                          </a:solidFill>
                          <a:effectLst/>
                          <a:uLnTx/>
                          <a:uFillTx/>
                          <a:latin typeface="Microsoft JhengHei Light"/>
                          <a:ea typeface="+mn-ea"/>
                          <a:cs typeface="+mn-cs"/>
                        </a:rPr>
                        <a:t>bepalen en waarderen</a:t>
                      </a:r>
                    </a:p>
                  </a:txBody>
                  <a:tcPr marL="68580" marR="0" marT="21600" marB="21600"/>
                </a:tc>
                <a:extLst>
                  <a:ext uri="{0D108BD9-81ED-4DB2-BD59-A6C34878D82A}">
                    <a16:rowId xmlns:a16="http://schemas.microsoft.com/office/drawing/2014/main" val="3523326302"/>
                  </a:ext>
                </a:extLst>
              </a:tr>
              <a:tr h="248940">
                <a:tc>
                  <a:txBody>
                    <a:bodyPr/>
                    <a:lstStyle/>
                    <a:p>
                      <a:pPr marL="177800" indent="-177800" algn="l" defTabSz="914400" rtl="0" eaLnBrk="1" latinLnBrk="0" hangingPunct="1"/>
                      <a:r>
                        <a:rPr kumimoji="0" lang="nl-NL" sz="700" b="0" i="0" u="none" strike="noStrike" kern="1200" cap="none" spc="0" normalizeH="0" baseline="0">
                          <a:ln>
                            <a:noFill/>
                          </a:ln>
                          <a:solidFill>
                            <a:srgbClr val="080808"/>
                          </a:solidFill>
                          <a:effectLst/>
                          <a:highlight>
                            <a:srgbClr val="00FFFF"/>
                          </a:highlight>
                          <a:uLnTx/>
                          <a:uFillTx/>
                          <a:latin typeface="Microsoft JhengHei Light"/>
                          <a:ea typeface="+mn-ea"/>
                          <a:cs typeface="+mn-cs"/>
                        </a:rPr>
                        <a:t>..3. Alternatieven voor mitigatie risico  op capaciteit </a:t>
                      </a:r>
                      <a:br>
                        <a:rPr kumimoji="0" lang="nl-NL" sz="700" b="0" i="0" u="none" strike="noStrike" kern="1200" cap="none" spc="0" normalizeH="0" baseline="0">
                          <a:ln>
                            <a:noFill/>
                          </a:ln>
                          <a:solidFill>
                            <a:srgbClr val="080808"/>
                          </a:solidFill>
                          <a:effectLst/>
                          <a:highlight>
                            <a:srgbClr val="00FFFF"/>
                          </a:highlight>
                          <a:uLnTx/>
                          <a:uFillTx/>
                          <a:latin typeface="Microsoft JhengHei Light"/>
                          <a:ea typeface="+mn-ea"/>
                          <a:cs typeface="+mn-cs"/>
                        </a:rPr>
                      </a:br>
                      <a:r>
                        <a:rPr kumimoji="0" lang="nl-NL" sz="700" b="0" i="0" u="none" strike="noStrike" kern="1200" cap="none" spc="0" normalizeH="0" baseline="0">
                          <a:ln>
                            <a:noFill/>
                          </a:ln>
                          <a:solidFill>
                            <a:srgbClr val="080808"/>
                          </a:solidFill>
                          <a:effectLst/>
                          <a:highlight>
                            <a:srgbClr val="00FFFF"/>
                          </a:highlight>
                          <a:uLnTx/>
                          <a:uFillTx/>
                          <a:latin typeface="Microsoft JhengHei Light"/>
                          <a:ea typeface="+mn-ea"/>
                          <a:cs typeface="+mn-cs"/>
                        </a:rPr>
                        <a:t>en/of functionaliteit analyseren</a:t>
                      </a:r>
                    </a:p>
                  </a:txBody>
                  <a:tcPr marL="68580" marR="0" marT="21600" marB="21600"/>
                </a:tc>
                <a:extLst>
                  <a:ext uri="{0D108BD9-81ED-4DB2-BD59-A6C34878D82A}">
                    <a16:rowId xmlns:a16="http://schemas.microsoft.com/office/drawing/2014/main" val="1625242384"/>
                  </a:ext>
                </a:extLst>
              </a:tr>
              <a:tr h="248940">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80808"/>
                          </a:solidFill>
                          <a:effectLst/>
                          <a:highlight>
                            <a:srgbClr val="00FFFF"/>
                          </a:highlight>
                          <a:uLnTx/>
                          <a:uFillTx/>
                          <a:latin typeface="Microsoft JhengHei Light"/>
                          <a:ea typeface="+mn-ea"/>
                          <a:cs typeface="+mn-cs"/>
                        </a:rPr>
                        <a:t>..4. Mitigatie maatregelen op capaciteit en/of </a:t>
                      </a:r>
                      <a:br>
                        <a:rPr kumimoji="0" lang="nl-NL" sz="700" b="0" i="0" u="none" strike="noStrike" kern="1200" cap="none" spc="0" normalizeH="0" baseline="0">
                          <a:ln>
                            <a:noFill/>
                          </a:ln>
                          <a:solidFill>
                            <a:srgbClr val="080808"/>
                          </a:solidFill>
                          <a:effectLst/>
                          <a:highlight>
                            <a:srgbClr val="00FFFF"/>
                          </a:highlight>
                          <a:uLnTx/>
                          <a:uFillTx/>
                          <a:latin typeface="Microsoft JhengHei Light"/>
                          <a:ea typeface="+mn-ea"/>
                          <a:cs typeface="+mn-cs"/>
                        </a:rPr>
                      </a:br>
                      <a:r>
                        <a:rPr kumimoji="0" lang="nl-NL" sz="700" b="0" i="0" u="none" strike="noStrike" kern="1200" cap="none" spc="0" normalizeH="0" baseline="0">
                          <a:ln>
                            <a:noFill/>
                          </a:ln>
                          <a:solidFill>
                            <a:srgbClr val="080808"/>
                          </a:solidFill>
                          <a:effectLst/>
                          <a:highlight>
                            <a:srgbClr val="00FFFF"/>
                          </a:highlight>
                          <a:uLnTx/>
                          <a:uFillTx/>
                          <a:latin typeface="Microsoft JhengHei Light"/>
                          <a:ea typeface="+mn-ea"/>
                          <a:cs typeface="+mn-cs"/>
                        </a:rPr>
                        <a:t>functionaliteit bepalen </a:t>
                      </a:r>
                    </a:p>
                  </a:txBody>
                  <a:tcPr marL="68580" marR="0" marT="21600" marB="21600"/>
                </a:tc>
                <a:extLst>
                  <a:ext uri="{0D108BD9-81ED-4DB2-BD59-A6C34878D82A}">
                    <a16:rowId xmlns:a16="http://schemas.microsoft.com/office/drawing/2014/main" val="3100095967"/>
                  </a:ext>
                </a:extLst>
              </a:tr>
              <a:tr h="250777">
                <a:tc>
                  <a:txBody>
                    <a:bodyPr/>
                    <a:lstStyle/>
                    <a:p>
                      <a:pPr marL="177800" indent="-177800"/>
                      <a:r>
                        <a:rPr kumimoji="0" lang="nl-NL" sz="700" b="0" i="0" u="none" strike="noStrike" kern="1200" cap="none" spc="0" normalizeH="0" baseline="0">
                          <a:ln>
                            <a:noFill/>
                          </a:ln>
                          <a:solidFill>
                            <a:srgbClr val="080808"/>
                          </a:solidFill>
                          <a:effectLst/>
                          <a:uLnTx/>
                          <a:uFillTx/>
                          <a:latin typeface="Microsoft JhengHei Light"/>
                          <a:ea typeface="+mn-ea"/>
                          <a:cs typeface="+mn-cs"/>
                        </a:rPr>
                        <a:t>..5. (</a:t>
                      </a:r>
                      <a:r>
                        <a:rPr kumimoji="0" lang="nl-NL" sz="700" b="0" i="0" u="none" strike="noStrike" kern="1200" cap="none" spc="0" normalizeH="0" baseline="0" err="1">
                          <a:ln>
                            <a:noFill/>
                          </a:ln>
                          <a:solidFill>
                            <a:srgbClr val="080808"/>
                          </a:solidFill>
                          <a:effectLst/>
                          <a:uLnTx/>
                          <a:uFillTx/>
                          <a:latin typeface="Microsoft JhengHei Light"/>
                          <a:ea typeface="+mn-ea"/>
                          <a:cs typeface="+mn-cs"/>
                        </a:rPr>
                        <a:t>Meerjaren</a:t>
                      </a:r>
                      <a:r>
                        <a:rPr kumimoji="0" lang="nl-NL" sz="700" b="0" i="0" u="none" strike="noStrike" kern="1200" cap="none" spc="0" normalizeH="0" baseline="0">
                          <a:ln>
                            <a:noFill/>
                          </a:ln>
                          <a:solidFill>
                            <a:srgbClr val="080808"/>
                          </a:solidFill>
                          <a:effectLst/>
                          <a:uLnTx/>
                          <a:uFillTx/>
                          <a:latin typeface="Microsoft JhengHei Light"/>
                          <a:ea typeface="+mn-ea"/>
                          <a:cs typeface="+mn-cs"/>
                        </a:rPr>
                        <a:t>)planning voor maatregelen op capaciteit en/of functionaliteit opstellen</a:t>
                      </a:r>
                    </a:p>
                  </a:txBody>
                  <a:tcPr marL="68580" marR="0" marT="21600" marB="21600"/>
                </a:tc>
                <a:extLst>
                  <a:ext uri="{0D108BD9-81ED-4DB2-BD59-A6C34878D82A}">
                    <a16:rowId xmlns:a16="http://schemas.microsoft.com/office/drawing/2014/main" val="4247406757"/>
                  </a:ext>
                </a:extLst>
              </a:tr>
              <a:tr h="158592">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80808"/>
                          </a:solidFill>
                          <a:effectLst/>
                          <a:uLnTx/>
                          <a:uFillTx/>
                          <a:latin typeface="Microsoft JhengHei Light"/>
                          <a:ea typeface="+mn-ea"/>
                          <a:cs typeface="+mn-cs"/>
                        </a:rPr>
                        <a:t>..6. Energienetten aanpassingen functioneel ontwerpen</a:t>
                      </a:r>
                    </a:p>
                  </a:txBody>
                  <a:tcPr marL="68580" marR="0" marT="21600" marB="21600"/>
                </a:tc>
                <a:extLst>
                  <a:ext uri="{0D108BD9-81ED-4DB2-BD59-A6C34878D82A}">
                    <a16:rowId xmlns:a16="http://schemas.microsoft.com/office/drawing/2014/main" val="2140771595"/>
                  </a:ext>
                </a:extLst>
              </a:tr>
              <a:tr h="275278">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80808"/>
                          </a:solidFill>
                          <a:effectLst/>
                          <a:uLnTx/>
                          <a:uFillTx/>
                          <a:latin typeface="Microsoft JhengHei Light"/>
                          <a:ea typeface="+mn-ea"/>
                          <a:cs typeface="+mn-cs"/>
                        </a:rPr>
                        <a:t>..7. Opdracht voor uitvoeren van netaanpassing verstrekken en bewaken</a:t>
                      </a:r>
                    </a:p>
                  </a:txBody>
                  <a:tcPr marL="68580" marR="0" marT="21600" marB="21600"/>
                </a:tc>
                <a:extLst>
                  <a:ext uri="{0D108BD9-81ED-4DB2-BD59-A6C34878D82A}">
                    <a16:rowId xmlns:a16="http://schemas.microsoft.com/office/drawing/2014/main" val="1943951726"/>
                  </a:ext>
                </a:extLst>
              </a:tr>
            </a:tbl>
          </a:graphicData>
        </a:graphic>
      </p:graphicFrame>
      <p:sp>
        <p:nvSpPr>
          <p:cNvPr id="75" name="Afgeronde rechthoek 13">
            <a:extLst>
              <a:ext uri="{FF2B5EF4-FFF2-40B4-BE49-F238E27FC236}">
                <a16:creationId xmlns:a16="http://schemas.microsoft.com/office/drawing/2014/main" id="{4CFB02D9-3954-4D76-8CF5-278E8F3480C2}"/>
              </a:ext>
            </a:extLst>
          </p:cNvPr>
          <p:cNvSpPr/>
          <p:nvPr/>
        </p:nvSpPr>
        <p:spPr>
          <a:xfrm>
            <a:off x="12685643" y="4300840"/>
            <a:ext cx="2220473" cy="902166"/>
          </a:xfrm>
          <a:prstGeom prst="roundRect">
            <a:avLst>
              <a:gd name="adj" fmla="val 5532"/>
            </a:avLst>
          </a:prstGeom>
          <a:solidFill>
            <a:srgbClr val="EDEBF9"/>
          </a:solidFill>
          <a:ln w="3175">
            <a:solidFill>
              <a:srgbClr val="7030A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r>
              <a:rPr lang="nl-NL" sz="750" b="1" kern="0">
                <a:solidFill>
                  <a:srgbClr val="080808"/>
                </a:solidFill>
                <a:latin typeface="Microsoft JhengHei Light"/>
              </a:rPr>
              <a:t>4.3. Metingen van energiestromen en -netten ter beschikking stellen</a:t>
            </a:r>
          </a:p>
        </p:txBody>
      </p:sp>
      <p:sp>
        <p:nvSpPr>
          <p:cNvPr id="77" name="Afgeronde rechthoek 11">
            <a:extLst>
              <a:ext uri="{FF2B5EF4-FFF2-40B4-BE49-F238E27FC236}">
                <a16:creationId xmlns:a16="http://schemas.microsoft.com/office/drawing/2014/main" id="{D1111A7D-3EFB-4B86-84B5-EF1CFA354083}"/>
              </a:ext>
            </a:extLst>
          </p:cNvPr>
          <p:cNvSpPr/>
          <p:nvPr/>
        </p:nvSpPr>
        <p:spPr>
          <a:xfrm>
            <a:off x="10447995" y="4109039"/>
            <a:ext cx="2209837" cy="1082823"/>
          </a:xfrm>
          <a:prstGeom prst="roundRect">
            <a:avLst>
              <a:gd name="adj" fmla="val 6498"/>
            </a:avLst>
          </a:prstGeom>
          <a:solidFill>
            <a:srgbClr val="EDEBF9"/>
          </a:solidFill>
          <a:ln w="3175">
            <a:solidFill>
              <a:srgbClr val="7030A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r>
              <a:rPr lang="nl-NL" sz="750" b="1" kern="0">
                <a:solidFill>
                  <a:schemeClr val="tx1">
                    <a:lumMod val="50000"/>
                  </a:schemeClr>
                </a:solidFill>
                <a:latin typeface="Microsoft JhengHei Light"/>
              </a:rPr>
              <a:t>4.1. Metingen van energiestromen en -netten beschikbaar krijgen</a:t>
            </a:r>
          </a:p>
        </p:txBody>
      </p:sp>
      <p:graphicFrame>
        <p:nvGraphicFramePr>
          <p:cNvPr id="79" name="Tabel 3">
            <a:extLst>
              <a:ext uri="{FF2B5EF4-FFF2-40B4-BE49-F238E27FC236}">
                <a16:creationId xmlns:a16="http://schemas.microsoft.com/office/drawing/2014/main" id="{31D4F3FB-5444-4E7E-90C9-4C7039C300CE}"/>
              </a:ext>
            </a:extLst>
          </p:cNvPr>
          <p:cNvGraphicFramePr>
            <a:graphicFrameLocks noGrp="1"/>
          </p:cNvGraphicFramePr>
          <p:nvPr/>
        </p:nvGraphicFramePr>
        <p:xfrm>
          <a:off x="12644572" y="4685448"/>
          <a:ext cx="2371347" cy="513120"/>
        </p:xfrm>
        <a:graphic>
          <a:graphicData uri="http://schemas.openxmlformats.org/drawingml/2006/table">
            <a:tbl>
              <a:tblPr>
                <a:tableStyleId>{2D5ABB26-0587-4C30-8999-92F81FD0307C}</a:tableStyleId>
              </a:tblPr>
              <a:tblGrid>
                <a:gridCol w="2371347">
                  <a:extLst>
                    <a:ext uri="{9D8B030D-6E8A-4147-A177-3AD203B41FA5}">
                      <a16:colId xmlns:a16="http://schemas.microsoft.com/office/drawing/2014/main" val="1870407470"/>
                    </a:ext>
                  </a:extLst>
                </a:gridCol>
              </a:tblGrid>
              <a:tr h="248940">
                <a:tc>
                  <a:txBody>
                    <a:bodyPr/>
                    <a:lstStyle/>
                    <a:p>
                      <a:pPr marL="88900" indent="-88900"/>
                      <a:r>
                        <a:rPr kumimoji="0" lang="nl-NL" sz="700" b="0" i="0" u="none" strike="noStrike" kern="1200" cap="none" spc="0" normalizeH="0" baseline="0">
                          <a:ln>
                            <a:noFill/>
                          </a:ln>
                          <a:solidFill>
                            <a:srgbClr val="000000"/>
                          </a:solidFill>
                          <a:effectLst/>
                          <a:uLnTx/>
                          <a:uFillTx/>
                          <a:latin typeface="Microsoft JhengHei Light"/>
                          <a:ea typeface="+mn-ea"/>
                          <a:cs typeface="+mn-cs"/>
                        </a:rPr>
                        <a:t>..1. Metingen van energiestromen en -netten direct </a:t>
                      </a:r>
                      <a:br>
                        <a:rPr kumimoji="0" lang="nl-NL" sz="700" b="0" i="0" u="none" strike="noStrike" kern="1200" cap="none" spc="0" normalizeH="0" baseline="0">
                          <a:ln>
                            <a:noFill/>
                          </a:ln>
                          <a:solidFill>
                            <a:srgbClr val="000000"/>
                          </a:solidFill>
                          <a:effectLst/>
                          <a:uLnTx/>
                          <a:uFillTx/>
                          <a:latin typeface="Microsoft JhengHei Light"/>
                          <a:ea typeface="+mn-ea"/>
                          <a:cs typeface="+mn-cs"/>
                        </a:rPr>
                      </a:br>
                      <a:r>
                        <a:rPr kumimoji="0" lang="nl-NL" sz="700" b="0" i="0" u="none" strike="noStrike" kern="1200" cap="none" spc="0" normalizeH="0" baseline="0">
                          <a:ln>
                            <a:noFill/>
                          </a:ln>
                          <a:solidFill>
                            <a:srgbClr val="000000"/>
                          </a:solidFill>
                          <a:effectLst/>
                          <a:uLnTx/>
                          <a:uFillTx/>
                          <a:latin typeface="Microsoft JhengHei Light"/>
                          <a:ea typeface="+mn-ea"/>
                          <a:cs typeface="+mn-cs"/>
                        </a:rPr>
                        <a:t>  voor andere </a:t>
                      </a:r>
                      <a:r>
                        <a:rPr kumimoji="0" lang="nl-NL" sz="700" b="0" i="0" u="none" strike="noStrike" kern="1200" cap="none" spc="0" normalizeH="0" baseline="0" err="1">
                          <a:ln>
                            <a:noFill/>
                          </a:ln>
                          <a:solidFill>
                            <a:srgbClr val="000000"/>
                          </a:solidFill>
                          <a:effectLst/>
                          <a:uLnTx/>
                          <a:uFillTx/>
                          <a:latin typeface="Microsoft JhengHei Light"/>
                          <a:ea typeface="+mn-ea"/>
                          <a:cs typeface="+mn-cs"/>
                        </a:rPr>
                        <a:t>capabilities</a:t>
                      </a:r>
                      <a:r>
                        <a:rPr kumimoji="0" lang="nl-NL" sz="700" b="0" i="0" u="none" strike="noStrike" kern="1200" cap="none" spc="0" normalizeH="0" baseline="0">
                          <a:ln>
                            <a:noFill/>
                          </a:ln>
                          <a:solidFill>
                            <a:srgbClr val="000000"/>
                          </a:solidFill>
                          <a:effectLst/>
                          <a:uLnTx/>
                          <a:uFillTx/>
                          <a:latin typeface="Microsoft JhengHei Light"/>
                          <a:ea typeface="+mn-ea"/>
                          <a:cs typeface="+mn-cs"/>
                        </a:rPr>
                        <a:t> beschikbaar maken.</a:t>
                      </a:r>
                    </a:p>
                  </a:txBody>
                  <a:tcPr marL="68580" marR="0" marT="21600" marB="21600"/>
                </a:tc>
                <a:extLst>
                  <a:ext uri="{0D108BD9-81ED-4DB2-BD59-A6C34878D82A}">
                    <a16:rowId xmlns:a16="http://schemas.microsoft.com/office/drawing/2014/main" val="3623793983"/>
                  </a:ext>
                </a:extLst>
              </a:tr>
              <a:tr h="248940">
                <a:tc>
                  <a:txBody>
                    <a:bodyPr/>
                    <a:lstStyle/>
                    <a:p>
                      <a:pPr marL="88900" indent="-88900"/>
                      <a:r>
                        <a:rPr kumimoji="0" lang="nl-NL" sz="700" b="0" i="0" u="none" strike="noStrike" kern="1200" cap="none" spc="0" normalizeH="0" baseline="0">
                          <a:ln>
                            <a:noFill/>
                          </a:ln>
                          <a:solidFill>
                            <a:srgbClr val="000000"/>
                          </a:solidFill>
                          <a:effectLst/>
                          <a:uLnTx/>
                          <a:uFillTx/>
                          <a:latin typeface="Microsoft JhengHei Light"/>
                          <a:ea typeface="+mn-ea"/>
                          <a:cs typeface="+mn-cs"/>
                        </a:rPr>
                        <a:t>..2. Op afroep metingen van energiestromen en </a:t>
                      </a:r>
                      <a:br>
                        <a:rPr kumimoji="0" lang="nl-NL" sz="700" b="0" i="0" u="none" strike="noStrike" kern="1200" cap="none" spc="0" normalizeH="0" baseline="0">
                          <a:ln>
                            <a:noFill/>
                          </a:ln>
                          <a:solidFill>
                            <a:srgbClr val="000000"/>
                          </a:solidFill>
                          <a:effectLst/>
                          <a:uLnTx/>
                          <a:uFillTx/>
                          <a:latin typeface="Microsoft JhengHei Light"/>
                          <a:ea typeface="+mn-ea"/>
                          <a:cs typeface="+mn-cs"/>
                        </a:rPr>
                      </a:br>
                      <a:r>
                        <a:rPr kumimoji="0" lang="nl-NL" sz="700" b="0" i="0" u="none" strike="noStrike" kern="1200" cap="none" spc="0" normalizeH="0" baseline="0">
                          <a:ln>
                            <a:noFill/>
                          </a:ln>
                          <a:solidFill>
                            <a:srgbClr val="000000"/>
                          </a:solidFill>
                          <a:effectLst/>
                          <a:uLnTx/>
                          <a:uFillTx/>
                          <a:latin typeface="Microsoft JhengHei Light"/>
                          <a:ea typeface="+mn-ea"/>
                          <a:cs typeface="+mn-cs"/>
                        </a:rPr>
                        <a:t> -netten voor andere </a:t>
                      </a:r>
                      <a:r>
                        <a:rPr kumimoji="0" lang="nl-NL" sz="700" b="0" i="0" u="none" strike="noStrike" kern="1200" cap="none" spc="0" normalizeH="0" baseline="0" err="1">
                          <a:ln>
                            <a:noFill/>
                          </a:ln>
                          <a:solidFill>
                            <a:srgbClr val="000000"/>
                          </a:solidFill>
                          <a:effectLst/>
                          <a:uLnTx/>
                          <a:uFillTx/>
                          <a:latin typeface="Microsoft JhengHei Light"/>
                          <a:ea typeface="+mn-ea"/>
                          <a:cs typeface="+mn-cs"/>
                        </a:rPr>
                        <a:t>capablilities</a:t>
                      </a:r>
                      <a:r>
                        <a:rPr kumimoji="0" lang="nl-NL" sz="700" b="0" i="0" u="none" strike="noStrike" kern="1200" cap="none" spc="0" normalizeH="0" baseline="0">
                          <a:ln>
                            <a:noFill/>
                          </a:ln>
                          <a:solidFill>
                            <a:srgbClr val="000000"/>
                          </a:solidFill>
                          <a:effectLst/>
                          <a:uLnTx/>
                          <a:uFillTx/>
                          <a:latin typeface="Microsoft JhengHei Light"/>
                          <a:ea typeface="+mn-ea"/>
                          <a:cs typeface="+mn-cs"/>
                        </a:rPr>
                        <a:t> beschikbaar maken.</a:t>
                      </a:r>
                    </a:p>
                  </a:txBody>
                  <a:tcPr marL="68580" marR="0" marT="21600" marB="21600"/>
                </a:tc>
                <a:extLst>
                  <a:ext uri="{0D108BD9-81ED-4DB2-BD59-A6C34878D82A}">
                    <a16:rowId xmlns:a16="http://schemas.microsoft.com/office/drawing/2014/main" val="3523326302"/>
                  </a:ext>
                </a:extLst>
              </a:tr>
            </a:tbl>
          </a:graphicData>
        </a:graphic>
      </p:graphicFrame>
      <p:graphicFrame>
        <p:nvGraphicFramePr>
          <p:cNvPr id="81" name="Tabel 3">
            <a:extLst>
              <a:ext uri="{FF2B5EF4-FFF2-40B4-BE49-F238E27FC236}">
                <a16:creationId xmlns:a16="http://schemas.microsoft.com/office/drawing/2014/main" id="{04D0E183-74EB-4853-AD2F-0D94740CE357}"/>
              </a:ext>
            </a:extLst>
          </p:cNvPr>
          <p:cNvGraphicFramePr>
            <a:graphicFrameLocks noGrp="1"/>
          </p:cNvGraphicFramePr>
          <p:nvPr/>
        </p:nvGraphicFramePr>
        <p:xfrm>
          <a:off x="10408808" y="4406866"/>
          <a:ext cx="2394128" cy="769680"/>
        </p:xfrm>
        <a:graphic>
          <a:graphicData uri="http://schemas.openxmlformats.org/drawingml/2006/table">
            <a:tbl>
              <a:tblPr>
                <a:tableStyleId>{2D5ABB26-0587-4C30-8999-92F81FD0307C}</a:tableStyleId>
              </a:tblPr>
              <a:tblGrid>
                <a:gridCol w="2394128">
                  <a:extLst>
                    <a:ext uri="{9D8B030D-6E8A-4147-A177-3AD203B41FA5}">
                      <a16:colId xmlns:a16="http://schemas.microsoft.com/office/drawing/2014/main" val="4109487623"/>
                    </a:ext>
                  </a:extLst>
                </a:gridCol>
              </a:tblGrid>
              <a:tr h="351810">
                <a:tc>
                  <a:txBody>
                    <a:bodyPr/>
                    <a:lstStyle/>
                    <a:p>
                      <a:pPr marL="179388" indent="-179388"/>
                      <a:r>
                        <a:rPr kumimoji="0" lang="nl-NL" sz="700" b="0" i="0" u="none" strike="noStrike" kern="1200" cap="none" spc="0" normalizeH="0" baseline="0">
                          <a:ln>
                            <a:noFill/>
                          </a:ln>
                          <a:solidFill>
                            <a:schemeClr val="accent4">
                              <a:lumMod val="50000"/>
                            </a:schemeClr>
                          </a:solidFill>
                          <a:effectLst/>
                          <a:uLnTx/>
                          <a:uFillTx/>
                          <a:latin typeface="Microsoft JhengHei Light"/>
                          <a:ea typeface="+mn-ea"/>
                          <a:cs typeface="+mn-cs"/>
                        </a:rPr>
                        <a:t>..1. </a:t>
                      </a:r>
                      <a:r>
                        <a:rPr kumimoji="0" lang="nl-NL" sz="700" b="0" i="0" u="none" strike="noStrike" kern="1200" cap="none" spc="0" normalizeH="0" baseline="0">
                          <a:ln>
                            <a:noFill/>
                          </a:ln>
                          <a:solidFill>
                            <a:srgbClr val="000000"/>
                          </a:solidFill>
                          <a:effectLst/>
                          <a:uLnTx/>
                          <a:uFillTx/>
                          <a:latin typeface="Microsoft JhengHei Light"/>
                          <a:ea typeface="+mn-ea"/>
                          <a:cs typeface="+mn-cs"/>
                        </a:rPr>
                        <a:t>Energiestromen en -netten waarnemen (net doorstroom, functie performance, asset eigenschap) en omzetten in metingen</a:t>
                      </a:r>
                    </a:p>
                  </a:txBody>
                  <a:tcPr marL="68580" marR="68580" marT="21600" marB="21600"/>
                </a:tc>
                <a:extLst>
                  <a:ext uri="{0D108BD9-81ED-4DB2-BD59-A6C34878D82A}">
                    <a16:rowId xmlns:a16="http://schemas.microsoft.com/office/drawing/2014/main" val="3623793983"/>
                  </a:ext>
                </a:extLst>
              </a:tr>
              <a:tr h="146070">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..2. Metingen verzamelen</a:t>
                      </a:r>
                    </a:p>
                  </a:txBody>
                  <a:tcPr marL="68580" marR="68580" marT="21600" marB="21600"/>
                </a:tc>
                <a:extLst>
                  <a:ext uri="{0D108BD9-81ED-4DB2-BD59-A6C34878D82A}">
                    <a16:rowId xmlns:a16="http://schemas.microsoft.com/office/drawing/2014/main" val="3523326302"/>
                  </a:ext>
                </a:extLst>
              </a:tr>
              <a:tr h="248940">
                <a:tc>
                  <a:txBody>
                    <a:bodyPr/>
                    <a:lstStyle/>
                    <a:p>
                      <a:pPr marL="179388" marR="0" lvl="0" indent="-179388" algn="l" defTabSz="914418"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..3. Metingen </a:t>
                      </a:r>
                      <a:r>
                        <a:rPr kumimoji="0" lang="nl-NL" sz="700" b="0" i="0" u="none" strike="noStrike" kern="1200" cap="none" spc="0" normalizeH="0" baseline="0" err="1">
                          <a:ln>
                            <a:noFill/>
                          </a:ln>
                          <a:solidFill>
                            <a:srgbClr val="000000"/>
                          </a:solidFill>
                          <a:effectLst/>
                          <a:uLnTx/>
                          <a:uFillTx/>
                          <a:latin typeface="Microsoft JhengHei Light"/>
                          <a:ea typeface="+mn-ea"/>
                          <a:cs typeface="+mn-cs"/>
                        </a:rPr>
                        <a:t>interpreteerbaar</a:t>
                      </a:r>
                      <a:r>
                        <a:rPr kumimoji="0" lang="nl-NL" sz="700" b="0" i="0" u="none" strike="noStrike" kern="1200" cap="none" spc="0" normalizeH="0" baseline="0">
                          <a:ln>
                            <a:noFill/>
                          </a:ln>
                          <a:solidFill>
                            <a:srgbClr val="000000"/>
                          </a:solidFill>
                          <a:effectLst/>
                          <a:uLnTx/>
                          <a:uFillTx/>
                          <a:latin typeface="Microsoft JhengHei Light"/>
                          <a:ea typeface="+mn-ea"/>
                          <a:cs typeface="+mn-cs"/>
                        </a:rPr>
                        <a:t> maken (technisch /protocol)</a:t>
                      </a:r>
                    </a:p>
                  </a:txBody>
                  <a:tcPr marL="68580" marR="68580" marT="21600" marB="21600"/>
                </a:tc>
                <a:extLst>
                  <a:ext uri="{0D108BD9-81ED-4DB2-BD59-A6C34878D82A}">
                    <a16:rowId xmlns:a16="http://schemas.microsoft.com/office/drawing/2014/main" val="1625242384"/>
                  </a:ext>
                </a:extLst>
              </a:tr>
            </a:tbl>
          </a:graphicData>
        </a:graphic>
      </p:graphicFrame>
      <p:sp>
        <p:nvSpPr>
          <p:cNvPr id="83" name="Afgeronde rechthoek 16">
            <a:extLst>
              <a:ext uri="{FF2B5EF4-FFF2-40B4-BE49-F238E27FC236}">
                <a16:creationId xmlns:a16="http://schemas.microsoft.com/office/drawing/2014/main" id="{9DDEC562-3BB4-4E2B-8A8E-B500101FA20D}"/>
              </a:ext>
            </a:extLst>
          </p:cNvPr>
          <p:cNvSpPr/>
          <p:nvPr/>
        </p:nvSpPr>
        <p:spPr>
          <a:xfrm>
            <a:off x="12685643" y="3367442"/>
            <a:ext cx="2212412" cy="889871"/>
          </a:xfrm>
          <a:prstGeom prst="roundRect">
            <a:avLst>
              <a:gd name="adj" fmla="val 6769"/>
            </a:avLst>
          </a:prstGeom>
          <a:solidFill>
            <a:srgbClr val="EDEBF9"/>
          </a:solidFill>
          <a:ln w="3175">
            <a:solidFill>
              <a:srgbClr val="7030A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750" b="1">
                <a:solidFill>
                  <a:srgbClr val="080808"/>
                </a:solidFill>
                <a:highlight>
                  <a:srgbClr val="FF0000"/>
                </a:highlight>
                <a:latin typeface="Microsoft JhengHei Light"/>
              </a:rPr>
              <a:t>4.2. Metingen valideren en verwerkbaar maken</a:t>
            </a:r>
            <a:r>
              <a:rPr lang="nl-NL" sz="750" b="1">
                <a:solidFill>
                  <a:srgbClr val="080808"/>
                </a:solidFill>
                <a:latin typeface="Microsoft JhengHei Light"/>
              </a:rPr>
              <a:t> </a:t>
            </a:r>
          </a:p>
        </p:txBody>
      </p:sp>
      <p:graphicFrame>
        <p:nvGraphicFramePr>
          <p:cNvPr id="85" name="Tabel 3">
            <a:extLst>
              <a:ext uri="{FF2B5EF4-FFF2-40B4-BE49-F238E27FC236}">
                <a16:creationId xmlns:a16="http://schemas.microsoft.com/office/drawing/2014/main" id="{6A5FD81C-9954-49BC-B68E-A6EBC61F4A55}"/>
              </a:ext>
            </a:extLst>
          </p:cNvPr>
          <p:cNvGraphicFramePr>
            <a:graphicFrameLocks noGrp="1"/>
          </p:cNvGraphicFramePr>
          <p:nvPr>
            <p:extLst>
              <p:ext uri="{D42A27DB-BD31-4B8C-83A1-F6EECF244321}">
                <p14:modId xmlns:p14="http://schemas.microsoft.com/office/powerpoint/2010/main" val="2096066323"/>
              </p:ext>
            </p:extLst>
          </p:nvPr>
        </p:nvGraphicFramePr>
        <p:xfrm>
          <a:off x="12681109" y="3606392"/>
          <a:ext cx="2245017" cy="556320"/>
        </p:xfrm>
        <a:graphic>
          <a:graphicData uri="http://schemas.openxmlformats.org/drawingml/2006/table">
            <a:tbl>
              <a:tblPr>
                <a:tableStyleId>{2D5ABB26-0587-4C30-8999-92F81FD0307C}</a:tableStyleId>
              </a:tblPr>
              <a:tblGrid>
                <a:gridCol w="2245017">
                  <a:extLst>
                    <a:ext uri="{9D8B030D-6E8A-4147-A177-3AD203B41FA5}">
                      <a16:colId xmlns:a16="http://schemas.microsoft.com/office/drawing/2014/main" val="1870407470"/>
                    </a:ext>
                  </a:extLst>
                </a:gridCol>
              </a:tblGrid>
              <a:tr h="146070">
                <a:tc>
                  <a:txBody>
                    <a:bodyPr/>
                    <a:lstStyle/>
                    <a:p>
                      <a:pPr marL="179388" indent="-179388"/>
                      <a:r>
                        <a:rPr kumimoji="0" lang="nl-NL" sz="700" b="0" i="0" u="none" strike="noStrike" kern="1200" cap="none" spc="0" normalizeH="0" baseline="0">
                          <a:ln>
                            <a:noFill/>
                          </a:ln>
                          <a:solidFill>
                            <a:srgbClr val="000000"/>
                          </a:solidFill>
                          <a:effectLst/>
                          <a:highlight>
                            <a:srgbClr val="FF0000"/>
                          </a:highlight>
                          <a:uLnTx/>
                          <a:uFillTx/>
                          <a:latin typeface="Microsoft JhengHei Light"/>
                          <a:ea typeface="+mn-ea"/>
                          <a:cs typeface="+mn-cs"/>
                        </a:rPr>
                        <a:t>..1. Metingen identificeerbaar maken</a:t>
                      </a:r>
                    </a:p>
                  </a:txBody>
                  <a:tcPr marL="68580" marR="68580" marT="21600" marB="21600"/>
                </a:tc>
                <a:extLst>
                  <a:ext uri="{0D108BD9-81ED-4DB2-BD59-A6C34878D82A}">
                    <a16:rowId xmlns:a16="http://schemas.microsoft.com/office/drawing/2014/main" val="3623793983"/>
                  </a:ext>
                </a:extLst>
              </a:tr>
              <a:tr h="146070">
                <a:tc>
                  <a:txBody>
                    <a:bodyPr/>
                    <a:lstStyle/>
                    <a:p>
                      <a:pPr marL="179388" indent="-179388"/>
                      <a:r>
                        <a:rPr kumimoji="0" lang="nl-NL" sz="700" b="0" i="0" u="none" strike="noStrike" kern="1200" cap="none" spc="0" normalizeH="0" baseline="0">
                          <a:ln>
                            <a:noFill/>
                          </a:ln>
                          <a:solidFill>
                            <a:srgbClr val="000000"/>
                          </a:solidFill>
                          <a:effectLst/>
                          <a:highlight>
                            <a:srgbClr val="00FFFF"/>
                          </a:highlight>
                          <a:uLnTx/>
                          <a:uFillTx/>
                          <a:latin typeface="Microsoft JhengHei Light"/>
                          <a:ea typeface="+mn-ea"/>
                          <a:cs typeface="+mn-cs"/>
                        </a:rPr>
                        <a:t>..2. Metingen toetsen aan geldigheidsregels</a:t>
                      </a:r>
                    </a:p>
                  </a:txBody>
                  <a:tcPr marL="68580" marR="68580" marT="21600" marB="21600"/>
                </a:tc>
                <a:extLst>
                  <a:ext uri="{0D108BD9-81ED-4DB2-BD59-A6C34878D82A}">
                    <a16:rowId xmlns:a16="http://schemas.microsoft.com/office/drawing/2014/main" val="3523326302"/>
                  </a:ext>
                </a:extLst>
              </a:tr>
              <a:tr h="248940">
                <a:tc>
                  <a:txBody>
                    <a:bodyPr/>
                    <a:lstStyle/>
                    <a:p>
                      <a:pPr marL="88900" indent="-88900"/>
                      <a:r>
                        <a:rPr kumimoji="0" lang="nl-NL" sz="700" b="0" i="0" u="none" strike="noStrike" kern="1200" cap="none" spc="0" normalizeH="0" baseline="0">
                          <a:ln>
                            <a:noFill/>
                          </a:ln>
                          <a:solidFill>
                            <a:srgbClr val="000000"/>
                          </a:solidFill>
                          <a:effectLst/>
                          <a:uLnTx/>
                          <a:uFillTx/>
                          <a:latin typeface="Microsoft JhengHei Light"/>
                          <a:ea typeface="+mn-ea"/>
                          <a:cs typeface="+mn-cs"/>
                        </a:rPr>
                        <a:t>.</a:t>
                      </a:r>
                      <a:r>
                        <a:rPr kumimoji="0" lang="nl-NL" sz="700" b="0" i="0" u="none" strike="noStrike" kern="1200" cap="none" spc="0" normalizeH="0" baseline="0">
                          <a:ln>
                            <a:noFill/>
                          </a:ln>
                          <a:solidFill>
                            <a:srgbClr val="000000"/>
                          </a:solidFill>
                          <a:effectLst/>
                          <a:highlight>
                            <a:srgbClr val="00FFFF"/>
                          </a:highlight>
                          <a:uLnTx/>
                          <a:uFillTx/>
                          <a:latin typeface="Microsoft JhengHei Light"/>
                          <a:ea typeface="+mn-ea"/>
                          <a:cs typeface="+mn-cs"/>
                        </a:rPr>
                        <a:t>.3. Metingen voorzien van metadata, bijvoorbeeld</a:t>
                      </a:r>
                      <a:br>
                        <a:rPr kumimoji="0" lang="nl-NL" sz="700" b="0" i="0" u="none" strike="noStrike" kern="1200" cap="none" spc="0" normalizeH="0" baseline="0">
                          <a:ln>
                            <a:noFill/>
                          </a:ln>
                          <a:solidFill>
                            <a:srgbClr val="000000"/>
                          </a:solidFill>
                          <a:effectLst/>
                          <a:highlight>
                            <a:srgbClr val="00FFFF"/>
                          </a:highlight>
                          <a:uLnTx/>
                          <a:uFillTx/>
                          <a:latin typeface="Microsoft JhengHei Light"/>
                          <a:ea typeface="+mn-ea"/>
                          <a:cs typeface="+mn-cs"/>
                        </a:rPr>
                      </a:br>
                      <a:r>
                        <a:rPr kumimoji="0" lang="nl-NL" sz="700" b="0" i="0" u="none" strike="noStrike" kern="1200" cap="none" spc="0" normalizeH="0" baseline="0">
                          <a:ln>
                            <a:noFill/>
                          </a:ln>
                          <a:solidFill>
                            <a:srgbClr val="000000"/>
                          </a:solidFill>
                          <a:effectLst/>
                          <a:highlight>
                            <a:srgbClr val="00FFFF"/>
                          </a:highlight>
                          <a:uLnTx/>
                          <a:uFillTx/>
                          <a:latin typeface="Microsoft JhengHei Light"/>
                          <a:ea typeface="+mn-ea"/>
                          <a:cs typeface="+mn-cs"/>
                        </a:rPr>
                        <a:t>  datum en tijd, kwaliteitsidentificatie en dergelijke</a:t>
                      </a:r>
                    </a:p>
                  </a:txBody>
                  <a:tcPr marL="68580" marR="68580" marT="21600" marB="21600"/>
                </a:tc>
                <a:extLst>
                  <a:ext uri="{0D108BD9-81ED-4DB2-BD59-A6C34878D82A}">
                    <a16:rowId xmlns:a16="http://schemas.microsoft.com/office/drawing/2014/main" val="1625242384"/>
                  </a:ext>
                </a:extLst>
              </a:tr>
            </a:tbl>
          </a:graphicData>
        </a:graphic>
      </p:graphicFrame>
      <p:sp>
        <p:nvSpPr>
          <p:cNvPr id="89" name="Afgeronde rechthoek 16">
            <a:extLst>
              <a:ext uri="{FF2B5EF4-FFF2-40B4-BE49-F238E27FC236}">
                <a16:creationId xmlns:a16="http://schemas.microsoft.com/office/drawing/2014/main" id="{F4A12FAC-8850-45DD-B06C-CE4FA72B7A29}"/>
              </a:ext>
            </a:extLst>
          </p:cNvPr>
          <p:cNvSpPr/>
          <p:nvPr/>
        </p:nvSpPr>
        <p:spPr>
          <a:xfrm>
            <a:off x="17211866" y="1637866"/>
            <a:ext cx="2213538" cy="1755998"/>
          </a:xfrm>
          <a:prstGeom prst="roundRect">
            <a:avLst>
              <a:gd name="adj" fmla="val 3691"/>
            </a:avLst>
          </a:prstGeom>
          <a:solidFill>
            <a:srgbClr val="FFFFCC"/>
          </a:solidFill>
          <a:ln w="3175" cap="flat" cmpd="sng" algn="ctr">
            <a:solidFill>
              <a:srgbClr val="CC9900"/>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r>
              <a:rPr lang="nl-NL" sz="750" b="1">
                <a:solidFill>
                  <a:srgbClr val="080808"/>
                </a:solidFill>
                <a:latin typeface="Microsoft JhengHei Light"/>
              </a:rPr>
              <a:t>5.3. Werkzaamheden uitvoeren</a:t>
            </a:r>
          </a:p>
        </p:txBody>
      </p:sp>
      <p:sp>
        <p:nvSpPr>
          <p:cNvPr id="91" name="Afgeronde rechthoek 11">
            <a:extLst>
              <a:ext uri="{FF2B5EF4-FFF2-40B4-BE49-F238E27FC236}">
                <a16:creationId xmlns:a16="http://schemas.microsoft.com/office/drawing/2014/main" id="{CEF34795-C2E3-4221-A5EE-544ACE71B558}"/>
              </a:ext>
            </a:extLst>
          </p:cNvPr>
          <p:cNvSpPr/>
          <p:nvPr/>
        </p:nvSpPr>
        <p:spPr>
          <a:xfrm>
            <a:off x="17211866" y="278370"/>
            <a:ext cx="2199935" cy="550231"/>
          </a:xfrm>
          <a:prstGeom prst="roundRect">
            <a:avLst>
              <a:gd name="adj" fmla="val 4097"/>
            </a:avLst>
          </a:prstGeom>
          <a:solidFill>
            <a:srgbClr val="FFFFCC"/>
          </a:solidFill>
          <a:ln w="3175" cap="flat" cmpd="sng" algn="ctr">
            <a:solidFill>
              <a:srgbClr val="CC9900"/>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750" b="1">
                <a:solidFill>
                  <a:srgbClr val="080808"/>
                </a:solidFill>
                <a:latin typeface="Microsoft JhengHei Light"/>
              </a:rPr>
              <a:t>5.1. Werkzaamheden-portfolio opstellen en onderhouden</a:t>
            </a:r>
          </a:p>
        </p:txBody>
      </p:sp>
      <p:sp>
        <p:nvSpPr>
          <p:cNvPr id="93" name="Afgeronde rechthoek 12">
            <a:extLst>
              <a:ext uri="{FF2B5EF4-FFF2-40B4-BE49-F238E27FC236}">
                <a16:creationId xmlns:a16="http://schemas.microsoft.com/office/drawing/2014/main" id="{14882FA8-9F56-47AE-9CDF-586B6650A423}"/>
              </a:ext>
            </a:extLst>
          </p:cNvPr>
          <p:cNvSpPr/>
          <p:nvPr/>
        </p:nvSpPr>
        <p:spPr>
          <a:xfrm>
            <a:off x="17211866" y="854290"/>
            <a:ext cx="2213538" cy="764660"/>
          </a:xfrm>
          <a:prstGeom prst="roundRect">
            <a:avLst>
              <a:gd name="adj" fmla="val 4097"/>
            </a:avLst>
          </a:prstGeom>
          <a:solidFill>
            <a:srgbClr val="FFFFCC"/>
          </a:solidFill>
          <a:ln w="3175" cap="flat" cmpd="sng" algn="ctr">
            <a:solidFill>
              <a:srgbClr val="CC9900"/>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750" b="1">
                <a:solidFill>
                  <a:srgbClr val="080808"/>
                </a:solidFill>
                <a:latin typeface="Microsoft JhengHei Light"/>
              </a:rPr>
              <a:t>5.2. Regievoeren over werkzaamheden</a:t>
            </a:r>
          </a:p>
        </p:txBody>
      </p:sp>
      <p:graphicFrame>
        <p:nvGraphicFramePr>
          <p:cNvPr id="97" name="Tabel 3">
            <a:extLst>
              <a:ext uri="{FF2B5EF4-FFF2-40B4-BE49-F238E27FC236}">
                <a16:creationId xmlns:a16="http://schemas.microsoft.com/office/drawing/2014/main" id="{AA4C10A7-7170-4C50-804C-C77D6B9761A0}"/>
              </a:ext>
            </a:extLst>
          </p:cNvPr>
          <p:cNvGraphicFramePr>
            <a:graphicFrameLocks noGrp="1"/>
          </p:cNvGraphicFramePr>
          <p:nvPr/>
        </p:nvGraphicFramePr>
        <p:xfrm>
          <a:off x="17198135" y="1815259"/>
          <a:ext cx="2174078" cy="1546860"/>
        </p:xfrm>
        <a:graphic>
          <a:graphicData uri="http://schemas.openxmlformats.org/drawingml/2006/table">
            <a:tbl>
              <a:tblPr>
                <a:tableStyleId>{2D5ABB26-0587-4C30-8999-92F81FD0307C}</a:tableStyleId>
              </a:tblPr>
              <a:tblGrid>
                <a:gridCol w="2174078">
                  <a:extLst>
                    <a:ext uri="{9D8B030D-6E8A-4147-A177-3AD203B41FA5}">
                      <a16:colId xmlns:a16="http://schemas.microsoft.com/office/drawing/2014/main" val="1594262196"/>
                    </a:ext>
                  </a:extLst>
                </a:gridCol>
              </a:tblGrid>
              <a:tr h="274320">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..1. Voor- en detailontwerpen van energienetten opstellen</a:t>
                      </a:r>
                    </a:p>
                  </a:txBody>
                  <a:tcPr marL="68580" marR="68580" marT="34290" marB="34290"/>
                </a:tc>
                <a:extLst>
                  <a:ext uri="{0D108BD9-81ED-4DB2-BD59-A6C34878D82A}">
                    <a16:rowId xmlns:a16="http://schemas.microsoft.com/office/drawing/2014/main" val="3623793983"/>
                  </a:ext>
                </a:extLst>
              </a:tr>
              <a:tr h="171450">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..2. Uitvoering van werkzaamheden voorbereiden</a:t>
                      </a:r>
                      <a:endParaRPr kumimoji="0" lang="nl-NL" sz="700" b="0" i="0" u="none" strike="sngStrike" kern="1200" cap="none" spc="0" normalizeH="0" baseline="0">
                        <a:ln>
                          <a:noFill/>
                        </a:ln>
                        <a:solidFill>
                          <a:srgbClr val="FF0000"/>
                        </a:solidFill>
                        <a:effectLst/>
                        <a:uLnTx/>
                        <a:uFillTx/>
                        <a:latin typeface="Microsoft JhengHei Light"/>
                        <a:ea typeface="+mn-ea"/>
                        <a:cs typeface="+mn-cs"/>
                      </a:endParaRPr>
                    </a:p>
                  </a:txBody>
                  <a:tcPr marL="68580" marR="68580" marT="34290" marB="34290"/>
                </a:tc>
                <a:extLst>
                  <a:ext uri="{0D108BD9-81ED-4DB2-BD59-A6C34878D82A}">
                    <a16:rowId xmlns:a16="http://schemas.microsoft.com/office/drawing/2014/main" val="3523326302"/>
                  </a:ext>
                </a:extLst>
              </a:tr>
              <a:tr h="17145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..3. Werkzaamheden operationeel plannen</a:t>
                      </a:r>
                    </a:p>
                  </a:txBody>
                  <a:tcPr marL="68580" marR="68580" marT="34290" marB="34290"/>
                </a:tc>
                <a:extLst>
                  <a:ext uri="{0D108BD9-81ED-4DB2-BD59-A6C34878D82A}">
                    <a16:rowId xmlns:a16="http://schemas.microsoft.com/office/drawing/2014/main" val="1625242384"/>
                  </a:ext>
                </a:extLst>
              </a:tr>
              <a:tr h="17145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..4. Werkomgevingen veiligstellen</a:t>
                      </a:r>
                    </a:p>
                  </a:txBody>
                  <a:tcPr marL="68580" marR="68580" marT="34290" marB="34290"/>
                </a:tc>
                <a:extLst>
                  <a:ext uri="{0D108BD9-81ED-4DB2-BD59-A6C34878D82A}">
                    <a16:rowId xmlns:a16="http://schemas.microsoft.com/office/drawing/2014/main" val="3100095967"/>
                  </a:ext>
                </a:extLst>
              </a:tr>
              <a:tr h="17145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..5. Werkzaamheden uitvoeren</a:t>
                      </a:r>
                    </a:p>
                  </a:txBody>
                  <a:tcPr marL="68580" marR="68580" marT="34290" marB="34290"/>
                </a:tc>
                <a:extLst>
                  <a:ext uri="{0D108BD9-81ED-4DB2-BD59-A6C34878D82A}">
                    <a16:rowId xmlns:a16="http://schemas.microsoft.com/office/drawing/2014/main" val="4247406757"/>
                  </a:ext>
                </a:extLst>
              </a:tr>
              <a:tr h="274320">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..6. Energienet componenten in/uit bedrijf nemen op locatie</a:t>
                      </a:r>
                    </a:p>
                  </a:txBody>
                  <a:tcPr marL="68580" marR="68580" marT="34290" marB="34290"/>
                </a:tc>
                <a:extLst>
                  <a:ext uri="{0D108BD9-81ED-4DB2-BD59-A6C34878D82A}">
                    <a16:rowId xmlns:a16="http://schemas.microsoft.com/office/drawing/2014/main" val="2571958378"/>
                  </a:ext>
                </a:extLst>
              </a:tr>
              <a:tr h="274320">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..7. Werkzaamheden en energienet componenten administratief opleveren</a:t>
                      </a:r>
                    </a:p>
                  </a:txBody>
                  <a:tcPr marL="68580" marR="68580" marT="34290" marB="34290"/>
                </a:tc>
                <a:extLst>
                  <a:ext uri="{0D108BD9-81ED-4DB2-BD59-A6C34878D82A}">
                    <a16:rowId xmlns:a16="http://schemas.microsoft.com/office/drawing/2014/main" val="249714797"/>
                  </a:ext>
                </a:extLst>
              </a:tr>
            </a:tbl>
          </a:graphicData>
        </a:graphic>
      </p:graphicFrame>
      <p:graphicFrame>
        <p:nvGraphicFramePr>
          <p:cNvPr id="99" name="Tabel 3">
            <a:extLst>
              <a:ext uri="{FF2B5EF4-FFF2-40B4-BE49-F238E27FC236}">
                <a16:creationId xmlns:a16="http://schemas.microsoft.com/office/drawing/2014/main" id="{C5ED3945-6B94-4491-9E65-125F2DE0A39D}"/>
              </a:ext>
            </a:extLst>
          </p:cNvPr>
          <p:cNvGraphicFramePr>
            <a:graphicFrameLocks noGrp="1"/>
          </p:cNvGraphicFramePr>
          <p:nvPr/>
        </p:nvGraphicFramePr>
        <p:xfrm>
          <a:off x="17172749" y="1024911"/>
          <a:ext cx="2279593" cy="622019"/>
        </p:xfrm>
        <a:graphic>
          <a:graphicData uri="http://schemas.openxmlformats.org/drawingml/2006/table">
            <a:tbl>
              <a:tblPr>
                <a:tableStyleId>{2D5ABB26-0587-4C30-8999-92F81FD0307C}</a:tableStyleId>
              </a:tblPr>
              <a:tblGrid>
                <a:gridCol w="2279593">
                  <a:extLst>
                    <a:ext uri="{9D8B030D-6E8A-4147-A177-3AD203B41FA5}">
                      <a16:colId xmlns:a16="http://schemas.microsoft.com/office/drawing/2014/main" val="1870407470"/>
                    </a:ext>
                  </a:extLst>
                </a:gridCol>
              </a:tblGrid>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..1. Werkzaamheden adviseren aan opdrachtgevers</a:t>
                      </a:r>
                    </a:p>
                  </a:txBody>
                  <a:tcPr marL="68580" marR="68580" marT="21600" marB="21600"/>
                </a:tc>
                <a:extLst>
                  <a:ext uri="{0D108BD9-81ED-4DB2-BD59-A6C34878D82A}">
                    <a16:rowId xmlns:a16="http://schemas.microsoft.com/office/drawing/2014/main" val="3623793983"/>
                  </a:ext>
                </a:extLst>
              </a:tr>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..2. Opdrachten geven aan uitvoering</a:t>
                      </a:r>
                    </a:p>
                  </a:txBody>
                  <a:tcPr marL="68580" marR="68580" marT="21600" marB="21600"/>
                </a:tc>
                <a:extLst>
                  <a:ext uri="{0D108BD9-81ED-4DB2-BD59-A6C34878D82A}">
                    <a16:rowId xmlns:a16="http://schemas.microsoft.com/office/drawing/2014/main" val="3523326302"/>
                  </a:ext>
                </a:extLst>
              </a:tr>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..3. Werkzaamheden coördineren</a:t>
                      </a:r>
                    </a:p>
                  </a:txBody>
                  <a:tcPr marL="68580" marR="68580" marT="21600" marB="21600"/>
                </a:tc>
                <a:extLst>
                  <a:ext uri="{0D108BD9-81ED-4DB2-BD59-A6C34878D82A}">
                    <a16:rowId xmlns:a16="http://schemas.microsoft.com/office/drawing/2014/main" val="1625242384"/>
                  </a:ext>
                </a:extLst>
              </a:tr>
              <a:tr h="172379">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..4. Werkzaamheden evalueren</a:t>
                      </a:r>
                    </a:p>
                  </a:txBody>
                  <a:tcPr marL="68580" marR="68580" marT="21600" marB="21600"/>
                </a:tc>
                <a:extLst>
                  <a:ext uri="{0D108BD9-81ED-4DB2-BD59-A6C34878D82A}">
                    <a16:rowId xmlns:a16="http://schemas.microsoft.com/office/drawing/2014/main" val="3100095967"/>
                  </a:ext>
                </a:extLst>
              </a:tr>
            </a:tbl>
          </a:graphicData>
        </a:graphic>
      </p:graphicFrame>
      <p:graphicFrame>
        <p:nvGraphicFramePr>
          <p:cNvPr id="101" name="Tabel 3">
            <a:extLst>
              <a:ext uri="{FF2B5EF4-FFF2-40B4-BE49-F238E27FC236}">
                <a16:creationId xmlns:a16="http://schemas.microsoft.com/office/drawing/2014/main" id="{4D958DF5-130C-4ACF-B19A-CB58E55A0081}"/>
              </a:ext>
            </a:extLst>
          </p:cNvPr>
          <p:cNvGraphicFramePr>
            <a:graphicFrameLocks noGrp="1"/>
          </p:cNvGraphicFramePr>
          <p:nvPr/>
        </p:nvGraphicFramePr>
        <p:xfrm>
          <a:off x="17194409" y="536666"/>
          <a:ext cx="2257933" cy="281940"/>
        </p:xfrm>
        <a:graphic>
          <a:graphicData uri="http://schemas.openxmlformats.org/drawingml/2006/table">
            <a:tbl>
              <a:tblPr>
                <a:tableStyleId>{2D5ABB26-0587-4C30-8999-92F81FD0307C}</a:tableStyleId>
              </a:tblPr>
              <a:tblGrid>
                <a:gridCol w="2257933">
                  <a:extLst>
                    <a:ext uri="{9D8B030D-6E8A-4147-A177-3AD203B41FA5}">
                      <a16:colId xmlns:a16="http://schemas.microsoft.com/office/drawing/2014/main" val="4109487623"/>
                    </a:ext>
                  </a:extLst>
                </a:gridCol>
              </a:tblGrid>
              <a:tr h="274320">
                <a:tc>
                  <a:txBody>
                    <a:bodyPr/>
                    <a:lstStyle/>
                    <a:p>
                      <a:pPr marL="177800" indent="-177800"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..1. Portfolio van werkzaamheden opstellen en onderhouden</a:t>
                      </a:r>
                    </a:p>
                  </a:txBody>
                  <a:tcPr marL="68580" marR="68580" marT="34290" marB="34290"/>
                </a:tc>
                <a:extLst>
                  <a:ext uri="{0D108BD9-81ED-4DB2-BD59-A6C34878D82A}">
                    <a16:rowId xmlns:a16="http://schemas.microsoft.com/office/drawing/2014/main" val="3623793983"/>
                  </a:ext>
                </a:extLst>
              </a:tr>
            </a:tbl>
          </a:graphicData>
        </a:graphic>
      </p:graphicFrame>
      <p:sp>
        <p:nvSpPr>
          <p:cNvPr id="103" name="Afgeronde rechthoek 18">
            <a:extLst>
              <a:ext uri="{FF2B5EF4-FFF2-40B4-BE49-F238E27FC236}">
                <a16:creationId xmlns:a16="http://schemas.microsoft.com/office/drawing/2014/main" id="{D9D7CC37-BDBF-4A14-B85C-168E70E5B49D}"/>
              </a:ext>
            </a:extLst>
          </p:cNvPr>
          <p:cNvSpPr/>
          <p:nvPr/>
        </p:nvSpPr>
        <p:spPr>
          <a:xfrm>
            <a:off x="19445356" y="275868"/>
            <a:ext cx="2199936" cy="1128953"/>
          </a:xfrm>
          <a:prstGeom prst="roundRect">
            <a:avLst>
              <a:gd name="adj" fmla="val 5918"/>
            </a:avLst>
          </a:prstGeom>
          <a:solidFill>
            <a:srgbClr val="FFCC99"/>
          </a:solidFill>
          <a:ln w="3175" cap="flat" cmpd="sng" algn="ctr">
            <a:solidFill>
              <a:srgbClr val="996633"/>
            </a:solidFill>
            <a:prstDash val="solid"/>
            <a:miter lim="800000"/>
          </a:ln>
          <a:effectLst/>
        </p:spPr>
        <p:txBody>
          <a:bodyPr rot="0" spcFirstLastPara="0" vertOverflow="overflow" horzOverflow="overflow" vert="horz" wrap="none" lIns="0" tIns="34290" rIns="0" bIns="34290" numCol="1" spcCol="0" rtlCol="0" fromWordArt="0" anchor="t" anchorCtr="0" forceAA="0" compatLnSpc="1">
            <a:prstTxWarp prst="textNoShape">
              <a:avLst/>
            </a:prstTxWarp>
            <a:noAutofit/>
          </a:bodyPr>
          <a:lstStyle/>
          <a:p>
            <a:pPr algn="ctr" defTabSz="767871">
              <a:defRPr/>
            </a:pPr>
            <a:r>
              <a:rPr lang="nl-NL" sz="750" b="1" kern="0">
                <a:solidFill>
                  <a:srgbClr val="080808"/>
                </a:solidFill>
                <a:latin typeface="Microsoft JhengHei Light"/>
              </a:rPr>
              <a:t>6.1. Marktpartijen bedienen en relaties </a:t>
            </a:r>
          </a:p>
          <a:p>
            <a:pPr algn="ctr" defTabSz="767871">
              <a:defRPr/>
            </a:pPr>
            <a:r>
              <a:rPr lang="nl-NL" sz="750" b="1" kern="0">
                <a:solidFill>
                  <a:srgbClr val="080808"/>
                </a:solidFill>
                <a:latin typeface="Microsoft JhengHei Light"/>
              </a:rPr>
              <a:t>onderhouden</a:t>
            </a:r>
            <a:endParaRPr lang="nl-NL" sz="750" b="1" strike="sngStrike" kern="0">
              <a:solidFill>
                <a:srgbClr val="080808"/>
              </a:solidFill>
              <a:latin typeface="Microsoft JhengHei Light"/>
            </a:endParaRPr>
          </a:p>
        </p:txBody>
      </p:sp>
      <p:graphicFrame>
        <p:nvGraphicFramePr>
          <p:cNvPr id="105" name="Tabel 3">
            <a:extLst>
              <a:ext uri="{FF2B5EF4-FFF2-40B4-BE49-F238E27FC236}">
                <a16:creationId xmlns:a16="http://schemas.microsoft.com/office/drawing/2014/main" id="{EC712564-8D46-4406-B08E-33E88777B0A5}"/>
              </a:ext>
            </a:extLst>
          </p:cNvPr>
          <p:cNvGraphicFramePr>
            <a:graphicFrameLocks noGrp="1"/>
          </p:cNvGraphicFramePr>
          <p:nvPr>
            <p:extLst>
              <p:ext uri="{D42A27DB-BD31-4B8C-83A1-F6EECF244321}">
                <p14:modId xmlns:p14="http://schemas.microsoft.com/office/powerpoint/2010/main" val="1534277181"/>
              </p:ext>
            </p:extLst>
          </p:nvPr>
        </p:nvGraphicFramePr>
        <p:xfrm>
          <a:off x="19434423" y="605395"/>
          <a:ext cx="2199936" cy="812880"/>
        </p:xfrm>
        <a:graphic>
          <a:graphicData uri="http://schemas.openxmlformats.org/drawingml/2006/table">
            <a:tbl>
              <a:tblPr>
                <a:tableStyleId>{2D5ABB26-0587-4C30-8999-92F81FD0307C}</a:tableStyleId>
              </a:tblPr>
              <a:tblGrid>
                <a:gridCol w="2199936">
                  <a:extLst>
                    <a:ext uri="{9D8B030D-6E8A-4147-A177-3AD203B41FA5}">
                      <a16:colId xmlns:a16="http://schemas.microsoft.com/office/drawing/2014/main" val="4109487623"/>
                    </a:ext>
                  </a:extLst>
                </a:gridCol>
              </a:tblGrid>
              <a:tr h="146070">
                <a:tc>
                  <a:txBody>
                    <a:bodyPr/>
                    <a:lstStyle/>
                    <a:p>
                      <a:pPr marL="179388" indent="-179388"/>
                      <a:r>
                        <a:rPr kumimoji="0" lang="nl-NL" sz="700" b="0" i="0" u="none" strike="noStrike" kern="1200" cap="none" spc="0" normalizeH="0" baseline="0">
                          <a:ln>
                            <a:noFill/>
                          </a:ln>
                          <a:solidFill>
                            <a:srgbClr val="080808"/>
                          </a:solidFill>
                          <a:effectLst/>
                          <a:uLnTx/>
                          <a:uFillTx/>
                          <a:latin typeface="Microsoft JhengHei Light"/>
                          <a:ea typeface="+mn-ea"/>
                          <a:cs typeface="+mn-cs"/>
                        </a:rPr>
                        <a:t>..1. Relatie met marktpartijen onderhouden</a:t>
                      </a:r>
                    </a:p>
                  </a:txBody>
                  <a:tcPr marL="68580" marR="68580" marT="21600" marB="21600"/>
                </a:tc>
                <a:extLst>
                  <a:ext uri="{0D108BD9-81ED-4DB2-BD59-A6C34878D82A}">
                    <a16:rowId xmlns:a16="http://schemas.microsoft.com/office/drawing/2014/main" val="3623793983"/>
                  </a:ext>
                </a:extLst>
              </a:tr>
              <a:tr h="248940">
                <a:tc>
                  <a:txBody>
                    <a:bodyPr/>
                    <a:lstStyle/>
                    <a:p>
                      <a:pPr marL="179388" marR="0" lvl="0" indent="-179388"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80808"/>
                          </a:solidFill>
                          <a:effectLst/>
                          <a:uLnTx/>
                          <a:uFillTx/>
                          <a:latin typeface="Microsoft JhengHei Light"/>
                          <a:ea typeface="+mn-ea"/>
                          <a:cs typeface="+mn-cs"/>
                        </a:rPr>
                        <a:t>..2. Verzoek van marktpartijen aannemen en afhandelen</a:t>
                      </a:r>
                    </a:p>
                  </a:txBody>
                  <a:tcPr marL="68580" marR="68580" marT="21600" marB="21600"/>
                </a:tc>
                <a:extLst>
                  <a:ext uri="{0D108BD9-81ED-4DB2-BD59-A6C34878D82A}">
                    <a16:rowId xmlns:a16="http://schemas.microsoft.com/office/drawing/2014/main" val="3360572625"/>
                  </a:ext>
                </a:extLst>
              </a:tr>
              <a:tr h="248940">
                <a:tc>
                  <a:txBody>
                    <a:bodyPr/>
                    <a:lstStyle/>
                    <a:p>
                      <a:pPr marL="179388" indent="-179388"/>
                      <a:r>
                        <a:rPr kumimoji="0" lang="nl-NL" sz="700" b="0" i="0" u="none" strike="noStrike" kern="1200" cap="none" spc="0" normalizeH="0" baseline="0">
                          <a:ln>
                            <a:noFill/>
                          </a:ln>
                          <a:solidFill>
                            <a:srgbClr val="080808"/>
                          </a:solidFill>
                          <a:effectLst/>
                          <a:highlight>
                            <a:srgbClr val="00FFFF"/>
                          </a:highlight>
                          <a:uLnTx/>
                          <a:uFillTx/>
                          <a:latin typeface="Microsoft JhengHei Light"/>
                          <a:ea typeface="+mn-ea"/>
                          <a:cs typeface="+mn-cs"/>
                        </a:rPr>
                        <a:t>..3. Marktprocedures uitvoeren (zoals switchen, verhuizen, faillissement leverancier)</a:t>
                      </a:r>
                    </a:p>
                  </a:txBody>
                  <a:tcPr marL="68580" marR="68580" marT="21600" marB="21600"/>
                </a:tc>
                <a:extLst>
                  <a:ext uri="{0D108BD9-81ED-4DB2-BD59-A6C34878D82A}">
                    <a16:rowId xmlns:a16="http://schemas.microsoft.com/office/drawing/2014/main" val="615185113"/>
                  </a:ext>
                </a:extLst>
              </a:tr>
              <a:tr h="146070">
                <a:tc>
                  <a:txBody>
                    <a:bodyPr/>
                    <a:lstStyle/>
                    <a:p>
                      <a:pPr marL="179388" marR="0" lvl="0" indent="-179388"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80808"/>
                          </a:solidFill>
                          <a:effectLst/>
                          <a:highlight>
                            <a:srgbClr val="00FFFF"/>
                          </a:highlight>
                          <a:uLnTx/>
                          <a:uFillTx/>
                          <a:latin typeface="Microsoft JhengHei Light"/>
                          <a:ea typeface="+mn-ea"/>
                          <a:cs typeface="+mn-cs"/>
                        </a:rPr>
                        <a:t>..4. Energie voorspellingen uitwisselen (nominatie)</a:t>
                      </a:r>
                    </a:p>
                  </a:txBody>
                  <a:tcPr marL="68580" marR="68580" marT="21600" marB="21600"/>
                </a:tc>
                <a:extLst>
                  <a:ext uri="{0D108BD9-81ED-4DB2-BD59-A6C34878D82A}">
                    <a16:rowId xmlns:a16="http://schemas.microsoft.com/office/drawing/2014/main" val="2265448905"/>
                  </a:ext>
                </a:extLst>
              </a:tr>
            </a:tbl>
          </a:graphicData>
        </a:graphic>
      </p:graphicFrame>
      <p:sp>
        <p:nvSpPr>
          <p:cNvPr id="107" name="Afgeronde rechthoek 18">
            <a:extLst>
              <a:ext uri="{FF2B5EF4-FFF2-40B4-BE49-F238E27FC236}">
                <a16:creationId xmlns:a16="http://schemas.microsoft.com/office/drawing/2014/main" id="{B6F6A372-C214-4295-BD78-8852006568A1}"/>
              </a:ext>
            </a:extLst>
          </p:cNvPr>
          <p:cNvSpPr/>
          <p:nvPr/>
        </p:nvSpPr>
        <p:spPr>
          <a:xfrm>
            <a:off x="19445356" y="1434822"/>
            <a:ext cx="2199936" cy="908770"/>
          </a:xfrm>
          <a:prstGeom prst="roundRect">
            <a:avLst>
              <a:gd name="adj" fmla="val 7112"/>
            </a:avLst>
          </a:prstGeom>
          <a:solidFill>
            <a:srgbClr val="FFCC99"/>
          </a:solidFill>
          <a:ln w="3175" cap="flat" cmpd="sng" algn="ctr">
            <a:solidFill>
              <a:srgbClr val="996633"/>
            </a:solidFill>
            <a:prstDash val="solid"/>
            <a:miter lim="800000"/>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defTabSz="767871">
              <a:defRPr/>
            </a:pPr>
            <a:r>
              <a:rPr lang="nl-NL" sz="750" b="1" kern="0">
                <a:solidFill>
                  <a:srgbClr val="080808"/>
                </a:solidFill>
                <a:latin typeface="Microsoft JhengHei Light"/>
              </a:rPr>
              <a:t>6.2. Marktdata beheren</a:t>
            </a:r>
          </a:p>
        </p:txBody>
      </p:sp>
      <p:sp>
        <p:nvSpPr>
          <p:cNvPr id="109" name="Afgeronde rechthoek 19">
            <a:extLst>
              <a:ext uri="{FF2B5EF4-FFF2-40B4-BE49-F238E27FC236}">
                <a16:creationId xmlns:a16="http://schemas.microsoft.com/office/drawing/2014/main" id="{114D2AF7-5194-4295-98B9-168405BB8DE1}"/>
              </a:ext>
            </a:extLst>
          </p:cNvPr>
          <p:cNvSpPr/>
          <p:nvPr/>
        </p:nvSpPr>
        <p:spPr>
          <a:xfrm>
            <a:off x="19445356" y="4606836"/>
            <a:ext cx="2199936" cy="585026"/>
          </a:xfrm>
          <a:prstGeom prst="roundRect">
            <a:avLst>
              <a:gd name="adj" fmla="val 8307"/>
            </a:avLst>
          </a:prstGeom>
          <a:solidFill>
            <a:srgbClr val="FFCC99"/>
          </a:solidFill>
          <a:ln w="3175" cap="flat" cmpd="sng" algn="ctr">
            <a:solidFill>
              <a:srgbClr val="996633"/>
            </a:solidFill>
            <a:prstDash val="solid"/>
            <a:miter lim="800000"/>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defTabSz="767871">
              <a:defRPr/>
            </a:pPr>
            <a:r>
              <a:rPr lang="nl-NL" sz="750" b="1" kern="0">
                <a:solidFill>
                  <a:srgbClr val="080808"/>
                </a:solidFill>
                <a:latin typeface="Microsoft JhengHei Light"/>
              </a:rPr>
              <a:t>6.5. Marktdata distribueren</a:t>
            </a:r>
          </a:p>
        </p:txBody>
      </p:sp>
      <p:graphicFrame>
        <p:nvGraphicFramePr>
          <p:cNvPr id="111" name="Tabel 3">
            <a:extLst>
              <a:ext uri="{FF2B5EF4-FFF2-40B4-BE49-F238E27FC236}">
                <a16:creationId xmlns:a16="http://schemas.microsoft.com/office/drawing/2014/main" id="{31DD8178-6EE8-4794-857B-135B89BB75D3}"/>
              </a:ext>
            </a:extLst>
          </p:cNvPr>
          <p:cNvGraphicFramePr>
            <a:graphicFrameLocks noGrp="1"/>
          </p:cNvGraphicFramePr>
          <p:nvPr/>
        </p:nvGraphicFramePr>
        <p:xfrm>
          <a:off x="19475639" y="4813997"/>
          <a:ext cx="2221513" cy="299760"/>
        </p:xfrm>
        <a:graphic>
          <a:graphicData uri="http://schemas.openxmlformats.org/drawingml/2006/table">
            <a:tbl>
              <a:tblPr>
                <a:tableStyleId>{2D5ABB26-0587-4C30-8999-92F81FD0307C}</a:tableStyleId>
              </a:tblPr>
              <a:tblGrid>
                <a:gridCol w="2221513">
                  <a:extLst>
                    <a:ext uri="{9D8B030D-6E8A-4147-A177-3AD203B41FA5}">
                      <a16:colId xmlns:a16="http://schemas.microsoft.com/office/drawing/2014/main" val="1870407470"/>
                    </a:ext>
                  </a:extLst>
                </a:gridCol>
              </a:tblGrid>
              <a:tr h="146070">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..1. Marktdata beschikbaar stellen aan partijen</a:t>
                      </a:r>
                    </a:p>
                  </a:txBody>
                  <a:tcPr marL="68580" marR="68580" marT="21600" marB="21600"/>
                </a:tc>
                <a:extLst>
                  <a:ext uri="{0D108BD9-81ED-4DB2-BD59-A6C34878D82A}">
                    <a16:rowId xmlns:a16="http://schemas.microsoft.com/office/drawing/2014/main" val="3623793983"/>
                  </a:ext>
                </a:extLst>
              </a:tr>
              <a:tr h="146070">
                <a:tc>
                  <a:txBody>
                    <a:bodyPr/>
                    <a:lstStyle/>
                    <a:p>
                      <a:pPr marL="179388" indent="-179388"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..2. (Open) data aan derden beschikbaar stellen</a:t>
                      </a:r>
                    </a:p>
                  </a:txBody>
                  <a:tcPr marL="68580" marR="68580" marT="21600" marB="21600"/>
                </a:tc>
                <a:extLst>
                  <a:ext uri="{0D108BD9-81ED-4DB2-BD59-A6C34878D82A}">
                    <a16:rowId xmlns:a16="http://schemas.microsoft.com/office/drawing/2014/main" val="3523326302"/>
                  </a:ext>
                </a:extLst>
              </a:tr>
            </a:tbl>
          </a:graphicData>
        </a:graphic>
      </p:graphicFrame>
      <p:graphicFrame>
        <p:nvGraphicFramePr>
          <p:cNvPr id="113" name="Tabel 3">
            <a:extLst>
              <a:ext uri="{FF2B5EF4-FFF2-40B4-BE49-F238E27FC236}">
                <a16:creationId xmlns:a16="http://schemas.microsoft.com/office/drawing/2014/main" id="{B017B5A0-BF69-499C-AB8C-C57319CF9315}"/>
              </a:ext>
            </a:extLst>
          </p:cNvPr>
          <p:cNvGraphicFramePr>
            <a:graphicFrameLocks noGrp="1"/>
          </p:cNvGraphicFramePr>
          <p:nvPr>
            <p:extLst>
              <p:ext uri="{D42A27DB-BD31-4B8C-83A1-F6EECF244321}">
                <p14:modId xmlns:p14="http://schemas.microsoft.com/office/powerpoint/2010/main" val="1709819637"/>
              </p:ext>
            </p:extLst>
          </p:nvPr>
        </p:nvGraphicFramePr>
        <p:xfrm>
          <a:off x="19447631" y="1653742"/>
          <a:ext cx="2221513" cy="599520"/>
        </p:xfrm>
        <a:graphic>
          <a:graphicData uri="http://schemas.openxmlformats.org/drawingml/2006/table">
            <a:tbl>
              <a:tblPr>
                <a:tableStyleId>{2D5ABB26-0587-4C30-8999-92F81FD0307C}</a:tableStyleId>
              </a:tblPr>
              <a:tblGrid>
                <a:gridCol w="2221513">
                  <a:extLst>
                    <a:ext uri="{9D8B030D-6E8A-4147-A177-3AD203B41FA5}">
                      <a16:colId xmlns:a16="http://schemas.microsoft.com/office/drawing/2014/main" val="4109487623"/>
                    </a:ext>
                  </a:extLst>
                </a:gridCol>
              </a:tblGrid>
              <a:tr h="146070">
                <a:tc>
                  <a:txBody>
                    <a:bodyPr/>
                    <a:lstStyle/>
                    <a:p>
                      <a:pPr marL="179388" indent="-179388"/>
                      <a:r>
                        <a:rPr kumimoji="0" lang="nl-NL" sz="700" b="0" i="0" u="none" strike="noStrike" kern="1200" cap="none" spc="0" normalizeH="0" baseline="0">
                          <a:ln>
                            <a:noFill/>
                          </a:ln>
                          <a:solidFill>
                            <a:srgbClr val="080808"/>
                          </a:solidFill>
                          <a:effectLst/>
                          <a:uLnTx/>
                          <a:uFillTx/>
                          <a:latin typeface="Microsoft JhengHei Light"/>
                          <a:ea typeface="+mn-ea"/>
                          <a:cs typeface="+mn-cs"/>
                        </a:rPr>
                        <a:t>..1. Aansluitingen</a:t>
                      </a:r>
                      <a:r>
                        <a:rPr kumimoji="0" lang="nl-NL" sz="700" b="0" i="0" u="none" strike="noStrike" kern="1200" cap="none" spc="0" normalizeH="0" baseline="0">
                          <a:ln>
                            <a:noFill/>
                          </a:ln>
                          <a:solidFill>
                            <a:srgbClr val="080808"/>
                          </a:solidFill>
                          <a:effectLst/>
                          <a:highlight>
                            <a:srgbClr val="FF0000"/>
                          </a:highlight>
                          <a:uLnTx/>
                          <a:uFillTx/>
                          <a:latin typeface="Microsoft JhengHei Light"/>
                          <a:ea typeface="+mn-ea"/>
                          <a:cs typeface="+mn-cs"/>
                        </a:rPr>
                        <a:t>/allocatiepunten</a:t>
                      </a:r>
                      <a:r>
                        <a:rPr kumimoji="0" lang="nl-NL" sz="700" b="0" i="0" u="none" strike="noStrike" kern="1200" cap="none" spc="0" normalizeH="0" baseline="0">
                          <a:ln>
                            <a:noFill/>
                          </a:ln>
                          <a:solidFill>
                            <a:srgbClr val="080808"/>
                          </a:solidFill>
                          <a:effectLst/>
                          <a:uLnTx/>
                          <a:uFillTx/>
                          <a:latin typeface="Microsoft JhengHei Light"/>
                          <a:ea typeface="+mn-ea"/>
                          <a:cs typeface="+mn-cs"/>
                        </a:rPr>
                        <a:t> beheren</a:t>
                      </a:r>
                    </a:p>
                  </a:txBody>
                  <a:tcPr marL="68580" marR="68580" marT="21600" marB="21600"/>
                </a:tc>
                <a:extLst>
                  <a:ext uri="{0D108BD9-81ED-4DB2-BD59-A6C34878D82A}">
                    <a16:rowId xmlns:a16="http://schemas.microsoft.com/office/drawing/2014/main" val="3623793983"/>
                  </a:ext>
                </a:extLst>
              </a:tr>
              <a:tr h="146070">
                <a:tc>
                  <a:txBody>
                    <a:bodyPr/>
                    <a:lstStyle/>
                    <a:p>
                      <a:pPr marL="179388" indent="-179388"/>
                      <a:r>
                        <a:rPr kumimoji="0" lang="nl-NL" sz="700" b="0" i="0" u="none" strike="noStrike" kern="1200" cap="none" spc="0" normalizeH="0" baseline="0">
                          <a:ln>
                            <a:noFill/>
                          </a:ln>
                          <a:solidFill>
                            <a:srgbClr val="080808"/>
                          </a:solidFill>
                          <a:effectLst/>
                          <a:uLnTx/>
                          <a:uFillTx/>
                          <a:latin typeface="Microsoft JhengHei Light"/>
                          <a:ea typeface="+mn-ea"/>
                          <a:cs typeface="+mn-cs"/>
                        </a:rPr>
                        <a:t>..2. Productie- en verbruikseenheden beheren</a:t>
                      </a:r>
                    </a:p>
                  </a:txBody>
                  <a:tcPr marL="68580" marR="68580" marT="21600" marB="21600"/>
                </a:tc>
                <a:extLst>
                  <a:ext uri="{0D108BD9-81ED-4DB2-BD59-A6C34878D82A}">
                    <a16:rowId xmlns:a16="http://schemas.microsoft.com/office/drawing/2014/main" val="3523326302"/>
                  </a:ext>
                </a:extLst>
              </a:tr>
              <a:tr h="146070">
                <a:tc>
                  <a:txBody>
                    <a:bodyPr/>
                    <a:lstStyle/>
                    <a:p>
                      <a:pPr marL="179388" indent="-179388"/>
                      <a:r>
                        <a:rPr kumimoji="0" lang="nl-NL" sz="700" b="0" i="0" u="none" strike="noStrike" kern="1200" cap="none" spc="0" normalizeH="0" baseline="0">
                          <a:ln>
                            <a:noFill/>
                          </a:ln>
                          <a:solidFill>
                            <a:srgbClr val="080808"/>
                          </a:solidFill>
                          <a:effectLst/>
                          <a:highlight>
                            <a:srgbClr val="00FFFF"/>
                          </a:highlight>
                          <a:uLnTx/>
                          <a:uFillTx/>
                          <a:latin typeface="Microsoft JhengHei Light"/>
                          <a:ea typeface="+mn-ea"/>
                          <a:cs typeface="+mn-cs"/>
                        </a:rPr>
                        <a:t>..3. Toestemming van consumenten beheren</a:t>
                      </a:r>
                    </a:p>
                  </a:txBody>
                  <a:tcPr marL="68580" marR="68580" marT="21600" marB="21600"/>
                </a:tc>
                <a:extLst>
                  <a:ext uri="{0D108BD9-81ED-4DB2-BD59-A6C34878D82A}">
                    <a16:rowId xmlns:a16="http://schemas.microsoft.com/office/drawing/2014/main" val="1546936799"/>
                  </a:ext>
                </a:extLst>
              </a:tr>
              <a:tr h="146070">
                <a:tc>
                  <a:txBody>
                    <a:bodyPr/>
                    <a:lstStyle/>
                    <a:p>
                      <a:pPr marL="179388" marR="0" lvl="0" indent="-179388" algn="l" defTabSz="914418"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80808"/>
                          </a:solidFill>
                          <a:effectLst/>
                          <a:highlight>
                            <a:srgbClr val="00FFFF"/>
                          </a:highlight>
                          <a:uLnTx/>
                          <a:uFillTx/>
                          <a:latin typeface="Microsoft JhengHei Light"/>
                          <a:ea typeface="+mn-ea"/>
                          <a:cs typeface="+mn-cs"/>
                        </a:rPr>
                        <a:t>..4. </a:t>
                      </a:r>
                      <a:r>
                        <a:rPr kumimoji="0" lang="nl-NL" sz="700" b="0" i="0" u="none" strike="noStrike" kern="1200" cap="none" spc="0" normalizeH="0" baseline="0" err="1">
                          <a:ln>
                            <a:noFill/>
                          </a:ln>
                          <a:solidFill>
                            <a:srgbClr val="080808"/>
                          </a:solidFill>
                          <a:effectLst/>
                          <a:highlight>
                            <a:srgbClr val="00FFFF"/>
                          </a:highlight>
                          <a:uLnTx/>
                          <a:uFillTx/>
                          <a:latin typeface="Microsoft JhengHei Light"/>
                          <a:ea typeface="+mn-ea"/>
                          <a:cs typeface="+mn-cs"/>
                        </a:rPr>
                        <a:t>Flexaanbod</a:t>
                      </a:r>
                      <a:r>
                        <a:rPr kumimoji="0" lang="nl-NL" sz="700" b="0" i="0" u="none" strike="noStrike" kern="1200" cap="none" spc="0" normalizeH="0" baseline="0">
                          <a:ln>
                            <a:noFill/>
                          </a:ln>
                          <a:solidFill>
                            <a:srgbClr val="080808"/>
                          </a:solidFill>
                          <a:effectLst/>
                          <a:highlight>
                            <a:srgbClr val="00FFFF"/>
                          </a:highlight>
                          <a:uLnTx/>
                          <a:uFillTx/>
                          <a:latin typeface="Microsoft JhengHei Light"/>
                          <a:ea typeface="+mn-ea"/>
                          <a:cs typeface="+mn-cs"/>
                        </a:rPr>
                        <a:t> beheren</a:t>
                      </a:r>
                    </a:p>
                  </a:txBody>
                  <a:tcPr marL="68580" marR="68580" marT="21600" marB="21600"/>
                </a:tc>
                <a:extLst>
                  <a:ext uri="{0D108BD9-81ED-4DB2-BD59-A6C34878D82A}">
                    <a16:rowId xmlns:a16="http://schemas.microsoft.com/office/drawing/2014/main" val="1625242384"/>
                  </a:ext>
                </a:extLst>
              </a:tr>
            </a:tbl>
          </a:graphicData>
        </a:graphic>
      </p:graphicFrame>
      <p:sp>
        <p:nvSpPr>
          <p:cNvPr id="115" name="Afgeronde rechthoek 18">
            <a:extLst>
              <a:ext uri="{FF2B5EF4-FFF2-40B4-BE49-F238E27FC236}">
                <a16:creationId xmlns:a16="http://schemas.microsoft.com/office/drawing/2014/main" id="{EA59CBA2-C3DA-4CD2-966E-B39AA63DE890}"/>
              </a:ext>
            </a:extLst>
          </p:cNvPr>
          <p:cNvSpPr/>
          <p:nvPr/>
        </p:nvSpPr>
        <p:spPr>
          <a:xfrm>
            <a:off x="19445356" y="2370636"/>
            <a:ext cx="2199936" cy="1572714"/>
          </a:xfrm>
          <a:prstGeom prst="roundRect">
            <a:avLst>
              <a:gd name="adj" fmla="val 6515"/>
            </a:avLst>
          </a:prstGeom>
          <a:solidFill>
            <a:srgbClr val="FFCC99"/>
          </a:solidFill>
          <a:ln w="3175" cap="flat" cmpd="sng" algn="ctr">
            <a:solidFill>
              <a:srgbClr val="996633"/>
            </a:solidFill>
            <a:prstDash val="solid"/>
            <a:miter lim="800000"/>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defTabSz="767871">
              <a:defRPr/>
            </a:pPr>
            <a:r>
              <a:rPr lang="nl-NL" sz="750" b="1" kern="0">
                <a:solidFill>
                  <a:srgbClr val="080808"/>
                </a:solidFill>
                <a:highlight>
                  <a:srgbClr val="FF0000"/>
                </a:highlight>
                <a:latin typeface="Microsoft JhengHei Light"/>
              </a:rPr>
              <a:t>6.3. Energiestromen berekenen en toerekenen</a:t>
            </a:r>
          </a:p>
        </p:txBody>
      </p:sp>
      <p:graphicFrame>
        <p:nvGraphicFramePr>
          <p:cNvPr id="117" name="Tabel 3">
            <a:extLst>
              <a:ext uri="{FF2B5EF4-FFF2-40B4-BE49-F238E27FC236}">
                <a16:creationId xmlns:a16="http://schemas.microsoft.com/office/drawing/2014/main" id="{9C716175-C6FC-4309-BD0C-688C1DDC2094}"/>
              </a:ext>
            </a:extLst>
          </p:cNvPr>
          <p:cNvGraphicFramePr>
            <a:graphicFrameLocks noGrp="1"/>
          </p:cNvGraphicFramePr>
          <p:nvPr>
            <p:extLst>
              <p:ext uri="{D42A27DB-BD31-4B8C-83A1-F6EECF244321}">
                <p14:modId xmlns:p14="http://schemas.microsoft.com/office/powerpoint/2010/main" val="2706886437"/>
              </p:ext>
            </p:extLst>
          </p:nvPr>
        </p:nvGraphicFramePr>
        <p:xfrm>
          <a:off x="19439153" y="2629946"/>
          <a:ext cx="2221513" cy="1282800"/>
        </p:xfrm>
        <a:graphic>
          <a:graphicData uri="http://schemas.openxmlformats.org/drawingml/2006/table">
            <a:tbl>
              <a:tblPr>
                <a:tableStyleId>{2D5ABB26-0587-4C30-8999-92F81FD0307C}</a:tableStyleId>
              </a:tblPr>
              <a:tblGrid>
                <a:gridCol w="2221513">
                  <a:extLst>
                    <a:ext uri="{9D8B030D-6E8A-4147-A177-3AD203B41FA5}">
                      <a16:colId xmlns:a16="http://schemas.microsoft.com/office/drawing/2014/main" val="4109487623"/>
                    </a:ext>
                  </a:extLst>
                </a:gridCol>
              </a:tblGrid>
              <a:tr h="248940">
                <a:tc>
                  <a:txBody>
                    <a:bodyPr/>
                    <a:lstStyle/>
                    <a:p>
                      <a:pPr marL="179388" indent="-179388"/>
                      <a:r>
                        <a:rPr kumimoji="0" lang="nl-NL" sz="700" b="0" i="0" u="none" strike="noStrike" kern="1200" cap="none" spc="0" normalizeH="0" baseline="0">
                          <a:ln>
                            <a:noFill/>
                          </a:ln>
                          <a:solidFill>
                            <a:schemeClr val="accent4">
                              <a:lumMod val="50000"/>
                            </a:schemeClr>
                          </a:solidFill>
                          <a:effectLst/>
                          <a:highlight>
                            <a:srgbClr val="00FFFF"/>
                          </a:highlight>
                          <a:uLnTx/>
                          <a:uFillTx/>
                          <a:latin typeface="Microsoft JhengHei Light"/>
                          <a:ea typeface="+mn-ea"/>
                          <a:cs typeface="+mn-cs"/>
                        </a:rPr>
                        <a:t>..1. </a:t>
                      </a:r>
                      <a:r>
                        <a:rPr kumimoji="0" lang="nl-NL" sz="700" b="0" i="0" u="none" strike="noStrike" kern="1200" cap="none" spc="0" normalizeH="0" baseline="0">
                          <a:ln>
                            <a:noFill/>
                          </a:ln>
                          <a:solidFill>
                            <a:srgbClr val="000000"/>
                          </a:solidFill>
                          <a:effectLst/>
                          <a:highlight>
                            <a:srgbClr val="00FFFF"/>
                          </a:highlight>
                          <a:uLnTx/>
                          <a:uFillTx/>
                          <a:latin typeface="Microsoft JhengHei Light"/>
                          <a:ea typeface="+mn-ea"/>
                          <a:cs typeface="+mn-cs"/>
                        </a:rPr>
                        <a:t>Alloceren door energiestromen aan marktpartijen toe te wijzen.</a:t>
                      </a:r>
                    </a:p>
                  </a:txBody>
                  <a:tcPr marL="68580" marR="68580" marT="21600" marB="21600"/>
                </a:tc>
                <a:extLst>
                  <a:ext uri="{0D108BD9-81ED-4DB2-BD59-A6C34878D82A}">
                    <a16:rowId xmlns:a16="http://schemas.microsoft.com/office/drawing/2014/main" val="3623793983"/>
                  </a:ext>
                </a:extLst>
              </a:tr>
              <a:tr h="248940">
                <a:tc>
                  <a:txBody>
                    <a:bodyPr/>
                    <a:lstStyle/>
                    <a:p>
                      <a:pPr marL="179388" indent="-179388"/>
                      <a:r>
                        <a:rPr kumimoji="0" lang="nl-NL" sz="700" b="0" i="0" u="none" strike="noStrike" kern="1200" cap="none" spc="0" normalizeH="0" baseline="0">
                          <a:ln>
                            <a:noFill/>
                          </a:ln>
                          <a:solidFill>
                            <a:srgbClr val="000000"/>
                          </a:solidFill>
                          <a:effectLst/>
                          <a:highlight>
                            <a:srgbClr val="00FFFF"/>
                          </a:highlight>
                          <a:uLnTx/>
                          <a:uFillTx/>
                          <a:latin typeface="Microsoft JhengHei Light"/>
                          <a:ea typeface="+mn-ea"/>
                          <a:cs typeface="+mn-cs"/>
                        </a:rPr>
                        <a:t>..2. Reconciliëren door energiestromen aan marktpartijen toe te wijzen.</a:t>
                      </a:r>
                    </a:p>
                  </a:txBody>
                  <a:tcPr marL="68580" marR="68580" marT="21600" marB="21600"/>
                </a:tc>
                <a:extLst>
                  <a:ext uri="{0D108BD9-81ED-4DB2-BD59-A6C34878D82A}">
                    <a16:rowId xmlns:a16="http://schemas.microsoft.com/office/drawing/2014/main" val="3523326302"/>
                  </a:ext>
                </a:extLst>
              </a:tr>
              <a:tr h="351810">
                <a:tc>
                  <a:txBody>
                    <a:bodyPr/>
                    <a:lstStyle/>
                    <a:p>
                      <a:pPr marL="179388" marR="0" lvl="0" indent="-179388" algn="l" defTabSz="914418"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80808"/>
                          </a:solidFill>
                          <a:effectLst/>
                          <a:highlight>
                            <a:srgbClr val="00FFFF"/>
                          </a:highlight>
                          <a:uLnTx/>
                          <a:uFillTx/>
                          <a:latin typeface="Microsoft JhengHei Light"/>
                          <a:ea typeface="+mn-ea"/>
                          <a:cs typeface="+mn-cs"/>
                        </a:rPr>
                        <a:t>..3. Overige berekeningen uitvoeren zoals standaard jaarverbruik bepaling, </a:t>
                      </a:r>
                      <a:r>
                        <a:rPr kumimoji="0" lang="nl-NL" sz="700" b="0" i="0" u="none" strike="noStrike" kern="1200" cap="none" spc="0" normalizeH="0" baseline="0" err="1">
                          <a:ln>
                            <a:noFill/>
                          </a:ln>
                          <a:solidFill>
                            <a:srgbClr val="080808"/>
                          </a:solidFill>
                          <a:effectLst/>
                          <a:highlight>
                            <a:srgbClr val="00FFFF"/>
                          </a:highlight>
                          <a:uLnTx/>
                          <a:uFillTx/>
                          <a:latin typeface="Microsoft JhengHei Light"/>
                          <a:ea typeface="+mn-ea"/>
                          <a:cs typeface="+mn-cs"/>
                        </a:rPr>
                        <a:t>afdrachtverplichting</a:t>
                      </a:r>
                      <a:r>
                        <a:rPr kumimoji="0" lang="nl-NL" sz="700" b="0" i="0" u="none" strike="noStrike" kern="1200" cap="none" spc="0" normalizeH="0" baseline="0">
                          <a:ln>
                            <a:noFill/>
                          </a:ln>
                          <a:solidFill>
                            <a:srgbClr val="080808"/>
                          </a:solidFill>
                          <a:effectLst/>
                          <a:highlight>
                            <a:srgbClr val="00FFFF"/>
                          </a:highlight>
                          <a:uLnTx/>
                          <a:uFillTx/>
                          <a:latin typeface="Microsoft JhengHei Light"/>
                          <a:ea typeface="+mn-ea"/>
                          <a:cs typeface="+mn-cs"/>
                        </a:rPr>
                        <a:t>, </a:t>
                      </a:r>
                      <a:r>
                        <a:rPr kumimoji="0" lang="nl-NL" sz="700" b="0" i="0" u="none" strike="noStrike" kern="1200" cap="none" spc="0" normalizeH="0" baseline="0" err="1">
                          <a:ln>
                            <a:noFill/>
                          </a:ln>
                          <a:solidFill>
                            <a:srgbClr val="080808"/>
                          </a:solidFill>
                          <a:effectLst/>
                          <a:highlight>
                            <a:srgbClr val="00FFFF"/>
                          </a:highlight>
                          <a:uLnTx/>
                          <a:uFillTx/>
                          <a:latin typeface="Microsoft JhengHei Light"/>
                          <a:ea typeface="+mn-ea"/>
                          <a:cs typeface="+mn-cs"/>
                        </a:rPr>
                        <a:t>settlement</a:t>
                      </a:r>
                      <a:endParaRPr kumimoji="0" lang="nl-NL" sz="700" b="0" i="0" u="none" strike="noStrike" kern="1200" cap="none" spc="0" normalizeH="0" baseline="0">
                        <a:ln>
                          <a:noFill/>
                        </a:ln>
                        <a:solidFill>
                          <a:srgbClr val="080808"/>
                        </a:solidFill>
                        <a:effectLst/>
                        <a:highlight>
                          <a:srgbClr val="00FFFF"/>
                        </a:highlight>
                        <a:uLnTx/>
                        <a:uFillTx/>
                        <a:latin typeface="Microsoft JhengHei Light"/>
                        <a:ea typeface="+mn-ea"/>
                        <a:cs typeface="+mn-cs"/>
                      </a:endParaRPr>
                    </a:p>
                  </a:txBody>
                  <a:tcPr marL="68580" marR="68580" marT="21600" marB="21600"/>
                </a:tc>
                <a:extLst>
                  <a:ext uri="{0D108BD9-81ED-4DB2-BD59-A6C34878D82A}">
                    <a16:rowId xmlns:a16="http://schemas.microsoft.com/office/drawing/2014/main" val="1625242384"/>
                  </a:ext>
                </a:extLst>
              </a:tr>
              <a:tr h="248940">
                <a:tc>
                  <a:txBody>
                    <a:bodyPr/>
                    <a:lstStyle/>
                    <a:p>
                      <a:pPr marL="179388" marR="0" lvl="0" indent="-179388"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80808"/>
                          </a:solidFill>
                          <a:effectLst/>
                          <a:highlight>
                            <a:srgbClr val="00FFFF"/>
                          </a:highlight>
                          <a:uLnTx/>
                          <a:uFillTx/>
                          <a:latin typeface="Microsoft JhengHei Light"/>
                          <a:ea typeface="+mn-ea"/>
                          <a:cs typeface="+mn-cs"/>
                        </a:rPr>
                        <a:t>..4. </a:t>
                      </a:r>
                      <a:r>
                        <a:rPr kumimoji="0" lang="nl-NL" sz="700" b="0" i="0" u="none" strike="noStrike" kern="1200" cap="none" spc="0" normalizeH="0" baseline="0" err="1">
                          <a:ln>
                            <a:noFill/>
                          </a:ln>
                          <a:solidFill>
                            <a:srgbClr val="080808"/>
                          </a:solidFill>
                          <a:effectLst/>
                          <a:highlight>
                            <a:srgbClr val="00FFFF"/>
                          </a:highlight>
                          <a:uLnTx/>
                          <a:uFillTx/>
                          <a:latin typeface="Microsoft JhengHei Light"/>
                          <a:ea typeface="+mn-ea"/>
                          <a:cs typeface="+mn-cs"/>
                        </a:rPr>
                        <a:t>Contractloze</a:t>
                      </a:r>
                      <a:r>
                        <a:rPr kumimoji="0" lang="nl-NL" sz="700" b="0" i="0" u="none" strike="noStrike" kern="1200" cap="none" spc="0" normalizeH="0" baseline="0">
                          <a:ln>
                            <a:noFill/>
                          </a:ln>
                          <a:solidFill>
                            <a:srgbClr val="080808"/>
                          </a:solidFill>
                          <a:effectLst/>
                          <a:highlight>
                            <a:srgbClr val="00FFFF"/>
                          </a:highlight>
                          <a:uLnTx/>
                          <a:uFillTx/>
                          <a:latin typeface="Microsoft JhengHei Light"/>
                          <a:ea typeface="+mn-ea"/>
                          <a:cs typeface="+mn-cs"/>
                        </a:rPr>
                        <a:t> aansluitingen bewaken / verminderen</a:t>
                      </a:r>
                    </a:p>
                  </a:txBody>
                  <a:tcPr marL="68580" marR="68580" marT="21600" marB="21600"/>
                </a:tc>
                <a:extLst>
                  <a:ext uri="{0D108BD9-81ED-4DB2-BD59-A6C34878D82A}">
                    <a16:rowId xmlns:a16="http://schemas.microsoft.com/office/drawing/2014/main" val="806108923"/>
                  </a:ext>
                </a:extLst>
              </a:tr>
              <a:tr h="146070">
                <a:tc>
                  <a:txBody>
                    <a:bodyPr/>
                    <a:lstStyle/>
                    <a:p>
                      <a:pPr marL="179388" indent="-179388"/>
                      <a:r>
                        <a:rPr kumimoji="0" lang="nl-NL" sz="700" b="0" i="0" u="none" strike="noStrike" kern="1200" cap="none" spc="0" normalizeH="0" baseline="0">
                          <a:ln>
                            <a:noFill/>
                          </a:ln>
                          <a:solidFill>
                            <a:srgbClr val="080808"/>
                          </a:solidFill>
                          <a:effectLst/>
                          <a:highlight>
                            <a:srgbClr val="00FFFF"/>
                          </a:highlight>
                          <a:uLnTx/>
                          <a:uFillTx/>
                          <a:latin typeface="Microsoft JhengHei Light"/>
                          <a:ea typeface="+mn-ea"/>
                          <a:cs typeface="+mn-cs"/>
                        </a:rPr>
                        <a:t>..5. Fraude bestrijden</a:t>
                      </a:r>
                    </a:p>
                  </a:txBody>
                  <a:tcPr marL="68580" marR="68580" marT="21600" marB="21600"/>
                </a:tc>
                <a:extLst>
                  <a:ext uri="{0D108BD9-81ED-4DB2-BD59-A6C34878D82A}">
                    <a16:rowId xmlns:a16="http://schemas.microsoft.com/office/drawing/2014/main" val="665566942"/>
                  </a:ext>
                </a:extLst>
              </a:tr>
            </a:tbl>
          </a:graphicData>
        </a:graphic>
      </p:graphicFrame>
      <p:sp>
        <p:nvSpPr>
          <p:cNvPr id="17" name="Rechthoek 16">
            <a:extLst>
              <a:ext uri="{FF2B5EF4-FFF2-40B4-BE49-F238E27FC236}">
                <a16:creationId xmlns:a16="http://schemas.microsoft.com/office/drawing/2014/main" id="{883F2F83-508D-40EF-A272-090F2F173E22}"/>
              </a:ext>
            </a:extLst>
          </p:cNvPr>
          <p:cNvSpPr/>
          <p:nvPr/>
        </p:nvSpPr>
        <p:spPr>
          <a:xfrm>
            <a:off x="10455815" y="5238750"/>
            <a:ext cx="11189478" cy="263591"/>
          </a:xfrm>
          <a:prstGeom prst="rect">
            <a:avLst/>
          </a:prstGeom>
          <a:solidFill>
            <a:srgbClr val="008CBE"/>
          </a:solidFill>
          <a:ln w="25400" cap="flat" cmpd="sng" algn="ctr">
            <a:noFill/>
            <a:prstDash val="solid"/>
          </a:ln>
          <a:effectLst/>
        </p:spPr>
        <p:txBody>
          <a:bodyPr vert="horz" rtlCol="0" anchor="ctr"/>
          <a:lstStyle/>
          <a:p>
            <a:pPr algn="ctr" defTabSz="767871">
              <a:defRPr/>
            </a:pPr>
            <a:r>
              <a:rPr lang="nl-NL" sz="750" kern="0">
                <a:solidFill>
                  <a:prstClr val="white"/>
                </a:solidFill>
                <a:latin typeface="Microsoft JhengHei Light"/>
              </a:rPr>
              <a:t>Het bedrijf ondersteunen</a:t>
            </a:r>
          </a:p>
        </p:txBody>
      </p:sp>
      <p:sp>
        <p:nvSpPr>
          <p:cNvPr id="47" name="Afgeronde rechthoek 18">
            <a:extLst>
              <a:ext uri="{FF2B5EF4-FFF2-40B4-BE49-F238E27FC236}">
                <a16:creationId xmlns:a16="http://schemas.microsoft.com/office/drawing/2014/main" id="{758D0FF0-F275-4B91-A6DB-560F0CDEB674}"/>
              </a:ext>
            </a:extLst>
          </p:cNvPr>
          <p:cNvSpPr/>
          <p:nvPr/>
        </p:nvSpPr>
        <p:spPr>
          <a:xfrm>
            <a:off x="19445356" y="3974920"/>
            <a:ext cx="2199936" cy="596171"/>
          </a:xfrm>
          <a:prstGeom prst="roundRect">
            <a:avLst>
              <a:gd name="adj" fmla="val 7112"/>
            </a:avLst>
          </a:prstGeom>
          <a:solidFill>
            <a:srgbClr val="FFCC99"/>
          </a:solidFill>
          <a:ln w="3175" cap="flat" cmpd="sng" algn="ctr">
            <a:solidFill>
              <a:srgbClr val="996633"/>
            </a:solidFill>
            <a:prstDash val="solid"/>
            <a:miter lim="800000"/>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defTabSz="767871">
              <a:defRPr/>
            </a:pPr>
            <a:r>
              <a:rPr lang="nl-NL" sz="750" b="1" kern="0">
                <a:solidFill>
                  <a:srgbClr val="080808"/>
                </a:solidFill>
                <a:highlight>
                  <a:srgbClr val="FF0000"/>
                </a:highlight>
                <a:latin typeface="Microsoft JhengHei Light"/>
              </a:rPr>
              <a:t>6.4. </a:t>
            </a:r>
            <a:r>
              <a:rPr lang="nl-NL" sz="750" b="1" kern="0" err="1">
                <a:solidFill>
                  <a:srgbClr val="080808"/>
                </a:solidFill>
                <a:highlight>
                  <a:srgbClr val="FF0000"/>
                </a:highlight>
                <a:latin typeface="Microsoft JhengHei Light"/>
              </a:rPr>
              <a:t>Marktflex</a:t>
            </a:r>
            <a:r>
              <a:rPr lang="nl-NL" sz="750" b="1" kern="0">
                <a:solidFill>
                  <a:srgbClr val="080808"/>
                </a:solidFill>
                <a:highlight>
                  <a:srgbClr val="FF0000"/>
                </a:highlight>
                <a:latin typeface="Microsoft JhengHei Light"/>
              </a:rPr>
              <a:t> benutten</a:t>
            </a:r>
          </a:p>
        </p:txBody>
      </p:sp>
      <p:graphicFrame>
        <p:nvGraphicFramePr>
          <p:cNvPr id="48" name="Tabel 3">
            <a:extLst>
              <a:ext uri="{FF2B5EF4-FFF2-40B4-BE49-F238E27FC236}">
                <a16:creationId xmlns:a16="http://schemas.microsoft.com/office/drawing/2014/main" id="{225AE6DF-FE91-48A7-8DB9-2CAF48800454}"/>
              </a:ext>
            </a:extLst>
          </p:cNvPr>
          <p:cNvGraphicFramePr>
            <a:graphicFrameLocks noGrp="1"/>
          </p:cNvGraphicFramePr>
          <p:nvPr>
            <p:extLst>
              <p:ext uri="{D42A27DB-BD31-4B8C-83A1-F6EECF244321}">
                <p14:modId xmlns:p14="http://schemas.microsoft.com/office/powerpoint/2010/main" val="523026318"/>
              </p:ext>
            </p:extLst>
          </p:nvPr>
        </p:nvGraphicFramePr>
        <p:xfrm>
          <a:off x="19456247" y="4198461"/>
          <a:ext cx="2221513" cy="299760"/>
        </p:xfrm>
        <a:graphic>
          <a:graphicData uri="http://schemas.openxmlformats.org/drawingml/2006/table">
            <a:tbl>
              <a:tblPr>
                <a:tableStyleId>{2D5ABB26-0587-4C30-8999-92F81FD0307C}</a:tableStyleId>
              </a:tblPr>
              <a:tblGrid>
                <a:gridCol w="2221513">
                  <a:extLst>
                    <a:ext uri="{9D8B030D-6E8A-4147-A177-3AD203B41FA5}">
                      <a16:colId xmlns:a16="http://schemas.microsoft.com/office/drawing/2014/main" val="4109487623"/>
                    </a:ext>
                  </a:extLst>
                </a:gridCol>
              </a:tblGrid>
              <a:tr h="146070">
                <a:tc>
                  <a:txBody>
                    <a:bodyPr/>
                    <a:lstStyle/>
                    <a:p>
                      <a:pPr marL="179388" indent="-179388"/>
                      <a:r>
                        <a:rPr kumimoji="0" lang="nl-NL" sz="700" b="0" i="0" u="none" strike="noStrike" kern="1200" cap="none" spc="0" normalizeH="0" baseline="0">
                          <a:ln>
                            <a:noFill/>
                          </a:ln>
                          <a:solidFill>
                            <a:srgbClr val="080808"/>
                          </a:solidFill>
                          <a:effectLst/>
                          <a:highlight>
                            <a:srgbClr val="00FFFF"/>
                          </a:highlight>
                          <a:uLnTx/>
                          <a:uFillTx/>
                          <a:latin typeface="Microsoft JhengHei Light"/>
                          <a:ea typeface="+mn-ea"/>
                          <a:cs typeface="+mn-cs"/>
                        </a:rPr>
                        <a:t>..1. </a:t>
                      </a:r>
                      <a:r>
                        <a:rPr kumimoji="0" lang="nl-NL" sz="700" b="0" i="0" u="none" strike="noStrike" kern="1200" cap="none" spc="0" normalizeH="0" baseline="0" err="1">
                          <a:ln>
                            <a:noFill/>
                          </a:ln>
                          <a:solidFill>
                            <a:srgbClr val="080808"/>
                          </a:solidFill>
                          <a:effectLst/>
                          <a:highlight>
                            <a:srgbClr val="00FFFF"/>
                          </a:highlight>
                          <a:uLnTx/>
                          <a:uFillTx/>
                          <a:latin typeface="Microsoft JhengHei Light"/>
                          <a:ea typeface="+mn-ea"/>
                          <a:cs typeface="+mn-cs"/>
                        </a:rPr>
                        <a:t>Flexvraag</a:t>
                      </a:r>
                      <a:r>
                        <a:rPr kumimoji="0" lang="nl-NL" sz="700" b="0" i="0" u="none" strike="noStrike" kern="1200" cap="none" spc="0" normalizeH="0" baseline="0">
                          <a:ln>
                            <a:noFill/>
                          </a:ln>
                          <a:solidFill>
                            <a:srgbClr val="080808"/>
                          </a:solidFill>
                          <a:effectLst/>
                          <a:highlight>
                            <a:srgbClr val="00FFFF"/>
                          </a:highlight>
                          <a:uLnTx/>
                          <a:uFillTx/>
                          <a:latin typeface="Microsoft JhengHei Light"/>
                          <a:ea typeface="+mn-ea"/>
                          <a:cs typeface="+mn-cs"/>
                        </a:rPr>
                        <a:t> / congestie communiceren</a:t>
                      </a:r>
                    </a:p>
                  </a:txBody>
                  <a:tcPr marL="68580" marR="68580" marT="21600" marB="21600"/>
                </a:tc>
                <a:extLst>
                  <a:ext uri="{0D108BD9-81ED-4DB2-BD59-A6C34878D82A}">
                    <a16:rowId xmlns:a16="http://schemas.microsoft.com/office/drawing/2014/main" val="3623793983"/>
                  </a:ext>
                </a:extLst>
              </a:tr>
              <a:tr h="146070">
                <a:tc>
                  <a:txBody>
                    <a:bodyPr/>
                    <a:lstStyle/>
                    <a:p>
                      <a:pPr marL="179388" indent="-179388"/>
                      <a:r>
                        <a:rPr kumimoji="0" lang="nl-NL" sz="700" b="0" i="0" u="none" strike="noStrike" kern="1200" cap="none" spc="0" normalizeH="0" baseline="0">
                          <a:ln>
                            <a:noFill/>
                          </a:ln>
                          <a:solidFill>
                            <a:srgbClr val="080808"/>
                          </a:solidFill>
                          <a:effectLst/>
                          <a:highlight>
                            <a:srgbClr val="00FFFF"/>
                          </a:highlight>
                          <a:uLnTx/>
                          <a:uFillTx/>
                          <a:latin typeface="Microsoft JhengHei Light"/>
                          <a:ea typeface="+mn-ea"/>
                          <a:cs typeface="+mn-cs"/>
                        </a:rPr>
                        <a:t>..2. </a:t>
                      </a:r>
                      <a:r>
                        <a:rPr kumimoji="0" lang="nl-NL" sz="700" b="0" i="0" u="none" strike="noStrike" kern="1200" cap="none" spc="0" normalizeH="0" baseline="0" err="1">
                          <a:ln>
                            <a:noFill/>
                          </a:ln>
                          <a:solidFill>
                            <a:srgbClr val="080808"/>
                          </a:solidFill>
                          <a:effectLst/>
                          <a:highlight>
                            <a:srgbClr val="00FFFF"/>
                          </a:highlight>
                          <a:uLnTx/>
                          <a:uFillTx/>
                          <a:latin typeface="Microsoft JhengHei Light"/>
                          <a:ea typeface="+mn-ea"/>
                          <a:cs typeface="+mn-cs"/>
                        </a:rPr>
                        <a:t>Marktflex</a:t>
                      </a:r>
                      <a:r>
                        <a:rPr kumimoji="0" lang="nl-NL" sz="700" b="0" i="0" u="none" strike="noStrike" kern="1200" cap="none" spc="0" normalizeH="0" baseline="0">
                          <a:ln>
                            <a:noFill/>
                          </a:ln>
                          <a:solidFill>
                            <a:srgbClr val="080808"/>
                          </a:solidFill>
                          <a:effectLst/>
                          <a:highlight>
                            <a:srgbClr val="00FFFF"/>
                          </a:highlight>
                          <a:uLnTx/>
                          <a:uFillTx/>
                          <a:latin typeface="Microsoft JhengHei Light"/>
                          <a:ea typeface="+mn-ea"/>
                          <a:cs typeface="+mn-cs"/>
                        </a:rPr>
                        <a:t> afroepen</a:t>
                      </a:r>
                    </a:p>
                  </a:txBody>
                  <a:tcPr marL="68580" marR="68580" marT="21600" marB="21600"/>
                </a:tc>
                <a:extLst>
                  <a:ext uri="{0D108BD9-81ED-4DB2-BD59-A6C34878D82A}">
                    <a16:rowId xmlns:a16="http://schemas.microsoft.com/office/drawing/2014/main" val="3523326302"/>
                  </a:ext>
                </a:extLst>
              </a:tr>
            </a:tbl>
          </a:graphicData>
        </a:graphic>
      </p:graphicFrame>
      <p:sp>
        <p:nvSpPr>
          <p:cNvPr id="87" name="Afgeronde rechthoek 13">
            <a:extLst>
              <a:ext uri="{FF2B5EF4-FFF2-40B4-BE49-F238E27FC236}">
                <a16:creationId xmlns:a16="http://schemas.microsoft.com/office/drawing/2014/main" id="{7675AAC2-4905-4DB9-9FEE-5CC5A65E01DD}"/>
              </a:ext>
            </a:extLst>
          </p:cNvPr>
          <p:cNvSpPr/>
          <p:nvPr/>
        </p:nvSpPr>
        <p:spPr>
          <a:xfrm>
            <a:off x="17211866" y="3430026"/>
            <a:ext cx="2209767" cy="1761836"/>
          </a:xfrm>
          <a:prstGeom prst="roundRect">
            <a:avLst>
              <a:gd name="adj" fmla="val 3286"/>
            </a:avLst>
          </a:prstGeom>
          <a:solidFill>
            <a:srgbClr val="FFFFCC"/>
          </a:solidFill>
          <a:ln w="3175" cap="flat" cmpd="sng" algn="ctr">
            <a:solidFill>
              <a:srgbClr val="CC9900"/>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750" b="1">
                <a:solidFill>
                  <a:srgbClr val="000000"/>
                </a:solidFill>
                <a:latin typeface="Microsoft JhengHei Light"/>
              </a:rPr>
              <a:t>5.4. Werkzaamheden faciliteren</a:t>
            </a:r>
          </a:p>
        </p:txBody>
      </p:sp>
      <p:graphicFrame>
        <p:nvGraphicFramePr>
          <p:cNvPr id="95" name="Tabel 3">
            <a:extLst>
              <a:ext uri="{FF2B5EF4-FFF2-40B4-BE49-F238E27FC236}">
                <a16:creationId xmlns:a16="http://schemas.microsoft.com/office/drawing/2014/main" id="{0F81E10E-DD1C-4704-A811-3C945F654124}"/>
              </a:ext>
            </a:extLst>
          </p:cNvPr>
          <p:cNvGraphicFramePr>
            <a:graphicFrameLocks noGrp="1"/>
          </p:cNvGraphicFramePr>
          <p:nvPr>
            <p:extLst>
              <p:ext uri="{D42A27DB-BD31-4B8C-83A1-F6EECF244321}">
                <p14:modId xmlns:p14="http://schemas.microsoft.com/office/powerpoint/2010/main" val="2846351423"/>
              </p:ext>
            </p:extLst>
          </p:nvPr>
        </p:nvGraphicFramePr>
        <p:xfrm>
          <a:off x="17209928" y="3645519"/>
          <a:ext cx="2260405" cy="1562280"/>
        </p:xfrm>
        <a:graphic>
          <a:graphicData uri="http://schemas.openxmlformats.org/drawingml/2006/table">
            <a:tbl>
              <a:tblPr>
                <a:tableStyleId>{2D5ABB26-0587-4C30-8999-92F81FD0307C}</a:tableStyleId>
              </a:tblPr>
              <a:tblGrid>
                <a:gridCol w="2260405">
                  <a:extLst>
                    <a:ext uri="{9D8B030D-6E8A-4147-A177-3AD203B41FA5}">
                      <a16:colId xmlns:a16="http://schemas.microsoft.com/office/drawing/2014/main" val="3018278592"/>
                    </a:ext>
                  </a:extLst>
                </a:gridCol>
              </a:tblGrid>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..1.  Uitvoeringsbestekken opstellen en onderhouden</a:t>
                      </a:r>
                    </a:p>
                  </a:txBody>
                  <a:tcPr marL="68580" marR="68580" marT="21600" marB="21600"/>
                </a:tc>
                <a:extLst>
                  <a:ext uri="{0D108BD9-81ED-4DB2-BD59-A6C34878D82A}">
                    <a16:rowId xmlns:a16="http://schemas.microsoft.com/office/drawing/2014/main" val="3623793983"/>
                  </a:ext>
                </a:extLst>
              </a:tr>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..2. Uitvoeringscapaciteit managen</a:t>
                      </a:r>
                    </a:p>
                  </a:txBody>
                  <a:tcPr marL="68580" marR="68580" marT="21600" marB="21600"/>
                </a:tc>
                <a:extLst>
                  <a:ext uri="{0D108BD9-81ED-4DB2-BD59-A6C34878D82A}">
                    <a16:rowId xmlns:a16="http://schemas.microsoft.com/office/drawing/2014/main" val="3523326302"/>
                  </a:ext>
                </a:extLst>
              </a:tr>
              <a:tr h="248940">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..3. Toepassing/</a:t>
                      </a:r>
                      <a:r>
                        <a:rPr kumimoji="0" lang="nl-NL" sz="700" b="0" i="0" u="none" strike="noStrike" kern="1200" cap="none" spc="0" normalizeH="0" baseline="0" err="1">
                          <a:ln>
                            <a:noFill/>
                          </a:ln>
                          <a:solidFill>
                            <a:srgbClr val="000000"/>
                          </a:solidFill>
                          <a:effectLst/>
                          <a:uLnTx/>
                          <a:uFillTx/>
                          <a:latin typeface="Microsoft JhengHei Light"/>
                          <a:ea typeface="+mn-ea"/>
                          <a:cs typeface="+mn-cs"/>
                        </a:rPr>
                        <a:t>uitnutting</a:t>
                      </a:r>
                      <a:r>
                        <a:rPr kumimoji="0" lang="nl-NL" sz="700" b="0" i="0" u="none" strike="noStrike" kern="1200" cap="none" spc="0" normalizeH="0" baseline="0">
                          <a:ln>
                            <a:noFill/>
                          </a:ln>
                          <a:solidFill>
                            <a:srgbClr val="000000"/>
                          </a:solidFill>
                          <a:effectLst/>
                          <a:uLnTx/>
                          <a:uFillTx/>
                          <a:latin typeface="Microsoft JhengHei Light"/>
                          <a:ea typeface="+mn-ea"/>
                          <a:cs typeface="+mn-cs"/>
                        </a:rPr>
                        <a:t> van contracten met derden beheren</a:t>
                      </a:r>
                    </a:p>
                  </a:txBody>
                  <a:tcPr marL="68580" marR="68580" marT="21600" marB="21600"/>
                </a:tc>
                <a:extLst>
                  <a:ext uri="{0D108BD9-81ED-4DB2-BD59-A6C34878D82A}">
                    <a16:rowId xmlns:a16="http://schemas.microsoft.com/office/drawing/2014/main" val="1625242384"/>
                  </a:ext>
                </a:extLst>
              </a:tr>
              <a:tr h="146070">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..4. Goederen en diensten afroepen</a:t>
                      </a:r>
                    </a:p>
                  </a:txBody>
                  <a:tcPr marL="68580" marR="68580" marT="21600" marB="21600"/>
                </a:tc>
                <a:extLst>
                  <a:ext uri="{0D108BD9-81ED-4DB2-BD59-A6C34878D82A}">
                    <a16:rowId xmlns:a16="http://schemas.microsoft.com/office/drawing/2014/main" val="3100095967"/>
                  </a:ext>
                </a:extLst>
              </a:tr>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..5. Magazijnen en voorraden beheren</a:t>
                      </a:r>
                    </a:p>
                  </a:txBody>
                  <a:tcPr marL="68580" marR="68580" marT="21600" marB="21600"/>
                </a:tc>
                <a:extLst>
                  <a:ext uri="{0D108BD9-81ED-4DB2-BD59-A6C34878D82A}">
                    <a16:rowId xmlns:a16="http://schemas.microsoft.com/office/drawing/2014/main" val="4247406757"/>
                  </a:ext>
                </a:extLst>
              </a:tr>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..6. Goederen fysiek distribueren</a:t>
                      </a:r>
                    </a:p>
                  </a:txBody>
                  <a:tcPr marL="68580" marR="68580" marT="21600" marB="21600"/>
                </a:tc>
                <a:extLst>
                  <a:ext uri="{0D108BD9-81ED-4DB2-BD59-A6C34878D82A}">
                    <a16:rowId xmlns:a16="http://schemas.microsoft.com/office/drawing/2014/main" val="2571958378"/>
                  </a:ext>
                </a:extLst>
              </a:tr>
              <a:tr h="146070">
                <a:tc>
                  <a:txBody>
                    <a:bodyPr/>
                    <a:lstStyle/>
                    <a:p>
                      <a:r>
                        <a:rPr kumimoji="0" lang="nl-NL" sz="700" b="0" i="0" u="none" strike="noStrike" kern="1200" cap="none" spc="0" normalizeH="0" baseline="0">
                          <a:ln>
                            <a:noFill/>
                          </a:ln>
                          <a:solidFill>
                            <a:srgbClr val="000000"/>
                          </a:solidFill>
                          <a:effectLst/>
                          <a:highlight>
                            <a:srgbClr val="00FFFF"/>
                          </a:highlight>
                          <a:uLnTx/>
                          <a:uFillTx/>
                          <a:latin typeface="Microsoft JhengHei Light"/>
                          <a:ea typeface="+mn-ea"/>
                          <a:cs typeface="+mn-cs"/>
                        </a:rPr>
                        <a:t>..7. Vergunningen verkrijgen/zakelijk recht vestigen</a:t>
                      </a:r>
                    </a:p>
                  </a:txBody>
                  <a:tcPr marL="68580" marR="68580" marT="21600" marB="21600"/>
                </a:tc>
                <a:extLst>
                  <a:ext uri="{0D108BD9-81ED-4DB2-BD59-A6C34878D82A}">
                    <a16:rowId xmlns:a16="http://schemas.microsoft.com/office/drawing/2014/main" val="249714797"/>
                  </a:ext>
                </a:extLst>
              </a:tr>
              <a:tr h="248940">
                <a:tc>
                  <a:txBody>
                    <a:bodyPr/>
                    <a:lstStyle/>
                    <a:p>
                      <a:pPr marL="179388" indent="-179388"/>
                      <a:r>
                        <a:rPr kumimoji="0" lang="nl-NL" sz="700" b="0" i="0" u="none" strike="noStrike" kern="1200" cap="none" spc="0" normalizeH="0" baseline="0">
                          <a:ln>
                            <a:noFill/>
                          </a:ln>
                          <a:solidFill>
                            <a:srgbClr val="000000"/>
                          </a:solidFill>
                          <a:effectLst/>
                          <a:highlight>
                            <a:srgbClr val="00FFFF"/>
                          </a:highlight>
                          <a:uLnTx/>
                          <a:uFillTx/>
                          <a:latin typeface="Microsoft JhengHei Light"/>
                          <a:ea typeface="+mn-ea"/>
                          <a:cs typeface="+mn-cs"/>
                        </a:rPr>
                        <a:t>..8. Omgevingsanalyses (bodemgesteldheid, asbest, flora/fauna, …) verrichten</a:t>
                      </a:r>
                    </a:p>
                  </a:txBody>
                  <a:tcPr marL="68580" marR="68580" marT="21600" marB="21600"/>
                </a:tc>
                <a:extLst>
                  <a:ext uri="{0D108BD9-81ED-4DB2-BD59-A6C34878D82A}">
                    <a16:rowId xmlns:a16="http://schemas.microsoft.com/office/drawing/2014/main" val="2140771595"/>
                  </a:ext>
                </a:extLst>
              </a:tr>
              <a:tr h="146070">
                <a:tc>
                  <a:txBody>
                    <a:bodyPr/>
                    <a:lstStyle/>
                    <a:p>
                      <a:r>
                        <a:rPr kumimoji="0" lang="nl-NL" sz="700" b="0" i="0" u="none" strike="noStrike" kern="1200" cap="none" spc="0" normalizeH="0" baseline="0">
                          <a:ln>
                            <a:noFill/>
                          </a:ln>
                          <a:solidFill>
                            <a:srgbClr val="000000"/>
                          </a:solidFill>
                          <a:effectLst/>
                          <a:highlight>
                            <a:srgbClr val="00FFFF"/>
                          </a:highlight>
                          <a:uLnTx/>
                          <a:uFillTx/>
                          <a:latin typeface="Microsoft JhengHei Light"/>
                          <a:ea typeface="+mn-ea"/>
                          <a:cs typeface="+mn-cs"/>
                        </a:rPr>
                        <a:t>..9. Graafschade voorkomen</a:t>
                      </a:r>
                    </a:p>
                  </a:txBody>
                  <a:tcPr marL="68580" marR="68580" marT="21600" marB="21600"/>
                </a:tc>
                <a:extLst>
                  <a:ext uri="{0D108BD9-81ED-4DB2-BD59-A6C34878D82A}">
                    <a16:rowId xmlns:a16="http://schemas.microsoft.com/office/drawing/2014/main" val="1943951726"/>
                  </a:ext>
                </a:extLst>
              </a:tr>
            </a:tbl>
          </a:graphicData>
        </a:graphic>
      </p:graphicFrame>
      <p:pic>
        <p:nvPicPr>
          <p:cNvPr id="49" name="Afbeelding 48">
            <a:extLst>
              <a:ext uri="{FF2B5EF4-FFF2-40B4-BE49-F238E27FC236}">
                <a16:creationId xmlns:a16="http://schemas.microsoft.com/office/drawing/2014/main" id="{54131054-DD61-46C0-A35E-F693FED1AD49}"/>
              </a:ext>
            </a:extLst>
          </p:cNvPr>
          <p:cNvPicPr>
            <a:picLocks noChangeAspect="1"/>
          </p:cNvPicPr>
          <p:nvPr/>
        </p:nvPicPr>
        <p:blipFill>
          <a:blip r:embed="rId3"/>
          <a:stretch>
            <a:fillRect/>
          </a:stretch>
        </p:blipFill>
        <p:spPr>
          <a:xfrm>
            <a:off x="7809565" y="66675"/>
            <a:ext cx="1316699" cy="359100"/>
          </a:xfrm>
          <a:prstGeom prst="rect">
            <a:avLst/>
          </a:prstGeom>
        </p:spPr>
      </p:pic>
      <p:sp>
        <p:nvSpPr>
          <p:cNvPr id="5" name="Tekstvak 4">
            <a:extLst>
              <a:ext uri="{FF2B5EF4-FFF2-40B4-BE49-F238E27FC236}">
                <a16:creationId xmlns:a16="http://schemas.microsoft.com/office/drawing/2014/main" id="{84FF3B11-7E00-4F44-8481-A57C3565964D}"/>
              </a:ext>
            </a:extLst>
          </p:cNvPr>
          <p:cNvSpPr txBox="1"/>
          <p:nvPr/>
        </p:nvSpPr>
        <p:spPr>
          <a:xfrm>
            <a:off x="137160" y="30099"/>
            <a:ext cx="6532814" cy="300082"/>
          </a:xfrm>
          <a:prstGeom prst="rect">
            <a:avLst/>
          </a:prstGeom>
          <a:noFill/>
        </p:spPr>
        <p:txBody>
          <a:bodyPr wrap="none" rtlCol="0">
            <a:spAutoFit/>
          </a:bodyPr>
          <a:lstStyle/>
          <a:p>
            <a:r>
              <a:rPr lang="nl-NL"/>
              <a:t>Veranderingen ten opzichte van Versie 1.0: </a:t>
            </a:r>
            <a:r>
              <a:rPr lang="nl-NL">
                <a:highlight>
                  <a:srgbClr val="00FFFF"/>
                </a:highlight>
              </a:rPr>
              <a:t>Verplaatst/samengevoegd</a:t>
            </a:r>
            <a:r>
              <a:rPr lang="nl-NL"/>
              <a:t>; </a:t>
            </a:r>
            <a:r>
              <a:rPr lang="nl-NL">
                <a:highlight>
                  <a:srgbClr val="FF0000"/>
                </a:highlight>
              </a:rPr>
              <a:t>Verwijderd</a:t>
            </a:r>
            <a:r>
              <a:rPr lang="nl-NL"/>
              <a:t>.</a:t>
            </a:r>
          </a:p>
        </p:txBody>
      </p:sp>
      <p:pic>
        <p:nvPicPr>
          <p:cNvPr id="7" name="Afbeelding 6">
            <a:extLst>
              <a:ext uri="{FF2B5EF4-FFF2-40B4-BE49-F238E27FC236}">
                <a16:creationId xmlns:a16="http://schemas.microsoft.com/office/drawing/2014/main" id="{8137B159-C4EF-4066-94FB-DAE2FA757480}"/>
              </a:ext>
            </a:extLst>
          </p:cNvPr>
          <p:cNvPicPr>
            <a:picLocks noChangeAspect="1"/>
          </p:cNvPicPr>
          <p:nvPr/>
        </p:nvPicPr>
        <p:blipFill>
          <a:blip r:embed="rId4"/>
          <a:stretch>
            <a:fillRect/>
          </a:stretch>
        </p:blipFill>
        <p:spPr>
          <a:xfrm>
            <a:off x="0" y="582928"/>
            <a:ext cx="9144000" cy="4485643"/>
          </a:xfrm>
          <a:prstGeom prst="rect">
            <a:avLst/>
          </a:prstGeom>
        </p:spPr>
      </p:pic>
    </p:spTree>
    <p:extLst>
      <p:ext uri="{BB962C8B-B14F-4D97-AF65-F5344CB8AC3E}">
        <p14:creationId xmlns:p14="http://schemas.microsoft.com/office/powerpoint/2010/main" val="21569433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hoek 5">
            <a:extLst>
              <a:ext uri="{FF2B5EF4-FFF2-40B4-BE49-F238E27FC236}">
                <a16:creationId xmlns:a16="http://schemas.microsoft.com/office/drawing/2014/main" id="{6BF4A369-3075-4EC3-828E-57A1323FCF77}"/>
              </a:ext>
            </a:extLst>
          </p:cNvPr>
          <p:cNvSpPr/>
          <p:nvPr/>
        </p:nvSpPr>
        <p:spPr>
          <a:xfrm>
            <a:off x="10455815" y="-38100"/>
            <a:ext cx="11189478" cy="263591"/>
          </a:xfrm>
          <a:prstGeom prst="rect">
            <a:avLst/>
          </a:prstGeom>
          <a:solidFill>
            <a:srgbClr val="008CBE"/>
          </a:solidFill>
          <a:ln w="25400" cap="flat" cmpd="sng" algn="ctr">
            <a:noFill/>
            <a:prstDash val="solid"/>
          </a:ln>
          <a:effectLst/>
        </p:spPr>
        <p:txBody>
          <a:bodyPr vert="horz" rtlCol="0" anchor="ct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0" i="0" u="none" strike="noStrike" kern="0" cap="none" spc="0" normalizeH="0" baseline="0" noProof="0">
                <a:ln>
                  <a:noFill/>
                </a:ln>
                <a:solidFill>
                  <a:prstClr val="white"/>
                </a:solidFill>
                <a:effectLst/>
                <a:uLnTx/>
                <a:uFillTx/>
                <a:latin typeface="Microsoft JhengHei Light"/>
                <a:ea typeface="+mn-ea"/>
                <a:cs typeface="+mn-cs"/>
              </a:rPr>
              <a:t>Het bedrijf richting geven</a:t>
            </a:r>
          </a:p>
        </p:txBody>
      </p:sp>
      <p:sp>
        <p:nvSpPr>
          <p:cNvPr id="2" name="Afgeronde rechthoek 14">
            <a:extLst>
              <a:ext uri="{FF2B5EF4-FFF2-40B4-BE49-F238E27FC236}">
                <a16:creationId xmlns:a16="http://schemas.microsoft.com/office/drawing/2014/main" id="{E6D54ABA-43D4-404A-B312-0CA06A680C41}"/>
              </a:ext>
            </a:extLst>
          </p:cNvPr>
          <p:cNvSpPr/>
          <p:nvPr/>
        </p:nvSpPr>
        <p:spPr>
          <a:xfrm>
            <a:off x="10437938" y="1523767"/>
            <a:ext cx="2207273" cy="545826"/>
          </a:xfrm>
          <a:prstGeom prst="roundRect">
            <a:avLst>
              <a:gd name="adj" fmla="val 6014"/>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a:ln>
                  <a:noFill/>
                </a:ln>
                <a:solidFill>
                  <a:srgbClr val="080808"/>
                </a:solidFill>
                <a:effectLst/>
                <a:uLnTx/>
                <a:uFillTx/>
                <a:latin typeface="Microsoft JhengHei Light"/>
                <a:ea typeface="+mn-ea"/>
                <a:cs typeface="+mn-cs"/>
              </a:rPr>
              <a:t>1.2. Contracten verwerven en beheren</a:t>
            </a:r>
          </a:p>
        </p:txBody>
      </p:sp>
      <p:sp>
        <p:nvSpPr>
          <p:cNvPr id="4" name="Afgeronde rechthoek 16">
            <a:extLst>
              <a:ext uri="{FF2B5EF4-FFF2-40B4-BE49-F238E27FC236}">
                <a16:creationId xmlns:a16="http://schemas.microsoft.com/office/drawing/2014/main" id="{CC90A80C-6242-4CBE-B5DE-C5275CA7D362}"/>
              </a:ext>
            </a:extLst>
          </p:cNvPr>
          <p:cNvSpPr/>
          <p:nvPr/>
        </p:nvSpPr>
        <p:spPr>
          <a:xfrm>
            <a:off x="10447995" y="275868"/>
            <a:ext cx="2197890" cy="1224457"/>
          </a:xfrm>
          <a:prstGeom prst="roundRect">
            <a:avLst>
              <a:gd name="adj" fmla="val 3977"/>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1" i="0" u="none" strike="noStrike" kern="1200" cap="none" spc="0" normalizeH="0" baseline="0" noProof="0">
                <a:ln>
                  <a:noFill/>
                </a:ln>
                <a:solidFill>
                  <a:srgbClr val="080808"/>
                </a:solidFill>
                <a:effectLst/>
                <a:uLnTx/>
                <a:uFillTx/>
                <a:latin typeface="Microsoft JhengHei Light"/>
                <a:ea typeface="+mn-ea"/>
                <a:cs typeface="+mn-cs"/>
              </a:rPr>
              <a:t>1.1. Klanten bedienen en relaties onderhouden</a:t>
            </a:r>
          </a:p>
        </p:txBody>
      </p:sp>
      <p:sp>
        <p:nvSpPr>
          <p:cNvPr id="8" name="Afgeronde rechthoek 22">
            <a:extLst>
              <a:ext uri="{FF2B5EF4-FFF2-40B4-BE49-F238E27FC236}">
                <a16:creationId xmlns:a16="http://schemas.microsoft.com/office/drawing/2014/main" id="{6AA55FF6-B510-4E20-8415-684BD9DA454F}"/>
              </a:ext>
            </a:extLst>
          </p:cNvPr>
          <p:cNvSpPr/>
          <p:nvPr/>
        </p:nvSpPr>
        <p:spPr>
          <a:xfrm>
            <a:off x="10444088" y="2749973"/>
            <a:ext cx="2211336" cy="1515406"/>
          </a:xfrm>
          <a:prstGeom prst="roundRect">
            <a:avLst>
              <a:gd name="adj" fmla="val 6290"/>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a:ln>
                  <a:noFill/>
                </a:ln>
                <a:solidFill>
                  <a:srgbClr val="080808"/>
                </a:solidFill>
                <a:effectLst/>
                <a:uLnTx/>
                <a:uFillTx/>
                <a:latin typeface="Microsoft JhengHei Light"/>
                <a:ea typeface="+mn-ea"/>
                <a:cs typeface="+mn-cs"/>
              </a:rPr>
              <a:t>1.4. Inkomstenverlies beperken</a:t>
            </a:r>
          </a:p>
        </p:txBody>
      </p:sp>
      <p:sp>
        <p:nvSpPr>
          <p:cNvPr id="9" name="Afgeronde rechthoek 25">
            <a:extLst>
              <a:ext uri="{FF2B5EF4-FFF2-40B4-BE49-F238E27FC236}">
                <a16:creationId xmlns:a16="http://schemas.microsoft.com/office/drawing/2014/main" id="{3EBF9EAC-3B37-4E94-B366-11969694156A}"/>
              </a:ext>
            </a:extLst>
          </p:cNvPr>
          <p:cNvSpPr/>
          <p:nvPr/>
        </p:nvSpPr>
        <p:spPr>
          <a:xfrm>
            <a:off x="10447996" y="2094365"/>
            <a:ext cx="2210730" cy="624023"/>
          </a:xfrm>
          <a:prstGeom prst="roundRect">
            <a:avLst>
              <a:gd name="adj" fmla="val 6290"/>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a:ln>
                  <a:noFill/>
                </a:ln>
                <a:solidFill>
                  <a:srgbClr val="080808"/>
                </a:solidFill>
                <a:effectLst/>
                <a:uLnTx/>
                <a:uFillTx/>
                <a:latin typeface="Microsoft JhengHei Light"/>
                <a:ea typeface="+mn-ea"/>
                <a:cs typeface="+mn-cs"/>
              </a:rPr>
              <a:t>1.3. Factureren en innen</a:t>
            </a:r>
          </a:p>
        </p:txBody>
      </p:sp>
      <p:graphicFrame>
        <p:nvGraphicFramePr>
          <p:cNvPr id="10" name="Tabel 3">
            <a:extLst>
              <a:ext uri="{FF2B5EF4-FFF2-40B4-BE49-F238E27FC236}">
                <a16:creationId xmlns:a16="http://schemas.microsoft.com/office/drawing/2014/main" id="{2AE7B0BA-3758-4960-A548-B2B28B225FA2}"/>
              </a:ext>
            </a:extLst>
          </p:cNvPr>
          <p:cNvGraphicFramePr>
            <a:graphicFrameLocks noGrp="1"/>
          </p:cNvGraphicFramePr>
          <p:nvPr/>
        </p:nvGraphicFramePr>
        <p:xfrm>
          <a:off x="10425098" y="2937254"/>
          <a:ext cx="2351065" cy="1262520"/>
        </p:xfrm>
        <a:graphic>
          <a:graphicData uri="http://schemas.openxmlformats.org/drawingml/2006/table">
            <a:tbl>
              <a:tblPr>
                <a:tableStyleId>{2D5ABB26-0587-4C30-8999-92F81FD0307C}</a:tableStyleId>
              </a:tblPr>
              <a:tblGrid>
                <a:gridCol w="2351065">
                  <a:extLst>
                    <a:ext uri="{9D8B030D-6E8A-4147-A177-3AD203B41FA5}">
                      <a16:colId xmlns:a16="http://schemas.microsoft.com/office/drawing/2014/main" val="3018278592"/>
                    </a:ext>
                  </a:extLst>
                </a:gridCol>
              </a:tblGrid>
              <a:tr h="146070">
                <a:tc>
                  <a:txBody>
                    <a:bodyPr/>
                    <a:lstStyle/>
                    <a:p>
                      <a:pPr marL="182563" indent="-182563"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..1. Schade verhalen veroorzaakt door derden</a:t>
                      </a:r>
                    </a:p>
                  </a:txBody>
                  <a:tcPr marL="68580" marR="68580" marT="21600" marB="21600"/>
                </a:tc>
                <a:extLst>
                  <a:ext uri="{0D108BD9-81ED-4DB2-BD59-A6C34878D82A}">
                    <a16:rowId xmlns:a16="http://schemas.microsoft.com/office/drawing/2014/main" val="1625242384"/>
                  </a:ext>
                </a:extLst>
              </a:tr>
              <a:tr h="248940">
                <a:tc>
                  <a:txBody>
                    <a:bodyPr/>
                    <a:lstStyle/>
                    <a:p>
                      <a:pPr marL="182563" indent="-182563"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..2. Inkomstenverlies in processen opsporen en voorkomen (revenu </a:t>
                      </a:r>
                      <a:r>
                        <a:rPr kumimoji="0" lang="nl-NL" sz="700" b="0" i="0" u="none" strike="noStrike" kern="1200" cap="none" spc="0" normalizeH="0" baseline="0" err="1">
                          <a:ln>
                            <a:noFill/>
                          </a:ln>
                          <a:solidFill>
                            <a:srgbClr val="000000"/>
                          </a:solidFill>
                          <a:effectLst/>
                          <a:uLnTx/>
                          <a:uFillTx/>
                          <a:latin typeface="Microsoft JhengHei Light"/>
                          <a:ea typeface="+mn-ea"/>
                          <a:cs typeface="+mn-cs"/>
                        </a:rPr>
                        <a:t>assurance</a:t>
                      </a:r>
                      <a:r>
                        <a:rPr kumimoji="0" lang="nl-NL" sz="700" b="0" i="0" u="none" strike="noStrike" kern="1200" cap="none" spc="0" normalizeH="0" baseline="0">
                          <a:ln>
                            <a:noFill/>
                          </a:ln>
                          <a:solidFill>
                            <a:srgbClr val="000000"/>
                          </a:solidFill>
                          <a:effectLst/>
                          <a:uLnTx/>
                          <a:uFillTx/>
                          <a:latin typeface="Microsoft JhengHei Light"/>
                          <a:ea typeface="+mn-ea"/>
                          <a:cs typeface="+mn-cs"/>
                        </a:rPr>
                        <a:t>)</a:t>
                      </a:r>
                    </a:p>
                  </a:txBody>
                  <a:tcPr marL="68580" marR="68580" marT="21600" marB="21600"/>
                </a:tc>
                <a:extLst>
                  <a:ext uri="{0D108BD9-81ED-4DB2-BD59-A6C34878D82A}">
                    <a16:rowId xmlns:a16="http://schemas.microsoft.com/office/drawing/2014/main" val="3100095967"/>
                  </a:ext>
                </a:extLst>
              </a:tr>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..3. Technisch netverlies opsporen en voorkomen</a:t>
                      </a:r>
                    </a:p>
                  </a:txBody>
                  <a:tcPr marL="68580" marR="68580" marT="21600" marB="21600"/>
                </a:tc>
                <a:extLst>
                  <a:ext uri="{0D108BD9-81ED-4DB2-BD59-A6C34878D82A}">
                    <a16:rowId xmlns:a16="http://schemas.microsoft.com/office/drawing/2014/main" val="4247406757"/>
                  </a:ext>
                </a:extLst>
              </a:tr>
              <a:tr h="146070">
                <a:tc>
                  <a:txBody>
                    <a:bodyPr/>
                    <a:lstStyle/>
                    <a:p>
                      <a:pPr marL="182563" indent="-182563" algn="l" defTabSz="914400" rtl="0" eaLnBrk="1" latinLnBrk="0" hangingPunct="1"/>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..4. Storingscompensatie bepalen</a:t>
                      </a:r>
                    </a:p>
                  </a:txBody>
                  <a:tcPr marL="68580" marR="68580" marT="21600" marB="21600"/>
                </a:tc>
                <a:extLst>
                  <a:ext uri="{0D108BD9-81ED-4DB2-BD59-A6C34878D82A}">
                    <a16:rowId xmlns:a16="http://schemas.microsoft.com/office/drawing/2014/main" val="518737075"/>
                  </a:ext>
                </a:extLst>
              </a:tr>
              <a:tr h="146070">
                <a:tc>
                  <a:txBody>
                    <a:bodyPr/>
                    <a:lstStyle/>
                    <a:p>
                      <a:pPr marL="182563" indent="-182563" algn="l" defTabSz="914400" rtl="0" eaLnBrk="1" latinLnBrk="0" hangingPunct="1"/>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..5. </a:t>
                      </a:r>
                      <a:r>
                        <a:rPr kumimoji="0" lang="nl-NL" sz="700" b="0" i="0" u="none" strike="noStrike" kern="1200" cap="none" spc="0" normalizeH="0" baseline="0">
                          <a:ln>
                            <a:noFill/>
                          </a:ln>
                          <a:solidFill>
                            <a:srgbClr val="000000"/>
                          </a:solidFill>
                          <a:effectLst/>
                          <a:uLnTx/>
                          <a:uFillTx/>
                          <a:latin typeface="Microsoft JhengHei Light"/>
                          <a:ea typeface="+mn-ea"/>
                          <a:cs typeface="+mn-cs"/>
                        </a:rPr>
                        <a:t>Schadevergoeding bij schade veroorzaakt door werkzaamheden bepalen</a:t>
                      </a:r>
                    </a:p>
                  </a:txBody>
                  <a:tcPr marL="68580" marR="68580" marT="21600" marB="21600"/>
                </a:tc>
                <a:extLst>
                  <a:ext uri="{0D108BD9-81ED-4DB2-BD59-A6C34878D82A}">
                    <a16:rowId xmlns:a16="http://schemas.microsoft.com/office/drawing/2014/main" val="349404031"/>
                  </a:ext>
                </a:extLst>
              </a:tr>
              <a:tr h="146070">
                <a:tc>
                  <a:txBody>
                    <a:bodyPr/>
                    <a:lstStyle/>
                    <a:p>
                      <a:pPr marL="179388" marR="0" lvl="0" indent="-179388"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80808"/>
                          </a:solidFill>
                          <a:effectLst/>
                          <a:uLnTx/>
                          <a:uFillTx/>
                          <a:latin typeface="Microsoft JhengHei Light"/>
                          <a:ea typeface="+mn-ea"/>
                          <a:cs typeface="+mn-cs"/>
                        </a:rPr>
                        <a:t>..6. </a:t>
                      </a:r>
                      <a:r>
                        <a:rPr kumimoji="0" lang="nl-NL" sz="700" b="0" i="0" u="none" strike="noStrike" kern="1200" cap="none" spc="0" normalizeH="0" baseline="0" err="1">
                          <a:ln>
                            <a:noFill/>
                          </a:ln>
                          <a:solidFill>
                            <a:srgbClr val="080808"/>
                          </a:solidFill>
                          <a:effectLst/>
                          <a:uLnTx/>
                          <a:uFillTx/>
                          <a:latin typeface="Microsoft JhengHei Light"/>
                          <a:ea typeface="+mn-ea"/>
                          <a:cs typeface="+mn-cs"/>
                        </a:rPr>
                        <a:t>Contractloze</a:t>
                      </a:r>
                      <a:r>
                        <a:rPr kumimoji="0" lang="nl-NL" sz="700" b="0" i="0" u="none" strike="noStrike" kern="1200" cap="none" spc="0" normalizeH="0" baseline="0">
                          <a:ln>
                            <a:noFill/>
                          </a:ln>
                          <a:solidFill>
                            <a:srgbClr val="080808"/>
                          </a:solidFill>
                          <a:effectLst/>
                          <a:uLnTx/>
                          <a:uFillTx/>
                          <a:latin typeface="Microsoft JhengHei Light"/>
                          <a:ea typeface="+mn-ea"/>
                          <a:cs typeface="+mn-cs"/>
                        </a:rPr>
                        <a:t> aansluitingen bewaken/verminderen</a:t>
                      </a:r>
                    </a:p>
                  </a:txBody>
                  <a:tcPr marL="68580" marR="68580" marT="21600" marB="21600"/>
                </a:tc>
                <a:extLst>
                  <a:ext uri="{0D108BD9-81ED-4DB2-BD59-A6C34878D82A}">
                    <a16:rowId xmlns:a16="http://schemas.microsoft.com/office/drawing/2014/main" val="396248936"/>
                  </a:ext>
                </a:extLst>
              </a:tr>
              <a:tr h="146070">
                <a:tc>
                  <a:txBody>
                    <a:bodyPr/>
                    <a:lstStyle/>
                    <a:p>
                      <a:pPr marL="179388" indent="-179388"/>
                      <a:r>
                        <a:rPr kumimoji="0" lang="nl-NL" sz="700" b="0" i="0" u="none" strike="noStrike" kern="1200" cap="none" spc="0" normalizeH="0" baseline="0">
                          <a:ln>
                            <a:noFill/>
                          </a:ln>
                          <a:solidFill>
                            <a:srgbClr val="080808"/>
                          </a:solidFill>
                          <a:effectLst/>
                          <a:uLnTx/>
                          <a:uFillTx/>
                          <a:latin typeface="Microsoft JhengHei Light"/>
                          <a:ea typeface="+mn-ea"/>
                          <a:cs typeface="+mn-cs"/>
                        </a:rPr>
                        <a:t>..7. Fraude bestrijden</a:t>
                      </a:r>
                    </a:p>
                  </a:txBody>
                  <a:tcPr marL="68580" marR="68580" marT="21600" marB="21600"/>
                </a:tc>
                <a:extLst>
                  <a:ext uri="{0D108BD9-81ED-4DB2-BD59-A6C34878D82A}">
                    <a16:rowId xmlns:a16="http://schemas.microsoft.com/office/drawing/2014/main" val="3112111891"/>
                  </a:ext>
                </a:extLst>
              </a:tr>
            </a:tbl>
          </a:graphicData>
        </a:graphic>
      </p:graphicFrame>
      <p:graphicFrame>
        <p:nvGraphicFramePr>
          <p:cNvPr id="11" name="Tabel 3">
            <a:extLst>
              <a:ext uri="{FF2B5EF4-FFF2-40B4-BE49-F238E27FC236}">
                <a16:creationId xmlns:a16="http://schemas.microsoft.com/office/drawing/2014/main" id="{BE7BE7FB-CF89-4CE0-9037-E7C31642E056}"/>
              </a:ext>
            </a:extLst>
          </p:cNvPr>
          <p:cNvGraphicFramePr>
            <a:graphicFrameLocks noGrp="1"/>
          </p:cNvGraphicFramePr>
          <p:nvPr/>
        </p:nvGraphicFramePr>
        <p:xfrm>
          <a:off x="10429875" y="2253262"/>
          <a:ext cx="2351065" cy="449640"/>
        </p:xfrm>
        <a:graphic>
          <a:graphicData uri="http://schemas.openxmlformats.org/drawingml/2006/table">
            <a:tbl>
              <a:tblPr>
                <a:tableStyleId>{2D5ABB26-0587-4C30-8999-92F81FD0307C}</a:tableStyleId>
              </a:tblPr>
              <a:tblGrid>
                <a:gridCol w="2351065">
                  <a:extLst>
                    <a:ext uri="{9D8B030D-6E8A-4147-A177-3AD203B41FA5}">
                      <a16:colId xmlns:a16="http://schemas.microsoft.com/office/drawing/2014/main" val="1594262196"/>
                    </a:ext>
                  </a:extLst>
                </a:gridCol>
              </a:tblGrid>
              <a:tr h="146070">
                <a:tc>
                  <a:txBody>
                    <a:bodyPr/>
                    <a:lstStyle/>
                    <a:p>
                      <a:pPr marL="182563" indent="-182563"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..1. Vergoeding voor geleverde diensten berekenen</a:t>
                      </a:r>
                    </a:p>
                  </a:txBody>
                  <a:tcPr marL="68580" marR="68580" marT="21600" marB="21600"/>
                </a:tc>
                <a:extLst>
                  <a:ext uri="{0D108BD9-81ED-4DB2-BD59-A6C34878D82A}">
                    <a16:rowId xmlns:a16="http://schemas.microsoft.com/office/drawing/2014/main" val="3623793983"/>
                  </a:ext>
                </a:extLst>
              </a:tr>
              <a:tr h="146070">
                <a:tc>
                  <a:txBody>
                    <a:bodyPr/>
                    <a:lstStyle/>
                    <a:p>
                      <a:pPr marL="182563" indent="-182563"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..2. Factuur maken en versturen</a:t>
                      </a:r>
                      <a:endParaRPr kumimoji="0" lang="nl-NL" sz="700" b="0" i="0" u="none" strike="sngStrike" kern="1200" cap="none" spc="0" normalizeH="0" baseline="0">
                        <a:ln>
                          <a:noFill/>
                        </a:ln>
                        <a:solidFill>
                          <a:srgbClr val="FF0000"/>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523326302"/>
                  </a:ext>
                </a:extLst>
              </a:tr>
              <a:tr h="146070">
                <a:tc>
                  <a:txBody>
                    <a:bodyPr/>
                    <a:lstStyle/>
                    <a:p>
                      <a:pPr marL="182563" indent="-182563"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..3. Openstaande vorderingen beheren en innen</a:t>
                      </a:r>
                    </a:p>
                  </a:txBody>
                  <a:tcPr marL="68580" marR="68580" marT="21600" marB="21600"/>
                </a:tc>
                <a:extLst>
                  <a:ext uri="{0D108BD9-81ED-4DB2-BD59-A6C34878D82A}">
                    <a16:rowId xmlns:a16="http://schemas.microsoft.com/office/drawing/2014/main" val="1625242384"/>
                  </a:ext>
                </a:extLst>
              </a:tr>
            </a:tbl>
          </a:graphicData>
        </a:graphic>
      </p:graphicFrame>
      <p:graphicFrame>
        <p:nvGraphicFramePr>
          <p:cNvPr id="12" name="Tabel 3">
            <a:extLst>
              <a:ext uri="{FF2B5EF4-FFF2-40B4-BE49-F238E27FC236}">
                <a16:creationId xmlns:a16="http://schemas.microsoft.com/office/drawing/2014/main" id="{B615E6E1-5F18-474C-84F9-6720379EE344}"/>
              </a:ext>
            </a:extLst>
          </p:cNvPr>
          <p:cNvGraphicFramePr>
            <a:graphicFrameLocks noGrp="1"/>
          </p:cNvGraphicFramePr>
          <p:nvPr/>
        </p:nvGraphicFramePr>
        <p:xfrm>
          <a:off x="10445757" y="1666204"/>
          <a:ext cx="2245083" cy="406440"/>
        </p:xfrm>
        <a:graphic>
          <a:graphicData uri="http://schemas.openxmlformats.org/drawingml/2006/table">
            <a:tbl>
              <a:tblPr>
                <a:tableStyleId>{2D5ABB26-0587-4C30-8999-92F81FD0307C}</a:tableStyleId>
              </a:tblPr>
              <a:tblGrid>
                <a:gridCol w="2245083">
                  <a:extLst>
                    <a:ext uri="{9D8B030D-6E8A-4147-A177-3AD203B41FA5}">
                      <a16:colId xmlns:a16="http://schemas.microsoft.com/office/drawing/2014/main" val="1870407470"/>
                    </a:ext>
                  </a:extLst>
                </a:gridCol>
              </a:tblGrid>
              <a:tr h="146070">
                <a:tc>
                  <a:txBody>
                    <a:bodyPr/>
                    <a:lstStyle/>
                    <a:p>
                      <a:pPr marL="182563" indent="-182563"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..1. Producten aan klanten offreren</a:t>
                      </a:r>
                    </a:p>
                  </a:txBody>
                  <a:tcPr marL="68580" marR="68580" marT="21600" marB="21600"/>
                </a:tc>
                <a:extLst>
                  <a:ext uri="{0D108BD9-81ED-4DB2-BD59-A6C34878D82A}">
                    <a16:rowId xmlns:a16="http://schemas.microsoft.com/office/drawing/2014/main" val="3623793983"/>
                  </a:ext>
                </a:extLst>
              </a:tr>
              <a:tr h="146070">
                <a:tc>
                  <a:txBody>
                    <a:bodyPr/>
                    <a:lstStyle/>
                    <a:p>
                      <a:pPr marL="182563" indent="-182563"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..2. Contracten/</a:t>
                      </a:r>
                      <a:r>
                        <a:rPr kumimoji="0" lang="nl-NL" sz="700" b="0" i="0" u="none" strike="noStrike" kern="1200" cap="none" spc="0" normalizeH="0" baseline="0" err="1">
                          <a:ln>
                            <a:noFill/>
                          </a:ln>
                          <a:solidFill>
                            <a:srgbClr val="000000"/>
                          </a:solidFill>
                          <a:effectLst/>
                          <a:uLnTx/>
                          <a:uFillTx/>
                          <a:latin typeface="Microsoft JhengHei Light"/>
                          <a:ea typeface="+mn-ea"/>
                          <a:cs typeface="+mn-cs"/>
                        </a:rPr>
                        <a:t>SLA's</a:t>
                      </a:r>
                      <a:r>
                        <a:rPr kumimoji="0" lang="nl-NL" sz="700" b="0" i="0" u="none" strike="noStrike" kern="1200" cap="none" spc="0" normalizeH="0" baseline="0">
                          <a:ln>
                            <a:noFill/>
                          </a:ln>
                          <a:solidFill>
                            <a:srgbClr val="000000"/>
                          </a:solidFill>
                          <a:effectLst/>
                          <a:uLnTx/>
                          <a:uFillTx/>
                          <a:latin typeface="Microsoft JhengHei Light"/>
                          <a:ea typeface="+mn-ea"/>
                          <a:cs typeface="+mn-cs"/>
                        </a:rPr>
                        <a:t> afsluiten, aanpassen, beheren en beëindigen</a:t>
                      </a:r>
                    </a:p>
                  </a:txBody>
                  <a:tcPr marL="68580" marR="68580" marT="21600" marB="21600"/>
                </a:tc>
                <a:extLst>
                  <a:ext uri="{0D108BD9-81ED-4DB2-BD59-A6C34878D82A}">
                    <a16:rowId xmlns:a16="http://schemas.microsoft.com/office/drawing/2014/main" val="3523326302"/>
                  </a:ext>
                </a:extLst>
              </a:tr>
            </a:tbl>
          </a:graphicData>
        </a:graphic>
      </p:graphicFrame>
      <p:graphicFrame>
        <p:nvGraphicFramePr>
          <p:cNvPr id="13" name="Tabel 3">
            <a:extLst>
              <a:ext uri="{FF2B5EF4-FFF2-40B4-BE49-F238E27FC236}">
                <a16:creationId xmlns:a16="http://schemas.microsoft.com/office/drawing/2014/main" id="{AC91644C-CAD3-4DC8-A2E5-CB068817191C}"/>
              </a:ext>
            </a:extLst>
          </p:cNvPr>
          <p:cNvGraphicFramePr>
            <a:graphicFrameLocks noGrp="1"/>
          </p:cNvGraphicFramePr>
          <p:nvPr>
            <p:extLst>
              <p:ext uri="{D42A27DB-BD31-4B8C-83A1-F6EECF244321}">
                <p14:modId xmlns:p14="http://schemas.microsoft.com/office/powerpoint/2010/main" val="911799235"/>
              </p:ext>
            </p:extLst>
          </p:nvPr>
        </p:nvGraphicFramePr>
        <p:xfrm>
          <a:off x="10429875" y="435965"/>
          <a:ext cx="2241031" cy="986515"/>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173635">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..1. </a:t>
                      </a:r>
                      <a:r>
                        <a:rPr kumimoji="0" lang="nl-NL" sz="700" b="0" i="0" u="none" strike="noStrike" kern="1200" cap="none" spc="0" normalizeH="0" baseline="0">
                          <a:ln>
                            <a:noFill/>
                          </a:ln>
                          <a:solidFill>
                            <a:srgbClr val="000000"/>
                          </a:solidFill>
                          <a:effectLst/>
                          <a:highlight>
                            <a:srgbClr val="00FF00"/>
                          </a:highlight>
                          <a:uLnTx/>
                          <a:uFillTx/>
                          <a:latin typeface="Microsoft JhengHei Light"/>
                          <a:ea typeface="+mn-ea"/>
                          <a:cs typeface="+mn-cs"/>
                        </a:rPr>
                        <a:t>Service verlenen aan klanten</a:t>
                      </a:r>
                      <a:r>
                        <a:rPr kumimoji="0" lang="nl-NL" sz="700" b="0" i="0" u="none" strike="noStrike" kern="1200" cap="none" spc="0" normalizeH="0" baseline="0">
                          <a:ln>
                            <a:noFill/>
                          </a:ln>
                          <a:solidFill>
                            <a:schemeClr val="tx1"/>
                          </a:solidFill>
                          <a:effectLst/>
                          <a:highlight>
                            <a:srgbClr val="00FF00"/>
                          </a:highlight>
                          <a:uLnTx/>
                          <a:uFillTx/>
                          <a:latin typeface="Microsoft JhengHei Light"/>
                          <a:ea typeface="+mn-ea"/>
                          <a:cs typeface="+mn-cs"/>
                        </a:rPr>
                        <a:t> in kanalen</a:t>
                      </a:r>
                    </a:p>
                  </a:txBody>
                  <a:tcPr marL="68580" marR="68580" marT="21600" marB="21600"/>
                </a:tc>
                <a:extLst>
                  <a:ext uri="{0D108BD9-81ED-4DB2-BD59-A6C34878D82A}">
                    <a16:rowId xmlns:a16="http://schemas.microsoft.com/office/drawing/2014/main" val="3623793983"/>
                  </a:ext>
                </a:extLst>
              </a:tr>
              <a:tr h="248940">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..2. Melding/vraag/verzoek van k</a:t>
                      </a:r>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lanten aannemen en behandelen</a:t>
                      </a:r>
                    </a:p>
                  </a:txBody>
                  <a:tcPr marL="68580" marR="68580" marT="21600" marB="21600"/>
                </a:tc>
                <a:extLst>
                  <a:ext uri="{0D108BD9-81ED-4DB2-BD59-A6C34878D82A}">
                    <a16:rowId xmlns:a16="http://schemas.microsoft.com/office/drawing/2014/main" val="3523326302"/>
                  </a:ext>
                </a:extLst>
              </a:tr>
              <a:tr h="248940">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..3. Contactpersoon/verantwoordelijke voor locatie bepalen</a:t>
                      </a:r>
                    </a:p>
                  </a:txBody>
                  <a:tcPr marL="68580" marR="68580" marT="21600" marB="21600"/>
                </a:tc>
                <a:extLst>
                  <a:ext uri="{0D108BD9-81ED-4DB2-BD59-A6C34878D82A}">
                    <a16:rowId xmlns:a16="http://schemas.microsoft.com/office/drawing/2014/main" val="1625242384"/>
                  </a:ext>
                </a:extLst>
              </a:tr>
              <a:tr h="146070">
                <a:tc>
                  <a:txBody>
                    <a:bodyPr/>
                    <a:lstStyle/>
                    <a:p>
                      <a:pPr marL="185738" indent="-185738"/>
                      <a:r>
                        <a:rPr kumimoji="0" lang="nl-NL" sz="700" b="0" i="0" u="none" strike="noStrike" kern="1200" cap="none" spc="0" normalizeH="0" baseline="0">
                          <a:ln>
                            <a:noFill/>
                          </a:ln>
                          <a:solidFill>
                            <a:srgbClr val="000000"/>
                          </a:solidFill>
                          <a:effectLst/>
                          <a:uLnTx/>
                          <a:uFillTx/>
                          <a:latin typeface="Microsoft JhengHei Light"/>
                          <a:ea typeface="+mn-ea"/>
                          <a:cs typeface="+mn-cs"/>
                        </a:rPr>
                        <a:t>..4. Relatie met klanten</a:t>
                      </a:r>
                      <a:r>
                        <a:rPr kumimoji="0" lang="nl-NL" sz="700" b="0" i="0" u="none" strike="noStrike" kern="1200" cap="none" spc="0" normalizeH="0" baseline="0">
                          <a:ln>
                            <a:noFill/>
                          </a:ln>
                          <a:solidFill>
                            <a:srgbClr val="FF0000"/>
                          </a:solidFill>
                          <a:effectLst/>
                          <a:uLnTx/>
                          <a:uFillTx/>
                          <a:latin typeface="Microsoft JhengHei Light"/>
                          <a:ea typeface="+mn-ea"/>
                          <a:cs typeface="+mn-cs"/>
                        </a:rPr>
                        <a:t> </a:t>
                      </a:r>
                      <a:r>
                        <a:rPr kumimoji="0" lang="nl-NL" sz="700" b="0" i="0" u="none" strike="noStrike" kern="1200" cap="none" spc="0" normalizeH="0" baseline="0">
                          <a:ln>
                            <a:noFill/>
                          </a:ln>
                          <a:solidFill>
                            <a:srgbClr val="000000"/>
                          </a:solidFill>
                          <a:effectLst/>
                          <a:uLnTx/>
                          <a:uFillTx/>
                          <a:latin typeface="Microsoft JhengHei Light"/>
                          <a:ea typeface="+mn-ea"/>
                          <a:cs typeface="+mn-cs"/>
                        </a:rPr>
                        <a:t>onderhouden</a:t>
                      </a:r>
                    </a:p>
                  </a:txBody>
                  <a:tcPr marL="68580" marR="68580" marT="21600" marB="21600"/>
                </a:tc>
                <a:extLst>
                  <a:ext uri="{0D108BD9-81ED-4DB2-BD59-A6C34878D82A}">
                    <a16:rowId xmlns:a16="http://schemas.microsoft.com/office/drawing/2014/main" val="3100095967"/>
                  </a:ext>
                </a:extLst>
              </a:tr>
              <a:tr h="146070">
                <a:tc>
                  <a:txBody>
                    <a:bodyPr/>
                    <a:lstStyle/>
                    <a:p>
                      <a:pPr marL="185738" indent="-185738"/>
                      <a:r>
                        <a:rPr kumimoji="0" lang="nl-NL" sz="700" b="0" i="0" u="none" strike="noStrike" kern="1200" cap="none" spc="0" normalizeH="0" baseline="0">
                          <a:ln>
                            <a:noFill/>
                          </a:ln>
                          <a:solidFill>
                            <a:srgbClr val="000000"/>
                          </a:solidFill>
                          <a:effectLst/>
                          <a:uLnTx/>
                          <a:uFillTx/>
                          <a:latin typeface="Microsoft JhengHei Light"/>
                          <a:ea typeface="+mn-ea"/>
                          <a:cs typeface="+mn-cs"/>
                        </a:rPr>
                        <a:t>..5. Energievraag inventariseren</a:t>
                      </a:r>
                    </a:p>
                  </a:txBody>
                  <a:tcPr marL="68580" marR="68580" marT="21600" marB="21600"/>
                </a:tc>
                <a:extLst>
                  <a:ext uri="{0D108BD9-81ED-4DB2-BD59-A6C34878D82A}">
                    <a16:rowId xmlns:a16="http://schemas.microsoft.com/office/drawing/2014/main" val="2571958378"/>
                  </a:ext>
                </a:extLst>
              </a:tr>
            </a:tbl>
          </a:graphicData>
        </a:graphic>
      </p:graphicFrame>
      <p:sp>
        <p:nvSpPr>
          <p:cNvPr id="14" name="Afgeronde rechthoek 13">
            <a:extLst>
              <a:ext uri="{FF2B5EF4-FFF2-40B4-BE49-F238E27FC236}">
                <a16:creationId xmlns:a16="http://schemas.microsoft.com/office/drawing/2014/main" id="{D83FBD43-4849-4820-8F78-3E3A4999C485}"/>
              </a:ext>
            </a:extLst>
          </p:cNvPr>
          <p:cNvSpPr/>
          <p:nvPr/>
        </p:nvSpPr>
        <p:spPr>
          <a:xfrm>
            <a:off x="12685643" y="2365723"/>
            <a:ext cx="2213824" cy="721183"/>
          </a:xfrm>
          <a:prstGeom prst="roundRect">
            <a:avLst>
              <a:gd name="adj" fmla="val 3777"/>
            </a:avLst>
          </a:prstGeom>
          <a:solidFill>
            <a:srgbClr val="008CBE">
              <a:lumMod val="20000"/>
              <a:lumOff val="80000"/>
            </a:srgbClr>
          </a:solidFill>
          <a:ln w="3175" cap="flat" cmpd="sng" algn="ctr">
            <a:solidFill>
              <a:srgbClr val="008CBE"/>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a:ln>
                  <a:noFill/>
                </a:ln>
                <a:solidFill>
                  <a:srgbClr val="080808"/>
                </a:solidFill>
                <a:effectLst/>
                <a:highlight>
                  <a:srgbClr val="00FF00"/>
                </a:highlight>
                <a:uLnTx/>
                <a:uFillTx/>
                <a:latin typeface="Microsoft JhengHei Light"/>
                <a:ea typeface="+mn-ea"/>
                <a:cs typeface="+mn-cs"/>
              </a:rPr>
              <a:t>2.3. Transport- en bedieningsplannen maken</a:t>
            </a:r>
          </a:p>
          <a:p>
            <a:pPr marL="0" marR="0" lvl="0" indent="0" algn="ctr" defTabSz="767871" rtl="0" eaLnBrk="1" fontAlgn="auto" latinLnBrk="0" hangingPunct="1">
              <a:lnSpc>
                <a:spcPct val="100000"/>
              </a:lnSpc>
              <a:spcBef>
                <a:spcPts val="0"/>
              </a:spcBef>
              <a:spcAft>
                <a:spcPts val="0"/>
              </a:spcAft>
              <a:buClrTx/>
              <a:buSzTx/>
              <a:buFontTx/>
              <a:buNone/>
              <a:tabLst/>
              <a:defRPr/>
            </a:pPr>
            <a:endParaRPr kumimoji="0" lang="nl-NL" sz="750" b="1" i="0" u="none" strike="noStrike" kern="0" cap="none" spc="0" normalizeH="0" baseline="0" noProof="0">
              <a:ln>
                <a:noFill/>
              </a:ln>
              <a:solidFill>
                <a:srgbClr val="080808"/>
              </a:solidFill>
              <a:effectLst/>
              <a:uLnTx/>
              <a:uFillTx/>
              <a:latin typeface="Microsoft JhengHei Light"/>
              <a:ea typeface="+mn-ea"/>
              <a:cs typeface="+mn-cs"/>
            </a:endParaRPr>
          </a:p>
        </p:txBody>
      </p:sp>
      <p:sp>
        <p:nvSpPr>
          <p:cNvPr id="16" name="Afgeronde rechthoek 11">
            <a:extLst>
              <a:ext uri="{FF2B5EF4-FFF2-40B4-BE49-F238E27FC236}">
                <a16:creationId xmlns:a16="http://schemas.microsoft.com/office/drawing/2014/main" id="{2416F53C-47D2-44C6-BDA1-373020FF1DE3}"/>
              </a:ext>
            </a:extLst>
          </p:cNvPr>
          <p:cNvSpPr/>
          <p:nvPr/>
        </p:nvSpPr>
        <p:spPr>
          <a:xfrm>
            <a:off x="12685643" y="273946"/>
            <a:ext cx="2213824" cy="1103727"/>
          </a:xfrm>
          <a:prstGeom prst="roundRect">
            <a:avLst>
              <a:gd name="adj" fmla="val 4219"/>
            </a:avLst>
          </a:prstGeom>
          <a:solidFill>
            <a:srgbClr val="008CBE">
              <a:lumMod val="20000"/>
              <a:lumOff val="80000"/>
            </a:srgbClr>
          </a:solidFill>
          <a:ln w="3175" cap="flat" cmpd="sng" algn="ctr">
            <a:solidFill>
              <a:srgbClr val="008CBE"/>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a:ln>
                  <a:noFill/>
                </a:ln>
                <a:solidFill>
                  <a:srgbClr val="080808"/>
                </a:solidFill>
                <a:effectLst/>
                <a:highlight>
                  <a:srgbClr val="00FF00"/>
                </a:highlight>
                <a:uLnTx/>
                <a:uFillTx/>
                <a:latin typeface="Microsoft JhengHei Light"/>
                <a:ea typeface="+mn-ea"/>
                <a:cs typeface="+mn-cs"/>
              </a:rPr>
              <a:t>2.1. Energietransport verzorgen</a:t>
            </a:r>
          </a:p>
        </p:txBody>
      </p:sp>
      <p:sp>
        <p:nvSpPr>
          <p:cNvPr id="21" name="Afgeronde rechthoek 12">
            <a:extLst>
              <a:ext uri="{FF2B5EF4-FFF2-40B4-BE49-F238E27FC236}">
                <a16:creationId xmlns:a16="http://schemas.microsoft.com/office/drawing/2014/main" id="{C2D1CA29-3E80-499F-A84B-CA798CCC86DE}"/>
              </a:ext>
            </a:extLst>
          </p:cNvPr>
          <p:cNvSpPr/>
          <p:nvPr/>
        </p:nvSpPr>
        <p:spPr>
          <a:xfrm>
            <a:off x="12685643" y="1421455"/>
            <a:ext cx="2213824" cy="912613"/>
          </a:xfrm>
          <a:prstGeom prst="roundRect">
            <a:avLst>
              <a:gd name="adj" fmla="val 5133"/>
            </a:avLst>
          </a:prstGeom>
          <a:solidFill>
            <a:srgbClr val="008CBE">
              <a:lumMod val="20000"/>
              <a:lumOff val="80000"/>
            </a:srgbClr>
          </a:solidFill>
          <a:ln w="3175" cap="flat" cmpd="sng" algn="ctr">
            <a:solidFill>
              <a:srgbClr val="008CBE"/>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a:ln>
                  <a:noFill/>
                </a:ln>
                <a:solidFill>
                  <a:srgbClr val="080808"/>
                </a:solidFill>
                <a:effectLst/>
                <a:highlight>
                  <a:srgbClr val="00FF00"/>
                </a:highlight>
                <a:uLnTx/>
                <a:uFillTx/>
                <a:latin typeface="Microsoft JhengHei Light"/>
                <a:ea typeface="+mn-ea"/>
                <a:cs typeface="+mn-cs"/>
              </a:rPr>
              <a:t>2.2. Energietransport herstellen</a:t>
            </a:r>
          </a:p>
        </p:txBody>
      </p:sp>
      <p:graphicFrame>
        <p:nvGraphicFramePr>
          <p:cNvPr id="22" name="Tabel 3">
            <a:extLst>
              <a:ext uri="{FF2B5EF4-FFF2-40B4-BE49-F238E27FC236}">
                <a16:creationId xmlns:a16="http://schemas.microsoft.com/office/drawing/2014/main" id="{0659E3B3-03E7-4B31-8764-C269098EE5B1}"/>
              </a:ext>
            </a:extLst>
          </p:cNvPr>
          <p:cNvGraphicFramePr>
            <a:graphicFrameLocks noGrp="1"/>
          </p:cNvGraphicFramePr>
          <p:nvPr>
            <p:extLst>
              <p:ext uri="{D42A27DB-BD31-4B8C-83A1-F6EECF244321}">
                <p14:modId xmlns:p14="http://schemas.microsoft.com/office/powerpoint/2010/main" val="1098702992"/>
              </p:ext>
            </p:extLst>
          </p:nvPr>
        </p:nvGraphicFramePr>
        <p:xfrm>
          <a:off x="12681633" y="2564487"/>
          <a:ext cx="2294899" cy="480590"/>
        </p:xfrm>
        <a:graphic>
          <a:graphicData uri="http://schemas.openxmlformats.org/drawingml/2006/table">
            <a:tbl>
              <a:tblPr>
                <a:tableStyleId>{2D5ABB26-0587-4C30-8999-92F81FD0307C}</a:tableStyleId>
              </a:tblPr>
              <a:tblGrid>
                <a:gridCol w="2294899">
                  <a:extLst>
                    <a:ext uri="{9D8B030D-6E8A-4147-A177-3AD203B41FA5}">
                      <a16:colId xmlns:a16="http://schemas.microsoft.com/office/drawing/2014/main" val="3018278592"/>
                    </a:ext>
                  </a:extLst>
                </a:gridCol>
              </a:tblGrid>
              <a:tr h="180830">
                <a:tc>
                  <a:txBody>
                    <a:bodyPr/>
                    <a:lstStyle/>
                    <a:p>
                      <a:pPr marL="177800" indent="-177800"/>
                      <a:r>
                        <a:rPr kumimoji="0" lang="nl-NL" sz="700" b="0" i="0" u="none" strike="noStrike" kern="1200" cap="none" spc="0" normalizeH="0" baseline="0">
                          <a:ln>
                            <a:noFill/>
                          </a:ln>
                          <a:solidFill>
                            <a:srgbClr val="000000"/>
                          </a:solidFill>
                          <a:effectLst/>
                          <a:highlight>
                            <a:srgbClr val="00FF00"/>
                          </a:highlight>
                          <a:uLnTx/>
                          <a:uFillTx/>
                          <a:latin typeface="Microsoft JhengHei Light"/>
                          <a:ea typeface="+mn-ea"/>
                          <a:cs typeface="+mn-cs"/>
                        </a:rPr>
                        <a:t>..1. Transport plannen en analyseren</a:t>
                      </a:r>
                      <a:endParaRPr kumimoji="0" lang="nl-NL" sz="700" b="0" i="0" u="none" strike="sngStrike" kern="1200" cap="none" spc="0" normalizeH="0" baseline="0">
                        <a:ln>
                          <a:noFill/>
                        </a:ln>
                        <a:solidFill>
                          <a:srgbClr val="FF0000"/>
                        </a:solidFill>
                        <a:effectLst/>
                        <a:highlight>
                          <a:srgbClr val="00FF00"/>
                        </a:highligh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623793983"/>
                  </a:ext>
                </a:extLst>
              </a:tr>
              <a:tr h="146070">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..2. Impact van (geplande) onderbrekingen bepalen</a:t>
                      </a:r>
                    </a:p>
                  </a:txBody>
                  <a:tcPr marL="68580" marR="68580" marT="21600" marB="21600"/>
                </a:tc>
                <a:extLst>
                  <a:ext uri="{0D108BD9-81ED-4DB2-BD59-A6C34878D82A}">
                    <a16:rowId xmlns:a16="http://schemas.microsoft.com/office/drawing/2014/main" val="3523326302"/>
                  </a:ext>
                </a:extLst>
              </a:tr>
              <a:tr h="146070">
                <a:tc>
                  <a:txBody>
                    <a:bodyPr/>
                    <a:lstStyle/>
                    <a:p>
                      <a:pPr marL="179388" marR="0" lvl="0" indent="-179388"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highlight>
                            <a:srgbClr val="00FF00"/>
                          </a:highlight>
                          <a:uLnTx/>
                          <a:uFillTx/>
                          <a:latin typeface="Microsoft JhengHei Light"/>
                          <a:ea typeface="+mn-ea"/>
                          <a:cs typeface="+mn-cs"/>
                        </a:rPr>
                        <a:t>..3. Bedieningsplannen opstellen</a:t>
                      </a:r>
                    </a:p>
                  </a:txBody>
                  <a:tcPr marL="68580" marR="68580" marT="21600" marB="21600"/>
                </a:tc>
                <a:extLst>
                  <a:ext uri="{0D108BD9-81ED-4DB2-BD59-A6C34878D82A}">
                    <a16:rowId xmlns:a16="http://schemas.microsoft.com/office/drawing/2014/main" val="4199792913"/>
                  </a:ext>
                </a:extLst>
              </a:tr>
            </a:tbl>
          </a:graphicData>
        </a:graphic>
      </p:graphicFrame>
      <p:graphicFrame>
        <p:nvGraphicFramePr>
          <p:cNvPr id="24" name="Tabel 3">
            <a:extLst>
              <a:ext uri="{FF2B5EF4-FFF2-40B4-BE49-F238E27FC236}">
                <a16:creationId xmlns:a16="http://schemas.microsoft.com/office/drawing/2014/main" id="{531547D7-9D01-4CFE-8279-A2D007C2CCC5}"/>
              </a:ext>
            </a:extLst>
          </p:cNvPr>
          <p:cNvGraphicFramePr>
            <a:graphicFrameLocks noGrp="1"/>
          </p:cNvGraphicFramePr>
          <p:nvPr>
            <p:extLst>
              <p:ext uri="{D42A27DB-BD31-4B8C-83A1-F6EECF244321}">
                <p14:modId xmlns:p14="http://schemas.microsoft.com/office/powerpoint/2010/main" val="1154446976"/>
              </p:ext>
            </p:extLst>
          </p:nvPr>
        </p:nvGraphicFramePr>
        <p:xfrm>
          <a:off x="12676361" y="454283"/>
          <a:ext cx="2221015" cy="864844"/>
        </p:xfrm>
        <a:graphic>
          <a:graphicData uri="http://schemas.openxmlformats.org/drawingml/2006/table">
            <a:tbl>
              <a:tblPr>
                <a:tableStyleId>{2D5ABB26-0587-4C30-8999-92F81FD0307C}</a:tableStyleId>
              </a:tblPr>
              <a:tblGrid>
                <a:gridCol w="2221015">
                  <a:extLst>
                    <a:ext uri="{9D8B030D-6E8A-4147-A177-3AD203B41FA5}">
                      <a16:colId xmlns:a16="http://schemas.microsoft.com/office/drawing/2014/main" val="4109487623"/>
                    </a:ext>
                  </a:extLst>
                </a:gridCol>
              </a:tblGrid>
              <a:tr h="146070">
                <a:tc>
                  <a:txBody>
                    <a:bodyPr/>
                    <a:lstStyle/>
                    <a:p>
                      <a:pPr marL="0" algn="l" defTabSz="914400" rtl="0" eaLnBrk="1" latinLnBrk="0" hangingPunct="1"/>
                      <a:r>
                        <a:rPr kumimoji="0" lang="nl-NL" sz="700" b="0" i="0" u="none" strike="noStrike" kern="1200" cap="none" spc="0" normalizeH="0" baseline="0">
                          <a:ln>
                            <a:noFill/>
                          </a:ln>
                          <a:solidFill>
                            <a:srgbClr val="000000"/>
                          </a:solidFill>
                          <a:effectLst/>
                          <a:highlight>
                            <a:srgbClr val="00FF00"/>
                          </a:highlight>
                          <a:uLnTx/>
                          <a:uFillTx/>
                          <a:latin typeface="Microsoft JhengHei Light"/>
                          <a:ea typeface="+mn-ea"/>
                          <a:cs typeface="+mn-cs"/>
                        </a:rPr>
                        <a:t>..1. Energietransport bewaken</a:t>
                      </a:r>
                    </a:p>
                  </a:txBody>
                  <a:tcPr marL="68580" marR="68580" marT="21600" marB="21600"/>
                </a:tc>
                <a:extLst>
                  <a:ext uri="{0D108BD9-81ED-4DB2-BD59-A6C34878D82A}">
                    <a16:rowId xmlns:a16="http://schemas.microsoft.com/office/drawing/2014/main" val="3623793983"/>
                  </a:ext>
                </a:extLst>
              </a:tr>
              <a:tr h="146070">
                <a:tc>
                  <a:txBody>
                    <a:bodyPr/>
                    <a:lstStyle/>
                    <a:p>
                      <a:pPr marL="179388" marR="0" lvl="0" indent="-179388"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highlight>
                            <a:srgbClr val="00FF00"/>
                          </a:highlight>
                          <a:uLnTx/>
                          <a:uFillTx/>
                          <a:latin typeface="Microsoft JhengHei Light"/>
                          <a:ea typeface="+mn-ea"/>
                          <a:cs typeface="+mn-cs"/>
                        </a:rPr>
                        <a:t>..2. Werking van netcomponenten bewaken</a:t>
                      </a:r>
                    </a:p>
                  </a:txBody>
                  <a:tcPr marL="68580" marR="68580" marT="21600" marB="21600"/>
                </a:tc>
                <a:extLst>
                  <a:ext uri="{0D108BD9-81ED-4DB2-BD59-A6C34878D82A}">
                    <a16:rowId xmlns:a16="http://schemas.microsoft.com/office/drawing/2014/main" val="3523326302"/>
                  </a:ext>
                </a:extLst>
              </a:tr>
              <a:tr h="146070">
                <a:tc>
                  <a:txBody>
                    <a:bodyPr/>
                    <a:lstStyle/>
                    <a:p>
                      <a:pPr marL="0" algn="l" defTabSz="914400" rtl="0" eaLnBrk="1" latinLnBrk="0" hangingPunct="1"/>
                      <a:r>
                        <a:rPr kumimoji="0" lang="nl-NL" sz="700" b="0" i="0" u="none" strike="noStrike" kern="1200" cap="none" spc="0" normalizeH="0" baseline="0">
                          <a:ln>
                            <a:noFill/>
                          </a:ln>
                          <a:solidFill>
                            <a:srgbClr val="000000"/>
                          </a:solidFill>
                          <a:effectLst/>
                          <a:highlight>
                            <a:srgbClr val="00FF00"/>
                          </a:highlight>
                          <a:uLnTx/>
                          <a:uFillTx/>
                          <a:latin typeface="Microsoft JhengHei Light"/>
                          <a:ea typeface="+mn-ea"/>
                          <a:cs typeface="+mn-cs"/>
                        </a:rPr>
                        <a:t>..3. Energietransport besturen</a:t>
                      </a:r>
                    </a:p>
                  </a:txBody>
                  <a:tcPr marL="68580" marR="68580" marT="21600" marB="21600"/>
                </a:tc>
                <a:extLst>
                  <a:ext uri="{0D108BD9-81ED-4DB2-BD59-A6C34878D82A}">
                    <a16:rowId xmlns:a16="http://schemas.microsoft.com/office/drawing/2014/main" val="1625242384"/>
                  </a:ext>
                </a:extLst>
              </a:tr>
              <a:tr h="158644">
                <a:tc>
                  <a:txBody>
                    <a:bodyPr/>
                    <a:lstStyle/>
                    <a:p>
                      <a:pPr marL="179388" indent="-179388" algn="l" defTabSz="914400" rtl="0" eaLnBrk="1" latinLnBrk="0" hangingPunct="1"/>
                      <a:r>
                        <a:rPr kumimoji="0" lang="nl-NL" sz="700" b="0" i="0" u="none" strike="noStrike" kern="1200" cap="none" spc="0" normalizeH="0" baseline="0">
                          <a:ln>
                            <a:noFill/>
                          </a:ln>
                          <a:solidFill>
                            <a:srgbClr val="000000"/>
                          </a:solidFill>
                          <a:effectLst/>
                          <a:highlight>
                            <a:srgbClr val="00FF00"/>
                          </a:highlight>
                          <a:uLnTx/>
                          <a:uFillTx/>
                          <a:latin typeface="Microsoft JhengHei Light"/>
                          <a:ea typeface="+mn-ea"/>
                          <a:cs typeface="+mn-cs"/>
                        </a:rPr>
                        <a:t>..4. Energienetten in/uitbedrijf nemen op afstand</a:t>
                      </a:r>
                    </a:p>
                  </a:txBody>
                  <a:tcPr marL="68580" marR="68580" marT="21600" marB="21600"/>
                </a:tc>
                <a:extLst>
                  <a:ext uri="{0D108BD9-81ED-4DB2-BD59-A6C34878D82A}">
                    <a16:rowId xmlns:a16="http://schemas.microsoft.com/office/drawing/2014/main" val="3100095967"/>
                  </a:ext>
                </a:extLst>
              </a:tr>
              <a:tr h="248940">
                <a:tc>
                  <a:txBody>
                    <a:bodyPr/>
                    <a:lstStyle/>
                    <a:p>
                      <a:pPr marL="179388" marR="0" lvl="0" indent="-179388"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highlight>
                            <a:srgbClr val="00FF00"/>
                          </a:highlight>
                          <a:uLnTx/>
                          <a:uFillTx/>
                          <a:latin typeface="Microsoft JhengHei Light"/>
                          <a:ea typeface="+mn-ea"/>
                          <a:cs typeface="+mn-cs"/>
                        </a:rPr>
                        <a:t>..5. Energienetten opnemen in de besturing van energietransport</a:t>
                      </a:r>
                    </a:p>
                  </a:txBody>
                  <a:tcPr marL="68580" marR="68580" marT="21600" marB="21600"/>
                </a:tc>
                <a:extLst>
                  <a:ext uri="{0D108BD9-81ED-4DB2-BD59-A6C34878D82A}">
                    <a16:rowId xmlns:a16="http://schemas.microsoft.com/office/drawing/2014/main" val="4247406757"/>
                  </a:ext>
                </a:extLst>
              </a:tr>
            </a:tbl>
          </a:graphicData>
        </a:graphic>
      </p:graphicFrame>
      <p:sp>
        <p:nvSpPr>
          <p:cNvPr id="25" name="Afgeronde rechthoek 11">
            <a:extLst>
              <a:ext uri="{FF2B5EF4-FFF2-40B4-BE49-F238E27FC236}">
                <a16:creationId xmlns:a16="http://schemas.microsoft.com/office/drawing/2014/main" id="{008DB169-1756-4765-B054-B2CC72910D54}"/>
              </a:ext>
            </a:extLst>
          </p:cNvPr>
          <p:cNvSpPr/>
          <p:nvPr/>
        </p:nvSpPr>
        <p:spPr>
          <a:xfrm>
            <a:off x="14935571" y="4183707"/>
            <a:ext cx="2344822" cy="1182043"/>
          </a:xfrm>
          <a:prstGeom prst="roundRect">
            <a:avLst>
              <a:gd name="adj" fmla="val 2148"/>
            </a:avLst>
          </a:prstGeom>
          <a:solidFill>
            <a:srgbClr val="FF7C80"/>
          </a:solidFill>
          <a:ln w="3175" cap="flat" cmpd="sng" algn="ctr">
            <a:solidFill>
              <a:srgbClr val="C00000"/>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a:ln>
                  <a:noFill/>
                </a:ln>
                <a:solidFill>
                  <a:srgbClr val="080808"/>
                </a:solidFill>
                <a:effectLst/>
                <a:uLnTx/>
                <a:uFillTx/>
                <a:latin typeface="Microsoft JhengHei Light"/>
                <a:ea typeface="+mn-ea"/>
                <a:cs typeface="+mn-cs"/>
              </a:rPr>
              <a:t>3.3. Energienet richtlijnen en -patronen vaststellen</a:t>
            </a:r>
          </a:p>
        </p:txBody>
      </p:sp>
      <p:sp>
        <p:nvSpPr>
          <p:cNvPr id="31" name="Afgeronde rechthoek 11">
            <a:extLst>
              <a:ext uri="{FF2B5EF4-FFF2-40B4-BE49-F238E27FC236}">
                <a16:creationId xmlns:a16="http://schemas.microsoft.com/office/drawing/2014/main" id="{5BD2501F-7619-47F5-AA09-4A9252070195}"/>
              </a:ext>
            </a:extLst>
          </p:cNvPr>
          <p:cNvSpPr/>
          <p:nvPr/>
        </p:nvSpPr>
        <p:spPr>
          <a:xfrm>
            <a:off x="14935571" y="2503424"/>
            <a:ext cx="2344823" cy="1645947"/>
          </a:xfrm>
          <a:prstGeom prst="roundRect">
            <a:avLst>
              <a:gd name="adj" fmla="val 2148"/>
            </a:avLst>
          </a:prstGeom>
          <a:solidFill>
            <a:srgbClr val="FF7C80"/>
          </a:solidFill>
          <a:ln w="3175" cap="flat" cmpd="sng" algn="ctr">
            <a:solidFill>
              <a:srgbClr val="C00000"/>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a:ln>
                  <a:noFill/>
                </a:ln>
                <a:solidFill>
                  <a:srgbClr val="080808"/>
                </a:solidFill>
                <a:effectLst/>
                <a:uLnTx/>
                <a:uFillTx/>
                <a:latin typeface="Microsoft JhengHei Light"/>
                <a:ea typeface="+mn-ea"/>
                <a:cs typeface="+mn-cs"/>
              </a:rPr>
              <a:t>3.2. Energienetten </a:t>
            </a:r>
            <a:r>
              <a:rPr kumimoji="0" lang="nl-NL" sz="750" b="1" i="0" u="none" strike="noStrike" kern="0" cap="none" spc="0" normalizeH="0" baseline="0" noProof="0" err="1">
                <a:ln>
                  <a:noFill/>
                </a:ln>
                <a:solidFill>
                  <a:srgbClr val="080808"/>
                </a:solidFill>
                <a:effectLst/>
                <a:uLnTx/>
                <a:uFillTx/>
                <a:latin typeface="Microsoft JhengHei Light"/>
                <a:ea typeface="+mn-ea"/>
                <a:cs typeface="+mn-cs"/>
              </a:rPr>
              <a:t>instandhouden</a:t>
            </a:r>
            <a:endParaRPr kumimoji="0" lang="nl-NL" sz="750" b="1" i="0" u="none" strike="noStrike" kern="0" cap="none" spc="0" normalizeH="0" baseline="0" noProof="0">
              <a:ln>
                <a:noFill/>
              </a:ln>
              <a:solidFill>
                <a:srgbClr val="080808"/>
              </a:solidFill>
              <a:effectLst/>
              <a:uLnTx/>
              <a:uFillTx/>
              <a:latin typeface="Microsoft JhengHei Light"/>
              <a:ea typeface="+mn-ea"/>
              <a:cs typeface="+mn-cs"/>
            </a:endParaRPr>
          </a:p>
        </p:txBody>
      </p:sp>
      <p:sp>
        <p:nvSpPr>
          <p:cNvPr id="67" name="Afgeronde rechthoek 11">
            <a:extLst>
              <a:ext uri="{FF2B5EF4-FFF2-40B4-BE49-F238E27FC236}">
                <a16:creationId xmlns:a16="http://schemas.microsoft.com/office/drawing/2014/main" id="{51D3183E-87BB-4BD2-A363-1B181B6F7065}"/>
              </a:ext>
            </a:extLst>
          </p:cNvPr>
          <p:cNvSpPr/>
          <p:nvPr/>
        </p:nvSpPr>
        <p:spPr>
          <a:xfrm>
            <a:off x="14935571" y="273945"/>
            <a:ext cx="2344823" cy="2199244"/>
          </a:xfrm>
          <a:prstGeom prst="roundRect">
            <a:avLst>
              <a:gd name="adj" fmla="val 2148"/>
            </a:avLst>
          </a:prstGeom>
          <a:solidFill>
            <a:srgbClr val="FF7C80"/>
          </a:solidFill>
          <a:ln w="3175" cap="flat" cmpd="sng" algn="ctr">
            <a:solidFill>
              <a:srgbClr val="C00000"/>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a:ln>
                  <a:noFill/>
                </a:ln>
                <a:solidFill>
                  <a:srgbClr val="080808"/>
                </a:solidFill>
                <a:effectLst/>
                <a:uLnTx/>
                <a:uFillTx/>
                <a:latin typeface="Microsoft JhengHei Light"/>
                <a:ea typeface="+mn-ea"/>
                <a:cs typeface="+mn-cs"/>
              </a:rPr>
              <a:t>3.1. Energienetten uitbreiden, vervangen, en vernieuwen</a:t>
            </a:r>
          </a:p>
        </p:txBody>
      </p:sp>
      <p:graphicFrame>
        <p:nvGraphicFramePr>
          <p:cNvPr id="69" name="Tabel 3">
            <a:extLst>
              <a:ext uri="{FF2B5EF4-FFF2-40B4-BE49-F238E27FC236}">
                <a16:creationId xmlns:a16="http://schemas.microsoft.com/office/drawing/2014/main" id="{717086AD-750D-4399-A1AF-66423EDEE37C}"/>
              </a:ext>
            </a:extLst>
          </p:cNvPr>
          <p:cNvGraphicFramePr>
            <a:graphicFrameLocks noGrp="1"/>
          </p:cNvGraphicFramePr>
          <p:nvPr>
            <p:extLst>
              <p:ext uri="{D42A27DB-BD31-4B8C-83A1-F6EECF244321}">
                <p14:modId xmlns:p14="http://schemas.microsoft.com/office/powerpoint/2010/main" val="2194885447"/>
              </p:ext>
            </p:extLst>
          </p:nvPr>
        </p:nvGraphicFramePr>
        <p:xfrm>
          <a:off x="14924596" y="4350265"/>
          <a:ext cx="2337641" cy="1155840"/>
        </p:xfrm>
        <a:graphic>
          <a:graphicData uri="http://schemas.openxmlformats.org/drawingml/2006/table">
            <a:tbl>
              <a:tblPr>
                <a:tableStyleId>{2D5ABB26-0587-4C30-8999-92F81FD0307C}</a:tableStyleId>
              </a:tblPr>
              <a:tblGrid>
                <a:gridCol w="2337641">
                  <a:extLst>
                    <a:ext uri="{9D8B030D-6E8A-4147-A177-3AD203B41FA5}">
                      <a16:colId xmlns:a16="http://schemas.microsoft.com/office/drawing/2014/main" val="3018278592"/>
                    </a:ext>
                  </a:extLst>
                </a:gridCol>
              </a:tblGrid>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..1. Visie op energienetten ontwikkelen</a:t>
                      </a:r>
                    </a:p>
                  </a:txBody>
                  <a:tcPr marL="68580" marR="68580" marT="21600" marB="21600"/>
                </a:tc>
                <a:extLst>
                  <a:ext uri="{0D108BD9-81ED-4DB2-BD59-A6C34878D82A}">
                    <a16:rowId xmlns:a16="http://schemas.microsoft.com/office/drawing/2014/main" val="3623793983"/>
                  </a:ext>
                </a:extLst>
              </a:tr>
              <a:tr h="146070">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..2. Strategische risico’s op energienetten vaststellen</a:t>
                      </a:r>
                    </a:p>
                  </a:txBody>
                  <a:tcPr marL="68580" marR="68580" marT="21600" marB="21600"/>
                </a:tc>
                <a:extLst>
                  <a:ext uri="{0D108BD9-81ED-4DB2-BD59-A6C34878D82A}">
                    <a16:rowId xmlns:a16="http://schemas.microsoft.com/office/drawing/2014/main" val="3523326302"/>
                  </a:ext>
                </a:extLst>
              </a:tr>
              <a:tr h="146070">
                <a:tc>
                  <a:txBody>
                    <a:bodyPr/>
                    <a:lstStyle/>
                    <a:p>
                      <a:pPr marL="179388" marR="0" lvl="0" indent="-179388"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..3. Strategie op energienetten ontwikkelen</a:t>
                      </a:r>
                    </a:p>
                  </a:txBody>
                  <a:tcPr marL="68580" marR="68580" marT="21600" marB="21600"/>
                </a:tc>
                <a:extLst>
                  <a:ext uri="{0D108BD9-81ED-4DB2-BD59-A6C34878D82A}">
                    <a16:rowId xmlns:a16="http://schemas.microsoft.com/office/drawing/2014/main" val="1625242384"/>
                  </a:ext>
                </a:extLst>
              </a:tr>
              <a:tr h="248940">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..4. Beleid en standaardisatie van energienetten opstellen en onderhouden</a:t>
                      </a:r>
                    </a:p>
                  </a:txBody>
                  <a:tcPr marL="68580" marR="68580" marT="21600" marB="21600"/>
                </a:tc>
                <a:extLst>
                  <a:ext uri="{0D108BD9-81ED-4DB2-BD59-A6C34878D82A}">
                    <a16:rowId xmlns:a16="http://schemas.microsoft.com/office/drawing/2014/main" val="3100095967"/>
                  </a:ext>
                </a:extLst>
              </a:tr>
              <a:tr h="146070">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..5. </a:t>
                      </a:r>
                      <a:r>
                        <a:rPr kumimoji="0" lang="nl-NL" sz="700" b="0" i="0" u="none" strike="noStrike" kern="1200" cap="none" spc="0" normalizeH="0" baseline="0">
                          <a:ln>
                            <a:noFill/>
                          </a:ln>
                          <a:solidFill>
                            <a:srgbClr val="000000"/>
                          </a:solidFill>
                          <a:effectLst/>
                          <a:highlight>
                            <a:srgbClr val="00FF00"/>
                          </a:highlight>
                          <a:uLnTx/>
                          <a:uFillTx/>
                          <a:latin typeface="Microsoft JhengHei Light"/>
                          <a:ea typeface="+mn-ea"/>
                          <a:cs typeface="+mn-cs"/>
                        </a:rPr>
                        <a:t>Net</a:t>
                      </a:r>
                      <a:r>
                        <a:rPr kumimoji="0" lang="nl-NL" sz="700" b="0" i="0" u="none" strike="noStrike" kern="1200" cap="none" spc="0" normalizeH="0" baseline="0">
                          <a:ln>
                            <a:noFill/>
                          </a:ln>
                          <a:solidFill>
                            <a:srgbClr val="000000"/>
                          </a:solidFill>
                          <a:effectLst/>
                          <a:uLnTx/>
                          <a:uFillTx/>
                          <a:latin typeface="Microsoft JhengHei Light"/>
                          <a:ea typeface="+mn-ea"/>
                          <a:cs typeface="+mn-cs"/>
                        </a:rPr>
                        <a:t>componenten ontwikkelen</a:t>
                      </a:r>
                    </a:p>
                  </a:txBody>
                  <a:tcPr marL="68580" marR="68580" marT="21600" marB="21600"/>
                </a:tc>
                <a:extLst>
                  <a:ext uri="{0D108BD9-81ED-4DB2-BD59-A6C34878D82A}">
                    <a16:rowId xmlns:a16="http://schemas.microsoft.com/office/drawing/2014/main" val="4247406757"/>
                  </a:ext>
                </a:extLst>
              </a:tr>
              <a:tr h="146070">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..6. Externe regelgeving in richtlijnen vertalen</a:t>
                      </a:r>
                    </a:p>
                  </a:txBody>
                  <a:tcPr marL="68580" marR="68580" marT="21600" marB="21600"/>
                </a:tc>
                <a:extLst>
                  <a:ext uri="{0D108BD9-81ED-4DB2-BD59-A6C34878D82A}">
                    <a16:rowId xmlns:a16="http://schemas.microsoft.com/office/drawing/2014/main" val="1407002118"/>
                  </a:ext>
                </a:extLst>
              </a:tr>
              <a:tr h="146070">
                <a:tc>
                  <a:txBody>
                    <a:bodyPr/>
                    <a:lstStyle/>
                    <a:p>
                      <a:pPr algn="l" fontAlgn="b"/>
                      <a:endParaRPr kumimoji="0" lang="nl-NL" sz="700" b="0" i="0" u="none" strike="noStrike" kern="1200" cap="none" spc="0" normalizeH="0" baseline="0">
                        <a:ln>
                          <a:noFill/>
                        </a:ln>
                        <a:solidFill>
                          <a:srgbClr val="000000"/>
                        </a:solidFill>
                        <a:effectLst/>
                        <a:uLnTx/>
                        <a:uFillTx/>
                        <a:latin typeface="Microsoft JhengHei Light"/>
                        <a:ea typeface="+mn-ea"/>
                        <a:cs typeface="+mn-cs"/>
                      </a:endParaRPr>
                    </a:p>
                  </a:txBody>
                  <a:tcPr marL="0" marR="0" marT="21600" marB="21600" anchor="b"/>
                </a:tc>
                <a:extLst>
                  <a:ext uri="{0D108BD9-81ED-4DB2-BD59-A6C34878D82A}">
                    <a16:rowId xmlns:a16="http://schemas.microsoft.com/office/drawing/2014/main" val="1943951726"/>
                  </a:ext>
                </a:extLst>
              </a:tr>
            </a:tbl>
          </a:graphicData>
        </a:graphic>
      </p:graphicFrame>
      <p:graphicFrame>
        <p:nvGraphicFramePr>
          <p:cNvPr id="71" name="Tabel 3">
            <a:extLst>
              <a:ext uri="{FF2B5EF4-FFF2-40B4-BE49-F238E27FC236}">
                <a16:creationId xmlns:a16="http://schemas.microsoft.com/office/drawing/2014/main" id="{441C155D-8676-4A7C-8F27-A3E604E7CBC2}"/>
              </a:ext>
            </a:extLst>
          </p:cNvPr>
          <p:cNvGraphicFramePr>
            <a:graphicFrameLocks noGrp="1"/>
          </p:cNvGraphicFramePr>
          <p:nvPr/>
        </p:nvGraphicFramePr>
        <p:xfrm>
          <a:off x="14889940" y="2662864"/>
          <a:ext cx="2445559" cy="1475880"/>
        </p:xfrm>
        <a:graphic>
          <a:graphicData uri="http://schemas.openxmlformats.org/drawingml/2006/table">
            <a:tbl>
              <a:tblPr>
                <a:tableStyleId>{2D5ABB26-0587-4C30-8999-92F81FD0307C}</a:tableStyleId>
              </a:tblPr>
              <a:tblGrid>
                <a:gridCol w="2445559">
                  <a:extLst>
                    <a:ext uri="{9D8B030D-6E8A-4147-A177-3AD203B41FA5}">
                      <a16:colId xmlns:a16="http://schemas.microsoft.com/office/drawing/2014/main" val="1870407470"/>
                    </a:ext>
                  </a:extLst>
                </a:gridCol>
              </a:tblGrid>
              <a:tr h="248940">
                <a:tc>
                  <a:txBody>
                    <a:bodyPr/>
                    <a:lstStyle/>
                    <a:p>
                      <a:pPr marL="177800" indent="-177800"/>
                      <a:r>
                        <a:rPr kumimoji="0" lang="nl-NL" sz="700" b="0" i="0" u="none" strike="noStrike" kern="1200" cap="none" spc="0" normalizeH="0" baseline="0">
                          <a:ln>
                            <a:noFill/>
                          </a:ln>
                          <a:solidFill>
                            <a:srgbClr val="000000"/>
                          </a:solidFill>
                          <a:effectLst/>
                          <a:uLnTx/>
                          <a:uFillTx/>
                          <a:latin typeface="Microsoft JhengHei Light"/>
                          <a:ea typeface="+mn-ea"/>
                          <a:cs typeface="+mn-cs"/>
                        </a:rPr>
                        <a:t>..1. Net(componenten)toestand inventariseren en analyseren</a:t>
                      </a:r>
                    </a:p>
                  </a:txBody>
                  <a:tcPr marL="68580" marR="68580" marT="21600" marB="21600"/>
                </a:tc>
                <a:extLst>
                  <a:ext uri="{0D108BD9-81ED-4DB2-BD59-A6C34878D82A}">
                    <a16:rowId xmlns:a16="http://schemas.microsoft.com/office/drawing/2014/main" val="3623793983"/>
                  </a:ext>
                </a:extLst>
              </a:tr>
              <a:tr h="146070">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..2. Netrisico’s op kwaliteit bepalen en waarderen</a:t>
                      </a:r>
                    </a:p>
                  </a:txBody>
                  <a:tcPr marL="68580" marR="68580" marT="21600" marB="21600"/>
                </a:tc>
                <a:extLst>
                  <a:ext uri="{0D108BD9-81ED-4DB2-BD59-A6C34878D82A}">
                    <a16:rowId xmlns:a16="http://schemas.microsoft.com/office/drawing/2014/main" val="2322928640"/>
                  </a:ext>
                </a:extLst>
              </a:tr>
              <a:tr h="248940">
                <a:tc>
                  <a:txBody>
                    <a:bodyPr/>
                    <a:lstStyle/>
                    <a:p>
                      <a:pPr marL="177800" indent="-177800"/>
                      <a:r>
                        <a:rPr kumimoji="0" lang="nl-NL" sz="700" b="0" i="0" u="none" strike="noStrike" kern="1200" cap="none" spc="0" normalizeH="0" baseline="0">
                          <a:ln>
                            <a:noFill/>
                          </a:ln>
                          <a:solidFill>
                            <a:srgbClr val="000000"/>
                          </a:solidFill>
                          <a:effectLst/>
                          <a:uLnTx/>
                          <a:uFillTx/>
                          <a:latin typeface="Microsoft JhengHei Light"/>
                          <a:ea typeface="+mn-ea"/>
                          <a:cs typeface="+mn-cs"/>
                        </a:rPr>
                        <a:t>..3. Alternatieven voor mitigatie kwaliteitsrisico analyseren en mitigerende maatregelen bepalen</a:t>
                      </a:r>
                    </a:p>
                  </a:txBody>
                  <a:tcPr marL="68580" marR="68580" marT="21600" marB="21600"/>
                </a:tc>
                <a:extLst>
                  <a:ext uri="{0D108BD9-81ED-4DB2-BD59-A6C34878D82A}">
                    <a16:rowId xmlns:a16="http://schemas.microsoft.com/office/drawing/2014/main" val="3523326302"/>
                  </a:ext>
                </a:extLst>
              </a:tr>
              <a:tr h="248940">
                <a:tc>
                  <a:txBody>
                    <a:bodyPr/>
                    <a:lstStyle/>
                    <a:p>
                      <a:pPr marL="177800" indent="-177800"/>
                      <a:r>
                        <a:rPr kumimoji="0" lang="nl-NL" sz="700" b="0" i="0" u="none" strike="noStrike" kern="1200" cap="none" spc="0" normalizeH="0" baseline="0">
                          <a:ln>
                            <a:noFill/>
                          </a:ln>
                          <a:solidFill>
                            <a:srgbClr val="000000"/>
                          </a:solidFill>
                          <a:effectLst/>
                          <a:uLnTx/>
                          <a:uFillTx/>
                          <a:latin typeface="Microsoft JhengHei Light"/>
                          <a:ea typeface="+mn-ea"/>
                          <a:cs typeface="+mn-cs"/>
                        </a:rPr>
                        <a:t>..4. (Meer)jarenplanning voor onderhoud en inspecties bepalen</a:t>
                      </a:r>
                    </a:p>
                  </a:txBody>
                  <a:tcPr marL="68580" marR="68580" marT="21600" marB="21600"/>
                </a:tc>
                <a:extLst>
                  <a:ext uri="{0D108BD9-81ED-4DB2-BD59-A6C34878D82A}">
                    <a16:rowId xmlns:a16="http://schemas.microsoft.com/office/drawing/2014/main" val="3100095967"/>
                  </a:ext>
                </a:extLst>
              </a:tr>
              <a:tr h="248940">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..5. Opdracht voor uitvoering van onderhoud en inspectie verstrekken en bewaken</a:t>
                      </a:r>
                    </a:p>
                  </a:txBody>
                  <a:tcPr marL="68580" marR="68580" marT="21600" marB="21600"/>
                </a:tc>
                <a:extLst>
                  <a:ext uri="{0D108BD9-81ED-4DB2-BD59-A6C34878D82A}">
                    <a16:rowId xmlns:a16="http://schemas.microsoft.com/office/drawing/2014/main" val="4247406757"/>
                  </a:ext>
                </a:extLst>
              </a:tr>
              <a:tr h="146070">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..6. Storingen onderzoeken</a:t>
                      </a:r>
                    </a:p>
                  </a:txBody>
                  <a:tcPr marL="68580" marR="68580" marT="21600" marB="21600"/>
                </a:tc>
                <a:extLst>
                  <a:ext uri="{0D108BD9-81ED-4DB2-BD59-A6C34878D82A}">
                    <a16:rowId xmlns:a16="http://schemas.microsoft.com/office/drawing/2014/main" val="2571958378"/>
                  </a:ext>
                </a:extLst>
              </a:tr>
              <a:tr h="146070">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..7. Graafschade voorkomen</a:t>
                      </a:r>
                    </a:p>
                  </a:txBody>
                  <a:tcPr marL="68580" marR="68580" marT="21600" marB="21600"/>
                </a:tc>
                <a:extLst>
                  <a:ext uri="{0D108BD9-81ED-4DB2-BD59-A6C34878D82A}">
                    <a16:rowId xmlns:a16="http://schemas.microsoft.com/office/drawing/2014/main" val="2822829673"/>
                  </a:ext>
                </a:extLst>
              </a:tr>
            </a:tbl>
          </a:graphicData>
        </a:graphic>
      </p:graphicFrame>
      <p:graphicFrame>
        <p:nvGraphicFramePr>
          <p:cNvPr id="73" name="Tabel 3">
            <a:extLst>
              <a:ext uri="{FF2B5EF4-FFF2-40B4-BE49-F238E27FC236}">
                <a16:creationId xmlns:a16="http://schemas.microsoft.com/office/drawing/2014/main" id="{6F3BD293-6937-47CA-88B1-31152D7E49B9}"/>
              </a:ext>
            </a:extLst>
          </p:cNvPr>
          <p:cNvGraphicFramePr>
            <a:graphicFrameLocks noGrp="1"/>
          </p:cNvGraphicFramePr>
          <p:nvPr>
            <p:extLst>
              <p:ext uri="{D42A27DB-BD31-4B8C-83A1-F6EECF244321}">
                <p14:modId xmlns:p14="http://schemas.microsoft.com/office/powerpoint/2010/main" val="1386946172"/>
              </p:ext>
            </p:extLst>
          </p:nvPr>
        </p:nvGraphicFramePr>
        <p:xfrm>
          <a:off x="14887066" y="552622"/>
          <a:ext cx="2445559" cy="1882005"/>
        </p:xfrm>
        <a:graphic>
          <a:graphicData uri="http://schemas.openxmlformats.org/drawingml/2006/table">
            <a:tbl>
              <a:tblPr>
                <a:tableStyleId>{2D5ABB26-0587-4C30-8999-92F81FD0307C}</a:tableStyleId>
              </a:tblPr>
              <a:tblGrid>
                <a:gridCol w="2445559">
                  <a:extLst>
                    <a:ext uri="{9D8B030D-6E8A-4147-A177-3AD203B41FA5}">
                      <a16:colId xmlns:a16="http://schemas.microsoft.com/office/drawing/2014/main" val="4109487623"/>
                    </a:ext>
                  </a:extLst>
                </a:gridCol>
              </a:tblGrid>
              <a:tr h="255043">
                <a:tc>
                  <a:txBody>
                    <a:bodyPr/>
                    <a:lstStyle/>
                    <a:p>
                      <a:pPr marL="177800" indent="-177800" algn="l" defTabSz="914400" rtl="0" eaLnBrk="1" latinLnBrk="0" hangingPunct="1"/>
                      <a:r>
                        <a:rPr kumimoji="0" lang="nl-NL" sz="700" b="0" i="0" u="none" strike="noStrike" kern="1200" cap="none" spc="0" normalizeH="0" baseline="0">
                          <a:ln>
                            <a:noFill/>
                          </a:ln>
                          <a:solidFill>
                            <a:srgbClr val="080808"/>
                          </a:solidFill>
                          <a:effectLst/>
                          <a:uLnTx/>
                          <a:uFillTx/>
                          <a:latin typeface="Microsoft JhengHei Light"/>
                          <a:ea typeface="+mn-ea"/>
                          <a:cs typeface="+mn-cs"/>
                        </a:rPr>
                        <a:t>..1. (Veranderde) behoefte aan capaciteit en </a:t>
                      </a:r>
                      <a:br>
                        <a:rPr kumimoji="0" lang="nl-NL" sz="700" b="0" i="0" u="none" strike="noStrike" kern="1200" cap="none" spc="0" normalizeH="0" baseline="0">
                          <a:ln>
                            <a:noFill/>
                          </a:ln>
                          <a:solidFill>
                            <a:srgbClr val="080808"/>
                          </a:solidFill>
                          <a:effectLst/>
                          <a:uLnTx/>
                          <a:uFillTx/>
                          <a:latin typeface="Microsoft JhengHei Light"/>
                          <a:ea typeface="+mn-ea"/>
                          <a:cs typeface="+mn-cs"/>
                        </a:rPr>
                      </a:br>
                      <a:r>
                        <a:rPr kumimoji="0" lang="nl-NL" sz="700" b="0" i="0" u="none" strike="noStrike" kern="1200" cap="none" spc="0" normalizeH="0" baseline="0">
                          <a:ln>
                            <a:noFill/>
                          </a:ln>
                          <a:solidFill>
                            <a:srgbClr val="080808"/>
                          </a:solidFill>
                          <a:effectLst/>
                          <a:uLnTx/>
                          <a:uFillTx/>
                          <a:latin typeface="Microsoft JhengHei Light"/>
                          <a:ea typeface="+mn-ea"/>
                          <a:cs typeface="+mn-cs"/>
                        </a:rPr>
                        <a:t>functionaliteit inventariseren en analyseren/simuleren </a:t>
                      </a:r>
                    </a:p>
                  </a:txBody>
                  <a:tcPr marL="68580" marR="0" marT="21600" marB="21600"/>
                </a:tc>
                <a:extLst>
                  <a:ext uri="{0D108BD9-81ED-4DB2-BD59-A6C34878D82A}">
                    <a16:rowId xmlns:a16="http://schemas.microsoft.com/office/drawing/2014/main" val="3623793983"/>
                  </a:ext>
                </a:extLst>
              </a:tr>
              <a:tr h="248940">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80808"/>
                          </a:solidFill>
                          <a:effectLst/>
                          <a:uLnTx/>
                          <a:uFillTx/>
                          <a:latin typeface="Microsoft JhengHei Light"/>
                          <a:ea typeface="+mn-ea"/>
                          <a:cs typeface="+mn-cs"/>
                        </a:rPr>
                        <a:t>..2. Netrisico’s op capaciteit en/of functionaliteit </a:t>
                      </a:r>
                      <a:br>
                        <a:rPr kumimoji="0" lang="nl-NL" sz="700" b="0" i="0" u="none" strike="noStrike" kern="1200" cap="none" spc="0" normalizeH="0" baseline="0">
                          <a:ln>
                            <a:noFill/>
                          </a:ln>
                          <a:solidFill>
                            <a:srgbClr val="080808"/>
                          </a:solidFill>
                          <a:effectLst/>
                          <a:uLnTx/>
                          <a:uFillTx/>
                          <a:latin typeface="Microsoft JhengHei Light"/>
                          <a:ea typeface="+mn-ea"/>
                          <a:cs typeface="+mn-cs"/>
                        </a:rPr>
                      </a:br>
                      <a:r>
                        <a:rPr kumimoji="0" lang="nl-NL" sz="700" b="0" i="0" u="none" strike="noStrike" kern="1200" cap="none" spc="0" normalizeH="0" baseline="0">
                          <a:ln>
                            <a:noFill/>
                          </a:ln>
                          <a:solidFill>
                            <a:srgbClr val="080808"/>
                          </a:solidFill>
                          <a:effectLst/>
                          <a:uLnTx/>
                          <a:uFillTx/>
                          <a:latin typeface="Microsoft JhengHei Light"/>
                          <a:ea typeface="+mn-ea"/>
                          <a:cs typeface="+mn-cs"/>
                        </a:rPr>
                        <a:t>bepalen en waarderen</a:t>
                      </a:r>
                    </a:p>
                  </a:txBody>
                  <a:tcPr marL="68580" marR="0" marT="21600" marB="21600"/>
                </a:tc>
                <a:extLst>
                  <a:ext uri="{0D108BD9-81ED-4DB2-BD59-A6C34878D82A}">
                    <a16:rowId xmlns:a16="http://schemas.microsoft.com/office/drawing/2014/main" val="3523326302"/>
                  </a:ext>
                </a:extLst>
              </a:tr>
              <a:tr h="248940">
                <a:tc>
                  <a:txBody>
                    <a:bodyPr/>
                    <a:lstStyle/>
                    <a:p>
                      <a:pPr marL="177800" indent="-177800" algn="l" defTabSz="914400" rtl="0" eaLnBrk="1" latinLnBrk="0" hangingPunct="1"/>
                      <a:r>
                        <a:rPr kumimoji="0" lang="nl-NL" sz="700" b="0" i="0" u="none" strike="noStrike" kern="1200" cap="none" spc="0" normalizeH="0" baseline="0">
                          <a:ln>
                            <a:noFill/>
                          </a:ln>
                          <a:solidFill>
                            <a:srgbClr val="7030A0"/>
                          </a:solidFill>
                          <a:effectLst/>
                          <a:uLnTx/>
                          <a:uFillTx/>
                          <a:latin typeface="Microsoft JhengHei Light"/>
                          <a:ea typeface="+mn-ea"/>
                          <a:cs typeface="+mn-cs"/>
                        </a:rPr>
                        <a:t>..3. </a:t>
                      </a:r>
                      <a:r>
                        <a:rPr kumimoji="0" lang="nl-NL" sz="700" b="0" i="0" u="none" strike="noStrike" kern="1200" cap="none" spc="0" normalizeH="0" baseline="0">
                          <a:ln>
                            <a:noFill/>
                          </a:ln>
                          <a:solidFill>
                            <a:srgbClr val="080808"/>
                          </a:solidFill>
                          <a:effectLst/>
                          <a:uLnTx/>
                          <a:uFillTx/>
                          <a:latin typeface="Microsoft JhengHei Light"/>
                          <a:ea typeface="+mn-ea"/>
                          <a:cs typeface="+mn-cs"/>
                        </a:rPr>
                        <a:t>Alternatieven voor mitigatie risico op capaciteit </a:t>
                      </a:r>
                      <a:br>
                        <a:rPr kumimoji="0" lang="nl-NL" sz="700" b="0" i="0" u="none" strike="noStrike" kern="1200" cap="none" spc="0" normalizeH="0" baseline="0">
                          <a:ln>
                            <a:noFill/>
                          </a:ln>
                          <a:solidFill>
                            <a:srgbClr val="080808"/>
                          </a:solidFill>
                          <a:effectLst/>
                          <a:uLnTx/>
                          <a:uFillTx/>
                          <a:latin typeface="Microsoft JhengHei Light"/>
                          <a:ea typeface="+mn-ea"/>
                          <a:cs typeface="+mn-cs"/>
                        </a:rPr>
                      </a:br>
                      <a:r>
                        <a:rPr kumimoji="0" lang="nl-NL" sz="700" b="0" i="0" u="none" strike="noStrike" kern="1200" cap="none" spc="0" normalizeH="0" baseline="0">
                          <a:ln>
                            <a:noFill/>
                          </a:ln>
                          <a:solidFill>
                            <a:srgbClr val="080808"/>
                          </a:solidFill>
                          <a:effectLst/>
                          <a:uLnTx/>
                          <a:uFillTx/>
                          <a:latin typeface="Microsoft JhengHei Light"/>
                          <a:ea typeface="+mn-ea"/>
                          <a:cs typeface="+mn-cs"/>
                        </a:rPr>
                        <a:t>en/of functionaliteit analyseren en mitigerende maatregelen bepalen</a:t>
                      </a:r>
                    </a:p>
                  </a:txBody>
                  <a:tcPr marL="68580" marR="0" marT="21600" marB="21600"/>
                </a:tc>
                <a:extLst>
                  <a:ext uri="{0D108BD9-81ED-4DB2-BD59-A6C34878D82A}">
                    <a16:rowId xmlns:a16="http://schemas.microsoft.com/office/drawing/2014/main" val="1625242384"/>
                  </a:ext>
                </a:extLst>
              </a:tr>
              <a:tr h="250777">
                <a:tc>
                  <a:txBody>
                    <a:bodyPr/>
                    <a:lstStyle/>
                    <a:p>
                      <a:pPr marL="177800" indent="-177800"/>
                      <a:r>
                        <a:rPr kumimoji="0" lang="nl-NL" sz="700" b="0" i="0" u="none" strike="noStrike" kern="1200" cap="none" spc="0" normalizeH="0" baseline="0">
                          <a:ln>
                            <a:noFill/>
                          </a:ln>
                          <a:solidFill>
                            <a:srgbClr val="080808"/>
                          </a:solidFill>
                          <a:effectLst/>
                          <a:uLnTx/>
                          <a:uFillTx/>
                          <a:latin typeface="Microsoft JhengHei Light"/>
                          <a:ea typeface="+mn-ea"/>
                          <a:cs typeface="+mn-cs"/>
                        </a:rPr>
                        <a:t>..4. (</a:t>
                      </a:r>
                      <a:r>
                        <a:rPr kumimoji="0" lang="nl-NL" sz="700" b="0" i="0" u="none" strike="noStrike" kern="1200" cap="none" spc="0" normalizeH="0" baseline="0" err="1">
                          <a:ln>
                            <a:noFill/>
                          </a:ln>
                          <a:solidFill>
                            <a:srgbClr val="080808"/>
                          </a:solidFill>
                          <a:effectLst/>
                          <a:uLnTx/>
                          <a:uFillTx/>
                          <a:latin typeface="Microsoft JhengHei Light"/>
                          <a:ea typeface="+mn-ea"/>
                          <a:cs typeface="+mn-cs"/>
                        </a:rPr>
                        <a:t>Meerjaren</a:t>
                      </a:r>
                      <a:r>
                        <a:rPr kumimoji="0" lang="nl-NL" sz="700" b="0" i="0" u="none" strike="noStrike" kern="1200" cap="none" spc="0" normalizeH="0" baseline="0">
                          <a:ln>
                            <a:noFill/>
                          </a:ln>
                          <a:solidFill>
                            <a:srgbClr val="080808"/>
                          </a:solidFill>
                          <a:effectLst/>
                          <a:uLnTx/>
                          <a:uFillTx/>
                          <a:latin typeface="Microsoft JhengHei Light"/>
                          <a:ea typeface="+mn-ea"/>
                          <a:cs typeface="+mn-cs"/>
                        </a:rPr>
                        <a:t>)planning voor maatregelen op capaciteit en/of functionaliteit opstellen</a:t>
                      </a:r>
                    </a:p>
                  </a:txBody>
                  <a:tcPr marL="68580" marR="0" marT="21600" marB="21600"/>
                </a:tc>
                <a:extLst>
                  <a:ext uri="{0D108BD9-81ED-4DB2-BD59-A6C34878D82A}">
                    <a16:rowId xmlns:a16="http://schemas.microsoft.com/office/drawing/2014/main" val="4247406757"/>
                  </a:ext>
                </a:extLst>
              </a:tr>
              <a:tr h="158592">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80808"/>
                          </a:solidFill>
                          <a:effectLst/>
                          <a:highlight>
                            <a:srgbClr val="00FF00"/>
                          </a:highlight>
                          <a:uLnTx/>
                          <a:uFillTx/>
                          <a:latin typeface="Microsoft JhengHei Light"/>
                          <a:ea typeface="+mn-ea"/>
                          <a:cs typeface="+mn-cs"/>
                        </a:rPr>
                        <a:t>..5. Programma van eisen/functioneel ontwerp opstellen</a:t>
                      </a:r>
                    </a:p>
                  </a:txBody>
                  <a:tcPr marL="68580" marR="0" marT="21600" marB="21600"/>
                </a:tc>
                <a:extLst>
                  <a:ext uri="{0D108BD9-81ED-4DB2-BD59-A6C34878D82A}">
                    <a16:rowId xmlns:a16="http://schemas.microsoft.com/office/drawing/2014/main" val="2140771595"/>
                  </a:ext>
                </a:extLst>
              </a:tr>
              <a:tr h="162815">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80808"/>
                          </a:solidFill>
                          <a:effectLst/>
                          <a:uLnTx/>
                          <a:uFillTx/>
                          <a:latin typeface="Microsoft JhengHei Light"/>
                          <a:ea typeface="+mn-ea"/>
                          <a:cs typeface="+mn-cs"/>
                        </a:rPr>
                        <a:t>..6. Omgevingsanalyses verrichten</a:t>
                      </a:r>
                    </a:p>
                  </a:txBody>
                  <a:tcPr marL="68580" marR="0" marT="21600" marB="21600"/>
                </a:tc>
                <a:extLst>
                  <a:ext uri="{0D108BD9-81ED-4DB2-BD59-A6C34878D82A}">
                    <a16:rowId xmlns:a16="http://schemas.microsoft.com/office/drawing/2014/main" val="2787369777"/>
                  </a:ext>
                </a:extLst>
              </a:tr>
              <a:tr h="152400">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80808"/>
                          </a:solidFill>
                          <a:effectLst/>
                          <a:uLnTx/>
                          <a:uFillTx/>
                          <a:latin typeface="Microsoft JhengHei Light"/>
                          <a:ea typeface="+mn-ea"/>
                          <a:cs typeface="+mn-cs"/>
                        </a:rPr>
                        <a:t>..7. Tracé vergunningen verkrijgen/zakelijk recht vestigen</a:t>
                      </a:r>
                    </a:p>
                  </a:txBody>
                  <a:tcPr marL="68580" marR="0" marT="21600" marB="21600"/>
                </a:tc>
                <a:extLst>
                  <a:ext uri="{0D108BD9-81ED-4DB2-BD59-A6C34878D82A}">
                    <a16:rowId xmlns:a16="http://schemas.microsoft.com/office/drawing/2014/main" val="3528453171"/>
                  </a:ext>
                </a:extLst>
              </a:tr>
              <a:tr h="275278">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80808"/>
                          </a:solidFill>
                          <a:effectLst/>
                          <a:uLnTx/>
                          <a:uFillTx/>
                          <a:latin typeface="Microsoft JhengHei Light"/>
                          <a:ea typeface="+mn-ea"/>
                          <a:cs typeface="+mn-cs"/>
                        </a:rPr>
                        <a:t>..8. Opdracht voor uitvoeren van netaanpassing verstrekken, bewaken </a:t>
                      </a:r>
                      <a:r>
                        <a:rPr kumimoji="0" lang="nl-NL" sz="700" b="0" i="0" u="none" strike="noStrike" kern="1200" cap="none" spc="0" normalizeH="0" baseline="0">
                          <a:ln>
                            <a:noFill/>
                          </a:ln>
                          <a:solidFill>
                            <a:srgbClr val="080808"/>
                          </a:solidFill>
                          <a:effectLst/>
                          <a:highlight>
                            <a:srgbClr val="00FF00"/>
                          </a:highlight>
                          <a:uLnTx/>
                          <a:uFillTx/>
                          <a:latin typeface="Microsoft JhengHei Light"/>
                          <a:ea typeface="+mn-ea"/>
                          <a:cs typeface="+mn-cs"/>
                        </a:rPr>
                        <a:t>en administratief verwerken</a:t>
                      </a:r>
                    </a:p>
                  </a:txBody>
                  <a:tcPr marL="68580" marR="0" marT="21600" marB="21600"/>
                </a:tc>
                <a:extLst>
                  <a:ext uri="{0D108BD9-81ED-4DB2-BD59-A6C34878D82A}">
                    <a16:rowId xmlns:a16="http://schemas.microsoft.com/office/drawing/2014/main" val="1943951726"/>
                  </a:ext>
                </a:extLst>
              </a:tr>
            </a:tbl>
          </a:graphicData>
        </a:graphic>
      </p:graphicFrame>
      <p:sp>
        <p:nvSpPr>
          <p:cNvPr id="89" name="Afgeronde rechthoek 16">
            <a:extLst>
              <a:ext uri="{FF2B5EF4-FFF2-40B4-BE49-F238E27FC236}">
                <a16:creationId xmlns:a16="http://schemas.microsoft.com/office/drawing/2014/main" id="{F4A12FAC-8850-45DD-B06C-CE4FA72B7A29}"/>
              </a:ext>
            </a:extLst>
          </p:cNvPr>
          <p:cNvSpPr/>
          <p:nvPr/>
        </p:nvSpPr>
        <p:spPr>
          <a:xfrm>
            <a:off x="17303306" y="1720162"/>
            <a:ext cx="2213538" cy="1755998"/>
          </a:xfrm>
          <a:prstGeom prst="roundRect">
            <a:avLst>
              <a:gd name="adj" fmla="val 3691"/>
            </a:avLst>
          </a:prstGeom>
          <a:solidFill>
            <a:srgbClr val="FFFFCC"/>
          </a:solidFill>
          <a:ln w="3175" cap="flat" cmpd="sng" algn="ctr">
            <a:solidFill>
              <a:srgbClr val="CC9900"/>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1" i="0" u="none" strike="noStrike" kern="1200" cap="none" spc="0" normalizeH="0" baseline="0" noProof="0">
                <a:ln>
                  <a:noFill/>
                </a:ln>
                <a:solidFill>
                  <a:srgbClr val="080808"/>
                </a:solidFill>
                <a:effectLst/>
                <a:uLnTx/>
                <a:uFillTx/>
                <a:latin typeface="Microsoft JhengHei Light"/>
                <a:ea typeface="+mn-ea"/>
                <a:cs typeface="+mn-cs"/>
              </a:rPr>
              <a:t>5.3. Werkzaamheden uitvoeren</a:t>
            </a:r>
          </a:p>
        </p:txBody>
      </p:sp>
      <p:sp>
        <p:nvSpPr>
          <p:cNvPr id="91" name="Afgeronde rechthoek 11">
            <a:extLst>
              <a:ext uri="{FF2B5EF4-FFF2-40B4-BE49-F238E27FC236}">
                <a16:creationId xmlns:a16="http://schemas.microsoft.com/office/drawing/2014/main" id="{CEF34795-C2E3-4221-A5EE-544ACE71B558}"/>
              </a:ext>
            </a:extLst>
          </p:cNvPr>
          <p:cNvSpPr/>
          <p:nvPr/>
        </p:nvSpPr>
        <p:spPr>
          <a:xfrm>
            <a:off x="17303306" y="278370"/>
            <a:ext cx="2199935" cy="550231"/>
          </a:xfrm>
          <a:prstGeom prst="roundRect">
            <a:avLst>
              <a:gd name="adj" fmla="val 4097"/>
            </a:avLst>
          </a:prstGeom>
          <a:solidFill>
            <a:srgbClr val="FFFFCC"/>
          </a:solidFill>
          <a:ln w="3175" cap="flat" cmpd="sng" algn="ctr">
            <a:solidFill>
              <a:srgbClr val="CC9900"/>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1" i="0" u="none" strike="noStrike" kern="1200" cap="none" spc="0" normalizeH="0" baseline="0" noProof="0">
                <a:ln>
                  <a:noFill/>
                </a:ln>
                <a:solidFill>
                  <a:srgbClr val="080808"/>
                </a:solidFill>
                <a:effectLst/>
                <a:uLnTx/>
                <a:uFillTx/>
                <a:latin typeface="Microsoft JhengHei Light"/>
                <a:ea typeface="+mn-ea"/>
                <a:cs typeface="+mn-cs"/>
              </a:rPr>
              <a:t>5.1. Werkzaamheden-portfolio opstellen en onderhouden</a:t>
            </a:r>
          </a:p>
        </p:txBody>
      </p:sp>
      <p:sp>
        <p:nvSpPr>
          <p:cNvPr id="93" name="Afgeronde rechthoek 12">
            <a:extLst>
              <a:ext uri="{FF2B5EF4-FFF2-40B4-BE49-F238E27FC236}">
                <a16:creationId xmlns:a16="http://schemas.microsoft.com/office/drawing/2014/main" id="{14882FA8-9F56-47AE-9CDF-586B6650A423}"/>
              </a:ext>
            </a:extLst>
          </p:cNvPr>
          <p:cNvSpPr/>
          <p:nvPr/>
        </p:nvSpPr>
        <p:spPr>
          <a:xfrm>
            <a:off x="17303306" y="854289"/>
            <a:ext cx="2213538" cy="842443"/>
          </a:xfrm>
          <a:prstGeom prst="roundRect">
            <a:avLst>
              <a:gd name="adj" fmla="val 4097"/>
            </a:avLst>
          </a:prstGeom>
          <a:solidFill>
            <a:srgbClr val="FFFFCC"/>
          </a:solidFill>
          <a:ln w="3175" cap="flat" cmpd="sng" algn="ctr">
            <a:solidFill>
              <a:srgbClr val="CC9900"/>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1" i="0" u="none" strike="noStrike" kern="1200" cap="none" spc="0" normalizeH="0" baseline="0" noProof="0">
                <a:ln>
                  <a:noFill/>
                </a:ln>
                <a:solidFill>
                  <a:srgbClr val="080808"/>
                </a:solidFill>
                <a:effectLst/>
                <a:uLnTx/>
                <a:uFillTx/>
                <a:latin typeface="Microsoft JhengHei Light"/>
                <a:ea typeface="+mn-ea"/>
                <a:cs typeface="+mn-cs"/>
              </a:rPr>
              <a:t>5.2. Regievoeren over werkzaamheden</a:t>
            </a:r>
          </a:p>
        </p:txBody>
      </p:sp>
      <p:graphicFrame>
        <p:nvGraphicFramePr>
          <p:cNvPr id="97" name="Tabel 3">
            <a:extLst>
              <a:ext uri="{FF2B5EF4-FFF2-40B4-BE49-F238E27FC236}">
                <a16:creationId xmlns:a16="http://schemas.microsoft.com/office/drawing/2014/main" id="{AA4C10A7-7170-4C50-804C-C77D6B9761A0}"/>
              </a:ext>
            </a:extLst>
          </p:cNvPr>
          <p:cNvGraphicFramePr>
            <a:graphicFrameLocks noGrp="1"/>
          </p:cNvGraphicFramePr>
          <p:nvPr>
            <p:extLst>
              <p:ext uri="{D42A27DB-BD31-4B8C-83A1-F6EECF244321}">
                <p14:modId xmlns:p14="http://schemas.microsoft.com/office/powerpoint/2010/main" val="1459274541"/>
              </p:ext>
            </p:extLst>
          </p:nvPr>
        </p:nvGraphicFramePr>
        <p:xfrm>
          <a:off x="17289575" y="1897555"/>
          <a:ext cx="2174078" cy="1546860"/>
        </p:xfrm>
        <a:graphic>
          <a:graphicData uri="http://schemas.openxmlformats.org/drawingml/2006/table">
            <a:tbl>
              <a:tblPr>
                <a:tableStyleId>{2D5ABB26-0587-4C30-8999-92F81FD0307C}</a:tableStyleId>
              </a:tblPr>
              <a:tblGrid>
                <a:gridCol w="2174078">
                  <a:extLst>
                    <a:ext uri="{9D8B030D-6E8A-4147-A177-3AD203B41FA5}">
                      <a16:colId xmlns:a16="http://schemas.microsoft.com/office/drawing/2014/main" val="1594262196"/>
                    </a:ext>
                  </a:extLst>
                </a:gridCol>
              </a:tblGrid>
              <a:tr h="274320">
                <a:tc>
                  <a:txBody>
                    <a:bodyPr/>
                    <a:lstStyle/>
                    <a:p>
                      <a:pPr marL="179388" indent="-179388"/>
                      <a:r>
                        <a:rPr kumimoji="0" lang="nl-NL" sz="700" b="0" i="0" u="none" strike="noStrike" kern="1200" cap="none" spc="0" normalizeH="0" baseline="0">
                          <a:ln>
                            <a:noFill/>
                          </a:ln>
                          <a:solidFill>
                            <a:srgbClr val="080808"/>
                          </a:solidFill>
                          <a:effectLst/>
                          <a:highlight>
                            <a:srgbClr val="00FF00"/>
                          </a:highlight>
                          <a:uLnTx/>
                          <a:uFillTx/>
                          <a:latin typeface="Microsoft JhengHei Light"/>
                          <a:ea typeface="+mn-ea"/>
                          <a:cs typeface="+mn-cs"/>
                        </a:rPr>
                        <a:t>..1. Voorlopige en definitieve ontwerpen van energienetten opstellen</a:t>
                      </a:r>
                    </a:p>
                  </a:txBody>
                  <a:tcPr marL="68580" marR="68580" marT="34290" marB="34290"/>
                </a:tc>
                <a:extLst>
                  <a:ext uri="{0D108BD9-81ED-4DB2-BD59-A6C34878D82A}">
                    <a16:rowId xmlns:a16="http://schemas.microsoft.com/office/drawing/2014/main" val="3623793983"/>
                  </a:ext>
                </a:extLst>
              </a:tr>
              <a:tr h="171450">
                <a:tc>
                  <a:txBody>
                    <a:bodyPr/>
                    <a:lstStyle/>
                    <a:p>
                      <a:pPr marL="179388" indent="-179388"/>
                      <a:r>
                        <a:rPr kumimoji="0" lang="nl-NL" sz="700" b="0" i="0" u="none" strike="noStrike" kern="1200" cap="none" spc="0" normalizeH="0" baseline="0">
                          <a:ln>
                            <a:noFill/>
                          </a:ln>
                          <a:solidFill>
                            <a:srgbClr val="080808"/>
                          </a:solidFill>
                          <a:effectLst/>
                          <a:uLnTx/>
                          <a:uFillTx/>
                          <a:latin typeface="Microsoft JhengHei Light"/>
                          <a:ea typeface="+mn-ea"/>
                          <a:cs typeface="+mn-cs"/>
                        </a:rPr>
                        <a:t>..2. Uitvoering van werkzaamheden voorbereiden</a:t>
                      </a:r>
                    </a:p>
                  </a:txBody>
                  <a:tcPr marL="68580" marR="68580" marT="34290" marB="34290"/>
                </a:tc>
                <a:extLst>
                  <a:ext uri="{0D108BD9-81ED-4DB2-BD59-A6C34878D82A}">
                    <a16:rowId xmlns:a16="http://schemas.microsoft.com/office/drawing/2014/main" val="3523326302"/>
                  </a:ext>
                </a:extLst>
              </a:tr>
              <a:tr h="17145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..3. Werkzaamheden operationeel plannen</a:t>
                      </a:r>
                    </a:p>
                  </a:txBody>
                  <a:tcPr marL="68580" marR="68580" marT="34290" marB="34290"/>
                </a:tc>
                <a:extLst>
                  <a:ext uri="{0D108BD9-81ED-4DB2-BD59-A6C34878D82A}">
                    <a16:rowId xmlns:a16="http://schemas.microsoft.com/office/drawing/2014/main" val="1625242384"/>
                  </a:ext>
                </a:extLst>
              </a:tr>
              <a:tr h="17145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..4. Werkomgevingen veiligstellen</a:t>
                      </a:r>
                    </a:p>
                  </a:txBody>
                  <a:tcPr marL="68580" marR="68580" marT="34290" marB="34290"/>
                </a:tc>
                <a:extLst>
                  <a:ext uri="{0D108BD9-81ED-4DB2-BD59-A6C34878D82A}">
                    <a16:rowId xmlns:a16="http://schemas.microsoft.com/office/drawing/2014/main" val="3100095967"/>
                  </a:ext>
                </a:extLst>
              </a:tr>
              <a:tr h="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..5. Werkzaamheden uitvoeren</a:t>
                      </a:r>
                    </a:p>
                  </a:txBody>
                  <a:tcPr marL="68580" marR="68580" marT="34290" marB="34290"/>
                </a:tc>
                <a:extLst>
                  <a:ext uri="{0D108BD9-81ED-4DB2-BD59-A6C34878D82A}">
                    <a16:rowId xmlns:a16="http://schemas.microsoft.com/office/drawing/2014/main" val="4247406757"/>
                  </a:ext>
                </a:extLst>
              </a:tr>
              <a:tr h="274320">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..6. </a:t>
                      </a:r>
                      <a:r>
                        <a:rPr kumimoji="0" lang="nl-NL" sz="700" b="0" i="0" u="none" strike="noStrike" kern="1200" cap="none" spc="0" normalizeH="0" baseline="0">
                          <a:ln>
                            <a:noFill/>
                          </a:ln>
                          <a:solidFill>
                            <a:srgbClr val="000000"/>
                          </a:solidFill>
                          <a:effectLst/>
                          <a:highlight>
                            <a:srgbClr val="00FF00"/>
                          </a:highlight>
                          <a:uLnTx/>
                          <a:uFillTx/>
                          <a:latin typeface="Microsoft JhengHei Light"/>
                          <a:ea typeface="+mn-ea"/>
                          <a:cs typeface="+mn-cs"/>
                        </a:rPr>
                        <a:t>Netcomponenten</a:t>
                      </a:r>
                      <a:r>
                        <a:rPr kumimoji="0" lang="nl-NL" sz="700" b="0" i="0" u="none" strike="noStrike" kern="1200" cap="none" spc="0" normalizeH="0" baseline="0">
                          <a:ln>
                            <a:noFill/>
                          </a:ln>
                          <a:solidFill>
                            <a:srgbClr val="000000"/>
                          </a:solidFill>
                          <a:effectLst/>
                          <a:uLnTx/>
                          <a:uFillTx/>
                          <a:latin typeface="Microsoft JhengHei Light"/>
                          <a:ea typeface="+mn-ea"/>
                          <a:cs typeface="+mn-cs"/>
                        </a:rPr>
                        <a:t> in/uit bedrijf nemen op locatie</a:t>
                      </a:r>
                    </a:p>
                  </a:txBody>
                  <a:tcPr marL="68580" marR="68580" marT="34290" marB="34290"/>
                </a:tc>
                <a:extLst>
                  <a:ext uri="{0D108BD9-81ED-4DB2-BD59-A6C34878D82A}">
                    <a16:rowId xmlns:a16="http://schemas.microsoft.com/office/drawing/2014/main" val="2571958378"/>
                  </a:ext>
                </a:extLst>
              </a:tr>
              <a:tr h="274320">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..7. Werkzaamheden en </a:t>
                      </a:r>
                      <a:r>
                        <a:rPr kumimoji="0" lang="nl-NL" sz="700" b="0" i="0" u="none" strike="noStrike" kern="1200" cap="none" spc="0" normalizeH="0" baseline="0">
                          <a:ln>
                            <a:noFill/>
                          </a:ln>
                          <a:solidFill>
                            <a:srgbClr val="000000"/>
                          </a:solidFill>
                          <a:effectLst/>
                          <a:highlight>
                            <a:srgbClr val="00FF00"/>
                          </a:highlight>
                          <a:uLnTx/>
                          <a:uFillTx/>
                          <a:latin typeface="Microsoft JhengHei Light"/>
                          <a:ea typeface="+mn-ea"/>
                          <a:cs typeface="+mn-cs"/>
                        </a:rPr>
                        <a:t>netcomponenten </a:t>
                      </a:r>
                      <a:r>
                        <a:rPr kumimoji="0" lang="nl-NL" sz="700" b="0" i="0" u="none" strike="noStrike" kern="1200" cap="none" spc="0" normalizeH="0" baseline="0">
                          <a:ln>
                            <a:noFill/>
                          </a:ln>
                          <a:solidFill>
                            <a:srgbClr val="000000"/>
                          </a:solidFill>
                          <a:effectLst/>
                          <a:uLnTx/>
                          <a:uFillTx/>
                          <a:latin typeface="Microsoft JhengHei Light"/>
                          <a:ea typeface="+mn-ea"/>
                          <a:cs typeface="+mn-cs"/>
                        </a:rPr>
                        <a:t>administratief opleveren</a:t>
                      </a:r>
                    </a:p>
                  </a:txBody>
                  <a:tcPr marL="68580" marR="68580" marT="34290" marB="34290"/>
                </a:tc>
                <a:extLst>
                  <a:ext uri="{0D108BD9-81ED-4DB2-BD59-A6C34878D82A}">
                    <a16:rowId xmlns:a16="http://schemas.microsoft.com/office/drawing/2014/main" val="249714797"/>
                  </a:ext>
                </a:extLst>
              </a:tr>
            </a:tbl>
          </a:graphicData>
        </a:graphic>
      </p:graphicFrame>
      <p:graphicFrame>
        <p:nvGraphicFramePr>
          <p:cNvPr id="99" name="Tabel 3">
            <a:extLst>
              <a:ext uri="{FF2B5EF4-FFF2-40B4-BE49-F238E27FC236}">
                <a16:creationId xmlns:a16="http://schemas.microsoft.com/office/drawing/2014/main" id="{C5ED3945-6B94-4491-9E65-125F2DE0A39D}"/>
              </a:ext>
            </a:extLst>
          </p:cNvPr>
          <p:cNvGraphicFramePr>
            <a:graphicFrameLocks noGrp="1"/>
          </p:cNvGraphicFramePr>
          <p:nvPr/>
        </p:nvGraphicFramePr>
        <p:xfrm>
          <a:off x="17264189" y="1058775"/>
          <a:ext cx="2279593" cy="622019"/>
        </p:xfrm>
        <a:graphic>
          <a:graphicData uri="http://schemas.openxmlformats.org/drawingml/2006/table">
            <a:tbl>
              <a:tblPr>
                <a:tableStyleId>{2D5ABB26-0587-4C30-8999-92F81FD0307C}</a:tableStyleId>
              </a:tblPr>
              <a:tblGrid>
                <a:gridCol w="2279593">
                  <a:extLst>
                    <a:ext uri="{9D8B030D-6E8A-4147-A177-3AD203B41FA5}">
                      <a16:colId xmlns:a16="http://schemas.microsoft.com/office/drawing/2014/main" val="1870407470"/>
                    </a:ext>
                  </a:extLst>
                </a:gridCol>
              </a:tblGrid>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..1. Werkzaamheden adviseren aan opdrachtgevers</a:t>
                      </a:r>
                    </a:p>
                  </a:txBody>
                  <a:tcPr marL="68580" marR="68580" marT="21600" marB="21600"/>
                </a:tc>
                <a:extLst>
                  <a:ext uri="{0D108BD9-81ED-4DB2-BD59-A6C34878D82A}">
                    <a16:rowId xmlns:a16="http://schemas.microsoft.com/office/drawing/2014/main" val="3623793983"/>
                  </a:ext>
                </a:extLst>
              </a:tr>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..2. Opdrachten geven aan uitvoering</a:t>
                      </a:r>
                    </a:p>
                  </a:txBody>
                  <a:tcPr marL="68580" marR="68580" marT="21600" marB="21600"/>
                </a:tc>
                <a:extLst>
                  <a:ext uri="{0D108BD9-81ED-4DB2-BD59-A6C34878D82A}">
                    <a16:rowId xmlns:a16="http://schemas.microsoft.com/office/drawing/2014/main" val="3523326302"/>
                  </a:ext>
                </a:extLst>
              </a:tr>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..3. Werkzaamheden coördineren</a:t>
                      </a:r>
                    </a:p>
                  </a:txBody>
                  <a:tcPr marL="68580" marR="68580" marT="21600" marB="21600"/>
                </a:tc>
                <a:extLst>
                  <a:ext uri="{0D108BD9-81ED-4DB2-BD59-A6C34878D82A}">
                    <a16:rowId xmlns:a16="http://schemas.microsoft.com/office/drawing/2014/main" val="1625242384"/>
                  </a:ext>
                </a:extLst>
              </a:tr>
              <a:tr h="172379">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..4. Werkzaamheden evalueren</a:t>
                      </a:r>
                    </a:p>
                  </a:txBody>
                  <a:tcPr marL="68580" marR="68580" marT="21600" marB="21600"/>
                </a:tc>
                <a:extLst>
                  <a:ext uri="{0D108BD9-81ED-4DB2-BD59-A6C34878D82A}">
                    <a16:rowId xmlns:a16="http://schemas.microsoft.com/office/drawing/2014/main" val="3100095967"/>
                  </a:ext>
                </a:extLst>
              </a:tr>
            </a:tbl>
          </a:graphicData>
        </a:graphic>
      </p:graphicFrame>
      <p:graphicFrame>
        <p:nvGraphicFramePr>
          <p:cNvPr id="101" name="Tabel 3">
            <a:extLst>
              <a:ext uri="{FF2B5EF4-FFF2-40B4-BE49-F238E27FC236}">
                <a16:creationId xmlns:a16="http://schemas.microsoft.com/office/drawing/2014/main" id="{4D958DF5-130C-4ACF-B19A-CB58E55A0081}"/>
              </a:ext>
            </a:extLst>
          </p:cNvPr>
          <p:cNvGraphicFramePr>
            <a:graphicFrameLocks noGrp="1"/>
          </p:cNvGraphicFramePr>
          <p:nvPr/>
        </p:nvGraphicFramePr>
        <p:xfrm>
          <a:off x="17285849" y="536666"/>
          <a:ext cx="2257933" cy="281940"/>
        </p:xfrm>
        <a:graphic>
          <a:graphicData uri="http://schemas.openxmlformats.org/drawingml/2006/table">
            <a:tbl>
              <a:tblPr>
                <a:tableStyleId>{2D5ABB26-0587-4C30-8999-92F81FD0307C}</a:tableStyleId>
              </a:tblPr>
              <a:tblGrid>
                <a:gridCol w="2257933">
                  <a:extLst>
                    <a:ext uri="{9D8B030D-6E8A-4147-A177-3AD203B41FA5}">
                      <a16:colId xmlns:a16="http://schemas.microsoft.com/office/drawing/2014/main" val="4109487623"/>
                    </a:ext>
                  </a:extLst>
                </a:gridCol>
              </a:tblGrid>
              <a:tr h="274320">
                <a:tc>
                  <a:txBody>
                    <a:bodyPr/>
                    <a:lstStyle/>
                    <a:p>
                      <a:pPr marL="177800" indent="-177800"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..1. Portfolio van werkzaamheden opstellen en onderhouden</a:t>
                      </a:r>
                    </a:p>
                  </a:txBody>
                  <a:tcPr marL="68580" marR="68580" marT="34290" marB="34290"/>
                </a:tc>
                <a:extLst>
                  <a:ext uri="{0D108BD9-81ED-4DB2-BD59-A6C34878D82A}">
                    <a16:rowId xmlns:a16="http://schemas.microsoft.com/office/drawing/2014/main" val="3623793983"/>
                  </a:ext>
                </a:extLst>
              </a:tr>
            </a:tbl>
          </a:graphicData>
        </a:graphic>
      </p:graphicFrame>
      <p:sp>
        <p:nvSpPr>
          <p:cNvPr id="103" name="Afgeronde rechthoek 18">
            <a:extLst>
              <a:ext uri="{FF2B5EF4-FFF2-40B4-BE49-F238E27FC236}">
                <a16:creationId xmlns:a16="http://schemas.microsoft.com/office/drawing/2014/main" id="{D9D7CC37-BDBF-4A14-B85C-168E70E5B49D}"/>
              </a:ext>
            </a:extLst>
          </p:cNvPr>
          <p:cNvSpPr/>
          <p:nvPr/>
        </p:nvSpPr>
        <p:spPr>
          <a:xfrm>
            <a:off x="19534048" y="275868"/>
            <a:ext cx="2111244" cy="1047659"/>
          </a:xfrm>
          <a:prstGeom prst="roundRect">
            <a:avLst>
              <a:gd name="adj" fmla="val 5918"/>
            </a:avLst>
          </a:prstGeom>
          <a:solidFill>
            <a:srgbClr val="FFCC99"/>
          </a:solidFill>
          <a:ln w="3175" cap="flat" cmpd="sng" algn="ctr">
            <a:solidFill>
              <a:srgbClr val="996633"/>
            </a:solidFill>
            <a:prstDash val="solid"/>
            <a:miter lim="800000"/>
          </a:ln>
          <a:effectLst/>
        </p:spPr>
        <p:txBody>
          <a:bodyPr rot="0" spcFirstLastPara="0" vertOverflow="overflow" horzOverflow="overflow" vert="horz" wrap="none" lIns="0" tIns="34290" rIns="0" bIns="34290" numCol="1" spcCol="0" rtlCol="0" fromWordArt="0" anchor="t" anchorCtr="0" forceAA="0" compatLnSpc="1">
            <a:prstTxWarp prst="textNoShape">
              <a:avLst/>
            </a:prstTxWarp>
            <a:noAutofit/>
          </a:body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a:ln>
                  <a:noFill/>
                </a:ln>
                <a:solidFill>
                  <a:srgbClr val="080808"/>
                </a:solidFill>
                <a:effectLst/>
                <a:uLnTx/>
                <a:uFillTx/>
                <a:latin typeface="Microsoft JhengHei Light"/>
                <a:ea typeface="+mn-ea"/>
                <a:cs typeface="+mn-cs"/>
              </a:rPr>
              <a:t>6.1. Marktpartijen bedienen en relaties </a:t>
            </a:r>
          </a:p>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a:ln>
                  <a:noFill/>
                </a:ln>
                <a:solidFill>
                  <a:srgbClr val="080808"/>
                </a:solidFill>
                <a:effectLst/>
                <a:uLnTx/>
                <a:uFillTx/>
                <a:latin typeface="Microsoft JhengHei Light"/>
                <a:ea typeface="+mn-ea"/>
                <a:cs typeface="+mn-cs"/>
              </a:rPr>
              <a:t>onderhouden</a:t>
            </a:r>
            <a:endParaRPr kumimoji="0" lang="nl-NL" sz="750" b="1" i="0" u="none" strike="sngStrike" kern="0" cap="none" spc="0" normalizeH="0" baseline="0" noProof="0">
              <a:ln>
                <a:noFill/>
              </a:ln>
              <a:solidFill>
                <a:srgbClr val="080808"/>
              </a:solidFill>
              <a:effectLst/>
              <a:uLnTx/>
              <a:uFillTx/>
              <a:latin typeface="Microsoft JhengHei Light"/>
              <a:ea typeface="+mn-ea"/>
              <a:cs typeface="+mn-cs"/>
            </a:endParaRPr>
          </a:p>
        </p:txBody>
      </p:sp>
      <p:sp>
        <p:nvSpPr>
          <p:cNvPr id="107" name="Afgeronde rechthoek 18">
            <a:extLst>
              <a:ext uri="{FF2B5EF4-FFF2-40B4-BE49-F238E27FC236}">
                <a16:creationId xmlns:a16="http://schemas.microsoft.com/office/drawing/2014/main" id="{B6F6A372-C214-4295-BD78-8852006568A1}"/>
              </a:ext>
            </a:extLst>
          </p:cNvPr>
          <p:cNvSpPr/>
          <p:nvPr/>
        </p:nvSpPr>
        <p:spPr>
          <a:xfrm>
            <a:off x="19534048" y="1356503"/>
            <a:ext cx="2111244" cy="775973"/>
          </a:xfrm>
          <a:prstGeom prst="roundRect">
            <a:avLst>
              <a:gd name="adj" fmla="val 7112"/>
            </a:avLst>
          </a:prstGeom>
          <a:solidFill>
            <a:srgbClr val="FFCC99"/>
          </a:solidFill>
          <a:ln w="3175" cap="flat" cmpd="sng" algn="ctr">
            <a:solidFill>
              <a:srgbClr val="996633"/>
            </a:solidFill>
            <a:prstDash val="solid"/>
            <a:miter lim="800000"/>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a:ln>
                  <a:noFill/>
                </a:ln>
                <a:solidFill>
                  <a:srgbClr val="080808"/>
                </a:solidFill>
                <a:effectLst/>
                <a:uLnTx/>
                <a:uFillTx/>
                <a:latin typeface="Microsoft JhengHei Light"/>
                <a:ea typeface="+mn-ea"/>
                <a:cs typeface="+mn-cs"/>
              </a:rPr>
              <a:t>6.2. Marktdata beheren</a:t>
            </a:r>
          </a:p>
        </p:txBody>
      </p:sp>
      <p:sp>
        <p:nvSpPr>
          <p:cNvPr id="109" name="Afgeronde rechthoek 19">
            <a:extLst>
              <a:ext uri="{FF2B5EF4-FFF2-40B4-BE49-F238E27FC236}">
                <a16:creationId xmlns:a16="http://schemas.microsoft.com/office/drawing/2014/main" id="{114D2AF7-5194-4295-98B9-168405BB8DE1}"/>
              </a:ext>
            </a:extLst>
          </p:cNvPr>
          <p:cNvSpPr/>
          <p:nvPr/>
        </p:nvSpPr>
        <p:spPr>
          <a:xfrm>
            <a:off x="19534048" y="3489518"/>
            <a:ext cx="2111244" cy="773422"/>
          </a:xfrm>
          <a:prstGeom prst="roundRect">
            <a:avLst>
              <a:gd name="adj" fmla="val 8307"/>
            </a:avLst>
          </a:prstGeom>
          <a:solidFill>
            <a:srgbClr val="FFCC99"/>
          </a:solidFill>
          <a:ln w="3175" cap="flat" cmpd="sng" algn="ctr">
            <a:solidFill>
              <a:srgbClr val="996633"/>
            </a:solidFill>
            <a:prstDash val="solid"/>
            <a:miter lim="800000"/>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a:ln>
                  <a:noFill/>
                </a:ln>
                <a:solidFill>
                  <a:srgbClr val="080808"/>
                </a:solidFill>
                <a:effectLst/>
                <a:highlight>
                  <a:srgbClr val="00FF00"/>
                </a:highlight>
                <a:uLnTx/>
                <a:uFillTx/>
                <a:latin typeface="Microsoft JhengHei Light"/>
                <a:ea typeface="+mn-ea"/>
                <a:cs typeface="+mn-cs"/>
              </a:rPr>
              <a:t>6.4. Delen van marktdata faciliteren</a:t>
            </a:r>
          </a:p>
        </p:txBody>
      </p:sp>
      <p:graphicFrame>
        <p:nvGraphicFramePr>
          <p:cNvPr id="111" name="Tabel 3">
            <a:extLst>
              <a:ext uri="{FF2B5EF4-FFF2-40B4-BE49-F238E27FC236}">
                <a16:creationId xmlns:a16="http://schemas.microsoft.com/office/drawing/2014/main" id="{31DD8178-6EE8-4794-857B-135B89BB75D3}"/>
              </a:ext>
            </a:extLst>
          </p:cNvPr>
          <p:cNvGraphicFramePr>
            <a:graphicFrameLocks noGrp="1"/>
          </p:cNvGraphicFramePr>
          <p:nvPr>
            <p:extLst>
              <p:ext uri="{D42A27DB-BD31-4B8C-83A1-F6EECF244321}">
                <p14:modId xmlns:p14="http://schemas.microsoft.com/office/powerpoint/2010/main" val="1003173124"/>
              </p:ext>
            </p:extLst>
          </p:nvPr>
        </p:nvGraphicFramePr>
        <p:xfrm>
          <a:off x="19536599" y="3731703"/>
          <a:ext cx="2221513" cy="449640"/>
        </p:xfrm>
        <a:graphic>
          <a:graphicData uri="http://schemas.openxmlformats.org/drawingml/2006/table">
            <a:tbl>
              <a:tblPr>
                <a:tableStyleId>{2D5ABB26-0587-4C30-8999-92F81FD0307C}</a:tableStyleId>
              </a:tblPr>
              <a:tblGrid>
                <a:gridCol w="2221513">
                  <a:extLst>
                    <a:ext uri="{9D8B030D-6E8A-4147-A177-3AD203B41FA5}">
                      <a16:colId xmlns:a16="http://schemas.microsoft.com/office/drawing/2014/main" val="1870407470"/>
                    </a:ext>
                  </a:extLst>
                </a:gridCol>
              </a:tblGrid>
              <a:tr h="147639">
                <a:tc>
                  <a:txBody>
                    <a:bodyPr/>
                    <a:lstStyle/>
                    <a:p>
                      <a:pPr marL="179388" indent="-179388"/>
                      <a:r>
                        <a:rPr kumimoji="0" lang="nl-NL" sz="700" b="0" i="0" u="none" strike="noStrike" kern="1200" cap="none" spc="0" normalizeH="0" baseline="0">
                          <a:ln>
                            <a:noFill/>
                          </a:ln>
                          <a:solidFill>
                            <a:srgbClr val="000000"/>
                          </a:solidFill>
                          <a:effectLst/>
                          <a:highlight>
                            <a:srgbClr val="00FF00"/>
                          </a:highlight>
                          <a:uLnTx/>
                          <a:uFillTx/>
                          <a:latin typeface="Microsoft JhengHei Light"/>
                          <a:ea typeface="+mn-ea"/>
                          <a:cs typeface="+mn-cs"/>
                        </a:rPr>
                        <a:t>..1. Marktdata beschikbaar maken voor partijen</a:t>
                      </a:r>
                    </a:p>
                  </a:txBody>
                  <a:tcPr marL="68580" marR="68580" marT="21600" marB="21600"/>
                </a:tc>
                <a:extLst>
                  <a:ext uri="{0D108BD9-81ED-4DB2-BD59-A6C34878D82A}">
                    <a16:rowId xmlns:a16="http://schemas.microsoft.com/office/drawing/2014/main" val="3623793983"/>
                  </a:ext>
                </a:extLst>
              </a:tr>
              <a:tr h="0">
                <a:tc>
                  <a:txBody>
                    <a:bodyPr/>
                    <a:lstStyle/>
                    <a:p>
                      <a:pPr marL="179388" indent="-179388" algn="l" defTabSz="914400" rtl="0" eaLnBrk="1" latinLnBrk="0" hangingPunct="1"/>
                      <a:r>
                        <a:rPr kumimoji="0" lang="nl-NL" sz="700" b="0" i="0" u="none" strike="noStrike" kern="1200" cap="none" spc="0" normalizeH="0" baseline="0">
                          <a:ln>
                            <a:noFill/>
                          </a:ln>
                          <a:solidFill>
                            <a:srgbClr val="000000"/>
                          </a:solidFill>
                          <a:effectLst/>
                          <a:highlight>
                            <a:srgbClr val="00FF00"/>
                          </a:highlight>
                          <a:uLnTx/>
                          <a:uFillTx/>
                          <a:latin typeface="Microsoft JhengHei Light"/>
                          <a:ea typeface="+mn-ea"/>
                          <a:cs typeface="+mn-cs"/>
                        </a:rPr>
                        <a:t>..2. Open data beschikbaar maken voor derden</a:t>
                      </a:r>
                    </a:p>
                  </a:txBody>
                  <a:tcPr marL="68580" marR="68580" marT="21600" marB="21600"/>
                </a:tc>
                <a:extLst>
                  <a:ext uri="{0D108BD9-81ED-4DB2-BD59-A6C34878D82A}">
                    <a16:rowId xmlns:a16="http://schemas.microsoft.com/office/drawing/2014/main" val="3523326302"/>
                  </a:ext>
                </a:extLst>
              </a:tr>
              <a:tr h="78664">
                <a:tc>
                  <a:txBody>
                    <a:bodyPr/>
                    <a:lstStyle/>
                    <a:p>
                      <a:pPr marL="179388" marR="0" lvl="0" indent="-179388"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highlight>
                            <a:srgbClr val="00FF00"/>
                          </a:highlight>
                          <a:uLnTx/>
                          <a:uFillTx/>
                          <a:latin typeface="Microsoft JhengHei Light"/>
                          <a:ea typeface="+mn-ea"/>
                          <a:cs typeface="+mn-cs"/>
                        </a:rPr>
                        <a:t>..3. Toestemming beheren</a:t>
                      </a:r>
                    </a:p>
                  </a:txBody>
                  <a:tcPr marL="68580" marR="68580" marT="21600" marB="21600"/>
                </a:tc>
                <a:extLst>
                  <a:ext uri="{0D108BD9-81ED-4DB2-BD59-A6C34878D82A}">
                    <a16:rowId xmlns:a16="http://schemas.microsoft.com/office/drawing/2014/main" val="847846606"/>
                  </a:ext>
                </a:extLst>
              </a:tr>
            </a:tbl>
          </a:graphicData>
        </a:graphic>
      </p:graphicFrame>
      <p:graphicFrame>
        <p:nvGraphicFramePr>
          <p:cNvPr id="113" name="Tabel 3">
            <a:extLst>
              <a:ext uri="{FF2B5EF4-FFF2-40B4-BE49-F238E27FC236}">
                <a16:creationId xmlns:a16="http://schemas.microsoft.com/office/drawing/2014/main" id="{B017B5A0-BF69-499C-AB8C-C57319CF9315}"/>
              </a:ext>
            </a:extLst>
          </p:cNvPr>
          <p:cNvGraphicFramePr>
            <a:graphicFrameLocks noGrp="1"/>
          </p:cNvGraphicFramePr>
          <p:nvPr>
            <p:extLst>
              <p:ext uri="{D42A27DB-BD31-4B8C-83A1-F6EECF244321}">
                <p14:modId xmlns:p14="http://schemas.microsoft.com/office/powerpoint/2010/main" val="335686471"/>
              </p:ext>
            </p:extLst>
          </p:nvPr>
        </p:nvGraphicFramePr>
        <p:xfrm>
          <a:off x="19508591" y="1630501"/>
          <a:ext cx="2221513" cy="599520"/>
        </p:xfrm>
        <a:graphic>
          <a:graphicData uri="http://schemas.openxmlformats.org/drawingml/2006/table">
            <a:tbl>
              <a:tblPr>
                <a:tableStyleId>{2D5ABB26-0587-4C30-8999-92F81FD0307C}</a:tableStyleId>
              </a:tblPr>
              <a:tblGrid>
                <a:gridCol w="2221513">
                  <a:extLst>
                    <a:ext uri="{9D8B030D-6E8A-4147-A177-3AD203B41FA5}">
                      <a16:colId xmlns:a16="http://schemas.microsoft.com/office/drawing/2014/main" val="4109487623"/>
                    </a:ext>
                  </a:extLst>
                </a:gridCol>
              </a:tblGrid>
              <a:tr h="146070">
                <a:tc>
                  <a:txBody>
                    <a:bodyPr/>
                    <a:lstStyle/>
                    <a:p>
                      <a:pPr marL="179388" indent="-179388"/>
                      <a:r>
                        <a:rPr kumimoji="0" lang="nl-NL" sz="700" b="0" i="0" u="none" strike="noStrike" kern="1200" cap="none" spc="0" normalizeH="0" baseline="0">
                          <a:ln>
                            <a:noFill/>
                          </a:ln>
                          <a:solidFill>
                            <a:srgbClr val="080808"/>
                          </a:solidFill>
                          <a:effectLst/>
                          <a:uLnTx/>
                          <a:uFillTx/>
                          <a:latin typeface="Microsoft JhengHei Light"/>
                          <a:ea typeface="+mn-ea"/>
                          <a:cs typeface="+mn-cs"/>
                        </a:rPr>
                        <a:t>..1. Aansluitingen beheren</a:t>
                      </a:r>
                    </a:p>
                  </a:txBody>
                  <a:tcPr marL="68580" marR="68580" marT="21600" marB="21600"/>
                </a:tc>
                <a:extLst>
                  <a:ext uri="{0D108BD9-81ED-4DB2-BD59-A6C34878D82A}">
                    <a16:rowId xmlns:a16="http://schemas.microsoft.com/office/drawing/2014/main" val="3623793983"/>
                  </a:ext>
                </a:extLst>
              </a:tr>
              <a:tr h="146070">
                <a:tc>
                  <a:txBody>
                    <a:bodyPr/>
                    <a:lstStyle/>
                    <a:p>
                      <a:pPr marL="179388" indent="-179388"/>
                      <a:r>
                        <a:rPr kumimoji="0" lang="nl-NL" sz="700" b="0" i="0" u="none" strike="noStrike" kern="1200" cap="none" spc="0" normalizeH="0" baseline="0">
                          <a:ln>
                            <a:noFill/>
                          </a:ln>
                          <a:solidFill>
                            <a:srgbClr val="080808"/>
                          </a:solidFill>
                          <a:effectLst/>
                          <a:highlight>
                            <a:srgbClr val="00FF00"/>
                          </a:highlight>
                          <a:uLnTx/>
                          <a:uFillTx/>
                          <a:latin typeface="Microsoft JhengHei Light"/>
                          <a:ea typeface="+mn-ea"/>
                          <a:cs typeface="+mn-cs"/>
                        </a:rPr>
                        <a:t>..2. Installaties achter aansluitingen beheren.</a:t>
                      </a:r>
                    </a:p>
                  </a:txBody>
                  <a:tcPr marL="68580" marR="68580" marT="21600" marB="21600"/>
                </a:tc>
                <a:extLst>
                  <a:ext uri="{0D108BD9-81ED-4DB2-BD59-A6C34878D82A}">
                    <a16:rowId xmlns:a16="http://schemas.microsoft.com/office/drawing/2014/main" val="3523326302"/>
                  </a:ext>
                </a:extLst>
              </a:tr>
              <a:tr h="146070">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80808"/>
                          </a:solidFill>
                          <a:effectLst/>
                          <a:highlight>
                            <a:srgbClr val="FFFF00"/>
                          </a:highlight>
                          <a:uLnTx/>
                          <a:uFillTx/>
                          <a:latin typeface="Microsoft JhengHei Light"/>
                          <a:ea typeface="+mn-ea"/>
                          <a:cs typeface="+mn-cs"/>
                        </a:rPr>
                        <a:t>..3. Congestiegebieden beheren</a:t>
                      </a:r>
                    </a:p>
                  </a:txBody>
                  <a:tcPr marL="68580" marR="68580" marT="21600" marB="21600"/>
                </a:tc>
                <a:extLst>
                  <a:ext uri="{0D108BD9-81ED-4DB2-BD59-A6C34878D82A}">
                    <a16:rowId xmlns:a16="http://schemas.microsoft.com/office/drawing/2014/main" val="1546936799"/>
                  </a:ext>
                </a:extLst>
              </a:tr>
              <a:tr h="146070">
                <a:tc>
                  <a:txBody>
                    <a:bodyPr/>
                    <a:lstStyle/>
                    <a:p>
                      <a:pPr marL="179388" marR="0" lvl="0" indent="-179388" algn="l" defTabSz="914418" rtl="0" eaLnBrk="1" fontAlgn="auto" latinLnBrk="0" hangingPunct="1">
                        <a:lnSpc>
                          <a:spcPct val="100000"/>
                        </a:lnSpc>
                        <a:spcBef>
                          <a:spcPts val="0"/>
                        </a:spcBef>
                        <a:spcAft>
                          <a:spcPts val="0"/>
                        </a:spcAft>
                        <a:buClrTx/>
                        <a:buSzTx/>
                        <a:buFontTx/>
                        <a:buNone/>
                        <a:tabLst/>
                        <a:defRPr/>
                      </a:pPr>
                      <a:endParaRPr kumimoji="0" lang="nl-NL" sz="700" b="0" i="0" u="none" strike="noStrike" kern="1200" cap="none" spc="0" normalizeH="0" baseline="0">
                        <a:ln>
                          <a:noFill/>
                        </a:ln>
                        <a:solidFill>
                          <a:srgbClr val="080808"/>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1625242384"/>
                  </a:ext>
                </a:extLst>
              </a:tr>
            </a:tbl>
          </a:graphicData>
        </a:graphic>
      </p:graphicFrame>
      <p:sp>
        <p:nvSpPr>
          <p:cNvPr id="115" name="Afgeronde rechthoek 18">
            <a:extLst>
              <a:ext uri="{FF2B5EF4-FFF2-40B4-BE49-F238E27FC236}">
                <a16:creationId xmlns:a16="http://schemas.microsoft.com/office/drawing/2014/main" id="{EA59CBA2-C3DA-4CD2-966E-B39AA63DE890}"/>
              </a:ext>
            </a:extLst>
          </p:cNvPr>
          <p:cNvSpPr/>
          <p:nvPr/>
        </p:nvSpPr>
        <p:spPr>
          <a:xfrm>
            <a:off x="19534048" y="2181660"/>
            <a:ext cx="2111244" cy="1274883"/>
          </a:xfrm>
          <a:prstGeom prst="roundRect">
            <a:avLst>
              <a:gd name="adj" fmla="val 6515"/>
            </a:avLst>
          </a:prstGeom>
          <a:solidFill>
            <a:srgbClr val="FFCC99"/>
          </a:solidFill>
          <a:ln w="3175" cap="flat" cmpd="sng" algn="ctr">
            <a:solidFill>
              <a:srgbClr val="996633"/>
            </a:solidFill>
            <a:prstDash val="solid"/>
            <a:miter lim="800000"/>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a:ln>
                  <a:noFill/>
                </a:ln>
                <a:solidFill>
                  <a:srgbClr val="080808"/>
                </a:solidFill>
                <a:effectLst/>
                <a:highlight>
                  <a:srgbClr val="FFFF00"/>
                </a:highlight>
                <a:uLnTx/>
                <a:uFillTx/>
                <a:latin typeface="Microsoft JhengHei Light"/>
                <a:ea typeface="+mn-ea"/>
                <a:cs typeface="+mn-cs"/>
              </a:rPr>
              <a:t>6.3. Marktprocessen uitvoeren/faciliteren</a:t>
            </a:r>
          </a:p>
        </p:txBody>
      </p:sp>
      <p:graphicFrame>
        <p:nvGraphicFramePr>
          <p:cNvPr id="117" name="Tabel 3">
            <a:extLst>
              <a:ext uri="{FF2B5EF4-FFF2-40B4-BE49-F238E27FC236}">
                <a16:creationId xmlns:a16="http://schemas.microsoft.com/office/drawing/2014/main" id="{9C716175-C6FC-4309-BD0C-688C1DDC2094}"/>
              </a:ext>
            </a:extLst>
          </p:cNvPr>
          <p:cNvGraphicFramePr>
            <a:graphicFrameLocks noGrp="1"/>
          </p:cNvGraphicFramePr>
          <p:nvPr>
            <p:extLst>
              <p:ext uri="{D42A27DB-BD31-4B8C-83A1-F6EECF244321}">
                <p14:modId xmlns:p14="http://schemas.microsoft.com/office/powerpoint/2010/main" val="3566359143"/>
              </p:ext>
            </p:extLst>
          </p:nvPr>
        </p:nvGraphicFramePr>
        <p:xfrm>
          <a:off x="19500113" y="2398044"/>
          <a:ext cx="2221513" cy="1135342"/>
        </p:xfrm>
        <a:graphic>
          <a:graphicData uri="http://schemas.openxmlformats.org/drawingml/2006/table">
            <a:tbl>
              <a:tblPr>
                <a:tableStyleId>{2D5ABB26-0587-4C30-8999-92F81FD0307C}</a:tableStyleId>
              </a:tblPr>
              <a:tblGrid>
                <a:gridCol w="2221513">
                  <a:extLst>
                    <a:ext uri="{9D8B030D-6E8A-4147-A177-3AD203B41FA5}">
                      <a16:colId xmlns:a16="http://schemas.microsoft.com/office/drawing/2014/main" val="4109487623"/>
                    </a:ext>
                  </a:extLst>
                </a:gridCol>
              </a:tblGrid>
              <a:tr h="172197">
                <a:tc>
                  <a:txBody>
                    <a:bodyPr/>
                    <a:lstStyle/>
                    <a:p>
                      <a:pPr marL="179388" indent="-179388"/>
                      <a:r>
                        <a:rPr kumimoji="0" lang="nl-NL" sz="700" b="0" i="0" u="none" strike="noStrike" kern="1200" cap="none" spc="0" normalizeH="0" baseline="0">
                          <a:ln>
                            <a:noFill/>
                          </a:ln>
                          <a:solidFill>
                            <a:srgbClr val="000000"/>
                          </a:solidFill>
                          <a:effectLst/>
                          <a:highlight>
                            <a:srgbClr val="00FF00"/>
                          </a:highlight>
                          <a:uLnTx/>
                          <a:uFillTx/>
                          <a:latin typeface="Microsoft JhengHei Light"/>
                          <a:ea typeface="+mn-ea"/>
                          <a:cs typeface="+mn-cs"/>
                        </a:rPr>
                        <a:t>..1. Marktprocedures uitvoeren</a:t>
                      </a:r>
                    </a:p>
                  </a:txBody>
                  <a:tcPr marL="68580" marR="68580" marT="21600" marB="21600"/>
                </a:tc>
                <a:extLst>
                  <a:ext uri="{0D108BD9-81ED-4DB2-BD59-A6C34878D82A}">
                    <a16:rowId xmlns:a16="http://schemas.microsoft.com/office/drawing/2014/main" val="561529431"/>
                  </a:ext>
                </a:extLst>
              </a:tr>
              <a:tr h="169015">
                <a:tc>
                  <a:txBody>
                    <a:bodyPr/>
                    <a:lstStyle/>
                    <a:p>
                      <a:pPr marL="179388" indent="-179388"/>
                      <a:r>
                        <a:rPr kumimoji="0" lang="nl-NL" sz="700" b="0" i="0" u="none" strike="noStrike" kern="1200" cap="none" spc="0" normalizeH="0" baseline="0">
                          <a:ln>
                            <a:noFill/>
                          </a:ln>
                          <a:solidFill>
                            <a:srgbClr val="000000"/>
                          </a:solidFill>
                          <a:effectLst/>
                          <a:highlight>
                            <a:srgbClr val="00FF00"/>
                          </a:highlight>
                          <a:uLnTx/>
                          <a:uFillTx/>
                          <a:latin typeface="Microsoft JhengHei Light"/>
                          <a:ea typeface="+mn-ea"/>
                          <a:cs typeface="+mn-cs"/>
                        </a:rPr>
                        <a:t>..2. Energieplanning uitwisselen</a:t>
                      </a:r>
                    </a:p>
                  </a:txBody>
                  <a:tcPr marL="68580" marR="68580" marT="21600" marB="21600"/>
                </a:tc>
                <a:extLst>
                  <a:ext uri="{0D108BD9-81ED-4DB2-BD59-A6C34878D82A}">
                    <a16:rowId xmlns:a16="http://schemas.microsoft.com/office/drawing/2014/main" val="2893825776"/>
                  </a:ext>
                </a:extLst>
              </a:tr>
              <a:tr h="164790">
                <a:tc>
                  <a:txBody>
                    <a:bodyPr/>
                    <a:lstStyle/>
                    <a:p>
                      <a:pPr marL="179388" indent="-179388"/>
                      <a:r>
                        <a:rPr kumimoji="0" lang="nl-NL" sz="700" b="0" i="0" u="none" strike="noStrike" kern="1200" cap="none" spc="0" normalizeH="0" baseline="0">
                          <a:ln>
                            <a:noFill/>
                          </a:ln>
                          <a:solidFill>
                            <a:srgbClr val="000000"/>
                          </a:solidFill>
                          <a:effectLst/>
                          <a:highlight>
                            <a:srgbClr val="00FF00"/>
                          </a:highlight>
                          <a:uLnTx/>
                          <a:uFillTx/>
                          <a:latin typeface="Microsoft JhengHei Light"/>
                          <a:ea typeface="+mn-ea"/>
                          <a:cs typeface="+mn-cs"/>
                        </a:rPr>
                        <a:t>..3. Energie-uitwisseling vaststellen</a:t>
                      </a:r>
                    </a:p>
                  </a:txBody>
                  <a:tcPr marL="68580" marR="68580" marT="21600" marB="21600"/>
                </a:tc>
                <a:extLst>
                  <a:ext uri="{0D108BD9-81ED-4DB2-BD59-A6C34878D82A}">
                    <a16:rowId xmlns:a16="http://schemas.microsoft.com/office/drawing/2014/main" val="2620291979"/>
                  </a:ext>
                </a:extLst>
              </a:tr>
              <a:tr h="164790">
                <a:tc>
                  <a:txBody>
                    <a:bodyPr/>
                    <a:lstStyle/>
                    <a:p>
                      <a:pPr marL="179388" indent="-179388"/>
                      <a:r>
                        <a:rPr kumimoji="0" lang="nl-NL" sz="700" b="0" i="0" u="none" strike="noStrike" kern="1200" cap="none" spc="0" normalizeH="0" baseline="0">
                          <a:ln>
                            <a:noFill/>
                          </a:ln>
                          <a:solidFill>
                            <a:srgbClr val="000000"/>
                          </a:solidFill>
                          <a:effectLst/>
                          <a:highlight>
                            <a:srgbClr val="00FF00"/>
                          </a:highlight>
                          <a:uLnTx/>
                          <a:uFillTx/>
                          <a:latin typeface="Microsoft JhengHei Light"/>
                          <a:ea typeface="+mn-ea"/>
                          <a:cs typeface="+mn-cs"/>
                        </a:rPr>
                        <a:t>..4. Energie-uitwisseling toewijzen aan marktpartijen</a:t>
                      </a:r>
                    </a:p>
                  </a:txBody>
                  <a:tcPr marL="68580" marR="68580" marT="21600" marB="21600"/>
                </a:tc>
                <a:extLst>
                  <a:ext uri="{0D108BD9-81ED-4DB2-BD59-A6C34878D82A}">
                    <a16:rowId xmlns:a16="http://schemas.microsoft.com/office/drawing/2014/main" val="3623793983"/>
                  </a:ext>
                </a:extLst>
              </a:tr>
              <a:tr h="164790">
                <a:tc>
                  <a:txBody>
                    <a:bodyPr/>
                    <a:lstStyle/>
                    <a:p>
                      <a:pPr marL="179388" marR="0" lvl="0" indent="-179388" algn="l" defTabSz="914418" rtl="0" eaLnBrk="1" fontAlgn="auto" latinLnBrk="0" hangingPunct="1">
                        <a:lnSpc>
                          <a:spcPct val="100000"/>
                        </a:lnSpc>
                        <a:spcBef>
                          <a:spcPts val="0"/>
                        </a:spcBef>
                        <a:spcAft>
                          <a:spcPts val="0"/>
                        </a:spcAft>
                        <a:buClrTx/>
                        <a:buSzTx/>
                        <a:buFontTx/>
                        <a:buNone/>
                        <a:tabLst/>
                        <a:defRPr/>
                      </a:pPr>
                      <a:r>
                        <a:rPr kumimoji="0" lang="da-DK" sz="700" b="0" i="0" u="none" strike="noStrike" kern="1200" cap="none" spc="0" normalizeH="0" baseline="0">
                          <a:ln>
                            <a:noFill/>
                          </a:ln>
                          <a:solidFill>
                            <a:srgbClr val="000000"/>
                          </a:solidFill>
                          <a:effectLst/>
                          <a:highlight>
                            <a:srgbClr val="00FF00"/>
                          </a:highlight>
                          <a:uLnTx/>
                          <a:uFillTx/>
                          <a:latin typeface="Microsoft JhengHei Light"/>
                          <a:ea typeface="+mn-ea"/>
                          <a:cs typeface="+mn-cs"/>
                        </a:rPr>
                        <a:t>..5. Opregel- en afregelbehoefte communiceren</a:t>
                      </a:r>
                      <a:endParaRPr kumimoji="0" lang="nl-NL" sz="700" b="0" i="0" u="none" strike="noStrike" kern="1200" cap="none" spc="0" normalizeH="0" baseline="0">
                        <a:ln>
                          <a:noFill/>
                        </a:ln>
                        <a:solidFill>
                          <a:srgbClr val="000000"/>
                        </a:solidFill>
                        <a:effectLst/>
                        <a:highlight>
                          <a:srgbClr val="00FF00"/>
                        </a:highligh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523326302"/>
                  </a:ext>
                </a:extLst>
              </a:tr>
              <a:tr h="149599">
                <a:tc>
                  <a:txBody>
                    <a:bodyPr/>
                    <a:lstStyle/>
                    <a:p>
                      <a:pPr marL="179388" marR="0" lvl="0" indent="-179388" algn="l" defTabSz="914418"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highlight>
                            <a:srgbClr val="00FF00"/>
                          </a:highlight>
                          <a:uLnTx/>
                          <a:uFillTx/>
                          <a:latin typeface="Microsoft JhengHei Light"/>
                          <a:ea typeface="+mn-ea"/>
                          <a:cs typeface="+mn-cs"/>
                        </a:rPr>
                        <a:t>..6. </a:t>
                      </a:r>
                      <a:r>
                        <a:rPr kumimoji="0" lang="nl-NL" sz="700" b="0" i="0" u="none" strike="noStrike" kern="1200" cap="none" spc="0" normalizeH="0" baseline="0" err="1">
                          <a:ln>
                            <a:noFill/>
                          </a:ln>
                          <a:solidFill>
                            <a:srgbClr val="000000"/>
                          </a:solidFill>
                          <a:effectLst/>
                          <a:highlight>
                            <a:srgbClr val="00FF00"/>
                          </a:highlight>
                          <a:uLnTx/>
                          <a:uFillTx/>
                          <a:latin typeface="Microsoft JhengHei Light"/>
                          <a:ea typeface="+mn-ea"/>
                          <a:cs typeface="+mn-cs"/>
                        </a:rPr>
                        <a:t>Opregel</a:t>
                      </a:r>
                      <a:r>
                        <a:rPr kumimoji="0" lang="nl-NL" sz="700" b="0" i="0" u="none" strike="noStrike" kern="1200" cap="none" spc="0" normalizeH="0" baseline="0">
                          <a:ln>
                            <a:noFill/>
                          </a:ln>
                          <a:solidFill>
                            <a:srgbClr val="000000"/>
                          </a:solidFill>
                          <a:effectLst/>
                          <a:highlight>
                            <a:srgbClr val="00FF00"/>
                          </a:highlight>
                          <a:uLnTx/>
                          <a:uFillTx/>
                          <a:latin typeface="Microsoft JhengHei Light"/>
                          <a:ea typeface="+mn-ea"/>
                          <a:cs typeface="+mn-cs"/>
                        </a:rPr>
                        <a:t>- en afregelaanbod beheren</a:t>
                      </a:r>
                    </a:p>
                  </a:txBody>
                  <a:tcPr marL="68580" marR="68580" marT="21600" marB="21600"/>
                </a:tc>
                <a:extLst>
                  <a:ext uri="{0D108BD9-81ED-4DB2-BD59-A6C34878D82A}">
                    <a16:rowId xmlns:a16="http://schemas.microsoft.com/office/drawing/2014/main" val="1625242384"/>
                  </a:ext>
                </a:extLst>
              </a:tr>
              <a:tr h="149599">
                <a:tc>
                  <a:txBody>
                    <a:bodyPr/>
                    <a:lstStyle/>
                    <a:p>
                      <a:pPr marL="179388" indent="-179388"/>
                      <a:endParaRPr kumimoji="0" lang="nl-NL" sz="700" b="0" i="0" u="none" strike="noStrike" kern="1200" cap="none" spc="0" normalizeH="0" baseline="0">
                        <a:ln>
                          <a:noFill/>
                        </a:ln>
                        <a:solidFill>
                          <a:srgbClr val="080808"/>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665566942"/>
                  </a:ext>
                </a:extLst>
              </a:tr>
            </a:tbl>
          </a:graphicData>
        </a:graphic>
      </p:graphicFrame>
      <p:sp>
        <p:nvSpPr>
          <p:cNvPr id="17" name="Rechthoek 16">
            <a:extLst>
              <a:ext uri="{FF2B5EF4-FFF2-40B4-BE49-F238E27FC236}">
                <a16:creationId xmlns:a16="http://schemas.microsoft.com/office/drawing/2014/main" id="{883F2F83-508D-40EF-A272-090F2F173E22}"/>
              </a:ext>
            </a:extLst>
          </p:cNvPr>
          <p:cNvSpPr/>
          <p:nvPr/>
        </p:nvSpPr>
        <p:spPr>
          <a:xfrm>
            <a:off x="10455815" y="5403850"/>
            <a:ext cx="11189478" cy="263591"/>
          </a:xfrm>
          <a:prstGeom prst="rect">
            <a:avLst/>
          </a:prstGeom>
          <a:solidFill>
            <a:srgbClr val="008CBE"/>
          </a:solidFill>
          <a:ln w="25400" cap="flat" cmpd="sng" algn="ctr">
            <a:noFill/>
            <a:prstDash val="solid"/>
          </a:ln>
          <a:effectLst/>
        </p:spPr>
        <p:txBody>
          <a:bodyPr vert="horz" rtlCol="0" anchor="ct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0" i="0" u="none" strike="noStrike" kern="0" cap="none" spc="0" normalizeH="0" baseline="0" noProof="0">
                <a:ln>
                  <a:noFill/>
                </a:ln>
                <a:solidFill>
                  <a:prstClr val="white"/>
                </a:solidFill>
                <a:effectLst/>
                <a:uLnTx/>
                <a:uFillTx/>
                <a:latin typeface="Microsoft JhengHei Light"/>
                <a:ea typeface="+mn-ea"/>
                <a:cs typeface="+mn-cs"/>
              </a:rPr>
              <a:t>Het bedrijf ondersteunen</a:t>
            </a:r>
          </a:p>
        </p:txBody>
      </p:sp>
      <p:sp>
        <p:nvSpPr>
          <p:cNvPr id="87" name="Afgeronde rechthoek 13">
            <a:extLst>
              <a:ext uri="{FF2B5EF4-FFF2-40B4-BE49-F238E27FC236}">
                <a16:creationId xmlns:a16="http://schemas.microsoft.com/office/drawing/2014/main" id="{7675AAC2-4905-4DB9-9FEE-5CC5A65E01DD}"/>
              </a:ext>
            </a:extLst>
          </p:cNvPr>
          <p:cNvSpPr/>
          <p:nvPr/>
        </p:nvSpPr>
        <p:spPr>
          <a:xfrm>
            <a:off x="17303306" y="3512322"/>
            <a:ext cx="2209767" cy="1325867"/>
          </a:xfrm>
          <a:prstGeom prst="roundRect">
            <a:avLst>
              <a:gd name="adj" fmla="val 3286"/>
            </a:avLst>
          </a:prstGeom>
          <a:solidFill>
            <a:srgbClr val="FFFFCC"/>
          </a:solidFill>
          <a:ln w="3175" cap="flat" cmpd="sng" algn="ctr">
            <a:solidFill>
              <a:srgbClr val="CC9900"/>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1" i="0" u="none" strike="noStrike" kern="1200" cap="none" spc="0" normalizeH="0" baseline="0" noProof="0">
                <a:ln>
                  <a:noFill/>
                </a:ln>
                <a:solidFill>
                  <a:srgbClr val="000000"/>
                </a:solidFill>
                <a:effectLst/>
                <a:uLnTx/>
                <a:uFillTx/>
                <a:latin typeface="Microsoft JhengHei Light"/>
                <a:ea typeface="+mn-ea"/>
                <a:cs typeface="+mn-cs"/>
              </a:rPr>
              <a:t>5.4. Werkzaamheden faciliteren</a:t>
            </a:r>
          </a:p>
        </p:txBody>
      </p:sp>
      <p:graphicFrame>
        <p:nvGraphicFramePr>
          <p:cNvPr id="95" name="Tabel 3">
            <a:extLst>
              <a:ext uri="{FF2B5EF4-FFF2-40B4-BE49-F238E27FC236}">
                <a16:creationId xmlns:a16="http://schemas.microsoft.com/office/drawing/2014/main" id="{0F81E10E-DD1C-4704-A811-3C945F654124}"/>
              </a:ext>
            </a:extLst>
          </p:cNvPr>
          <p:cNvGraphicFramePr>
            <a:graphicFrameLocks noGrp="1"/>
          </p:cNvGraphicFramePr>
          <p:nvPr/>
        </p:nvGraphicFramePr>
        <p:xfrm>
          <a:off x="17301368" y="3753215"/>
          <a:ext cx="2260405" cy="1005960"/>
        </p:xfrm>
        <a:graphic>
          <a:graphicData uri="http://schemas.openxmlformats.org/drawingml/2006/table">
            <a:tbl>
              <a:tblPr>
                <a:tableStyleId>{2D5ABB26-0587-4C30-8999-92F81FD0307C}</a:tableStyleId>
              </a:tblPr>
              <a:tblGrid>
                <a:gridCol w="2260405">
                  <a:extLst>
                    <a:ext uri="{9D8B030D-6E8A-4147-A177-3AD203B41FA5}">
                      <a16:colId xmlns:a16="http://schemas.microsoft.com/office/drawing/2014/main" val="3018278592"/>
                    </a:ext>
                  </a:extLst>
                </a:gridCol>
              </a:tblGrid>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..1.  Uitvoeringsbestekken opstellen en onderhouden</a:t>
                      </a:r>
                    </a:p>
                  </a:txBody>
                  <a:tcPr marL="68580" marR="68580" marT="21600" marB="21600"/>
                </a:tc>
                <a:extLst>
                  <a:ext uri="{0D108BD9-81ED-4DB2-BD59-A6C34878D82A}">
                    <a16:rowId xmlns:a16="http://schemas.microsoft.com/office/drawing/2014/main" val="3623793983"/>
                  </a:ext>
                </a:extLst>
              </a:tr>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..2. Uitvoeringscapaciteit managen</a:t>
                      </a:r>
                    </a:p>
                  </a:txBody>
                  <a:tcPr marL="68580" marR="68580" marT="21600" marB="21600"/>
                </a:tc>
                <a:extLst>
                  <a:ext uri="{0D108BD9-81ED-4DB2-BD59-A6C34878D82A}">
                    <a16:rowId xmlns:a16="http://schemas.microsoft.com/office/drawing/2014/main" val="3523326302"/>
                  </a:ext>
                </a:extLst>
              </a:tr>
              <a:tr h="248940">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..3. Toepassing/</a:t>
                      </a:r>
                      <a:r>
                        <a:rPr kumimoji="0" lang="nl-NL" sz="700" b="0" i="0" u="none" strike="noStrike" kern="1200" cap="none" spc="0" normalizeH="0" baseline="0" err="1">
                          <a:ln>
                            <a:noFill/>
                          </a:ln>
                          <a:solidFill>
                            <a:srgbClr val="000000"/>
                          </a:solidFill>
                          <a:effectLst/>
                          <a:uLnTx/>
                          <a:uFillTx/>
                          <a:latin typeface="Microsoft JhengHei Light"/>
                          <a:ea typeface="+mn-ea"/>
                          <a:cs typeface="+mn-cs"/>
                        </a:rPr>
                        <a:t>uitnutting</a:t>
                      </a:r>
                      <a:r>
                        <a:rPr kumimoji="0" lang="nl-NL" sz="700" b="0" i="0" u="none" strike="noStrike" kern="1200" cap="none" spc="0" normalizeH="0" baseline="0">
                          <a:ln>
                            <a:noFill/>
                          </a:ln>
                          <a:solidFill>
                            <a:srgbClr val="000000"/>
                          </a:solidFill>
                          <a:effectLst/>
                          <a:uLnTx/>
                          <a:uFillTx/>
                          <a:latin typeface="Microsoft JhengHei Light"/>
                          <a:ea typeface="+mn-ea"/>
                          <a:cs typeface="+mn-cs"/>
                        </a:rPr>
                        <a:t> van contracten met derden beheren</a:t>
                      </a:r>
                    </a:p>
                  </a:txBody>
                  <a:tcPr marL="68580" marR="68580" marT="21600" marB="21600"/>
                </a:tc>
                <a:extLst>
                  <a:ext uri="{0D108BD9-81ED-4DB2-BD59-A6C34878D82A}">
                    <a16:rowId xmlns:a16="http://schemas.microsoft.com/office/drawing/2014/main" val="1625242384"/>
                  </a:ext>
                </a:extLst>
              </a:tr>
              <a:tr h="146070">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..4. Goederen en diensten afroepen</a:t>
                      </a:r>
                    </a:p>
                  </a:txBody>
                  <a:tcPr marL="68580" marR="68580" marT="21600" marB="21600"/>
                </a:tc>
                <a:extLst>
                  <a:ext uri="{0D108BD9-81ED-4DB2-BD59-A6C34878D82A}">
                    <a16:rowId xmlns:a16="http://schemas.microsoft.com/office/drawing/2014/main" val="3100095967"/>
                  </a:ext>
                </a:extLst>
              </a:tr>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..5. Magazijnen en voorraden beheren</a:t>
                      </a:r>
                    </a:p>
                  </a:txBody>
                  <a:tcPr marL="68580" marR="68580" marT="21600" marB="21600"/>
                </a:tc>
                <a:extLst>
                  <a:ext uri="{0D108BD9-81ED-4DB2-BD59-A6C34878D82A}">
                    <a16:rowId xmlns:a16="http://schemas.microsoft.com/office/drawing/2014/main" val="4247406757"/>
                  </a:ext>
                </a:extLst>
              </a:tr>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..6. Goederen fysiek distribueren</a:t>
                      </a:r>
                    </a:p>
                  </a:txBody>
                  <a:tcPr marL="68580" marR="68580" marT="21600" marB="21600"/>
                </a:tc>
                <a:extLst>
                  <a:ext uri="{0D108BD9-81ED-4DB2-BD59-A6C34878D82A}">
                    <a16:rowId xmlns:a16="http://schemas.microsoft.com/office/drawing/2014/main" val="2571958378"/>
                  </a:ext>
                </a:extLst>
              </a:tr>
            </a:tbl>
          </a:graphicData>
        </a:graphic>
      </p:graphicFrame>
      <p:sp>
        <p:nvSpPr>
          <p:cNvPr id="50" name="Tijdelijke aanduiding voor tekst 2">
            <a:extLst>
              <a:ext uri="{FF2B5EF4-FFF2-40B4-BE49-F238E27FC236}">
                <a16:creationId xmlns:a16="http://schemas.microsoft.com/office/drawing/2014/main" id="{D6E12A07-F709-4453-A2D8-DB16244B3951}"/>
              </a:ext>
            </a:extLst>
          </p:cNvPr>
          <p:cNvSpPr txBox="1">
            <a:spLocks/>
          </p:cNvSpPr>
          <p:nvPr/>
        </p:nvSpPr>
        <p:spPr>
          <a:xfrm>
            <a:off x="3235610" y="62522"/>
            <a:ext cx="6901969" cy="203093"/>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pPr marL="0" marR="0" lvl="0" indent="0" algn="l" defTabSz="914400" rtl="0" eaLnBrk="1" fontAlgn="auto" latinLnBrk="0" hangingPunct="1">
              <a:lnSpc>
                <a:spcPct val="120000"/>
              </a:lnSpc>
              <a:spcBef>
                <a:spcPts val="0"/>
              </a:spcBef>
              <a:spcAft>
                <a:spcPts val="0"/>
              </a:spcAft>
              <a:buClr>
                <a:srgbClr val="002D41"/>
              </a:buClr>
              <a:buSzTx/>
              <a:buFontTx/>
              <a:buNone/>
              <a:tabLst/>
              <a:defRPr/>
            </a:pPr>
            <a:r>
              <a:rPr kumimoji="0" lang="nl-NL" sz="1500" b="0" i="0" u="none" strike="noStrike" kern="1200" cap="none" spc="0" normalizeH="0" baseline="0" noProof="0">
                <a:ln>
                  <a:noFill/>
                </a:ln>
                <a:solidFill>
                  <a:srgbClr val="48AED0"/>
                </a:solidFill>
                <a:effectLst/>
                <a:uLnTx/>
                <a:uFillTx/>
                <a:latin typeface="Microsoft JhengHei Light" panose="020B0304030504040204" pitchFamily="34" charset="-120"/>
                <a:ea typeface="Microsoft JhengHei Light" panose="020B0304030504040204" pitchFamily="34" charset="-120"/>
                <a:cs typeface="Calibri Light"/>
              </a:rPr>
              <a:t>Niveau 3</a:t>
            </a:r>
          </a:p>
        </p:txBody>
      </p:sp>
      <p:sp>
        <p:nvSpPr>
          <p:cNvPr id="51" name="Titel 1">
            <a:extLst>
              <a:ext uri="{FF2B5EF4-FFF2-40B4-BE49-F238E27FC236}">
                <a16:creationId xmlns:a16="http://schemas.microsoft.com/office/drawing/2014/main" id="{4FBB4BB9-3B9C-411E-8568-E7844188022A}"/>
              </a:ext>
            </a:extLst>
          </p:cNvPr>
          <p:cNvSpPr txBox="1">
            <a:spLocks/>
          </p:cNvSpPr>
          <p:nvPr/>
        </p:nvSpPr>
        <p:spPr>
          <a:xfrm>
            <a:off x="460761" y="6273"/>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marL="0" marR="0" lvl="0" indent="0" algn="l" defTabSz="914418" rtl="0" eaLnBrk="1" fontAlgn="auto" latinLnBrk="0" hangingPunct="1">
              <a:lnSpc>
                <a:spcPts val="2800"/>
              </a:lnSpc>
              <a:spcBef>
                <a:spcPct val="0"/>
              </a:spcBef>
              <a:spcAft>
                <a:spcPts val="0"/>
              </a:spcAft>
              <a:buClrTx/>
              <a:buSzTx/>
              <a:buFontTx/>
              <a:buNone/>
              <a:tabLst/>
              <a:defRPr/>
            </a:pPr>
            <a:r>
              <a:rPr kumimoji="0" lang="nl-NL" sz="2100" b="0" i="0" u="none" strike="noStrike" kern="1200" cap="none" spc="0" normalizeH="0" baseline="0" noProof="0">
                <a:ln>
                  <a:noFill/>
                </a:ln>
                <a:solidFill>
                  <a:srgbClr val="821E7D"/>
                </a:solidFill>
                <a:effectLst/>
                <a:uLnTx/>
                <a:uFillTx/>
                <a:latin typeface="Microsoft JhengHei Light"/>
                <a:ea typeface="+mj-ea"/>
                <a:cs typeface="Arial" pitchFamily="34" charset="0"/>
              </a:rPr>
              <a:t>Business </a:t>
            </a:r>
            <a:r>
              <a:rPr kumimoji="0" lang="nl-NL" sz="2100" b="0" i="0" u="none" strike="noStrike" kern="1200" cap="none" spc="0" normalizeH="0" baseline="0" noProof="0" err="1">
                <a:ln>
                  <a:noFill/>
                </a:ln>
                <a:solidFill>
                  <a:srgbClr val="821E7D"/>
                </a:solidFill>
                <a:effectLst/>
                <a:uLnTx/>
                <a:uFillTx/>
                <a:latin typeface="Microsoft JhengHei Light"/>
                <a:ea typeface="+mj-ea"/>
                <a:cs typeface="Arial" pitchFamily="34" charset="0"/>
              </a:rPr>
              <a:t>capabilities</a:t>
            </a:r>
            <a:endParaRPr kumimoji="0" lang="nl-NL" sz="2100" b="0" i="0" u="none" strike="noStrike" kern="1200" cap="none" spc="0" normalizeH="0" baseline="0" noProof="0">
              <a:ln>
                <a:noFill/>
              </a:ln>
              <a:solidFill>
                <a:srgbClr val="821E7D"/>
              </a:solidFill>
              <a:effectLst/>
              <a:uLnTx/>
              <a:uFillTx/>
              <a:latin typeface="Microsoft JhengHei Light"/>
              <a:ea typeface="+mj-ea"/>
              <a:cs typeface="Arial" pitchFamily="34" charset="0"/>
            </a:endParaRPr>
          </a:p>
        </p:txBody>
      </p:sp>
      <p:graphicFrame>
        <p:nvGraphicFramePr>
          <p:cNvPr id="52" name="Tabel 3">
            <a:extLst>
              <a:ext uri="{FF2B5EF4-FFF2-40B4-BE49-F238E27FC236}">
                <a16:creationId xmlns:a16="http://schemas.microsoft.com/office/drawing/2014/main" id="{E29BE100-C1CC-4706-AA68-C6A40ED18413}"/>
              </a:ext>
            </a:extLst>
          </p:cNvPr>
          <p:cNvGraphicFramePr>
            <a:graphicFrameLocks noGrp="1"/>
          </p:cNvGraphicFramePr>
          <p:nvPr>
            <p:extLst>
              <p:ext uri="{D42A27DB-BD31-4B8C-83A1-F6EECF244321}">
                <p14:modId xmlns:p14="http://schemas.microsoft.com/office/powerpoint/2010/main" val="2244410329"/>
              </p:ext>
            </p:extLst>
          </p:nvPr>
        </p:nvGraphicFramePr>
        <p:xfrm>
          <a:off x="19497677" y="604240"/>
          <a:ext cx="2199936" cy="623763"/>
        </p:xfrm>
        <a:graphic>
          <a:graphicData uri="http://schemas.openxmlformats.org/drawingml/2006/table">
            <a:tbl>
              <a:tblPr>
                <a:tableStyleId>{2D5ABB26-0587-4C30-8999-92F81FD0307C}</a:tableStyleId>
              </a:tblPr>
              <a:tblGrid>
                <a:gridCol w="2199936">
                  <a:extLst>
                    <a:ext uri="{9D8B030D-6E8A-4147-A177-3AD203B41FA5}">
                      <a16:colId xmlns:a16="http://schemas.microsoft.com/office/drawing/2014/main" val="4109487623"/>
                    </a:ext>
                  </a:extLst>
                </a:gridCol>
              </a:tblGrid>
              <a:tr h="146070">
                <a:tc>
                  <a:txBody>
                    <a:bodyPr/>
                    <a:lstStyle/>
                    <a:p>
                      <a:pPr marL="179388" indent="-179388"/>
                      <a:r>
                        <a:rPr kumimoji="0" lang="nl-NL" sz="700" b="0" i="0" u="none" strike="noStrike" kern="1200" cap="none" spc="0" normalizeH="0" baseline="0">
                          <a:ln>
                            <a:noFill/>
                          </a:ln>
                          <a:solidFill>
                            <a:srgbClr val="080808"/>
                          </a:solidFill>
                          <a:effectLst/>
                          <a:uLnTx/>
                          <a:uFillTx/>
                          <a:latin typeface="Microsoft JhengHei Light"/>
                          <a:ea typeface="+mn-ea"/>
                          <a:cs typeface="+mn-cs"/>
                        </a:rPr>
                        <a:t>..1. Relatie met marktpartijen onderhouden</a:t>
                      </a:r>
                    </a:p>
                  </a:txBody>
                  <a:tcPr marL="68580" marR="68580" marT="21600" marB="21600"/>
                </a:tc>
                <a:extLst>
                  <a:ext uri="{0D108BD9-81ED-4DB2-BD59-A6C34878D82A}">
                    <a16:rowId xmlns:a16="http://schemas.microsoft.com/office/drawing/2014/main" val="3623793983"/>
                  </a:ext>
                </a:extLst>
              </a:tr>
              <a:tr h="174123">
                <a:tc>
                  <a:txBody>
                    <a:bodyPr/>
                    <a:lstStyle/>
                    <a:p>
                      <a:pPr marL="179388" marR="0" lvl="0" indent="-179388"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80808"/>
                          </a:solidFill>
                          <a:effectLst/>
                          <a:uLnTx/>
                          <a:uFillTx/>
                          <a:latin typeface="Microsoft JhengHei Light"/>
                          <a:ea typeface="+mn-ea"/>
                          <a:cs typeface="+mn-cs"/>
                        </a:rPr>
                        <a:t>..2. Vragen van </a:t>
                      </a:r>
                      <a:r>
                        <a:rPr kumimoji="0" lang="nl-NL" sz="700" b="0" i="0" u="none" strike="noStrike" kern="1200" cap="none" spc="0" normalizeH="0" baseline="0">
                          <a:ln>
                            <a:noFill/>
                          </a:ln>
                          <a:solidFill>
                            <a:srgbClr val="080808"/>
                          </a:solidFill>
                          <a:effectLst/>
                          <a:highlight>
                            <a:srgbClr val="00FF00"/>
                          </a:highlight>
                          <a:uLnTx/>
                          <a:uFillTx/>
                          <a:latin typeface="Microsoft JhengHei Light"/>
                          <a:ea typeface="+mn-ea"/>
                          <a:cs typeface="+mn-cs"/>
                        </a:rPr>
                        <a:t>marktpartijen afhandelen</a:t>
                      </a:r>
                    </a:p>
                  </a:txBody>
                  <a:tcPr marL="68580" marR="68580" marT="21600" marB="21600"/>
                </a:tc>
                <a:extLst>
                  <a:ext uri="{0D108BD9-81ED-4DB2-BD59-A6C34878D82A}">
                    <a16:rowId xmlns:a16="http://schemas.microsoft.com/office/drawing/2014/main" val="3360572625"/>
                  </a:ext>
                </a:extLst>
              </a:tr>
              <a:tr h="146163">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80808"/>
                          </a:solidFill>
                          <a:effectLst/>
                          <a:highlight>
                            <a:srgbClr val="FFFF00"/>
                          </a:highlight>
                          <a:uLnTx/>
                          <a:uFillTx/>
                          <a:latin typeface="Microsoft JhengHei Light"/>
                          <a:ea typeface="+mn-ea"/>
                          <a:cs typeface="+mn-cs"/>
                        </a:rPr>
                        <a:t>..3. Contracten voor markdiensten afsluiten</a:t>
                      </a:r>
                    </a:p>
                  </a:txBody>
                  <a:tcPr marL="68580" marR="68580" marT="21600" marB="21600"/>
                </a:tc>
                <a:extLst>
                  <a:ext uri="{0D108BD9-81ED-4DB2-BD59-A6C34878D82A}">
                    <a16:rowId xmlns:a16="http://schemas.microsoft.com/office/drawing/2014/main" val="615185113"/>
                  </a:ext>
                </a:extLst>
              </a:tr>
              <a:tr h="146070">
                <a:tc>
                  <a:txBody>
                    <a:bodyPr/>
                    <a:lstStyle/>
                    <a:p>
                      <a:pPr marL="179388" marR="0" lvl="0" indent="-179388"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80808"/>
                          </a:solidFill>
                          <a:effectLst/>
                          <a:highlight>
                            <a:srgbClr val="FFFF00"/>
                          </a:highlight>
                          <a:uLnTx/>
                          <a:uFillTx/>
                          <a:latin typeface="Microsoft JhengHei Light"/>
                          <a:ea typeface="+mn-ea"/>
                          <a:cs typeface="+mn-cs"/>
                        </a:rPr>
                        <a:t>..4. Energiemarkten beheren</a:t>
                      </a:r>
                    </a:p>
                  </a:txBody>
                  <a:tcPr marL="68580" marR="68580" marT="21600" marB="21600"/>
                </a:tc>
                <a:extLst>
                  <a:ext uri="{0D108BD9-81ED-4DB2-BD59-A6C34878D82A}">
                    <a16:rowId xmlns:a16="http://schemas.microsoft.com/office/drawing/2014/main" val="2265448905"/>
                  </a:ext>
                </a:extLst>
              </a:tr>
            </a:tbl>
          </a:graphicData>
        </a:graphic>
      </p:graphicFrame>
      <p:sp>
        <p:nvSpPr>
          <p:cNvPr id="49" name="Afgeronde rechthoek 11">
            <a:extLst>
              <a:ext uri="{FF2B5EF4-FFF2-40B4-BE49-F238E27FC236}">
                <a16:creationId xmlns:a16="http://schemas.microsoft.com/office/drawing/2014/main" id="{29F135E8-45D3-47F4-A8C4-15B91AC42E35}"/>
              </a:ext>
            </a:extLst>
          </p:cNvPr>
          <p:cNvSpPr/>
          <p:nvPr/>
        </p:nvSpPr>
        <p:spPr>
          <a:xfrm>
            <a:off x="12692478" y="3124052"/>
            <a:ext cx="2209837" cy="1001627"/>
          </a:xfrm>
          <a:prstGeom prst="roundRect">
            <a:avLst>
              <a:gd name="adj" fmla="val 6498"/>
            </a:avLst>
          </a:prstGeom>
          <a:solidFill>
            <a:srgbClr val="EDEBF9"/>
          </a:solidFill>
          <a:ln w="3175">
            <a:solidFill>
              <a:srgbClr val="7030A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a:ln>
                  <a:noFill/>
                </a:ln>
                <a:solidFill>
                  <a:srgbClr val="000000">
                    <a:lumMod val="50000"/>
                  </a:srgbClr>
                </a:solidFill>
                <a:effectLst/>
                <a:uLnTx/>
                <a:uFillTx/>
                <a:latin typeface="Microsoft JhengHei Light"/>
                <a:ea typeface="+mn-ea"/>
                <a:cs typeface="+mn-cs"/>
              </a:rPr>
              <a:t>4.1. Metingen van energietransport en -netten beschikbaar krijgen</a:t>
            </a:r>
          </a:p>
        </p:txBody>
      </p:sp>
      <p:graphicFrame>
        <p:nvGraphicFramePr>
          <p:cNvPr id="53" name="Tabel 3">
            <a:extLst>
              <a:ext uri="{FF2B5EF4-FFF2-40B4-BE49-F238E27FC236}">
                <a16:creationId xmlns:a16="http://schemas.microsoft.com/office/drawing/2014/main" id="{2F3E0AA6-918F-4AF3-B6C4-D38F9AACD772}"/>
              </a:ext>
            </a:extLst>
          </p:cNvPr>
          <p:cNvGraphicFramePr>
            <a:graphicFrameLocks noGrp="1"/>
          </p:cNvGraphicFramePr>
          <p:nvPr>
            <p:extLst>
              <p:ext uri="{D42A27DB-BD31-4B8C-83A1-F6EECF244321}">
                <p14:modId xmlns:p14="http://schemas.microsoft.com/office/powerpoint/2010/main" val="865718942"/>
              </p:ext>
            </p:extLst>
          </p:nvPr>
        </p:nvGraphicFramePr>
        <p:xfrm>
          <a:off x="12653291" y="3381239"/>
          <a:ext cx="2372132" cy="812684"/>
        </p:xfrm>
        <a:graphic>
          <a:graphicData uri="http://schemas.openxmlformats.org/drawingml/2006/table">
            <a:tbl>
              <a:tblPr>
                <a:tableStyleId>{2D5ABB26-0587-4C30-8999-92F81FD0307C}</a:tableStyleId>
              </a:tblPr>
              <a:tblGrid>
                <a:gridCol w="2372132">
                  <a:extLst>
                    <a:ext uri="{9D8B030D-6E8A-4147-A177-3AD203B41FA5}">
                      <a16:colId xmlns:a16="http://schemas.microsoft.com/office/drawing/2014/main" val="4109487623"/>
                    </a:ext>
                  </a:extLst>
                </a:gridCol>
              </a:tblGrid>
              <a:tr h="266121">
                <a:tc>
                  <a:txBody>
                    <a:bodyPr/>
                    <a:lstStyle/>
                    <a:p>
                      <a:pPr marL="179388" indent="-179388"/>
                      <a:r>
                        <a:rPr kumimoji="0" lang="nl-NL" sz="700" b="0" i="0" u="none" strike="noStrike" kern="1200" cap="none" spc="0" normalizeH="0" baseline="0">
                          <a:ln>
                            <a:noFill/>
                          </a:ln>
                          <a:solidFill>
                            <a:schemeClr val="accent4">
                              <a:lumMod val="50000"/>
                            </a:schemeClr>
                          </a:solidFill>
                          <a:effectLst/>
                          <a:highlight>
                            <a:srgbClr val="00FF00"/>
                          </a:highlight>
                          <a:uLnTx/>
                          <a:uFillTx/>
                          <a:latin typeface="Microsoft JhengHei Light"/>
                          <a:ea typeface="+mn-ea"/>
                          <a:cs typeface="+mn-cs"/>
                        </a:rPr>
                        <a:t>..1. </a:t>
                      </a:r>
                      <a:r>
                        <a:rPr kumimoji="0" lang="nl-NL" sz="700" b="0" i="0" u="none" strike="noStrike" kern="1200" cap="none" spc="0" normalizeH="0" baseline="0">
                          <a:ln>
                            <a:noFill/>
                          </a:ln>
                          <a:solidFill>
                            <a:srgbClr val="000000"/>
                          </a:solidFill>
                          <a:effectLst/>
                          <a:highlight>
                            <a:srgbClr val="00FF00"/>
                          </a:highlight>
                          <a:uLnTx/>
                          <a:uFillTx/>
                          <a:latin typeface="Microsoft JhengHei Light"/>
                          <a:ea typeface="+mn-ea"/>
                          <a:cs typeface="+mn-cs"/>
                        </a:rPr>
                        <a:t>Energietransport en -netten waarnemen en omzetten in metingen</a:t>
                      </a:r>
                    </a:p>
                  </a:txBody>
                  <a:tcPr marL="68580" marR="68580" marT="21600" marB="21600"/>
                </a:tc>
                <a:extLst>
                  <a:ext uri="{0D108BD9-81ED-4DB2-BD59-A6C34878D82A}">
                    <a16:rowId xmlns:a16="http://schemas.microsoft.com/office/drawing/2014/main" val="3623793983"/>
                  </a:ext>
                </a:extLst>
              </a:tr>
              <a:tr h="135254">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..2. Metingen verzamelen</a:t>
                      </a:r>
                    </a:p>
                  </a:txBody>
                  <a:tcPr marL="68580" marR="68580" marT="21600" marB="21600"/>
                </a:tc>
                <a:extLst>
                  <a:ext uri="{0D108BD9-81ED-4DB2-BD59-A6C34878D82A}">
                    <a16:rowId xmlns:a16="http://schemas.microsoft.com/office/drawing/2014/main" val="3523326302"/>
                  </a:ext>
                </a:extLst>
              </a:tr>
              <a:tr h="165160">
                <a:tc>
                  <a:txBody>
                    <a:bodyPr/>
                    <a:lstStyle/>
                    <a:p>
                      <a:pPr marL="179388" indent="-179388"/>
                      <a:r>
                        <a:rPr kumimoji="0" lang="nl-NL" sz="700" b="0" i="0" u="none" strike="noStrike" kern="1200" cap="none" spc="0" normalizeH="0" baseline="0">
                          <a:ln>
                            <a:noFill/>
                          </a:ln>
                          <a:solidFill>
                            <a:srgbClr val="000000"/>
                          </a:solidFill>
                          <a:effectLst/>
                          <a:highlight>
                            <a:srgbClr val="00FF00"/>
                          </a:highlight>
                          <a:uLnTx/>
                          <a:uFillTx/>
                          <a:latin typeface="Microsoft JhengHei Light"/>
                          <a:ea typeface="+mn-ea"/>
                          <a:cs typeface="+mn-cs"/>
                        </a:rPr>
                        <a:t>..3. Metingen interpretabel maken</a:t>
                      </a:r>
                    </a:p>
                  </a:txBody>
                  <a:tcPr marL="68580" marR="68580" marT="21600" marB="21600"/>
                </a:tc>
                <a:extLst>
                  <a:ext uri="{0D108BD9-81ED-4DB2-BD59-A6C34878D82A}">
                    <a16:rowId xmlns:a16="http://schemas.microsoft.com/office/drawing/2014/main" val="1625242384"/>
                  </a:ext>
                </a:extLst>
              </a:tr>
              <a:tr h="231523">
                <a:tc>
                  <a:txBody>
                    <a:bodyPr/>
                    <a:lstStyle/>
                    <a:p>
                      <a:pPr marL="179388" indent="-179388"/>
                      <a:r>
                        <a:rPr kumimoji="0" lang="nl-NL" sz="700" b="0" i="0" u="none" strike="noStrike" kern="1200" cap="none" spc="0" normalizeH="0" baseline="0">
                          <a:ln>
                            <a:noFill/>
                          </a:ln>
                          <a:solidFill>
                            <a:srgbClr val="000000"/>
                          </a:solidFill>
                          <a:effectLst/>
                          <a:highlight>
                            <a:srgbClr val="00FF00"/>
                          </a:highlight>
                          <a:uLnTx/>
                          <a:uFillTx/>
                          <a:latin typeface="Microsoft JhengHei Light"/>
                          <a:ea typeface="+mn-ea"/>
                          <a:cs typeface="+mn-cs"/>
                        </a:rPr>
                        <a:t>..4. Metingen valideren</a:t>
                      </a:r>
                    </a:p>
                  </a:txBody>
                  <a:tcPr marL="68580" marR="68580" marT="21600" marB="21600"/>
                </a:tc>
                <a:extLst>
                  <a:ext uri="{0D108BD9-81ED-4DB2-BD59-A6C34878D82A}">
                    <a16:rowId xmlns:a16="http://schemas.microsoft.com/office/drawing/2014/main" val="2441935083"/>
                  </a:ext>
                </a:extLst>
              </a:tr>
            </a:tbl>
          </a:graphicData>
        </a:graphic>
      </p:graphicFrame>
      <p:sp>
        <p:nvSpPr>
          <p:cNvPr id="54" name="Afgeronde rechthoek 13">
            <a:extLst>
              <a:ext uri="{FF2B5EF4-FFF2-40B4-BE49-F238E27FC236}">
                <a16:creationId xmlns:a16="http://schemas.microsoft.com/office/drawing/2014/main" id="{3B9CB171-6630-4603-901D-E4A213AC636A}"/>
              </a:ext>
            </a:extLst>
          </p:cNvPr>
          <p:cNvSpPr/>
          <p:nvPr/>
        </p:nvSpPr>
        <p:spPr>
          <a:xfrm>
            <a:off x="12695147" y="4162173"/>
            <a:ext cx="2220473" cy="683494"/>
          </a:xfrm>
          <a:prstGeom prst="roundRect">
            <a:avLst>
              <a:gd name="adj" fmla="val 5532"/>
            </a:avLst>
          </a:prstGeom>
          <a:solidFill>
            <a:srgbClr val="EDEBF9"/>
          </a:solidFill>
          <a:ln w="3175">
            <a:solidFill>
              <a:srgbClr val="7030A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a:ln>
                  <a:noFill/>
                </a:ln>
                <a:solidFill>
                  <a:srgbClr val="080808"/>
                </a:solidFill>
                <a:effectLst/>
                <a:uLnTx/>
                <a:uFillTx/>
                <a:latin typeface="Microsoft JhengHei Light"/>
                <a:ea typeface="+mn-ea"/>
                <a:cs typeface="+mn-cs"/>
              </a:rPr>
              <a:t>4.2. Metingen van energietransport en -netten ter beschikking stellen</a:t>
            </a:r>
          </a:p>
        </p:txBody>
      </p:sp>
      <p:graphicFrame>
        <p:nvGraphicFramePr>
          <p:cNvPr id="55" name="Tabel 3">
            <a:extLst>
              <a:ext uri="{FF2B5EF4-FFF2-40B4-BE49-F238E27FC236}">
                <a16:creationId xmlns:a16="http://schemas.microsoft.com/office/drawing/2014/main" id="{DE56AB74-63FD-483F-8A5A-3D83289410EE}"/>
              </a:ext>
            </a:extLst>
          </p:cNvPr>
          <p:cNvGraphicFramePr>
            <a:graphicFrameLocks noGrp="1"/>
          </p:cNvGraphicFramePr>
          <p:nvPr>
            <p:extLst>
              <p:ext uri="{D42A27DB-BD31-4B8C-83A1-F6EECF244321}">
                <p14:modId xmlns:p14="http://schemas.microsoft.com/office/powerpoint/2010/main" val="1183870697"/>
              </p:ext>
            </p:extLst>
          </p:nvPr>
        </p:nvGraphicFramePr>
        <p:xfrm>
          <a:off x="12654076" y="4471511"/>
          <a:ext cx="2371347" cy="350627"/>
        </p:xfrm>
        <a:graphic>
          <a:graphicData uri="http://schemas.openxmlformats.org/drawingml/2006/table">
            <a:tbl>
              <a:tblPr>
                <a:tableStyleId>{2D5ABB26-0587-4C30-8999-92F81FD0307C}</a:tableStyleId>
              </a:tblPr>
              <a:tblGrid>
                <a:gridCol w="2371347">
                  <a:extLst>
                    <a:ext uri="{9D8B030D-6E8A-4147-A177-3AD203B41FA5}">
                      <a16:colId xmlns:a16="http://schemas.microsoft.com/office/drawing/2014/main" val="1870407470"/>
                    </a:ext>
                  </a:extLst>
                </a:gridCol>
              </a:tblGrid>
              <a:tr h="136239">
                <a:tc>
                  <a:txBody>
                    <a:bodyPr/>
                    <a:lstStyle/>
                    <a:p>
                      <a:pPr marL="88900" indent="-88900"/>
                      <a:r>
                        <a:rPr kumimoji="0" lang="nl-NL" sz="700" b="0" i="0" u="none" strike="noStrike" kern="1200" cap="none" spc="0" normalizeH="0" baseline="0">
                          <a:ln>
                            <a:noFill/>
                          </a:ln>
                          <a:solidFill>
                            <a:srgbClr val="000000"/>
                          </a:solidFill>
                          <a:effectLst/>
                          <a:highlight>
                            <a:srgbClr val="00FF00"/>
                          </a:highlight>
                          <a:uLnTx/>
                          <a:uFillTx/>
                          <a:latin typeface="Microsoft JhengHei Light"/>
                          <a:ea typeface="+mn-ea"/>
                          <a:cs typeface="+mn-cs"/>
                        </a:rPr>
                        <a:t>..1. Metingen direct beschikbaar maken.</a:t>
                      </a:r>
                    </a:p>
                  </a:txBody>
                  <a:tcPr marL="68580" marR="0" marT="21600" marB="21600"/>
                </a:tc>
                <a:extLst>
                  <a:ext uri="{0D108BD9-81ED-4DB2-BD59-A6C34878D82A}">
                    <a16:rowId xmlns:a16="http://schemas.microsoft.com/office/drawing/2014/main" val="3623793983"/>
                  </a:ext>
                </a:extLst>
              </a:tr>
              <a:tr h="200747">
                <a:tc>
                  <a:txBody>
                    <a:bodyPr/>
                    <a:lstStyle/>
                    <a:p>
                      <a:pPr marL="88900" indent="-88900"/>
                      <a:r>
                        <a:rPr kumimoji="0" lang="nl-NL" sz="700" b="0" i="0" u="none" strike="noStrike" kern="1200" cap="none" spc="0" normalizeH="0" baseline="0">
                          <a:ln>
                            <a:noFill/>
                          </a:ln>
                          <a:solidFill>
                            <a:srgbClr val="000000"/>
                          </a:solidFill>
                          <a:effectLst/>
                          <a:highlight>
                            <a:srgbClr val="00FF00"/>
                          </a:highlight>
                          <a:uLnTx/>
                          <a:uFillTx/>
                          <a:latin typeface="Microsoft JhengHei Light"/>
                          <a:ea typeface="+mn-ea"/>
                          <a:cs typeface="+mn-cs"/>
                        </a:rPr>
                        <a:t>..2. Metingen op afroep beschikbaar maken.</a:t>
                      </a:r>
                    </a:p>
                  </a:txBody>
                  <a:tcPr marL="68580" marR="0" marT="21600" marB="21600"/>
                </a:tc>
                <a:extLst>
                  <a:ext uri="{0D108BD9-81ED-4DB2-BD59-A6C34878D82A}">
                    <a16:rowId xmlns:a16="http://schemas.microsoft.com/office/drawing/2014/main" val="3523326302"/>
                  </a:ext>
                </a:extLst>
              </a:tr>
            </a:tbl>
          </a:graphicData>
        </a:graphic>
      </p:graphicFrame>
      <p:graphicFrame>
        <p:nvGraphicFramePr>
          <p:cNvPr id="47" name="Tabel 3">
            <a:extLst>
              <a:ext uri="{FF2B5EF4-FFF2-40B4-BE49-F238E27FC236}">
                <a16:creationId xmlns:a16="http://schemas.microsoft.com/office/drawing/2014/main" id="{2007E8AE-0F5A-4E88-B2E9-B1021B9847B6}"/>
              </a:ext>
            </a:extLst>
          </p:cNvPr>
          <p:cNvGraphicFramePr>
            <a:graphicFrameLocks noGrp="1"/>
          </p:cNvGraphicFramePr>
          <p:nvPr>
            <p:extLst>
              <p:ext uri="{D42A27DB-BD31-4B8C-83A1-F6EECF244321}">
                <p14:modId xmlns:p14="http://schemas.microsoft.com/office/powerpoint/2010/main" val="1518733901"/>
              </p:ext>
            </p:extLst>
          </p:nvPr>
        </p:nvGraphicFramePr>
        <p:xfrm>
          <a:off x="12681413" y="1568487"/>
          <a:ext cx="2211406" cy="749400"/>
        </p:xfrm>
        <a:graphic>
          <a:graphicData uri="http://schemas.openxmlformats.org/drawingml/2006/table">
            <a:tbl>
              <a:tblPr>
                <a:tableStyleId>{2D5ABB26-0587-4C30-8999-92F81FD0307C}</a:tableStyleId>
              </a:tblPr>
              <a:tblGrid>
                <a:gridCol w="2211406">
                  <a:extLst>
                    <a:ext uri="{9D8B030D-6E8A-4147-A177-3AD203B41FA5}">
                      <a16:colId xmlns:a16="http://schemas.microsoft.com/office/drawing/2014/main" val="1870407470"/>
                    </a:ext>
                  </a:extLst>
                </a:gridCol>
              </a:tblGrid>
              <a:tr h="146070">
                <a:tc>
                  <a:txBody>
                    <a:bodyPr/>
                    <a:lstStyle/>
                    <a:p>
                      <a:r>
                        <a:rPr kumimoji="0" lang="nl-NL" sz="700" b="0" i="0" u="none" strike="noStrike" kern="1200" cap="none" spc="0" normalizeH="0" baseline="0">
                          <a:ln>
                            <a:noFill/>
                          </a:ln>
                          <a:solidFill>
                            <a:srgbClr val="000000"/>
                          </a:solidFill>
                          <a:effectLst/>
                          <a:highlight>
                            <a:srgbClr val="00FF00"/>
                          </a:highlight>
                          <a:uLnTx/>
                          <a:uFillTx/>
                          <a:latin typeface="Microsoft JhengHei Light"/>
                          <a:ea typeface="+mn-ea"/>
                          <a:cs typeface="+mn-cs"/>
                        </a:rPr>
                        <a:t>..1. Storingen classificeren</a:t>
                      </a:r>
                    </a:p>
                  </a:txBody>
                  <a:tcPr marL="68580" marR="68580" marT="21600" marB="21600"/>
                </a:tc>
                <a:extLst>
                  <a:ext uri="{0D108BD9-81ED-4DB2-BD59-A6C34878D82A}">
                    <a16:rowId xmlns:a16="http://schemas.microsoft.com/office/drawing/2014/main" val="3623793983"/>
                  </a:ext>
                </a:extLst>
              </a:tr>
              <a:tr h="146070">
                <a:tc>
                  <a:txBody>
                    <a:bodyPr/>
                    <a:lstStyle/>
                    <a:p>
                      <a:pPr marL="179388" indent="-179388"/>
                      <a:r>
                        <a:rPr kumimoji="0" lang="nl-NL" sz="700" b="0" i="0" u="none" strike="noStrike" kern="1200" cap="none" spc="0" normalizeH="0" baseline="0">
                          <a:ln>
                            <a:noFill/>
                          </a:ln>
                          <a:solidFill>
                            <a:srgbClr val="000000"/>
                          </a:solidFill>
                          <a:effectLst/>
                          <a:highlight>
                            <a:srgbClr val="00FF00"/>
                          </a:highlight>
                          <a:uLnTx/>
                          <a:uFillTx/>
                          <a:latin typeface="Microsoft JhengHei Light"/>
                          <a:ea typeface="+mn-ea"/>
                          <a:cs typeface="+mn-cs"/>
                        </a:rPr>
                        <a:t>..2. Storingen toewijzen</a:t>
                      </a:r>
                    </a:p>
                  </a:txBody>
                  <a:tcPr marL="68580" marR="68580" marT="21600" marB="21600"/>
                </a:tc>
                <a:extLst>
                  <a:ext uri="{0D108BD9-81ED-4DB2-BD59-A6C34878D82A}">
                    <a16:rowId xmlns:a16="http://schemas.microsoft.com/office/drawing/2014/main" val="3523326302"/>
                  </a:ext>
                </a:extLst>
              </a:tr>
              <a:tr h="1460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highlight>
                            <a:srgbClr val="00FF00"/>
                          </a:highlight>
                          <a:uLnTx/>
                          <a:uFillTx/>
                          <a:latin typeface="Microsoft JhengHei Light"/>
                          <a:ea typeface="+mn-ea"/>
                          <a:cs typeface="+mn-cs"/>
                        </a:rPr>
                        <a:t>..3. Storingen analyseren</a:t>
                      </a:r>
                    </a:p>
                  </a:txBody>
                  <a:tcPr marL="68580" marR="68580" marT="21600" marB="21600"/>
                </a:tc>
                <a:extLst>
                  <a:ext uri="{0D108BD9-81ED-4DB2-BD59-A6C34878D82A}">
                    <a16:rowId xmlns:a16="http://schemas.microsoft.com/office/drawing/2014/main" val="132827128"/>
                  </a:ext>
                </a:extLst>
              </a:tr>
              <a:tr h="1460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highlight>
                            <a:srgbClr val="00FF00"/>
                          </a:highlight>
                          <a:uLnTx/>
                          <a:uFillTx/>
                          <a:latin typeface="Microsoft JhengHei Light"/>
                          <a:ea typeface="+mn-ea"/>
                          <a:cs typeface="+mn-cs"/>
                        </a:rPr>
                        <a:t>..4. Storingen en onderbrekingen oplossen</a:t>
                      </a:r>
                    </a:p>
                  </a:txBody>
                  <a:tcPr marL="68580" marR="68580" marT="21600" marB="21600"/>
                </a:tc>
                <a:extLst>
                  <a:ext uri="{0D108BD9-81ED-4DB2-BD59-A6C34878D82A}">
                    <a16:rowId xmlns:a16="http://schemas.microsoft.com/office/drawing/2014/main" val="1625242384"/>
                  </a:ext>
                </a:extLst>
              </a:tr>
              <a:tr h="146070">
                <a:tc>
                  <a:txBody>
                    <a:bodyPr/>
                    <a:lstStyle/>
                    <a:p>
                      <a:r>
                        <a:rPr kumimoji="0" lang="nl-NL" sz="700" b="0" i="0" u="none" strike="noStrike" kern="1200" cap="none" spc="0" normalizeH="0" baseline="0">
                          <a:ln>
                            <a:noFill/>
                          </a:ln>
                          <a:solidFill>
                            <a:srgbClr val="000000"/>
                          </a:solidFill>
                          <a:effectLst/>
                          <a:highlight>
                            <a:srgbClr val="00FF00"/>
                          </a:highlight>
                          <a:uLnTx/>
                          <a:uFillTx/>
                          <a:latin typeface="Microsoft JhengHei Light"/>
                          <a:ea typeface="+mn-ea"/>
                          <a:cs typeface="+mn-cs"/>
                        </a:rPr>
                        <a:t>..5. Definitief herstel storingen initiëren</a:t>
                      </a:r>
                    </a:p>
                  </a:txBody>
                  <a:tcPr marL="68580" marR="68580" marT="21600" marB="21600"/>
                </a:tc>
                <a:extLst>
                  <a:ext uri="{0D108BD9-81ED-4DB2-BD59-A6C34878D82A}">
                    <a16:rowId xmlns:a16="http://schemas.microsoft.com/office/drawing/2014/main" val="3100095967"/>
                  </a:ext>
                </a:extLst>
              </a:tr>
            </a:tbl>
          </a:graphicData>
        </a:graphic>
      </p:graphicFrame>
      <p:sp>
        <p:nvSpPr>
          <p:cNvPr id="48" name="Tekstvak 47">
            <a:extLst>
              <a:ext uri="{FF2B5EF4-FFF2-40B4-BE49-F238E27FC236}">
                <a16:creationId xmlns:a16="http://schemas.microsoft.com/office/drawing/2014/main" id="{E11E79AD-09C4-4C13-93CA-F5C01A133423}"/>
              </a:ext>
            </a:extLst>
          </p:cNvPr>
          <p:cNvSpPr txBox="1"/>
          <p:nvPr/>
        </p:nvSpPr>
        <p:spPr>
          <a:xfrm>
            <a:off x="4328128" y="9722"/>
            <a:ext cx="4734053" cy="507831"/>
          </a:xfrm>
          <a:prstGeom prst="rect">
            <a:avLst/>
          </a:prstGeom>
          <a:noFill/>
        </p:spPr>
        <p:txBody>
          <a:bodyPr wrap="none" rtlCol="0">
            <a:spAutoFit/>
          </a:bodyPr>
          <a:lstStyle/>
          <a:p>
            <a:r>
              <a:rPr lang="nl-NL"/>
              <a:t>Nieuw/veranderd ten opzichte van Versie 1.0: </a:t>
            </a:r>
            <a:r>
              <a:rPr lang="nl-NL">
                <a:highlight>
                  <a:srgbClr val="00FF00"/>
                </a:highlight>
              </a:rPr>
              <a:t>Formulering;</a:t>
            </a:r>
            <a:r>
              <a:rPr lang="nl-NL"/>
              <a:t> </a:t>
            </a:r>
            <a:br>
              <a:rPr lang="nl-NL"/>
            </a:br>
            <a:r>
              <a:rPr lang="nl-NL"/>
              <a:t>                                                                          </a:t>
            </a:r>
            <a:r>
              <a:rPr lang="nl-NL">
                <a:highlight>
                  <a:srgbClr val="FFFF00"/>
                </a:highlight>
              </a:rPr>
              <a:t>Nieuw</a:t>
            </a:r>
          </a:p>
        </p:txBody>
      </p:sp>
      <p:pic>
        <p:nvPicPr>
          <p:cNvPr id="3" name="Afbeelding 2">
            <a:extLst>
              <a:ext uri="{FF2B5EF4-FFF2-40B4-BE49-F238E27FC236}">
                <a16:creationId xmlns:a16="http://schemas.microsoft.com/office/drawing/2014/main" id="{EFCECAB2-4C7A-421C-AB09-1C78D87B5833}"/>
              </a:ext>
            </a:extLst>
          </p:cNvPr>
          <p:cNvPicPr>
            <a:picLocks noChangeAspect="1"/>
          </p:cNvPicPr>
          <p:nvPr/>
        </p:nvPicPr>
        <p:blipFill>
          <a:blip r:embed="rId3"/>
          <a:stretch>
            <a:fillRect/>
          </a:stretch>
        </p:blipFill>
        <p:spPr>
          <a:xfrm>
            <a:off x="0" y="512301"/>
            <a:ext cx="9144000" cy="4601497"/>
          </a:xfrm>
          <a:prstGeom prst="rect">
            <a:avLst/>
          </a:prstGeom>
        </p:spPr>
      </p:pic>
    </p:spTree>
    <p:extLst>
      <p:ext uri="{BB962C8B-B14F-4D97-AF65-F5344CB8AC3E}">
        <p14:creationId xmlns:p14="http://schemas.microsoft.com/office/powerpoint/2010/main" val="29916687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a:extLst>
              <a:ext uri="{FF2B5EF4-FFF2-40B4-BE49-F238E27FC236}">
                <a16:creationId xmlns:a16="http://schemas.microsoft.com/office/drawing/2014/main" id="{D3DC1759-3ECB-4E66-BDAD-216C890143C1}"/>
              </a:ext>
            </a:extLst>
          </p:cNvPr>
          <p:cNvSpPr txBox="1">
            <a:spLocks/>
          </p:cNvSpPr>
          <p:nvPr/>
        </p:nvSpPr>
        <p:spPr>
          <a:xfrm>
            <a:off x="535676" y="396000"/>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lvl="0">
              <a:defRPr/>
            </a:pPr>
            <a:r>
              <a:rPr lang="nl-NL" sz="2100">
                <a:solidFill>
                  <a:srgbClr val="821E7D"/>
                </a:solidFill>
                <a:latin typeface="Microsoft JhengHei Light"/>
              </a:rPr>
              <a:t>1. Wat is het NBility model</a:t>
            </a:r>
          </a:p>
          <a:p>
            <a:pPr defTabSz="685814">
              <a:lnSpc>
                <a:spcPts val="2100"/>
              </a:lnSpc>
              <a:defRPr/>
            </a:pPr>
            <a:endParaRPr lang="nl-NL" sz="2100">
              <a:solidFill>
                <a:srgbClr val="821E7D"/>
              </a:solidFill>
              <a:latin typeface="Microsoft JhengHei Light"/>
            </a:endParaRPr>
          </a:p>
        </p:txBody>
      </p:sp>
      <p:sp>
        <p:nvSpPr>
          <p:cNvPr id="6" name="Tijdelijke aanduiding voor inhoud 5">
            <a:extLst>
              <a:ext uri="{FF2B5EF4-FFF2-40B4-BE49-F238E27FC236}">
                <a16:creationId xmlns:a16="http://schemas.microsoft.com/office/drawing/2014/main" id="{C113AC2B-AF31-48D7-8C57-4A714F53A4F6}"/>
              </a:ext>
            </a:extLst>
          </p:cNvPr>
          <p:cNvSpPr txBox="1">
            <a:spLocks/>
          </p:cNvSpPr>
          <p:nvPr/>
        </p:nvSpPr>
        <p:spPr>
          <a:xfrm>
            <a:off x="513000" y="1273954"/>
            <a:ext cx="8032044" cy="3767153"/>
          </a:xfrm>
          <a:prstGeom prst="rect">
            <a:avLst/>
          </a:prstGeom>
        </p:spPr>
        <p:txBody>
          <a:bodyPr/>
          <a:lstStyle>
            <a:lvl1pPr marL="306000" indent="-306000" algn="l" defTabSz="914400" rtl="0" eaLnBrk="1" latinLnBrk="0" hangingPunct="1">
              <a:lnSpc>
                <a:spcPct val="100000"/>
              </a:lnSpc>
              <a:spcBef>
                <a:spcPts val="0"/>
              </a:spcBef>
              <a:spcAft>
                <a:spcPts val="1200"/>
              </a:spcAft>
              <a:buClr>
                <a:schemeClr val="tx2"/>
              </a:buClr>
              <a:buFont typeface="Wingdings" charset="2"/>
              <a:buChar char="§"/>
              <a:tabLst/>
              <a:defRPr sz="2400" kern="1200">
                <a:solidFill>
                  <a:schemeClr val="tx1"/>
                </a:solidFill>
                <a:latin typeface="+mn-lt"/>
                <a:ea typeface="+mn-ea"/>
                <a:cs typeface="+mn-cs"/>
              </a:defRPr>
            </a:lvl1pPr>
            <a:lvl2pPr marL="666000" indent="-306000" algn="l" defTabSz="914400" rtl="0" eaLnBrk="1" latinLnBrk="0" hangingPunct="1">
              <a:lnSpc>
                <a:spcPct val="120000"/>
              </a:lnSpc>
              <a:spcBef>
                <a:spcPts val="0"/>
              </a:spcBef>
              <a:spcAft>
                <a:spcPts val="1000"/>
              </a:spcAft>
              <a:buClr>
                <a:schemeClr val="accent1"/>
              </a:buClr>
              <a:buFont typeface="Wingdings" charset="2"/>
              <a:buChar char="§"/>
              <a:tabLst>
                <a:tab pos="390525" algn="l"/>
              </a:tabLst>
              <a:defRPr sz="2000" kern="1200">
                <a:solidFill>
                  <a:schemeClr val="tx1"/>
                </a:solidFill>
                <a:latin typeface="+mn-lt"/>
                <a:ea typeface="+mn-ea"/>
                <a:cs typeface="+mn-cs"/>
              </a:defRPr>
            </a:lvl2pPr>
            <a:lvl3pPr marL="1026000" indent="-306000" algn="l" defTabSz="914400" rtl="0" eaLnBrk="1" latinLnBrk="0" hangingPunct="1">
              <a:lnSpc>
                <a:spcPct val="120000"/>
              </a:lnSpc>
              <a:spcBef>
                <a:spcPts val="0"/>
              </a:spcBef>
              <a:spcAft>
                <a:spcPts val="900"/>
              </a:spcAft>
              <a:buClr>
                <a:schemeClr val="accent3"/>
              </a:buClr>
              <a:buFont typeface="Wingdings" charset="2"/>
              <a:buChar char="§"/>
              <a:tabLst/>
              <a:defRPr sz="1800" kern="1200">
                <a:solidFill>
                  <a:schemeClr val="tx1"/>
                </a:solidFill>
                <a:latin typeface="+mn-lt"/>
                <a:ea typeface="+mn-ea"/>
                <a:cs typeface="+mn-cs"/>
              </a:defRPr>
            </a:lvl3pPr>
            <a:lvl4pPr marL="1386000" indent="-306000" algn="l" defTabSz="914400" rtl="0" eaLnBrk="1" latinLnBrk="0" hangingPunct="1">
              <a:lnSpc>
                <a:spcPct val="120000"/>
              </a:lnSpc>
              <a:spcBef>
                <a:spcPts val="0"/>
              </a:spcBef>
              <a:spcAft>
                <a:spcPts val="900"/>
              </a:spcAft>
              <a:buClr>
                <a:schemeClr val="tx1"/>
              </a:buClr>
              <a:buFont typeface="Wingdings" charset="2"/>
              <a:buChar char="§"/>
              <a:tabLst/>
              <a:defRPr sz="1600" kern="1200">
                <a:solidFill>
                  <a:schemeClr val="tx1"/>
                </a:solidFill>
                <a:latin typeface="+mn-lt"/>
                <a:ea typeface="+mn-ea"/>
                <a:cs typeface="+mn-cs"/>
              </a:defRPr>
            </a:lvl4pPr>
            <a:lvl5pPr marL="1746000" indent="-306000" algn="l" defTabSz="914400" rtl="0" eaLnBrk="1" latinLnBrk="0" hangingPunct="1">
              <a:lnSpc>
                <a:spcPct val="120000"/>
              </a:lnSpc>
              <a:spcBef>
                <a:spcPts val="0"/>
              </a:spcBef>
              <a:spcAft>
                <a:spcPts val="800"/>
              </a:spcAft>
              <a:buClr>
                <a:schemeClr val="tx1"/>
              </a:buClr>
              <a:buFont typeface="Wingdings" charset="2"/>
              <a:buChar char="§"/>
              <a:tabLst/>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spcAft>
                <a:spcPts val="450"/>
              </a:spcAft>
            </a:pPr>
            <a:r>
              <a:rPr lang="nl-NL" sz="975" b="1">
                <a:solidFill>
                  <a:srgbClr val="605B9D"/>
                </a:solidFill>
                <a:latin typeface="Microsoft JhengHei Light" panose="020B0304030504040204" pitchFamily="34" charset="-120"/>
                <a:ea typeface="Microsoft JhengHei Light" panose="020B0304030504040204" pitchFamily="34" charset="-120"/>
              </a:rPr>
              <a:t>Eigenaar:</a:t>
            </a:r>
            <a:r>
              <a:rPr lang="nl-NL" sz="975">
                <a:solidFill>
                  <a:srgbClr val="605B9D"/>
                </a:solidFill>
                <a:latin typeface="Microsoft JhengHei Light" panose="020B0304030504040204" pitchFamily="34" charset="-120"/>
                <a:ea typeface="Microsoft JhengHei Light" panose="020B0304030504040204" pitchFamily="34" charset="-120"/>
              </a:rPr>
              <a:t> Netbeheer Nederland is eigenaar en faciliteert een groep architecten van netbeheerders die inhoudelijk releasemanagement uitvoeren.</a:t>
            </a:r>
          </a:p>
          <a:p>
            <a:pPr>
              <a:spcAft>
                <a:spcPts val="450"/>
              </a:spcAft>
            </a:pPr>
            <a:endParaRPr lang="nl-NL" sz="975">
              <a:solidFill>
                <a:srgbClr val="605B9D"/>
              </a:solidFill>
              <a:latin typeface="Microsoft JhengHei Light" panose="020B0304030504040204" pitchFamily="34" charset="-120"/>
              <a:ea typeface="Microsoft JhengHei Light" panose="020B0304030504040204" pitchFamily="34" charset="-120"/>
            </a:endParaRPr>
          </a:p>
          <a:p>
            <a:pPr>
              <a:spcAft>
                <a:spcPts val="450"/>
              </a:spcAft>
            </a:pPr>
            <a:r>
              <a:rPr lang="nl-NL" sz="975" b="1">
                <a:solidFill>
                  <a:srgbClr val="605B9D"/>
                </a:solidFill>
                <a:latin typeface="Microsoft JhengHei Light" panose="020B0304030504040204" pitchFamily="34" charset="-120"/>
                <a:ea typeface="Microsoft JhengHei Light" panose="020B0304030504040204" pitchFamily="34" charset="-120"/>
              </a:rPr>
              <a:t>Conventie:</a:t>
            </a:r>
            <a:r>
              <a:rPr lang="nl-NL" sz="975">
                <a:solidFill>
                  <a:srgbClr val="605B9D"/>
                </a:solidFill>
                <a:latin typeface="Microsoft JhengHei Light" panose="020B0304030504040204" pitchFamily="34" charset="-120"/>
                <a:ea typeface="Microsoft JhengHei Light" panose="020B0304030504040204" pitchFamily="34" charset="-120"/>
              </a:rPr>
              <a:t> Het </a:t>
            </a:r>
            <a:r>
              <a:rPr lang="nl-NL" sz="975" err="1">
                <a:solidFill>
                  <a:srgbClr val="605B9D"/>
                </a:solidFill>
                <a:latin typeface="Microsoft JhengHei Light" panose="020B0304030504040204" pitchFamily="34" charset="-120"/>
                <a:ea typeface="Microsoft JhengHei Light" panose="020B0304030504040204" pitchFamily="34" charset="-120"/>
              </a:rPr>
              <a:t>capability</a:t>
            </a:r>
            <a:r>
              <a:rPr lang="nl-NL" sz="975">
                <a:solidFill>
                  <a:srgbClr val="605B9D"/>
                </a:solidFill>
                <a:latin typeface="Microsoft JhengHei Light" panose="020B0304030504040204" pitchFamily="34" charset="-120"/>
                <a:ea typeface="Microsoft JhengHei Light" panose="020B0304030504040204" pitchFamily="34" charset="-120"/>
              </a:rPr>
              <a:t> model is opgebouwd met de volgende vuistregels:  </a:t>
            </a:r>
          </a:p>
          <a:p>
            <a:pPr lvl="1">
              <a:spcAft>
                <a:spcPts val="450"/>
              </a:spcAft>
            </a:pPr>
            <a:r>
              <a:rPr lang="nl-NL" sz="900">
                <a:solidFill>
                  <a:srgbClr val="605B9D"/>
                </a:solidFill>
                <a:latin typeface="Microsoft JhengHei Light" panose="020B0304030504040204" pitchFamily="34" charset="-120"/>
                <a:ea typeface="Microsoft JhengHei Light" panose="020B0304030504040204" pitchFamily="34" charset="-120"/>
              </a:rPr>
              <a:t>Uitwerking in 2 lagen met max. 7 objecten per laag. Level 3 is geen onderdeel van het afgesproken model maar opgenomen voor een beter begrip van level 2.  </a:t>
            </a:r>
          </a:p>
          <a:p>
            <a:pPr lvl="1">
              <a:spcAft>
                <a:spcPts val="450"/>
              </a:spcAft>
            </a:pPr>
            <a:r>
              <a:rPr lang="nl-NL" sz="900">
                <a:solidFill>
                  <a:srgbClr val="605B9D"/>
                </a:solidFill>
                <a:latin typeface="Microsoft JhengHei Light" panose="020B0304030504040204" pitchFamily="34" charset="-120"/>
                <a:ea typeface="Microsoft JhengHei Light" panose="020B0304030504040204" pitchFamily="34" charset="-120"/>
              </a:rPr>
              <a:t>De formulering van de </a:t>
            </a:r>
            <a:r>
              <a:rPr lang="nl-NL" sz="900" err="1">
                <a:solidFill>
                  <a:srgbClr val="605B9D"/>
                </a:solidFill>
                <a:latin typeface="Microsoft JhengHei Light" panose="020B0304030504040204" pitchFamily="34" charset="-120"/>
                <a:ea typeface="Microsoft JhengHei Light" panose="020B0304030504040204" pitchFamily="34" charset="-120"/>
              </a:rPr>
              <a:t>capability</a:t>
            </a:r>
            <a:r>
              <a:rPr lang="nl-NL" sz="900">
                <a:solidFill>
                  <a:srgbClr val="605B9D"/>
                </a:solidFill>
                <a:latin typeface="Microsoft JhengHei Light" panose="020B0304030504040204" pitchFamily="34" charset="-120"/>
                <a:ea typeface="Microsoft JhengHei Light" panose="020B0304030504040204" pitchFamily="34" charset="-120"/>
              </a:rPr>
              <a:t> is: een netbeheerder kan“…….” met een zelfstandig naamwoord en een werkwoord.</a:t>
            </a:r>
          </a:p>
          <a:p>
            <a:pPr lvl="1">
              <a:spcAft>
                <a:spcPts val="450"/>
              </a:spcAft>
            </a:pPr>
            <a:r>
              <a:rPr lang="nl-NL" sz="900">
                <a:solidFill>
                  <a:srgbClr val="605B9D"/>
                </a:solidFill>
                <a:latin typeface="Microsoft JhengHei Light" panose="020B0304030504040204" pitchFamily="34" charset="-120"/>
                <a:ea typeface="Microsoft JhengHei Light" panose="020B0304030504040204" pitchFamily="34" charset="-120"/>
              </a:rPr>
              <a:t>De formulering van de omschrijving van een </a:t>
            </a:r>
            <a:r>
              <a:rPr lang="nl-NL" sz="900" err="1">
                <a:solidFill>
                  <a:srgbClr val="605B9D"/>
                </a:solidFill>
                <a:latin typeface="Microsoft JhengHei Light" panose="020B0304030504040204" pitchFamily="34" charset="-120"/>
                <a:ea typeface="Microsoft JhengHei Light" panose="020B0304030504040204" pitchFamily="34" charset="-120"/>
              </a:rPr>
              <a:t>capability</a:t>
            </a:r>
            <a:r>
              <a:rPr lang="nl-NL" sz="900">
                <a:solidFill>
                  <a:srgbClr val="605B9D"/>
                </a:solidFill>
                <a:latin typeface="Microsoft JhengHei Light" panose="020B0304030504040204" pitchFamily="34" charset="-120"/>
                <a:ea typeface="Microsoft JhengHei Light" panose="020B0304030504040204" pitchFamily="34" charset="-120"/>
              </a:rPr>
              <a:t> is: “Het vermogen om … zodat …”</a:t>
            </a:r>
          </a:p>
          <a:p>
            <a:pPr lvl="1">
              <a:spcAft>
                <a:spcPts val="450"/>
              </a:spcAft>
            </a:pPr>
            <a:r>
              <a:rPr lang="nl-NL" sz="900">
                <a:solidFill>
                  <a:srgbClr val="605B9D"/>
                </a:solidFill>
                <a:latin typeface="Microsoft JhengHei Light" panose="020B0304030504040204" pitchFamily="34" charset="-120"/>
                <a:ea typeface="Microsoft JhengHei Light" panose="020B0304030504040204" pitchFamily="34" charset="-120"/>
              </a:rPr>
              <a:t>Geen aparte registratie </a:t>
            </a:r>
            <a:r>
              <a:rPr lang="nl-NL" sz="900" err="1">
                <a:solidFill>
                  <a:srgbClr val="605B9D"/>
                </a:solidFill>
                <a:latin typeface="Microsoft JhengHei Light" panose="020B0304030504040204" pitchFamily="34" charset="-120"/>
                <a:ea typeface="Microsoft JhengHei Light" panose="020B0304030504040204" pitchFamily="34" charset="-120"/>
              </a:rPr>
              <a:t>capabilities</a:t>
            </a:r>
            <a:r>
              <a:rPr lang="nl-NL" sz="900">
                <a:solidFill>
                  <a:srgbClr val="605B9D"/>
                </a:solidFill>
                <a:latin typeface="Microsoft JhengHei Light" panose="020B0304030504040204" pitchFamily="34" charset="-120"/>
                <a:ea typeface="Microsoft JhengHei Light" panose="020B0304030504040204" pitchFamily="34" charset="-120"/>
              </a:rPr>
              <a:t>. Registreren is onderdeel van de </a:t>
            </a:r>
            <a:r>
              <a:rPr lang="nl-NL" sz="900" err="1">
                <a:solidFill>
                  <a:srgbClr val="605B9D"/>
                </a:solidFill>
                <a:latin typeface="Microsoft JhengHei Light" panose="020B0304030504040204" pitchFamily="34" charset="-120"/>
                <a:ea typeface="Microsoft JhengHei Light" panose="020B0304030504040204" pitchFamily="34" charset="-120"/>
              </a:rPr>
              <a:t>capability</a:t>
            </a:r>
            <a:r>
              <a:rPr lang="nl-NL" sz="900">
                <a:solidFill>
                  <a:srgbClr val="605B9D"/>
                </a:solidFill>
                <a:latin typeface="Microsoft JhengHei Light" panose="020B0304030504040204" pitchFamily="34" charset="-120"/>
                <a:ea typeface="Microsoft JhengHei Light" panose="020B0304030504040204" pitchFamily="34" charset="-120"/>
              </a:rPr>
              <a:t> die het object beheert. </a:t>
            </a:r>
          </a:p>
        </p:txBody>
      </p:sp>
      <p:sp>
        <p:nvSpPr>
          <p:cNvPr id="7" name="Tijdelijke aanduiding voor tekst 2">
            <a:extLst>
              <a:ext uri="{FF2B5EF4-FFF2-40B4-BE49-F238E27FC236}">
                <a16:creationId xmlns:a16="http://schemas.microsoft.com/office/drawing/2014/main" id="{A628DBF4-5363-4E1D-8C34-D2E15EFE955D}"/>
              </a:ext>
            </a:extLst>
          </p:cNvPr>
          <p:cNvSpPr txBox="1">
            <a:spLocks/>
          </p:cNvSpPr>
          <p:nvPr/>
        </p:nvSpPr>
        <p:spPr>
          <a:xfrm>
            <a:off x="513000" y="705494"/>
            <a:ext cx="6901969" cy="203093"/>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r>
              <a:rPr lang="nl-NL" sz="1500">
                <a:solidFill>
                  <a:srgbClr val="48AED0"/>
                </a:solidFill>
                <a:latin typeface="Microsoft JhengHei Light" panose="020B0304030504040204" pitchFamily="34" charset="-120"/>
                <a:ea typeface="Microsoft JhengHei Light" panose="020B0304030504040204" pitchFamily="34" charset="-120"/>
                <a:cs typeface="Calibri Light"/>
              </a:rPr>
              <a:t>Een samenwerkingsverband van alle netbeheerders in Nederland</a:t>
            </a:r>
          </a:p>
        </p:txBody>
      </p:sp>
      <p:pic>
        <p:nvPicPr>
          <p:cNvPr id="8" name="Afbeelding 7">
            <a:extLst>
              <a:ext uri="{FF2B5EF4-FFF2-40B4-BE49-F238E27FC236}">
                <a16:creationId xmlns:a16="http://schemas.microsoft.com/office/drawing/2014/main" id="{66DD65CA-A497-4203-8A02-40A634586544}"/>
              </a:ext>
            </a:extLst>
          </p:cNvPr>
          <p:cNvPicPr>
            <a:picLocks noChangeAspect="1"/>
          </p:cNvPicPr>
          <p:nvPr/>
        </p:nvPicPr>
        <p:blipFill>
          <a:blip r:embed="rId2"/>
          <a:stretch>
            <a:fillRect/>
          </a:stretch>
        </p:blipFill>
        <p:spPr>
          <a:xfrm>
            <a:off x="7745267" y="120227"/>
            <a:ext cx="1231874" cy="360000"/>
          </a:xfrm>
          <a:prstGeom prst="rect">
            <a:avLst/>
          </a:prstGeom>
        </p:spPr>
      </p:pic>
      <p:pic>
        <p:nvPicPr>
          <p:cNvPr id="9" name="Afbeelding 8">
            <a:extLst>
              <a:ext uri="{FF2B5EF4-FFF2-40B4-BE49-F238E27FC236}">
                <a16:creationId xmlns:a16="http://schemas.microsoft.com/office/drawing/2014/main" id="{166EA8D3-15E3-4C7E-B4F1-EAC96775EC03}"/>
              </a:ext>
            </a:extLst>
          </p:cNvPr>
          <p:cNvPicPr>
            <a:picLocks noChangeAspect="1"/>
          </p:cNvPicPr>
          <p:nvPr/>
        </p:nvPicPr>
        <p:blipFill>
          <a:blip r:embed="rId3"/>
          <a:stretch>
            <a:fillRect/>
          </a:stretch>
        </p:blipFill>
        <p:spPr>
          <a:xfrm>
            <a:off x="3156912" y="3685306"/>
            <a:ext cx="2479839" cy="1186343"/>
          </a:xfrm>
          <a:prstGeom prst="rect">
            <a:avLst/>
          </a:prstGeom>
        </p:spPr>
      </p:pic>
      <p:sp>
        <p:nvSpPr>
          <p:cNvPr id="10" name="Tijdelijke aanduiding voor dianummer 2">
            <a:extLst>
              <a:ext uri="{FF2B5EF4-FFF2-40B4-BE49-F238E27FC236}">
                <a16:creationId xmlns:a16="http://schemas.microsoft.com/office/drawing/2014/main" id="{B36FBBCA-37DA-4865-8651-CAA8BC2637B9}"/>
              </a:ext>
            </a:extLst>
          </p:cNvPr>
          <p:cNvSpPr txBox="1">
            <a:spLocks/>
          </p:cNvSpPr>
          <p:nvPr/>
        </p:nvSpPr>
        <p:spPr>
          <a:xfrm>
            <a:off x="595564" y="4752000"/>
            <a:ext cx="360000" cy="216000"/>
          </a:xfrm>
          <a:prstGeom prst="rect">
            <a:avLst/>
          </a:prstGeom>
        </p:spPr>
        <p:txBody>
          <a:bodyPr vert="horz" lIns="0" tIns="0" rIns="0" bIns="0" rtlCol="0" anchor="t" anchorCtr="0">
            <a:noAutofit/>
          </a:bodyPr>
          <a:lstStyle>
            <a:defPPr>
              <a:defRPr lang="nl-NL"/>
            </a:defPPr>
            <a:lvl1pPr marL="0" algn="r" defTabSz="685800" rtl="0" eaLnBrk="1" latinLnBrk="0" hangingPunct="1">
              <a:defRPr sz="1000" b="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defRPr/>
            </a:pPr>
            <a:fld id="{F68BF4A6-40A7-E04A-A78B-7409A1BC41E0}" type="slidenum">
              <a:rPr lang="en-GB" sz="750" smtClean="0">
                <a:solidFill>
                  <a:srgbClr val="625D62">
                    <a:tint val="75000"/>
                  </a:srgbClr>
                </a:solidFill>
                <a:latin typeface="Arial"/>
              </a:rPr>
              <a:pPr algn="l">
                <a:defRPr/>
              </a:pPr>
              <a:t>5</a:t>
            </a:fld>
            <a:endParaRPr lang="en-GB" sz="750">
              <a:solidFill>
                <a:srgbClr val="625D62">
                  <a:tint val="75000"/>
                </a:srgbClr>
              </a:solidFill>
              <a:latin typeface="Arial"/>
            </a:endParaRPr>
          </a:p>
        </p:txBody>
      </p:sp>
    </p:spTree>
    <p:extLst>
      <p:ext uri="{BB962C8B-B14F-4D97-AF65-F5344CB8AC3E}">
        <p14:creationId xmlns:p14="http://schemas.microsoft.com/office/powerpoint/2010/main" val="15780544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a:extLst>
              <a:ext uri="{FF2B5EF4-FFF2-40B4-BE49-F238E27FC236}">
                <a16:creationId xmlns:a16="http://schemas.microsoft.com/office/drawing/2014/main" id="{D3DC1759-3ECB-4E66-BDAD-216C890143C1}"/>
              </a:ext>
            </a:extLst>
          </p:cNvPr>
          <p:cNvSpPr txBox="1">
            <a:spLocks/>
          </p:cNvSpPr>
          <p:nvPr/>
        </p:nvSpPr>
        <p:spPr>
          <a:xfrm>
            <a:off x="535676" y="396000"/>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lvl="0">
              <a:defRPr/>
            </a:pPr>
            <a:r>
              <a:rPr lang="nl-NL" sz="2100">
                <a:solidFill>
                  <a:srgbClr val="821E7D"/>
                </a:solidFill>
                <a:latin typeface="Microsoft JhengHei Light"/>
              </a:rPr>
              <a:t>1. Wat is het NBility model</a:t>
            </a:r>
          </a:p>
        </p:txBody>
      </p:sp>
      <p:sp>
        <p:nvSpPr>
          <p:cNvPr id="6" name="Tijdelijke aanduiding voor inhoud 5">
            <a:extLst>
              <a:ext uri="{FF2B5EF4-FFF2-40B4-BE49-F238E27FC236}">
                <a16:creationId xmlns:a16="http://schemas.microsoft.com/office/drawing/2014/main" id="{C113AC2B-AF31-48D7-8C57-4A714F53A4F6}"/>
              </a:ext>
            </a:extLst>
          </p:cNvPr>
          <p:cNvSpPr txBox="1">
            <a:spLocks/>
          </p:cNvSpPr>
          <p:nvPr/>
        </p:nvSpPr>
        <p:spPr>
          <a:xfrm>
            <a:off x="513000" y="1479884"/>
            <a:ext cx="4622336" cy="3083951"/>
          </a:xfrm>
          <a:prstGeom prst="rect">
            <a:avLst/>
          </a:prstGeom>
        </p:spPr>
        <p:txBody>
          <a:bodyPr/>
          <a:lstStyle>
            <a:defPPr>
              <a:defRPr lang="nl-NL"/>
            </a:defPPr>
            <a:lvl1pPr marL="306000" indent="-306000">
              <a:lnSpc>
                <a:spcPct val="100000"/>
              </a:lnSpc>
              <a:spcBef>
                <a:spcPts val="0"/>
              </a:spcBef>
              <a:spcAft>
                <a:spcPts val="600"/>
              </a:spcAft>
              <a:buClr>
                <a:schemeClr val="tx2"/>
              </a:buClr>
              <a:buFont typeface="Wingdings" charset="2"/>
              <a:buChar char="§"/>
              <a:tabLst/>
              <a:defRPr sz="1300" b="1">
                <a:solidFill>
                  <a:srgbClr val="605B9D"/>
                </a:solidFill>
                <a:latin typeface="Microsoft JhengHei Light" panose="020B0304030504040204" pitchFamily="34" charset="-120"/>
                <a:ea typeface="Microsoft JhengHei Light" panose="020B0304030504040204" pitchFamily="34" charset="-120"/>
              </a:defRPr>
            </a:lvl1pPr>
            <a:lvl2pPr marL="666000" lvl="1" indent="-306000">
              <a:lnSpc>
                <a:spcPct val="120000"/>
              </a:lnSpc>
              <a:spcBef>
                <a:spcPts val="0"/>
              </a:spcBef>
              <a:spcAft>
                <a:spcPts val="600"/>
              </a:spcAft>
              <a:buClr>
                <a:schemeClr val="accent1"/>
              </a:buClr>
              <a:buFont typeface="Wingdings" charset="2"/>
              <a:buChar char="§"/>
              <a:tabLst>
                <a:tab pos="390525" algn="l"/>
              </a:tabLst>
              <a:defRPr sz="1200">
                <a:solidFill>
                  <a:srgbClr val="605B9D"/>
                </a:solidFill>
                <a:latin typeface="Microsoft JhengHei Light" panose="020B0304030504040204" pitchFamily="34" charset="-120"/>
                <a:ea typeface="Microsoft JhengHei Light" panose="020B0304030504040204" pitchFamily="34" charset="-120"/>
              </a:defRPr>
            </a:lvl2pPr>
            <a:lvl3pPr marL="1026000" indent="-306000">
              <a:lnSpc>
                <a:spcPct val="120000"/>
              </a:lnSpc>
              <a:spcBef>
                <a:spcPts val="0"/>
              </a:spcBef>
              <a:spcAft>
                <a:spcPts val="900"/>
              </a:spcAft>
              <a:buClr>
                <a:schemeClr val="accent3"/>
              </a:buClr>
              <a:buFont typeface="Wingdings" charset="2"/>
              <a:buChar char="§"/>
              <a:tabLst/>
            </a:lvl3pPr>
            <a:lvl4pPr marL="1386000" indent="-306000">
              <a:lnSpc>
                <a:spcPct val="120000"/>
              </a:lnSpc>
              <a:spcBef>
                <a:spcPts val="0"/>
              </a:spcBef>
              <a:spcAft>
                <a:spcPts val="900"/>
              </a:spcAft>
              <a:buClr>
                <a:schemeClr val="tx1"/>
              </a:buClr>
              <a:buFont typeface="Wingdings" charset="2"/>
              <a:buChar char="§"/>
              <a:tabLst/>
              <a:defRPr sz="1600"/>
            </a:lvl4pPr>
            <a:lvl5pPr marL="1746000" indent="-306000">
              <a:lnSpc>
                <a:spcPct val="120000"/>
              </a:lnSpc>
              <a:spcBef>
                <a:spcPts val="0"/>
              </a:spcBef>
              <a:spcAft>
                <a:spcPts val="800"/>
              </a:spcAft>
              <a:buClr>
                <a:schemeClr val="tx1"/>
              </a:buClr>
              <a:buFont typeface="Wingdings" charset="2"/>
              <a:buChar char="§"/>
              <a:tabLst/>
              <a:defRPr sz="1600"/>
            </a:lvl5pPr>
            <a:lvl6pPr marL="2514600" indent="-228600">
              <a:lnSpc>
                <a:spcPct val="90000"/>
              </a:lnSpc>
              <a:spcBef>
                <a:spcPts val="500"/>
              </a:spcBef>
              <a:buFont typeface="Arial"/>
              <a:buChar char="•"/>
            </a:lvl6pPr>
            <a:lvl7pPr marL="2971800" indent="-228600">
              <a:lnSpc>
                <a:spcPct val="90000"/>
              </a:lnSpc>
              <a:spcBef>
                <a:spcPts val="500"/>
              </a:spcBef>
              <a:buFont typeface="Arial"/>
              <a:buChar char="•"/>
            </a:lvl7pPr>
            <a:lvl8pPr marL="3429000" indent="-228600">
              <a:lnSpc>
                <a:spcPct val="90000"/>
              </a:lnSpc>
              <a:spcBef>
                <a:spcPts val="500"/>
              </a:spcBef>
              <a:buFont typeface="Arial"/>
              <a:buChar char="•"/>
            </a:lvl8pPr>
            <a:lvl9pPr marL="3886200" indent="-228600">
              <a:lnSpc>
                <a:spcPct val="90000"/>
              </a:lnSpc>
              <a:spcBef>
                <a:spcPts val="500"/>
              </a:spcBef>
              <a:buFont typeface="Arial"/>
              <a:buChar char="•"/>
            </a:lvl9pPr>
          </a:lstStyle>
          <a:p>
            <a:pPr marL="0" indent="0">
              <a:buNone/>
            </a:pPr>
            <a:r>
              <a:rPr lang="nl-NL" sz="1050"/>
              <a:t>Business </a:t>
            </a:r>
            <a:r>
              <a:rPr lang="nl-NL" sz="1050" err="1"/>
              <a:t>Capabilities</a:t>
            </a:r>
            <a:r>
              <a:rPr lang="nl-NL" sz="1050"/>
              <a:t> zijn:</a:t>
            </a:r>
          </a:p>
          <a:p>
            <a:endParaRPr lang="nl-NL" sz="1050"/>
          </a:p>
          <a:p>
            <a:r>
              <a:rPr lang="nl-NL" sz="1125" b="0"/>
              <a:t>Stabiel in de tijd, ze beschrijven WAT een organisatie doet,</a:t>
            </a:r>
            <a:br>
              <a:rPr lang="nl-NL" sz="1125" b="0"/>
            </a:br>
            <a:r>
              <a:rPr lang="nl-NL" sz="1125" b="0"/>
              <a:t>niet HOE.</a:t>
            </a:r>
          </a:p>
          <a:p>
            <a:endParaRPr lang="nl-NL" sz="1050" b="0"/>
          </a:p>
          <a:p>
            <a:r>
              <a:rPr lang="nl-NL" sz="1125" b="0"/>
              <a:t>Niet afhankelijk van wie bedrijfsprocessen uitvoert </a:t>
            </a:r>
            <a:br>
              <a:rPr lang="nl-NL" sz="1125" b="0"/>
            </a:br>
            <a:r>
              <a:rPr lang="nl-NL" sz="1125" b="0"/>
              <a:t>en hoe deze worden uitgevoerd.</a:t>
            </a:r>
          </a:p>
          <a:p>
            <a:endParaRPr lang="nl-NL" sz="1050" b="0"/>
          </a:p>
          <a:p>
            <a:r>
              <a:rPr lang="nl-NL" sz="1125" b="0"/>
              <a:t>Minder politiek dan organisatiestructuren.</a:t>
            </a:r>
          </a:p>
          <a:p>
            <a:endParaRPr lang="nl-NL" sz="1050" b="0"/>
          </a:p>
          <a:p>
            <a:r>
              <a:rPr lang="nl-NL" sz="1125" b="0"/>
              <a:t>Onafhankelijk van systeemimplementaties.</a:t>
            </a:r>
          </a:p>
          <a:p>
            <a:endParaRPr lang="nl-NL" sz="1050" b="0"/>
          </a:p>
          <a:p>
            <a:r>
              <a:rPr lang="nl-NL" sz="1125" b="0"/>
              <a:t>Makkelijk herkenbaar voor iedereen binnen en buiten het bedrijf.</a:t>
            </a:r>
          </a:p>
        </p:txBody>
      </p:sp>
      <p:pic>
        <p:nvPicPr>
          <p:cNvPr id="7" name="Afbeelding 6" descr="Afbeeldingsresultaat voor lego 3 in 1 helicopter">
            <a:extLst>
              <a:ext uri="{FF2B5EF4-FFF2-40B4-BE49-F238E27FC236}">
                <a16:creationId xmlns:a16="http://schemas.microsoft.com/office/drawing/2014/main" id="{698AACA0-60B7-41E0-B8E0-F91A58C69939}"/>
              </a:ext>
            </a:extLst>
          </p:cNvPr>
          <p:cNvPicPr>
            <a:picLocks noChangeAspect="1" noChangeArrowheads="1"/>
          </p:cNvPicPr>
          <p:nvPr/>
        </p:nvPicPr>
        <p:blipFill rotWithShape="1">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4266556" y="647466"/>
            <a:ext cx="4064460" cy="3522096"/>
          </a:xfrm>
          <a:custGeom>
            <a:avLst/>
            <a:gdLst>
              <a:gd name="connsiteX0" fmla="*/ 1678634 w 4320480"/>
              <a:gd name="connsiteY0" fmla="*/ 0 h 3743953"/>
              <a:gd name="connsiteX1" fmla="*/ 4320480 w 4320480"/>
              <a:gd name="connsiteY1" fmla="*/ 0 h 3743953"/>
              <a:gd name="connsiteX2" fmla="*/ 4320480 w 4320480"/>
              <a:gd name="connsiteY2" fmla="*/ 3743953 h 3743953"/>
              <a:gd name="connsiteX3" fmla="*/ 0 w 4320480"/>
              <a:gd name="connsiteY3" fmla="*/ 3743953 h 3743953"/>
              <a:gd name="connsiteX4" fmla="*/ 0 w 4320480"/>
              <a:gd name="connsiteY4" fmla="*/ 1447126 h 37439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0480" h="3743953">
                <a:moveTo>
                  <a:pt x="1678634" y="0"/>
                </a:moveTo>
                <a:lnTo>
                  <a:pt x="4320480" y="0"/>
                </a:lnTo>
                <a:lnTo>
                  <a:pt x="4320480" y="3743953"/>
                </a:lnTo>
                <a:lnTo>
                  <a:pt x="0" y="3743953"/>
                </a:lnTo>
                <a:lnTo>
                  <a:pt x="0" y="1447126"/>
                </a:lnTo>
                <a:close/>
              </a:path>
            </a:pathLst>
          </a:custGeom>
          <a:noFill/>
          <a:extLst>
            <a:ext uri="{909E8E84-426E-40DD-AFC4-6F175D3DCCD1}">
              <a14:hiddenFill xmlns:a14="http://schemas.microsoft.com/office/drawing/2010/main">
                <a:solidFill>
                  <a:srgbClr val="FFFFFF"/>
                </a:solidFill>
              </a14:hiddenFill>
            </a:ext>
          </a:extLst>
        </p:spPr>
      </p:pic>
      <p:sp>
        <p:nvSpPr>
          <p:cNvPr id="8" name="Tijdelijke aanduiding voor tekst 2">
            <a:extLst>
              <a:ext uri="{FF2B5EF4-FFF2-40B4-BE49-F238E27FC236}">
                <a16:creationId xmlns:a16="http://schemas.microsoft.com/office/drawing/2014/main" id="{DAE9A4D4-AC3C-4DFC-8C1F-08455F2B6940}"/>
              </a:ext>
            </a:extLst>
          </p:cNvPr>
          <p:cNvSpPr txBox="1">
            <a:spLocks/>
          </p:cNvSpPr>
          <p:nvPr/>
        </p:nvSpPr>
        <p:spPr>
          <a:xfrm>
            <a:off x="513000" y="705494"/>
            <a:ext cx="6901969" cy="203093"/>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r>
              <a:rPr lang="nl-NL" sz="1500">
                <a:solidFill>
                  <a:srgbClr val="48AED0"/>
                </a:solidFill>
                <a:latin typeface="Microsoft JhengHei Light" panose="020B0304030504040204" pitchFamily="34" charset="-120"/>
                <a:ea typeface="Microsoft JhengHei Light" panose="020B0304030504040204" pitchFamily="34" charset="-120"/>
                <a:cs typeface="Calibri Light"/>
              </a:rPr>
              <a:t>"Een gedeelde taal voor het beschrijven van gedeelde bedrijfsfuncties"</a:t>
            </a:r>
          </a:p>
        </p:txBody>
      </p:sp>
      <p:pic>
        <p:nvPicPr>
          <p:cNvPr id="9" name="Afbeelding 8">
            <a:extLst>
              <a:ext uri="{FF2B5EF4-FFF2-40B4-BE49-F238E27FC236}">
                <a16:creationId xmlns:a16="http://schemas.microsoft.com/office/drawing/2014/main" id="{400D0CB4-C4DF-42FB-842D-5B08B1F773FB}"/>
              </a:ext>
            </a:extLst>
          </p:cNvPr>
          <p:cNvPicPr>
            <a:picLocks noChangeAspect="1"/>
          </p:cNvPicPr>
          <p:nvPr/>
        </p:nvPicPr>
        <p:blipFill>
          <a:blip r:embed="rId3"/>
          <a:stretch>
            <a:fillRect/>
          </a:stretch>
        </p:blipFill>
        <p:spPr>
          <a:xfrm>
            <a:off x="7745267" y="120227"/>
            <a:ext cx="1231874" cy="360000"/>
          </a:xfrm>
          <a:prstGeom prst="rect">
            <a:avLst/>
          </a:prstGeom>
        </p:spPr>
      </p:pic>
      <p:sp>
        <p:nvSpPr>
          <p:cNvPr id="69" name="Tekstvak 68">
            <a:extLst>
              <a:ext uri="{FF2B5EF4-FFF2-40B4-BE49-F238E27FC236}">
                <a16:creationId xmlns:a16="http://schemas.microsoft.com/office/drawing/2014/main" id="{2CA07126-2238-4E1D-9A16-259E01AFA144}"/>
              </a:ext>
            </a:extLst>
          </p:cNvPr>
          <p:cNvSpPr txBox="1"/>
          <p:nvPr/>
        </p:nvSpPr>
        <p:spPr>
          <a:xfrm>
            <a:off x="8016765" y="3964891"/>
            <a:ext cx="628650" cy="150041"/>
          </a:xfrm>
          <a:prstGeom prst="rect">
            <a:avLst/>
          </a:prstGeom>
          <a:noFill/>
        </p:spPr>
        <p:txBody>
          <a:bodyPr rot="0" spcFirstLastPara="0" vertOverflow="overflow" horzOverflow="overflow" vert="horz" wrap="square" lIns="68580" tIns="34290" rIns="68580" bIns="34290" numCol="1" spcCol="0" rtlCol="0" fromWordArt="0" anchor="ctr" anchorCtr="0" forceAA="0" compatLnSpc="1">
            <a:prstTxWarp prst="textNoShape">
              <a:avLst/>
            </a:prstTxWarp>
            <a:spAutoFit/>
          </a:bodyPr>
          <a:lstStyle/>
          <a:p>
            <a:pPr>
              <a:spcAft>
                <a:spcPts val="450"/>
              </a:spcAft>
              <a:buClr>
                <a:schemeClr val="tx2"/>
              </a:buClr>
            </a:pPr>
            <a:r>
              <a:rPr lang="nl-NL" sz="525"/>
              <a:t>[</a:t>
            </a:r>
            <a:r>
              <a:rPr lang="nl-NL" sz="525">
                <a:hlinkClick r:id="rId4"/>
              </a:rPr>
              <a:t>bron</a:t>
            </a:r>
            <a:r>
              <a:rPr lang="nl-NL" sz="525"/>
              <a:t>]</a:t>
            </a:r>
            <a:endParaRPr lang="nl-NL" sz="525">
              <a:cs typeface="Arial"/>
            </a:endParaRPr>
          </a:p>
        </p:txBody>
      </p:sp>
      <p:sp>
        <p:nvSpPr>
          <p:cNvPr id="10" name="Tijdelijke aanduiding voor dianummer 2">
            <a:extLst>
              <a:ext uri="{FF2B5EF4-FFF2-40B4-BE49-F238E27FC236}">
                <a16:creationId xmlns:a16="http://schemas.microsoft.com/office/drawing/2014/main" id="{5E39B1E8-408A-4560-897B-A662BA260098}"/>
              </a:ext>
            </a:extLst>
          </p:cNvPr>
          <p:cNvSpPr txBox="1">
            <a:spLocks/>
          </p:cNvSpPr>
          <p:nvPr/>
        </p:nvSpPr>
        <p:spPr>
          <a:xfrm>
            <a:off x="595564" y="4752000"/>
            <a:ext cx="360000" cy="216000"/>
          </a:xfrm>
          <a:prstGeom prst="rect">
            <a:avLst/>
          </a:prstGeom>
        </p:spPr>
        <p:txBody>
          <a:bodyPr vert="horz" lIns="0" tIns="0" rIns="0" bIns="0" rtlCol="0" anchor="t" anchorCtr="0">
            <a:noAutofit/>
          </a:bodyPr>
          <a:lstStyle>
            <a:defPPr>
              <a:defRPr lang="nl-NL"/>
            </a:defPPr>
            <a:lvl1pPr marL="0" algn="r" defTabSz="685800" rtl="0" eaLnBrk="1" latinLnBrk="0" hangingPunct="1">
              <a:defRPr sz="1000" b="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defRPr/>
            </a:pPr>
            <a:fld id="{F68BF4A6-40A7-E04A-A78B-7409A1BC41E0}" type="slidenum">
              <a:rPr lang="en-GB" sz="750" smtClean="0">
                <a:solidFill>
                  <a:srgbClr val="625D62">
                    <a:tint val="75000"/>
                  </a:srgbClr>
                </a:solidFill>
                <a:latin typeface="Arial"/>
              </a:rPr>
              <a:pPr algn="l">
                <a:defRPr/>
              </a:pPr>
              <a:t>6</a:t>
            </a:fld>
            <a:endParaRPr lang="en-GB" sz="750">
              <a:solidFill>
                <a:srgbClr val="625D62">
                  <a:tint val="75000"/>
                </a:srgbClr>
              </a:solidFill>
              <a:latin typeface="Arial"/>
            </a:endParaRPr>
          </a:p>
        </p:txBody>
      </p:sp>
    </p:spTree>
    <p:extLst>
      <p:ext uri="{BB962C8B-B14F-4D97-AF65-F5344CB8AC3E}">
        <p14:creationId xmlns:p14="http://schemas.microsoft.com/office/powerpoint/2010/main" val="1152132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hoek 5">
            <a:extLst>
              <a:ext uri="{FF2B5EF4-FFF2-40B4-BE49-F238E27FC236}">
                <a16:creationId xmlns:a16="http://schemas.microsoft.com/office/drawing/2014/main" id="{6BF4A369-3075-4EC3-828E-57A1323FCF77}"/>
              </a:ext>
            </a:extLst>
          </p:cNvPr>
          <p:cNvSpPr/>
          <p:nvPr/>
        </p:nvSpPr>
        <p:spPr>
          <a:xfrm>
            <a:off x="306588" y="681541"/>
            <a:ext cx="7937820" cy="540413"/>
          </a:xfrm>
          <a:prstGeom prst="rect">
            <a:avLst/>
          </a:prstGeom>
          <a:solidFill>
            <a:srgbClr val="008CBE"/>
          </a:solidFill>
          <a:ln w="25400" cap="flat" cmpd="sng" algn="ctr">
            <a:noFill/>
            <a:prstDash val="solid"/>
          </a:ln>
          <a:effectLst/>
        </p:spPr>
        <p:txBody>
          <a:bodyPr vert="horz" rtlCol="0" anchor="ctr"/>
          <a:lstStyle/>
          <a:p>
            <a:pPr algn="ctr" defTabSz="767871">
              <a:defRPr/>
            </a:pPr>
            <a:r>
              <a:rPr lang="nl-NL" sz="1050" kern="0">
                <a:solidFill>
                  <a:prstClr val="white"/>
                </a:solidFill>
                <a:latin typeface="Microsoft JhengHei Light"/>
              </a:rPr>
              <a:t>Het bedrijf richting geven</a:t>
            </a:r>
          </a:p>
        </p:txBody>
      </p:sp>
      <p:sp>
        <p:nvSpPr>
          <p:cNvPr id="7" name="Rechthoek 6">
            <a:extLst>
              <a:ext uri="{FF2B5EF4-FFF2-40B4-BE49-F238E27FC236}">
                <a16:creationId xmlns:a16="http://schemas.microsoft.com/office/drawing/2014/main" id="{B35BC984-841B-4FC7-86F5-4EDACCA0CDA0}"/>
              </a:ext>
            </a:extLst>
          </p:cNvPr>
          <p:cNvSpPr/>
          <p:nvPr/>
        </p:nvSpPr>
        <p:spPr>
          <a:xfrm>
            <a:off x="305526" y="4353949"/>
            <a:ext cx="7938882" cy="540413"/>
          </a:xfrm>
          <a:prstGeom prst="rect">
            <a:avLst/>
          </a:prstGeom>
          <a:solidFill>
            <a:srgbClr val="008CBE"/>
          </a:solidFill>
          <a:ln w="25400" cap="flat" cmpd="sng" algn="ctr">
            <a:noFill/>
            <a:prstDash val="solid"/>
          </a:ln>
          <a:effectLst/>
        </p:spPr>
        <p:txBody>
          <a:bodyPr vert="horz" rtlCol="0" anchor="ctr"/>
          <a:lstStyle/>
          <a:p>
            <a:pPr algn="ctr" defTabSz="767871">
              <a:defRPr/>
            </a:pPr>
            <a:r>
              <a:rPr lang="nl-NL" sz="1050" kern="0">
                <a:solidFill>
                  <a:prstClr val="white"/>
                </a:solidFill>
                <a:latin typeface="Microsoft JhengHei Light"/>
              </a:rPr>
              <a:t>Het bedrijf ondersteunen</a:t>
            </a:r>
          </a:p>
        </p:txBody>
      </p:sp>
      <p:sp>
        <p:nvSpPr>
          <p:cNvPr id="8" name="Rechthoek 7">
            <a:extLst>
              <a:ext uri="{FF2B5EF4-FFF2-40B4-BE49-F238E27FC236}">
                <a16:creationId xmlns:a16="http://schemas.microsoft.com/office/drawing/2014/main" id="{5190768E-B7D1-4332-B2A0-AF801127E433}"/>
              </a:ext>
            </a:extLst>
          </p:cNvPr>
          <p:cNvSpPr/>
          <p:nvPr/>
        </p:nvSpPr>
        <p:spPr>
          <a:xfrm>
            <a:off x="306588" y="1309158"/>
            <a:ext cx="7937821" cy="2963352"/>
          </a:xfrm>
          <a:prstGeom prst="rect">
            <a:avLst/>
          </a:prstGeom>
          <a:solidFill>
            <a:sysClr val="window" lastClr="FFFFFF"/>
          </a:solidFill>
          <a:ln w="25400" cap="flat" cmpd="sng" algn="ctr">
            <a:solidFill>
              <a:srgbClr val="008CBE"/>
            </a:solidFill>
            <a:prstDash val="solid"/>
          </a:ln>
          <a:effectLst/>
        </p:spPr>
        <p:txBody>
          <a:bodyPr vert="horz" rtlCol="0" anchor="ctr"/>
          <a:lstStyle/>
          <a:p>
            <a:pPr algn="ctr" defTabSz="767871">
              <a:defRPr/>
            </a:pPr>
            <a:endParaRPr lang="nl-NL" sz="1511" kern="0">
              <a:solidFill>
                <a:prstClr val="white"/>
              </a:solidFill>
              <a:latin typeface="Microsoft JhengHei Light"/>
            </a:endParaRPr>
          </a:p>
        </p:txBody>
      </p:sp>
      <p:sp>
        <p:nvSpPr>
          <p:cNvPr id="10" name="Afgeronde rechthoek 16">
            <a:extLst>
              <a:ext uri="{FF2B5EF4-FFF2-40B4-BE49-F238E27FC236}">
                <a16:creationId xmlns:a16="http://schemas.microsoft.com/office/drawing/2014/main" id="{EAB09658-6E74-4AAE-A594-D91A97E46012}"/>
              </a:ext>
            </a:extLst>
          </p:cNvPr>
          <p:cNvSpPr/>
          <p:nvPr/>
        </p:nvSpPr>
        <p:spPr>
          <a:xfrm>
            <a:off x="3005827" y="1402714"/>
            <a:ext cx="1183649" cy="2789570"/>
          </a:xfrm>
          <a:prstGeom prst="roundRect">
            <a:avLst/>
          </a:prstGeom>
          <a:solidFill>
            <a:srgbClr val="FF7C80"/>
          </a:solidFill>
          <a:ln w="3175" cap="flat" cmpd="sng" algn="ctr">
            <a:solidFill>
              <a:srgbClr val="C00000"/>
            </a:solidFill>
            <a:prstDash val="solid"/>
          </a:ln>
          <a:effectLst/>
        </p:spPr>
        <p:txBody>
          <a:bodyPr rot="0" spcFirstLastPara="0" vertOverflow="overflow" horzOverflow="overflow" vert="horz" wrap="square" lIns="0" tIns="34290" rIns="0" bIns="34290" numCol="1" spcCol="0" rtlCol="0" fromWordArt="0" anchor="ctr" anchorCtr="0" forceAA="0" compatLnSpc="1">
            <a:prstTxWarp prst="textNoShape">
              <a:avLst/>
            </a:prstTxWarp>
            <a:noAutofit/>
          </a:bodyPr>
          <a:lstStyle/>
          <a:p>
            <a:pPr algn="ctr" defTabSz="767871">
              <a:defRPr/>
            </a:pPr>
            <a:r>
              <a:rPr lang="nl-NL" sz="1125" b="1" kern="0">
                <a:solidFill>
                  <a:schemeClr val="accent4">
                    <a:lumMod val="50000"/>
                  </a:schemeClr>
                </a:solidFill>
                <a:latin typeface="Microsoft JhengHei Light"/>
              </a:rPr>
              <a:t>Ontwikkeling en instandhouding van energienetten besturen</a:t>
            </a:r>
          </a:p>
        </p:txBody>
      </p:sp>
      <p:sp>
        <p:nvSpPr>
          <p:cNvPr id="11" name="Afgeronde rechthoek 17">
            <a:extLst>
              <a:ext uri="{FF2B5EF4-FFF2-40B4-BE49-F238E27FC236}">
                <a16:creationId xmlns:a16="http://schemas.microsoft.com/office/drawing/2014/main" id="{EB3BD589-491C-43B7-875F-560B7568907E}"/>
              </a:ext>
            </a:extLst>
          </p:cNvPr>
          <p:cNvSpPr/>
          <p:nvPr/>
        </p:nvSpPr>
        <p:spPr>
          <a:xfrm>
            <a:off x="5651954" y="1402714"/>
            <a:ext cx="1199726" cy="2789570"/>
          </a:xfrm>
          <a:prstGeom prst="roundRect">
            <a:avLst/>
          </a:prstGeom>
          <a:solidFill>
            <a:srgbClr val="FFFFCC"/>
          </a:solidFill>
          <a:ln w="3175" cap="flat" cmpd="sng" algn="ctr">
            <a:solidFill>
              <a:srgbClr val="F2B800"/>
            </a:solidFill>
            <a:prstDash val="solid"/>
          </a:ln>
          <a:effectLst/>
        </p:spPr>
        <p:txBody>
          <a:bodyPr rot="0" spcFirstLastPara="0" vertOverflow="overflow" horzOverflow="overflow" vert="horz" wrap="none" lIns="0" tIns="34290" rIns="0" bIns="34290" numCol="1" spcCol="0" rtlCol="0" fromWordArt="0" anchor="ctr" anchorCtr="0" forceAA="0" compatLnSpc="1">
            <a:prstTxWarp prst="textNoShape">
              <a:avLst/>
            </a:prstTxWarp>
            <a:noAutofit/>
          </a:bodyPr>
          <a:lstStyle/>
          <a:p>
            <a:pPr algn="ctr" defTabSz="767871">
              <a:defRPr/>
            </a:pPr>
            <a:r>
              <a:rPr lang="nl-NL" sz="1125" b="1" kern="0">
                <a:solidFill>
                  <a:schemeClr val="accent4">
                    <a:lumMod val="50000"/>
                  </a:schemeClr>
                </a:solidFill>
                <a:latin typeface="Microsoft JhengHei Light"/>
              </a:rPr>
              <a:t>Werkzaamheden</a:t>
            </a:r>
            <a:br>
              <a:rPr lang="nl-NL" sz="1125" b="1" kern="0">
                <a:solidFill>
                  <a:schemeClr val="accent4">
                    <a:lumMod val="50000"/>
                  </a:schemeClr>
                </a:solidFill>
                <a:latin typeface="Microsoft JhengHei Light"/>
              </a:rPr>
            </a:br>
            <a:r>
              <a:rPr lang="nl-NL" sz="1125" b="1" kern="0">
                <a:solidFill>
                  <a:schemeClr val="accent4">
                    <a:lumMod val="50000"/>
                  </a:schemeClr>
                </a:solidFill>
                <a:latin typeface="Microsoft JhengHei Light"/>
              </a:rPr>
              <a:t>uitvoeren aan</a:t>
            </a:r>
            <a:br>
              <a:rPr lang="nl-NL" sz="1125" b="1" kern="0">
                <a:solidFill>
                  <a:schemeClr val="accent4">
                    <a:lumMod val="50000"/>
                  </a:schemeClr>
                </a:solidFill>
                <a:latin typeface="Microsoft JhengHei Light"/>
              </a:rPr>
            </a:br>
            <a:r>
              <a:rPr lang="nl-NL" sz="1125" b="1" kern="0">
                <a:solidFill>
                  <a:schemeClr val="accent4">
                    <a:lumMod val="50000"/>
                  </a:schemeClr>
                </a:solidFill>
                <a:latin typeface="Microsoft JhengHei Light"/>
              </a:rPr>
              <a:t>energienetten</a:t>
            </a:r>
          </a:p>
        </p:txBody>
      </p:sp>
      <p:sp>
        <p:nvSpPr>
          <p:cNvPr id="13" name="Afgeronde rechthoek 21">
            <a:extLst>
              <a:ext uri="{FF2B5EF4-FFF2-40B4-BE49-F238E27FC236}">
                <a16:creationId xmlns:a16="http://schemas.microsoft.com/office/drawing/2014/main" id="{73133749-D37F-4D1B-BB6A-4CB329C3D1DC}"/>
              </a:ext>
            </a:extLst>
          </p:cNvPr>
          <p:cNvSpPr/>
          <p:nvPr/>
        </p:nvSpPr>
        <p:spPr>
          <a:xfrm>
            <a:off x="4306453" y="1402714"/>
            <a:ext cx="1183649" cy="2789570"/>
          </a:xfrm>
          <a:prstGeom prst="roundRect">
            <a:avLst/>
          </a:prstGeom>
          <a:solidFill>
            <a:srgbClr val="EDEBF9"/>
          </a:solidFill>
          <a:ln w="3175" cap="flat" cmpd="sng" algn="ctr">
            <a:solidFill>
              <a:srgbClr val="821E7D">
                <a:lumMod val="50000"/>
              </a:srgbClr>
            </a:solidFill>
            <a:prstDash val="solid"/>
          </a:ln>
          <a:effectLst/>
        </p:spPr>
        <p:txBody>
          <a:bodyPr rot="0" spcFirstLastPara="0" vertOverflow="overflow" horzOverflow="overflow" vert="horz" wrap="none" lIns="0" tIns="34290" rIns="0" bIns="34290" numCol="1" spcCol="0" rtlCol="0" fromWordArt="0" anchor="ctr" anchorCtr="0" forceAA="0" compatLnSpc="1">
            <a:prstTxWarp prst="textNoShape">
              <a:avLst/>
            </a:prstTxWarp>
            <a:noAutofit/>
          </a:bodyPr>
          <a:lstStyle/>
          <a:p>
            <a:pPr algn="ctr" defTabSz="767871">
              <a:defRPr/>
            </a:pPr>
            <a:r>
              <a:rPr lang="nl-NL" sz="1125" b="1" kern="0">
                <a:solidFill>
                  <a:schemeClr val="accent4">
                    <a:lumMod val="50000"/>
                  </a:schemeClr>
                </a:solidFill>
                <a:latin typeface="Microsoft JhengHei Light"/>
              </a:rPr>
              <a:t>Energietransport</a:t>
            </a:r>
            <a:br>
              <a:rPr lang="nl-NL" sz="1125" b="1" kern="0">
                <a:solidFill>
                  <a:schemeClr val="accent4">
                    <a:lumMod val="50000"/>
                  </a:schemeClr>
                </a:solidFill>
                <a:latin typeface="Microsoft JhengHei Light"/>
              </a:rPr>
            </a:br>
            <a:r>
              <a:rPr lang="nl-NL" sz="1125" b="1" kern="0">
                <a:solidFill>
                  <a:schemeClr val="accent4">
                    <a:lumMod val="50000"/>
                  </a:schemeClr>
                </a:solidFill>
                <a:latin typeface="Microsoft JhengHei Light"/>
              </a:rPr>
              <a:t> en -netten meten</a:t>
            </a:r>
          </a:p>
        </p:txBody>
      </p:sp>
      <p:sp>
        <p:nvSpPr>
          <p:cNvPr id="15" name="Afgeronde rechthoek 14">
            <a:extLst>
              <a:ext uri="{FF2B5EF4-FFF2-40B4-BE49-F238E27FC236}">
                <a16:creationId xmlns:a16="http://schemas.microsoft.com/office/drawing/2014/main" id="{7CED5801-7075-4B8E-8A95-5C581DD9BE80}"/>
              </a:ext>
            </a:extLst>
          </p:cNvPr>
          <p:cNvSpPr/>
          <p:nvPr/>
        </p:nvSpPr>
        <p:spPr>
          <a:xfrm>
            <a:off x="413538" y="1402714"/>
            <a:ext cx="1187966" cy="2789570"/>
          </a:xfrm>
          <a:prstGeom prst="roundRect">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Overflow="overflow" horzOverflow="overflow" vert="horz" wrap="square" lIns="0" tIns="34290" rIns="0" bIns="34290" numCol="1" spcCol="0" rtlCol="0" fromWordArt="0" anchor="ctr" anchorCtr="0" forceAA="0" compatLnSpc="1">
            <a:prstTxWarp prst="textNoShape">
              <a:avLst/>
            </a:prstTxWarp>
            <a:noAutofit/>
          </a:bodyPr>
          <a:lstStyle/>
          <a:p>
            <a:pPr algn="ctr" defTabSz="767871">
              <a:defRPr/>
            </a:pPr>
            <a:r>
              <a:rPr lang="nl-NL" sz="1125" b="1" kern="0">
                <a:solidFill>
                  <a:schemeClr val="accent4">
                    <a:lumMod val="50000"/>
                  </a:schemeClr>
                </a:solidFill>
                <a:latin typeface="Microsoft JhengHei Light"/>
              </a:rPr>
              <a:t>Klanten bedienen</a:t>
            </a:r>
          </a:p>
        </p:txBody>
      </p:sp>
      <p:sp>
        <p:nvSpPr>
          <p:cNvPr id="16" name="Afgeronde rechthoek 15">
            <a:extLst>
              <a:ext uri="{FF2B5EF4-FFF2-40B4-BE49-F238E27FC236}">
                <a16:creationId xmlns:a16="http://schemas.microsoft.com/office/drawing/2014/main" id="{B94C1009-3464-4398-9947-942632D8D786}"/>
              </a:ext>
            </a:extLst>
          </p:cNvPr>
          <p:cNvSpPr/>
          <p:nvPr/>
        </p:nvSpPr>
        <p:spPr>
          <a:xfrm>
            <a:off x="6961087" y="1402714"/>
            <a:ext cx="1187966" cy="2789570"/>
          </a:xfrm>
          <a:prstGeom prst="roundRect">
            <a:avLst/>
          </a:prstGeom>
          <a:solidFill>
            <a:srgbClr val="FFCC99"/>
          </a:solidFill>
          <a:ln w="3175" cap="flat" cmpd="sng" algn="ctr">
            <a:solidFill>
              <a:srgbClr val="996633"/>
            </a:solidFill>
            <a:prstDash val="solid"/>
          </a:ln>
          <a:effectLst/>
        </p:spPr>
        <p:txBody>
          <a:bodyPr rot="0" spcFirstLastPara="0" vertOverflow="overflow" horzOverflow="overflow" vert="horz" wrap="square" lIns="0" tIns="34290" rIns="0" bIns="34290" numCol="1" spcCol="0" rtlCol="0" fromWordArt="0" anchor="ctr" anchorCtr="0" forceAA="0" compatLnSpc="1">
            <a:prstTxWarp prst="textNoShape">
              <a:avLst/>
            </a:prstTxWarp>
            <a:noAutofit/>
          </a:bodyPr>
          <a:lstStyle/>
          <a:p>
            <a:pPr algn="ctr" defTabSz="767871">
              <a:defRPr/>
            </a:pPr>
            <a:r>
              <a:rPr lang="nl-NL" sz="1125" b="1" kern="0">
                <a:solidFill>
                  <a:schemeClr val="accent4">
                    <a:lumMod val="50000"/>
                  </a:schemeClr>
                </a:solidFill>
                <a:latin typeface="Microsoft JhengHei Light"/>
              </a:rPr>
              <a:t>De energiemarkt</a:t>
            </a:r>
          </a:p>
          <a:p>
            <a:pPr algn="ctr" defTabSz="767871">
              <a:defRPr/>
            </a:pPr>
            <a:r>
              <a:rPr lang="nl-NL" sz="1125" b="1" kern="0">
                <a:solidFill>
                  <a:schemeClr val="accent4">
                    <a:lumMod val="50000"/>
                  </a:schemeClr>
                </a:solidFill>
                <a:latin typeface="Microsoft JhengHei Light"/>
              </a:rPr>
              <a:t>faciliteren</a:t>
            </a:r>
          </a:p>
        </p:txBody>
      </p:sp>
      <p:sp>
        <p:nvSpPr>
          <p:cNvPr id="17" name="Afgeronde rechthoek 18">
            <a:extLst>
              <a:ext uri="{FF2B5EF4-FFF2-40B4-BE49-F238E27FC236}">
                <a16:creationId xmlns:a16="http://schemas.microsoft.com/office/drawing/2014/main" id="{A5F08101-C88F-4023-A00A-66FEA3FCE2CA}"/>
              </a:ext>
            </a:extLst>
          </p:cNvPr>
          <p:cNvSpPr/>
          <p:nvPr/>
        </p:nvSpPr>
        <p:spPr>
          <a:xfrm>
            <a:off x="1708198" y="1402714"/>
            <a:ext cx="1189616" cy="2789570"/>
          </a:xfrm>
          <a:prstGeom prst="roundRect">
            <a:avLst/>
          </a:prstGeom>
          <a:solidFill>
            <a:srgbClr val="008CBE">
              <a:lumMod val="20000"/>
              <a:lumOff val="80000"/>
            </a:srgbClr>
          </a:solidFill>
          <a:ln w="3175" cap="flat" cmpd="sng" algn="ctr">
            <a:solidFill>
              <a:srgbClr val="008CBE"/>
            </a:solidFill>
            <a:prstDash val="solid"/>
          </a:ln>
          <a:effectLst/>
        </p:spPr>
        <p:txBody>
          <a:bodyPr rot="0" spcFirstLastPara="0" vertOverflow="overflow" horzOverflow="overflow" vert="horz" wrap="square" lIns="0" tIns="0" rIns="0" bIns="34290" numCol="1" spcCol="0" rtlCol="0" fromWordArt="0" anchor="ctr" anchorCtr="0" forceAA="0" compatLnSpc="1">
            <a:prstTxWarp prst="textNoShape">
              <a:avLst/>
            </a:prstTxWarp>
            <a:noAutofit/>
          </a:bodyPr>
          <a:lstStyle/>
          <a:p>
            <a:pPr algn="ctr" defTabSz="767871">
              <a:defRPr/>
            </a:pPr>
            <a:r>
              <a:rPr lang="nl-NL" sz="1125" b="1" kern="0">
                <a:solidFill>
                  <a:srgbClr val="625D62">
                    <a:lumMod val="50000"/>
                  </a:srgbClr>
                </a:solidFill>
                <a:latin typeface="Microsoft JhengHei Light"/>
              </a:rPr>
              <a:t>Energie transporteren</a:t>
            </a:r>
          </a:p>
        </p:txBody>
      </p:sp>
      <p:sp>
        <p:nvSpPr>
          <p:cNvPr id="24" name="Titel 1">
            <a:extLst>
              <a:ext uri="{FF2B5EF4-FFF2-40B4-BE49-F238E27FC236}">
                <a16:creationId xmlns:a16="http://schemas.microsoft.com/office/drawing/2014/main" id="{EC8CF1C0-35C2-487E-929B-3AD144051E78}"/>
              </a:ext>
            </a:extLst>
          </p:cNvPr>
          <p:cNvSpPr txBox="1">
            <a:spLocks/>
          </p:cNvSpPr>
          <p:nvPr/>
        </p:nvSpPr>
        <p:spPr>
          <a:xfrm>
            <a:off x="460761" y="81223"/>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lvl="0">
              <a:defRPr/>
            </a:pPr>
            <a:r>
              <a:rPr lang="nl-NL" sz="2100">
                <a:solidFill>
                  <a:srgbClr val="821E7D"/>
                </a:solidFill>
                <a:latin typeface="Microsoft JhengHei Light"/>
              </a:rPr>
              <a:t>Business </a:t>
            </a:r>
            <a:r>
              <a:rPr lang="nl-NL" sz="2100" err="1">
                <a:solidFill>
                  <a:srgbClr val="821E7D"/>
                </a:solidFill>
                <a:latin typeface="Microsoft JhengHei Light"/>
              </a:rPr>
              <a:t>capabilities</a:t>
            </a:r>
            <a:endParaRPr lang="nl-NL" sz="2100">
              <a:solidFill>
                <a:srgbClr val="821E7D"/>
              </a:solidFill>
              <a:latin typeface="Microsoft JhengHei Light"/>
            </a:endParaRPr>
          </a:p>
        </p:txBody>
      </p:sp>
      <p:sp>
        <p:nvSpPr>
          <p:cNvPr id="25" name="Tijdelijke aanduiding voor tekst 2">
            <a:extLst>
              <a:ext uri="{FF2B5EF4-FFF2-40B4-BE49-F238E27FC236}">
                <a16:creationId xmlns:a16="http://schemas.microsoft.com/office/drawing/2014/main" id="{D4C98257-1FBA-4096-B41F-64304512F7D7}"/>
              </a:ext>
            </a:extLst>
          </p:cNvPr>
          <p:cNvSpPr txBox="1">
            <a:spLocks/>
          </p:cNvSpPr>
          <p:nvPr/>
        </p:nvSpPr>
        <p:spPr>
          <a:xfrm>
            <a:off x="438086" y="390717"/>
            <a:ext cx="6901969" cy="203093"/>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r>
              <a:rPr lang="nl-NL" sz="1500">
                <a:solidFill>
                  <a:srgbClr val="48AED0"/>
                </a:solidFill>
                <a:latin typeface="Microsoft JhengHei Light" panose="020B0304030504040204" pitchFamily="34" charset="-120"/>
                <a:ea typeface="Microsoft JhengHei Light" panose="020B0304030504040204" pitchFamily="34" charset="-120"/>
                <a:cs typeface="Calibri Light"/>
              </a:rPr>
              <a:t>Niveau 1</a:t>
            </a:r>
          </a:p>
        </p:txBody>
      </p:sp>
      <p:pic>
        <p:nvPicPr>
          <p:cNvPr id="14" name="Afbeelding 13">
            <a:extLst>
              <a:ext uri="{FF2B5EF4-FFF2-40B4-BE49-F238E27FC236}">
                <a16:creationId xmlns:a16="http://schemas.microsoft.com/office/drawing/2014/main" id="{33107505-8E76-43CA-98AB-C7D6A0445BAA}"/>
              </a:ext>
            </a:extLst>
          </p:cNvPr>
          <p:cNvPicPr>
            <a:picLocks noChangeAspect="1"/>
          </p:cNvPicPr>
          <p:nvPr/>
        </p:nvPicPr>
        <p:blipFill>
          <a:blip r:embed="rId3"/>
          <a:stretch>
            <a:fillRect/>
          </a:stretch>
        </p:blipFill>
        <p:spPr>
          <a:xfrm>
            <a:off x="7751731" y="102171"/>
            <a:ext cx="1316699" cy="359100"/>
          </a:xfrm>
          <a:prstGeom prst="rect">
            <a:avLst/>
          </a:prstGeom>
        </p:spPr>
      </p:pic>
    </p:spTree>
    <p:extLst>
      <p:ext uri="{BB962C8B-B14F-4D97-AF65-F5344CB8AC3E}">
        <p14:creationId xmlns:p14="http://schemas.microsoft.com/office/powerpoint/2010/main" val="40495030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fgeronde rechthoek 6">
            <a:extLst>
              <a:ext uri="{FF2B5EF4-FFF2-40B4-BE49-F238E27FC236}">
                <a16:creationId xmlns:a16="http://schemas.microsoft.com/office/drawing/2014/main" id="{CEBA1228-15FC-419B-A55C-E00CB00A62BA}"/>
              </a:ext>
            </a:extLst>
          </p:cNvPr>
          <p:cNvSpPr/>
          <p:nvPr/>
        </p:nvSpPr>
        <p:spPr>
          <a:xfrm>
            <a:off x="549321" y="822933"/>
            <a:ext cx="6695293" cy="600727"/>
          </a:xfrm>
          <a:prstGeom prst="roundRect">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defTabSz="767871">
              <a:defRPr/>
            </a:pPr>
            <a:r>
              <a:rPr lang="nl-NL" sz="1050" b="1" kern="0">
                <a:solidFill>
                  <a:srgbClr val="000000"/>
                </a:solidFill>
                <a:latin typeface="Microsoft JhengHei Light"/>
              </a:rPr>
              <a:t>1. Klanten bedienen</a:t>
            </a:r>
          </a:p>
        </p:txBody>
      </p:sp>
      <p:sp>
        <p:nvSpPr>
          <p:cNvPr id="7" name="Afgeronde rechthoek 7">
            <a:extLst>
              <a:ext uri="{FF2B5EF4-FFF2-40B4-BE49-F238E27FC236}">
                <a16:creationId xmlns:a16="http://schemas.microsoft.com/office/drawing/2014/main" id="{8998159B-7303-4A41-A7CC-94769A5968D7}"/>
              </a:ext>
            </a:extLst>
          </p:cNvPr>
          <p:cNvSpPr/>
          <p:nvPr/>
        </p:nvSpPr>
        <p:spPr>
          <a:xfrm>
            <a:off x="601876" y="1060546"/>
            <a:ext cx="6588738" cy="329411"/>
          </a:xfrm>
          <a:prstGeom prst="roundRect">
            <a:avLst/>
          </a:prstGeom>
          <a:solidFill>
            <a:sysClr val="window" lastClr="FFFFFF">
              <a:lumMod val="95000"/>
            </a:sysClr>
          </a:solidFill>
          <a:ln w="3175" cap="flat" cmpd="sng" algn="ctr">
            <a:solidFill>
              <a:srgbClr val="000000">
                <a:lumMod val="50000"/>
                <a:lumOff val="50000"/>
              </a:srgbClr>
            </a:solidFill>
            <a:prstDash val="solid"/>
          </a:ln>
          <a:effectLst/>
        </p:spPr>
        <p:txBody>
          <a:bodyPr vert="horz" rtlCol="0" anchor="ctr"/>
          <a:lstStyle/>
          <a:p>
            <a:pPr algn="ctr" defTabSz="767871">
              <a:defRPr/>
            </a:pPr>
            <a:r>
              <a:rPr lang="nl-NL" sz="825" kern="0">
                <a:solidFill>
                  <a:srgbClr val="000000"/>
                </a:solidFill>
                <a:latin typeface="Microsoft JhengHei Light"/>
              </a:rPr>
              <a:t>Het vermogen om klanten te bedienen, </a:t>
            </a:r>
          </a:p>
          <a:p>
            <a:pPr algn="ctr" defTabSz="767871">
              <a:defRPr/>
            </a:pPr>
            <a:r>
              <a:rPr lang="nl-NL" sz="825" kern="0">
                <a:solidFill>
                  <a:srgbClr val="000000"/>
                </a:solidFill>
                <a:latin typeface="Microsoft JhengHei Light"/>
              </a:rPr>
              <a:t>zodat zij onze producten en diensten afnemen en optimaal gebruiken.</a:t>
            </a:r>
          </a:p>
        </p:txBody>
      </p:sp>
      <p:sp>
        <p:nvSpPr>
          <p:cNvPr id="8" name="Afgeronde rechthoek 8">
            <a:extLst>
              <a:ext uri="{FF2B5EF4-FFF2-40B4-BE49-F238E27FC236}">
                <a16:creationId xmlns:a16="http://schemas.microsoft.com/office/drawing/2014/main" id="{926BCF35-17F7-4E3D-A987-498EB46ACEDC}"/>
              </a:ext>
            </a:extLst>
          </p:cNvPr>
          <p:cNvSpPr/>
          <p:nvPr/>
        </p:nvSpPr>
        <p:spPr>
          <a:xfrm>
            <a:off x="547870" y="3577239"/>
            <a:ext cx="6696744" cy="600727"/>
          </a:xfrm>
          <a:prstGeom prst="roundRect">
            <a:avLst/>
          </a:prstGeom>
          <a:solidFill>
            <a:srgbClr val="FFFFCC"/>
          </a:solidFill>
          <a:ln w="3175" cap="flat" cmpd="sng" algn="ctr">
            <a:solidFill>
              <a:srgbClr val="FFC000"/>
            </a:solidFill>
            <a:prstDash val="solid"/>
          </a:ln>
          <a:effectLst/>
        </p:spPr>
        <p:txBody>
          <a:bodyPr rot="0" spcFirstLastPara="0" vertOverflow="overflow" horzOverflow="overflow" vert="horz" wrap="none" lIns="0" tIns="34290" rIns="0" bIns="34290" numCol="1" spcCol="0" rtlCol="0" fromWordArt="0" anchor="t" anchorCtr="0" forceAA="0" compatLnSpc="1">
            <a:prstTxWarp prst="textNoShape">
              <a:avLst/>
            </a:prstTxWarp>
            <a:noAutofit/>
          </a:bodyPr>
          <a:lstStyle/>
          <a:p>
            <a:pPr defTabSz="767871">
              <a:defRPr/>
            </a:pPr>
            <a:r>
              <a:rPr lang="nl-NL" sz="1050" b="1" kern="0">
                <a:solidFill>
                  <a:srgbClr val="000000"/>
                </a:solidFill>
                <a:latin typeface="Microsoft JhengHei Light"/>
              </a:rPr>
              <a:t>5. Werkzaamheden uitvoeren aan energienetten</a:t>
            </a:r>
          </a:p>
          <a:p>
            <a:pPr defTabSz="767871">
              <a:defRPr/>
            </a:pPr>
            <a:endParaRPr lang="nl-NL" sz="1050" b="1" kern="0">
              <a:solidFill>
                <a:srgbClr val="000000"/>
              </a:solidFill>
              <a:latin typeface="Microsoft JhengHei Light"/>
            </a:endParaRPr>
          </a:p>
        </p:txBody>
      </p:sp>
      <p:sp>
        <p:nvSpPr>
          <p:cNvPr id="9" name="Afgeronde rechthoek 9">
            <a:extLst>
              <a:ext uri="{FF2B5EF4-FFF2-40B4-BE49-F238E27FC236}">
                <a16:creationId xmlns:a16="http://schemas.microsoft.com/office/drawing/2014/main" id="{249F2911-625B-4FCA-97F2-F409E9385D33}"/>
              </a:ext>
            </a:extLst>
          </p:cNvPr>
          <p:cNvSpPr/>
          <p:nvPr/>
        </p:nvSpPr>
        <p:spPr>
          <a:xfrm>
            <a:off x="601877" y="3814852"/>
            <a:ext cx="6588737" cy="329411"/>
          </a:xfrm>
          <a:prstGeom prst="roundRect">
            <a:avLst/>
          </a:prstGeom>
          <a:solidFill>
            <a:sysClr val="window" lastClr="FFFFFF">
              <a:lumMod val="95000"/>
            </a:sysClr>
          </a:solidFill>
          <a:ln w="3175" cap="flat" cmpd="sng" algn="ctr">
            <a:solidFill>
              <a:srgbClr val="000000">
                <a:lumMod val="50000"/>
                <a:lumOff val="50000"/>
              </a:srgbClr>
            </a:solidFill>
            <a:prstDash val="solid"/>
          </a:ln>
          <a:effectLst/>
        </p:spPr>
        <p:txBody>
          <a:bodyPr vert="horz" rtlCol="0" anchor="ctr"/>
          <a:lstStyle/>
          <a:p>
            <a:pPr algn="ctr" defTabSz="767871">
              <a:defRPr/>
            </a:pPr>
            <a:r>
              <a:rPr lang="nl-NL" sz="825" kern="0">
                <a:solidFill>
                  <a:srgbClr val="000000"/>
                </a:solidFill>
                <a:latin typeface="Microsoft JhengHei Light"/>
              </a:rPr>
              <a:t>Het vermogen om werkzaamheden aan de energienetten uit te voeren, zoals aanleg, vervanging of onderhoud, </a:t>
            </a:r>
          </a:p>
          <a:p>
            <a:pPr algn="ctr" defTabSz="767871">
              <a:defRPr/>
            </a:pPr>
            <a:r>
              <a:rPr lang="nl-NL" sz="825" kern="0">
                <a:solidFill>
                  <a:srgbClr val="000000"/>
                </a:solidFill>
                <a:latin typeface="Microsoft JhengHei Light"/>
              </a:rPr>
              <a:t>zodat de werkzaamheden efficiënt en voorspelbaar worden uitgevoerd. </a:t>
            </a:r>
          </a:p>
        </p:txBody>
      </p:sp>
      <p:sp>
        <p:nvSpPr>
          <p:cNvPr id="10" name="Afgeronde rechthoek 10">
            <a:extLst>
              <a:ext uri="{FF2B5EF4-FFF2-40B4-BE49-F238E27FC236}">
                <a16:creationId xmlns:a16="http://schemas.microsoft.com/office/drawing/2014/main" id="{2F8CB203-E430-45AC-983A-125E2FD0C8BB}"/>
              </a:ext>
            </a:extLst>
          </p:cNvPr>
          <p:cNvSpPr/>
          <p:nvPr/>
        </p:nvSpPr>
        <p:spPr>
          <a:xfrm>
            <a:off x="549321" y="1471005"/>
            <a:ext cx="6696744" cy="646937"/>
          </a:xfrm>
          <a:prstGeom prst="roundRect">
            <a:avLst/>
          </a:prstGeom>
          <a:solidFill>
            <a:srgbClr val="008CBE">
              <a:lumMod val="20000"/>
              <a:lumOff val="80000"/>
            </a:srgbClr>
          </a:solidFill>
          <a:ln w="3175" cap="flat" cmpd="sng" algn="ctr">
            <a:solidFill>
              <a:srgbClr val="008CBE"/>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defTabSz="767871">
              <a:defRPr/>
            </a:pPr>
            <a:r>
              <a:rPr lang="nl-NL" sz="1050" b="1" kern="0">
                <a:solidFill>
                  <a:srgbClr val="000000"/>
                </a:solidFill>
                <a:latin typeface="Microsoft JhengHei Light"/>
              </a:rPr>
              <a:t>2. Energie transporteren</a:t>
            </a:r>
          </a:p>
        </p:txBody>
      </p:sp>
      <p:sp>
        <p:nvSpPr>
          <p:cNvPr id="11" name="Afgeronde rechthoek 11">
            <a:extLst>
              <a:ext uri="{FF2B5EF4-FFF2-40B4-BE49-F238E27FC236}">
                <a16:creationId xmlns:a16="http://schemas.microsoft.com/office/drawing/2014/main" id="{661826B5-E514-4E03-9A21-BD76367FD09F}"/>
              </a:ext>
            </a:extLst>
          </p:cNvPr>
          <p:cNvSpPr/>
          <p:nvPr/>
        </p:nvSpPr>
        <p:spPr>
          <a:xfrm>
            <a:off x="603328" y="1762624"/>
            <a:ext cx="6588737" cy="329411"/>
          </a:xfrm>
          <a:prstGeom prst="roundRect">
            <a:avLst/>
          </a:prstGeom>
          <a:solidFill>
            <a:sysClr val="window" lastClr="FFFFFF">
              <a:lumMod val="95000"/>
            </a:sysClr>
          </a:solidFill>
          <a:ln w="3175" cap="flat" cmpd="sng" algn="ctr">
            <a:solidFill>
              <a:srgbClr val="000000">
                <a:lumMod val="50000"/>
                <a:lumOff val="50000"/>
              </a:srgbClr>
            </a:solidFill>
            <a:prstDash val="solid"/>
          </a:ln>
          <a:effectLst/>
        </p:spPr>
        <p:txBody>
          <a:bodyPr vert="horz" rtlCol="0" anchor="ctr"/>
          <a:lstStyle/>
          <a:p>
            <a:pPr algn="ctr" defTabSz="767871">
              <a:defRPr/>
            </a:pPr>
            <a:r>
              <a:rPr lang="nl-NL" sz="825" kern="0">
                <a:solidFill>
                  <a:srgbClr val="000000"/>
                </a:solidFill>
                <a:latin typeface="Microsoft JhengHei Light"/>
              </a:rPr>
              <a:t>Het vermogen om energieaanbod en -afname bij elkaar te brengen, te balanceren en in continuïteit te waarborgen, </a:t>
            </a:r>
          </a:p>
          <a:p>
            <a:pPr algn="ctr" defTabSz="767871">
              <a:defRPr/>
            </a:pPr>
            <a:r>
              <a:rPr lang="nl-NL" sz="825" kern="0">
                <a:solidFill>
                  <a:srgbClr val="000000"/>
                </a:solidFill>
                <a:latin typeface="Microsoft JhengHei Light"/>
              </a:rPr>
              <a:t>zodat de klanten energie krijgen binnen de geldende eisen.</a:t>
            </a:r>
          </a:p>
        </p:txBody>
      </p:sp>
      <p:sp>
        <p:nvSpPr>
          <p:cNvPr id="12" name="Afgeronde rechthoek 12">
            <a:extLst>
              <a:ext uri="{FF2B5EF4-FFF2-40B4-BE49-F238E27FC236}">
                <a16:creationId xmlns:a16="http://schemas.microsoft.com/office/drawing/2014/main" id="{5D319F86-FF87-45D2-8107-E25344CEF1AB}"/>
              </a:ext>
            </a:extLst>
          </p:cNvPr>
          <p:cNvSpPr/>
          <p:nvPr/>
        </p:nvSpPr>
        <p:spPr>
          <a:xfrm>
            <a:off x="547870" y="2173083"/>
            <a:ext cx="6696744" cy="646937"/>
          </a:xfrm>
          <a:prstGeom prst="roundRect">
            <a:avLst/>
          </a:prstGeom>
          <a:solidFill>
            <a:srgbClr val="FF7C80"/>
          </a:solidFill>
          <a:ln w="3175" cap="flat" cmpd="sng" algn="ctr">
            <a:solidFill>
              <a:srgbClr val="C00000"/>
            </a:solidFill>
            <a:prstDash val="solid"/>
          </a:ln>
          <a:effectLst/>
        </p:spPr>
        <p:txBody>
          <a:bodyPr rot="0" spcFirstLastPara="0" vertOverflow="overflow" horzOverflow="overflow" vert="horz" wrap="square" lIns="0" tIns="34290" rIns="68580" bIns="34290" numCol="1" spcCol="0" rtlCol="0" fromWordArt="0" anchor="t" anchorCtr="0" forceAA="0" compatLnSpc="1">
            <a:prstTxWarp prst="textNoShape">
              <a:avLst/>
            </a:prstTxWarp>
            <a:noAutofit/>
          </a:bodyPr>
          <a:lstStyle/>
          <a:p>
            <a:pPr defTabSz="767871">
              <a:defRPr/>
            </a:pPr>
            <a:r>
              <a:rPr lang="nl-NL" sz="1050" b="1" kern="0">
                <a:solidFill>
                  <a:srgbClr val="000000">
                    <a:lumMod val="95000"/>
                    <a:lumOff val="5000"/>
                  </a:srgbClr>
                </a:solidFill>
                <a:latin typeface="Microsoft JhengHei Light"/>
              </a:rPr>
              <a:t>3. Ontwikkeling en instandhouding van energienetten besturen</a:t>
            </a:r>
          </a:p>
        </p:txBody>
      </p:sp>
      <p:sp>
        <p:nvSpPr>
          <p:cNvPr id="13" name="Afgeronde rechthoek 13">
            <a:extLst>
              <a:ext uri="{FF2B5EF4-FFF2-40B4-BE49-F238E27FC236}">
                <a16:creationId xmlns:a16="http://schemas.microsoft.com/office/drawing/2014/main" id="{C62CCE19-C15C-4C9B-BD30-0C917CFBE2BB}"/>
              </a:ext>
            </a:extLst>
          </p:cNvPr>
          <p:cNvSpPr/>
          <p:nvPr/>
        </p:nvSpPr>
        <p:spPr>
          <a:xfrm>
            <a:off x="601877" y="2437738"/>
            <a:ext cx="6588737" cy="329411"/>
          </a:xfrm>
          <a:prstGeom prst="roundRect">
            <a:avLst/>
          </a:prstGeom>
          <a:solidFill>
            <a:sysClr val="window" lastClr="FFFFFF">
              <a:lumMod val="95000"/>
            </a:sysClr>
          </a:solidFill>
          <a:ln w="3175" cap="flat" cmpd="sng" algn="ctr">
            <a:solidFill>
              <a:srgbClr val="000000">
                <a:lumMod val="50000"/>
                <a:lumOff val="50000"/>
              </a:srgbClr>
            </a:solidFill>
            <a:prstDash val="solid"/>
          </a:ln>
          <a:effectLst/>
        </p:spPr>
        <p:txBody>
          <a:bodyPr vert="horz" rtlCol="0" anchor="ctr"/>
          <a:lstStyle/>
          <a:p>
            <a:pPr algn="ctr" defTabSz="767871">
              <a:defRPr/>
            </a:pPr>
            <a:r>
              <a:rPr lang="nl-NL" sz="825" kern="0">
                <a:solidFill>
                  <a:srgbClr val="000000"/>
                </a:solidFill>
                <a:latin typeface="Microsoft JhengHei Light"/>
              </a:rPr>
              <a:t>Het vermogen om energienetten te ontwikkelen en op het afgesproken niveau beschikbaar te houden, </a:t>
            </a:r>
          </a:p>
          <a:p>
            <a:pPr algn="ctr" defTabSz="767871">
              <a:defRPr/>
            </a:pPr>
            <a:r>
              <a:rPr lang="nl-NL" sz="825" kern="0">
                <a:solidFill>
                  <a:srgbClr val="000000"/>
                </a:solidFill>
                <a:latin typeface="Microsoft JhengHei Light"/>
              </a:rPr>
              <a:t>zodat het energienet continu aan de gestelde eisen voldoet.</a:t>
            </a:r>
          </a:p>
        </p:txBody>
      </p:sp>
      <p:sp>
        <p:nvSpPr>
          <p:cNvPr id="14" name="Afgeronde rechthoek 14">
            <a:extLst>
              <a:ext uri="{FF2B5EF4-FFF2-40B4-BE49-F238E27FC236}">
                <a16:creationId xmlns:a16="http://schemas.microsoft.com/office/drawing/2014/main" id="{0AB3850A-5C5D-414A-9468-DEBB35C1C830}"/>
              </a:ext>
            </a:extLst>
          </p:cNvPr>
          <p:cNvSpPr/>
          <p:nvPr/>
        </p:nvSpPr>
        <p:spPr>
          <a:xfrm>
            <a:off x="547870" y="2875161"/>
            <a:ext cx="6696744" cy="646937"/>
          </a:xfrm>
          <a:prstGeom prst="roundRect">
            <a:avLst/>
          </a:prstGeom>
          <a:solidFill>
            <a:srgbClr val="EDEBF9"/>
          </a:solidFill>
          <a:ln w="3175" cap="flat" cmpd="sng" algn="ctr">
            <a:solidFill>
              <a:srgbClr val="821E7D">
                <a:lumMod val="50000"/>
              </a:srgbClr>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defTabSz="767871">
              <a:defRPr/>
            </a:pPr>
            <a:r>
              <a:rPr lang="nl-NL" sz="1050" b="1" kern="0">
                <a:solidFill>
                  <a:srgbClr val="000000"/>
                </a:solidFill>
                <a:latin typeface="Microsoft JhengHei Light"/>
              </a:rPr>
              <a:t>4. Energietransport en -netten meten</a:t>
            </a:r>
          </a:p>
        </p:txBody>
      </p:sp>
      <p:sp>
        <p:nvSpPr>
          <p:cNvPr id="15" name="Afgeronde rechthoek 15">
            <a:extLst>
              <a:ext uri="{FF2B5EF4-FFF2-40B4-BE49-F238E27FC236}">
                <a16:creationId xmlns:a16="http://schemas.microsoft.com/office/drawing/2014/main" id="{4865FC60-12B2-487D-8DC5-7670D5A3F9D8}"/>
              </a:ext>
            </a:extLst>
          </p:cNvPr>
          <p:cNvSpPr/>
          <p:nvPr/>
        </p:nvSpPr>
        <p:spPr>
          <a:xfrm>
            <a:off x="601877" y="3139816"/>
            <a:ext cx="6588737" cy="329411"/>
          </a:xfrm>
          <a:prstGeom prst="roundRect">
            <a:avLst/>
          </a:prstGeom>
          <a:solidFill>
            <a:sysClr val="window" lastClr="FFFFFF">
              <a:lumMod val="95000"/>
            </a:sysClr>
          </a:solidFill>
          <a:ln w="3175" cap="flat" cmpd="sng" algn="ctr">
            <a:solidFill>
              <a:srgbClr val="000000">
                <a:lumMod val="50000"/>
                <a:lumOff val="50000"/>
              </a:srgbClr>
            </a:solidFill>
            <a:prstDash val="solid"/>
          </a:ln>
          <a:effectLst/>
        </p:spPr>
        <p:txBody>
          <a:bodyPr vert="horz" rtlCol="0" anchor="ctr"/>
          <a:lstStyle/>
          <a:p>
            <a:pPr algn="ctr" defTabSz="767871">
              <a:defRPr/>
            </a:pPr>
            <a:r>
              <a:rPr lang="nl-NL" sz="825" kern="0">
                <a:solidFill>
                  <a:srgbClr val="000000"/>
                </a:solidFill>
                <a:latin typeface="Microsoft JhengHei Light"/>
              </a:rPr>
              <a:t>Het vermogen om energietransport en -netten waar te nemen en metingen beschikbaar te maken, </a:t>
            </a:r>
          </a:p>
          <a:p>
            <a:pPr algn="ctr" defTabSz="767871">
              <a:defRPr/>
            </a:pPr>
            <a:r>
              <a:rPr lang="nl-NL" sz="825" kern="0">
                <a:solidFill>
                  <a:srgbClr val="000000"/>
                </a:solidFill>
                <a:latin typeface="Microsoft JhengHei Light"/>
              </a:rPr>
              <a:t>zodat andere </a:t>
            </a:r>
            <a:r>
              <a:rPr lang="nl-NL" sz="825" kern="0" err="1">
                <a:solidFill>
                  <a:srgbClr val="000000"/>
                </a:solidFill>
                <a:latin typeface="Microsoft JhengHei Light"/>
              </a:rPr>
              <a:t>capabilities</a:t>
            </a:r>
            <a:r>
              <a:rPr lang="nl-NL" sz="825" kern="0">
                <a:solidFill>
                  <a:srgbClr val="000000"/>
                </a:solidFill>
                <a:latin typeface="Microsoft JhengHei Light"/>
              </a:rPr>
              <a:t> metingen kunnen gebruiken.</a:t>
            </a:r>
          </a:p>
        </p:txBody>
      </p:sp>
      <p:sp>
        <p:nvSpPr>
          <p:cNvPr id="16" name="Afgeronde rechthoek 18">
            <a:extLst>
              <a:ext uri="{FF2B5EF4-FFF2-40B4-BE49-F238E27FC236}">
                <a16:creationId xmlns:a16="http://schemas.microsoft.com/office/drawing/2014/main" id="{5129A145-A40D-4643-9572-150C6A0E8A7C}"/>
              </a:ext>
            </a:extLst>
          </p:cNvPr>
          <p:cNvSpPr/>
          <p:nvPr/>
        </p:nvSpPr>
        <p:spPr>
          <a:xfrm>
            <a:off x="549321" y="4225311"/>
            <a:ext cx="6696744" cy="600727"/>
          </a:xfrm>
          <a:prstGeom prst="roundRect">
            <a:avLst/>
          </a:prstGeom>
          <a:solidFill>
            <a:srgbClr val="FFCC99"/>
          </a:solidFill>
          <a:ln w="3175" cap="flat" cmpd="sng" algn="ctr">
            <a:solidFill>
              <a:srgbClr val="996633"/>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defTabSz="767871">
              <a:defRPr/>
            </a:pPr>
            <a:r>
              <a:rPr lang="nl-NL" sz="975" b="1" kern="0">
                <a:solidFill>
                  <a:srgbClr val="000000"/>
                </a:solidFill>
                <a:latin typeface="Microsoft JhengHei Light"/>
              </a:rPr>
              <a:t>6. De energiemarkt faciliteren</a:t>
            </a:r>
          </a:p>
        </p:txBody>
      </p:sp>
      <p:sp>
        <p:nvSpPr>
          <p:cNvPr id="17" name="Afgeronde rechthoek 19">
            <a:extLst>
              <a:ext uri="{FF2B5EF4-FFF2-40B4-BE49-F238E27FC236}">
                <a16:creationId xmlns:a16="http://schemas.microsoft.com/office/drawing/2014/main" id="{CA383852-7017-47D7-9AF0-E917CA34906A}"/>
              </a:ext>
            </a:extLst>
          </p:cNvPr>
          <p:cNvSpPr/>
          <p:nvPr/>
        </p:nvSpPr>
        <p:spPr>
          <a:xfrm>
            <a:off x="603328" y="4462924"/>
            <a:ext cx="6588737" cy="329411"/>
          </a:xfrm>
          <a:prstGeom prst="roundRect">
            <a:avLst/>
          </a:prstGeom>
          <a:solidFill>
            <a:sysClr val="window" lastClr="FFFFFF">
              <a:lumMod val="95000"/>
            </a:sysClr>
          </a:solidFill>
          <a:ln w="3175" cap="flat" cmpd="sng" algn="ctr">
            <a:solidFill>
              <a:srgbClr val="000000">
                <a:lumMod val="50000"/>
                <a:lumOff val="50000"/>
              </a:srgbClr>
            </a:solidFill>
            <a:prstDash val="solid"/>
          </a:ln>
          <a:effectLst/>
        </p:spPr>
        <p:txBody>
          <a:bodyPr vert="horz" rtlCol="0" anchor="ctr"/>
          <a:lstStyle/>
          <a:p>
            <a:pPr algn="ctr" defTabSz="767871">
              <a:defRPr/>
            </a:pPr>
            <a:r>
              <a:rPr lang="nl-NL" sz="825" kern="0">
                <a:solidFill>
                  <a:srgbClr val="000000"/>
                </a:solidFill>
                <a:latin typeface="Microsoft JhengHei Light"/>
              </a:rPr>
              <a:t>Het vermogen om met de partijen in de energiemarkt data uit te wisselen, volledig en op het juiste moment, </a:t>
            </a:r>
          </a:p>
          <a:p>
            <a:pPr algn="ctr" defTabSz="767871">
              <a:defRPr/>
            </a:pPr>
            <a:r>
              <a:rPr lang="nl-NL" sz="825" kern="0">
                <a:solidFill>
                  <a:srgbClr val="000000"/>
                </a:solidFill>
                <a:latin typeface="Microsoft JhengHei Light"/>
              </a:rPr>
              <a:t>om de marktwerking te garanderen.</a:t>
            </a:r>
          </a:p>
        </p:txBody>
      </p:sp>
      <p:sp>
        <p:nvSpPr>
          <p:cNvPr id="20" name="Titel 1">
            <a:extLst>
              <a:ext uri="{FF2B5EF4-FFF2-40B4-BE49-F238E27FC236}">
                <a16:creationId xmlns:a16="http://schemas.microsoft.com/office/drawing/2014/main" id="{2BD0472A-5653-40B2-8513-420918F3DCAE}"/>
              </a:ext>
            </a:extLst>
          </p:cNvPr>
          <p:cNvSpPr txBox="1">
            <a:spLocks/>
          </p:cNvSpPr>
          <p:nvPr/>
        </p:nvSpPr>
        <p:spPr>
          <a:xfrm>
            <a:off x="460761" y="81223"/>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lvl="0">
              <a:defRPr/>
            </a:pPr>
            <a:r>
              <a:rPr lang="nl-NL" sz="2100">
                <a:solidFill>
                  <a:srgbClr val="821E7D"/>
                </a:solidFill>
                <a:latin typeface="Microsoft JhengHei Light"/>
              </a:rPr>
              <a:t>Business </a:t>
            </a:r>
            <a:r>
              <a:rPr lang="nl-NL" sz="2100" err="1">
                <a:solidFill>
                  <a:srgbClr val="821E7D"/>
                </a:solidFill>
                <a:latin typeface="Microsoft JhengHei Light"/>
              </a:rPr>
              <a:t>capabilities</a:t>
            </a:r>
            <a:endParaRPr lang="nl-NL" sz="2100">
              <a:solidFill>
                <a:srgbClr val="821E7D"/>
              </a:solidFill>
              <a:latin typeface="Microsoft JhengHei Light"/>
            </a:endParaRPr>
          </a:p>
        </p:txBody>
      </p:sp>
      <p:sp>
        <p:nvSpPr>
          <p:cNvPr id="21" name="Tijdelijke aanduiding voor tekst 2">
            <a:extLst>
              <a:ext uri="{FF2B5EF4-FFF2-40B4-BE49-F238E27FC236}">
                <a16:creationId xmlns:a16="http://schemas.microsoft.com/office/drawing/2014/main" id="{01B316BB-2752-411B-BDF7-7B23A08626CD}"/>
              </a:ext>
            </a:extLst>
          </p:cNvPr>
          <p:cNvSpPr txBox="1">
            <a:spLocks/>
          </p:cNvSpPr>
          <p:nvPr/>
        </p:nvSpPr>
        <p:spPr>
          <a:xfrm>
            <a:off x="438086" y="390717"/>
            <a:ext cx="6901969" cy="203093"/>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r>
              <a:rPr lang="nl-NL" sz="1500">
                <a:solidFill>
                  <a:srgbClr val="48AED0"/>
                </a:solidFill>
                <a:latin typeface="Microsoft JhengHei Light" panose="020B0304030504040204" pitchFamily="34" charset="-120"/>
                <a:ea typeface="Microsoft JhengHei Light" panose="020B0304030504040204" pitchFamily="34" charset="-120"/>
                <a:cs typeface="Calibri Light"/>
              </a:rPr>
              <a:t>Toelichting niveau 1 </a:t>
            </a:r>
            <a:r>
              <a:rPr lang="nl-NL" sz="1500" err="1">
                <a:solidFill>
                  <a:srgbClr val="48AED0"/>
                </a:solidFill>
                <a:latin typeface="Microsoft JhengHei Light" panose="020B0304030504040204" pitchFamily="34" charset="-120"/>
                <a:ea typeface="Microsoft JhengHei Light" panose="020B0304030504040204" pitchFamily="34" charset="-120"/>
                <a:cs typeface="Calibri Light"/>
              </a:rPr>
              <a:t>capabilities</a:t>
            </a:r>
            <a:endParaRPr lang="nl-NL" sz="1500">
              <a:solidFill>
                <a:srgbClr val="48AED0"/>
              </a:solidFill>
              <a:latin typeface="Microsoft JhengHei Light" panose="020B0304030504040204" pitchFamily="34" charset="-120"/>
              <a:ea typeface="Microsoft JhengHei Light" panose="020B0304030504040204" pitchFamily="34" charset="-120"/>
              <a:cs typeface="Calibri Light"/>
            </a:endParaRPr>
          </a:p>
        </p:txBody>
      </p:sp>
      <p:pic>
        <p:nvPicPr>
          <p:cNvPr id="18" name="Afbeelding 17">
            <a:extLst>
              <a:ext uri="{FF2B5EF4-FFF2-40B4-BE49-F238E27FC236}">
                <a16:creationId xmlns:a16="http://schemas.microsoft.com/office/drawing/2014/main" id="{0C4D0754-F916-4FF0-89DD-2CBD627DC542}"/>
              </a:ext>
            </a:extLst>
          </p:cNvPr>
          <p:cNvPicPr>
            <a:picLocks noChangeAspect="1"/>
          </p:cNvPicPr>
          <p:nvPr/>
        </p:nvPicPr>
        <p:blipFill>
          <a:blip r:embed="rId2"/>
          <a:stretch>
            <a:fillRect/>
          </a:stretch>
        </p:blipFill>
        <p:spPr>
          <a:xfrm>
            <a:off x="7751731" y="102171"/>
            <a:ext cx="1316699" cy="359100"/>
          </a:xfrm>
          <a:prstGeom prst="rect">
            <a:avLst/>
          </a:prstGeom>
        </p:spPr>
      </p:pic>
    </p:spTree>
    <p:extLst>
      <p:ext uri="{BB962C8B-B14F-4D97-AF65-F5344CB8AC3E}">
        <p14:creationId xmlns:p14="http://schemas.microsoft.com/office/powerpoint/2010/main" val="18911184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hoek 5">
            <a:extLst>
              <a:ext uri="{FF2B5EF4-FFF2-40B4-BE49-F238E27FC236}">
                <a16:creationId xmlns:a16="http://schemas.microsoft.com/office/drawing/2014/main" id="{6BF4A369-3075-4EC3-828E-57A1323FCF77}"/>
              </a:ext>
            </a:extLst>
          </p:cNvPr>
          <p:cNvSpPr/>
          <p:nvPr/>
        </p:nvSpPr>
        <p:spPr>
          <a:xfrm>
            <a:off x="306588" y="681541"/>
            <a:ext cx="7937820" cy="540413"/>
          </a:xfrm>
          <a:prstGeom prst="rect">
            <a:avLst/>
          </a:prstGeom>
          <a:solidFill>
            <a:srgbClr val="008CBE"/>
          </a:solidFill>
          <a:ln w="25400" cap="flat" cmpd="sng" algn="ctr">
            <a:noFill/>
            <a:prstDash val="solid"/>
          </a:ln>
          <a:effectLst/>
        </p:spPr>
        <p:txBody>
          <a:bodyPr vert="horz" rtlCol="0" anchor="ct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prstClr val="white"/>
                </a:solidFill>
                <a:effectLst/>
                <a:uLnTx/>
                <a:uFillTx/>
                <a:latin typeface="Microsoft JhengHei Light"/>
                <a:ea typeface="+mn-ea"/>
                <a:cs typeface="+mn-cs"/>
              </a:rPr>
              <a:t>7. Het bedrijf richting geven</a:t>
            </a:r>
          </a:p>
        </p:txBody>
      </p:sp>
      <p:sp>
        <p:nvSpPr>
          <p:cNvPr id="7" name="Rechthoek 6">
            <a:extLst>
              <a:ext uri="{FF2B5EF4-FFF2-40B4-BE49-F238E27FC236}">
                <a16:creationId xmlns:a16="http://schemas.microsoft.com/office/drawing/2014/main" id="{B35BC984-841B-4FC7-86F5-4EDACCA0CDA0}"/>
              </a:ext>
            </a:extLst>
          </p:cNvPr>
          <p:cNvSpPr/>
          <p:nvPr/>
        </p:nvSpPr>
        <p:spPr>
          <a:xfrm>
            <a:off x="305526" y="4353949"/>
            <a:ext cx="7938882" cy="540413"/>
          </a:xfrm>
          <a:prstGeom prst="rect">
            <a:avLst/>
          </a:prstGeom>
          <a:solidFill>
            <a:srgbClr val="008CBE"/>
          </a:solidFill>
          <a:ln w="25400" cap="flat" cmpd="sng" algn="ctr">
            <a:noFill/>
            <a:prstDash val="solid"/>
          </a:ln>
          <a:effectLst/>
        </p:spPr>
        <p:txBody>
          <a:bodyPr vert="horz" rtlCol="0" anchor="ct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prstClr val="white"/>
                </a:solidFill>
                <a:effectLst/>
                <a:uLnTx/>
                <a:uFillTx/>
                <a:latin typeface="Microsoft JhengHei Light"/>
                <a:ea typeface="+mn-ea"/>
                <a:cs typeface="+mn-cs"/>
              </a:rPr>
              <a:t>8. Het bedrijf ondersteunen</a:t>
            </a:r>
          </a:p>
        </p:txBody>
      </p:sp>
      <p:sp>
        <p:nvSpPr>
          <p:cNvPr id="15" name="Rechthoek 14">
            <a:extLst>
              <a:ext uri="{FF2B5EF4-FFF2-40B4-BE49-F238E27FC236}">
                <a16:creationId xmlns:a16="http://schemas.microsoft.com/office/drawing/2014/main" id="{EC45AE59-06E5-45C7-89C5-9D8BEFDD99AE}"/>
              </a:ext>
            </a:extLst>
          </p:cNvPr>
          <p:cNvSpPr/>
          <p:nvPr/>
        </p:nvSpPr>
        <p:spPr>
          <a:xfrm>
            <a:off x="306588" y="1309158"/>
            <a:ext cx="7937821" cy="2963352"/>
          </a:xfrm>
          <a:prstGeom prst="rect">
            <a:avLst/>
          </a:prstGeom>
          <a:solidFill>
            <a:sysClr val="window" lastClr="FFFFFF"/>
          </a:solidFill>
          <a:ln w="25400" cap="flat" cmpd="sng" algn="ctr">
            <a:solidFill>
              <a:srgbClr val="008CBE"/>
            </a:solidFill>
            <a:prstDash val="solid"/>
          </a:ln>
          <a:effectLst/>
        </p:spPr>
        <p:txBody>
          <a:bodyPr vert="horz" rtlCol="0" anchor="ctr"/>
          <a:lstStyle/>
          <a:p>
            <a:pPr marL="0" marR="0" lvl="0" indent="0" algn="ctr" defTabSz="767871" rtl="0" eaLnBrk="1" fontAlgn="auto" latinLnBrk="0" hangingPunct="1">
              <a:lnSpc>
                <a:spcPct val="100000"/>
              </a:lnSpc>
              <a:spcBef>
                <a:spcPts val="0"/>
              </a:spcBef>
              <a:spcAft>
                <a:spcPts val="0"/>
              </a:spcAft>
              <a:buClrTx/>
              <a:buSzTx/>
              <a:buFontTx/>
              <a:buNone/>
              <a:tabLst/>
              <a:defRPr/>
            </a:pPr>
            <a:endParaRPr kumimoji="0" lang="nl-NL" sz="1511" b="0" i="0" u="none" strike="noStrike" kern="0" cap="none" spc="0" normalizeH="0" baseline="0" noProof="0">
              <a:ln>
                <a:noFill/>
              </a:ln>
              <a:solidFill>
                <a:prstClr val="white"/>
              </a:solidFill>
              <a:effectLst/>
              <a:uLnTx/>
              <a:uFillTx/>
              <a:latin typeface="Microsoft JhengHei Light"/>
              <a:ea typeface="+mn-ea"/>
              <a:cs typeface="+mn-cs"/>
            </a:endParaRPr>
          </a:p>
        </p:txBody>
      </p:sp>
      <p:sp>
        <p:nvSpPr>
          <p:cNvPr id="17" name="Afgeronde rechthoek 16">
            <a:extLst>
              <a:ext uri="{FF2B5EF4-FFF2-40B4-BE49-F238E27FC236}">
                <a16:creationId xmlns:a16="http://schemas.microsoft.com/office/drawing/2014/main" id="{536D77B3-AFC5-4640-8819-0016927F0B79}"/>
              </a:ext>
            </a:extLst>
          </p:cNvPr>
          <p:cNvSpPr/>
          <p:nvPr/>
        </p:nvSpPr>
        <p:spPr>
          <a:xfrm>
            <a:off x="3005827" y="1402714"/>
            <a:ext cx="1183649" cy="2789570"/>
          </a:xfrm>
          <a:prstGeom prst="roundRect">
            <a:avLst/>
          </a:prstGeom>
          <a:solidFill>
            <a:srgbClr val="FF7C80"/>
          </a:solidFill>
          <a:ln w="3175" cap="flat" cmpd="sng" algn="ctr">
            <a:solidFill>
              <a:srgbClr val="C00000"/>
            </a:solidFill>
            <a:prstDash val="solid"/>
          </a:ln>
          <a:effectLst/>
        </p:spPr>
        <p:txBody>
          <a:bodyPr rot="0" spcFirstLastPara="0" vertOverflow="overflow" horzOverflow="overflow" vert="horz" wrap="square" lIns="0" tIns="0" rIns="0" bIns="34290" numCol="1" spcCol="0" rtlCol="0" fromWordArt="0" anchor="t" anchorCtr="0" forceAA="0" compatLnSpc="1">
            <a:prstTxWarp prst="textNoShape">
              <a:avLst/>
            </a:prstTxWarp>
            <a:noAutofit/>
          </a:body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900" b="1" i="0" u="none" strike="noStrike" kern="0" cap="none" spc="0" normalizeH="0" baseline="0" noProof="0">
                <a:ln>
                  <a:noFill/>
                </a:ln>
                <a:solidFill>
                  <a:srgbClr val="939598">
                    <a:lumMod val="50000"/>
                  </a:srgbClr>
                </a:solidFill>
                <a:effectLst/>
                <a:uLnTx/>
                <a:uFillTx/>
                <a:latin typeface="Microsoft JhengHei Light"/>
                <a:ea typeface="+mn-ea"/>
                <a:cs typeface="+mn-cs"/>
              </a:rPr>
              <a:t>3. Ontwikkeling en instandhouding van energienetten besturen</a:t>
            </a:r>
          </a:p>
        </p:txBody>
      </p:sp>
      <p:sp>
        <p:nvSpPr>
          <p:cNvPr id="18" name="Afgeronde rechthoek 17">
            <a:extLst>
              <a:ext uri="{FF2B5EF4-FFF2-40B4-BE49-F238E27FC236}">
                <a16:creationId xmlns:a16="http://schemas.microsoft.com/office/drawing/2014/main" id="{0A4C66AA-354B-4C08-92FE-4F6408388D61}"/>
              </a:ext>
            </a:extLst>
          </p:cNvPr>
          <p:cNvSpPr/>
          <p:nvPr/>
        </p:nvSpPr>
        <p:spPr>
          <a:xfrm>
            <a:off x="5651954" y="1402714"/>
            <a:ext cx="1199726" cy="2789570"/>
          </a:xfrm>
          <a:prstGeom prst="roundRect">
            <a:avLst/>
          </a:prstGeom>
          <a:solidFill>
            <a:srgbClr val="FFFFCC"/>
          </a:solidFill>
          <a:ln w="3175" cap="flat" cmpd="sng" algn="ctr">
            <a:solidFill>
              <a:srgbClr val="F2B800"/>
            </a:solidFill>
            <a:prstDash val="solid"/>
          </a:ln>
          <a:effectLst/>
        </p:spPr>
        <p:txBody>
          <a:bodyPr rot="0" spcFirstLastPara="0" vertOverflow="overflow" horzOverflow="overflow" vert="horz" wrap="none" lIns="0" tIns="0" rIns="0" bIns="34290" numCol="1" spcCol="0" rtlCol="0" fromWordArt="0" anchor="t" anchorCtr="0" forceAA="0" compatLnSpc="1">
            <a:prstTxWarp prst="textNoShape">
              <a:avLst/>
            </a:prstTxWarp>
            <a:noAutofit/>
          </a:body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900" b="1" i="0" u="none" strike="noStrike" kern="0" cap="none" spc="0" normalizeH="0" baseline="0" noProof="0">
                <a:ln>
                  <a:noFill/>
                </a:ln>
                <a:solidFill>
                  <a:srgbClr val="939598">
                    <a:lumMod val="50000"/>
                  </a:srgbClr>
                </a:solidFill>
                <a:effectLst/>
                <a:uLnTx/>
                <a:uFillTx/>
                <a:latin typeface="Microsoft JhengHei Light"/>
                <a:ea typeface="+mn-ea"/>
                <a:cs typeface="+mn-cs"/>
              </a:rPr>
              <a:t>5. Werkzaamheden</a:t>
            </a:r>
            <a:br>
              <a:rPr kumimoji="0" lang="nl-NL" sz="900" b="1" i="0" u="none" strike="noStrike" kern="0" cap="none" spc="0" normalizeH="0" baseline="0" noProof="0">
                <a:ln>
                  <a:noFill/>
                </a:ln>
                <a:solidFill>
                  <a:srgbClr val="939598">
                    <a:lumMod val="50000"/>
                  </a:srgbClr>
                </a:solidFill>
                <a:effectLst/>
                <a:uLnTx/>
                <a:uFillTx/>
                <a:latin typeface="Microsoft JhengHei Light"/>
                <a:ea typeface="+mn-ea"/>
                <a:cs typeface="+mn-cs"/>
              </a:rPr>
            </a:br>
            <a:r>
              <a:rPr kumimoji="0" lang="nl-NL" sz="900" b="1" i="0" u="none" strike="noStrike" kern="0" cap="none" spc="0" normalizeH="0" baseline="0" noProof="0">
                <a:ln>
                  <a:noFill/>
                </a:ln>
                <a:solidFill>
                  <a:srgbClr val="939598">
                    <a:lumMod val="50000"/>
                  </a:srgbClr>
                </a:solidFill>
                <a:effectLst/>
                <a:uLnTx/>
                <a:uFillTx/>
                <a:latin typeface="Microsoft JhengHei Light"/>
                <a:ea typeface="+mn-ea"/>
                <a:cs typeface="+mn-cs"/>
              </a:rPr>
              <a:t>uitvoeren aan</a:t>
            </a:r>
            <a:br>
              <a:rPr kumimoji="0" lang="nl-NL" sz="900" b="1" i="0" u="none" strike="noStrike" kern="0" cap="none" spc="0" normalizeH="0" baseline="0" noProof="0">
                <a:ln>
                  <a:noFill/>
                </a:ln>
                <a:solidFill>
                  <a:srgbClr val="939598">
                    <a:lumMod val="50000"/>
                  </a:srgbClr>
                </a:solidFill>
                <a:effectLst/>
                <a:uLnTx/>
                <a:uFillTx/>
                <a:latin typeface="Microsoft JhengHei Light"/>
                <a:ea typeface="+mn-ea"/>
                <a:cs typeface="+mn-cs"/>
              </a:rPr>
            </a:br>
            <a:r>
              <a:rPr kumimoji="0" lang="nl-NL" sz="900" b="1" i="0" u="none" strike="noStrike" kern="0" cap="none" spc="0" normalizeH="0" baseline="0" noProof="0">
                <a:ln>
                  <a:noFill/>
                </a:ln>
                <a:solidFill>
                  <a:srgbClr val="939598">
                    <a:lumMod val="50000"/>
                  </a:srgbClr>
                </a:solidFill>
                <a:effectLst/>
                <a:uLnTx/>
                <a:uFillTx/>
                <a:latin typeface="Microsoft JhengHei Light"/>
                <a:ea typeface="+mn-ea"/>
                <a:cs typeface="+mn-cs"/>
              </a:rPr>
              <a:t>energienetten</a:t>
            </a:r>
          </a:p>
        </p:txBody>
      </p:sp>
      <p:sp>
        <p:nvSpPr>
          <p:cNvPr id="19" name="Afgeronde rechthoek 18">
            <a:extLst>
              <a:ext uri="{FF2B5EF4-FFF2-40B4-BE49-F238E27FC236}">
                <a16:creationId xmlns:a16="http://schemas.microsoft.com/office/drawing/2014/main" id="{BE181384-3FF9-4CB3-965A-C0A31BB822F6}"/>
              </a:ext>
            </a:extLst>
          </p:cNvPr>
          <p:cNvSpPr/>
          <p:nvPr/>
        </p:nvSpPr>
        <p:spPr>
          <a:xfrm>
            <a:off x="1708198" y="1402714"/>
            <a:ext cx="1189616" cy="2789570"/>
          </a:xfrm>
          <a:prstGeom prst="roundRect">
            <a:avLst/>
          </a:prstGeom>
          <a:solidFill>
            <a:srgbClr val="008CBE">
              <a:lumMod val="20000"/>
              <a:lumOff val="80000"/>
            </a:srgbClr>
          </a:solidFill>
          <a:ln w="3175" cap="flat" cmpd="sng" algn="ctr">
            <a:solidFill>
              <a:srgbClr val="008CBE"/>
            </a:solidFill>
            <a:prstDash val="solid"/>
          </a:ln>
          <a:effectLst/>
        </p:spPr>
        <p:txBody>
          <a:bodyPr rot="0" spcFirstLastPara="0" vertOverflow="overflow" horzOverflow="overflow" vert="horz" wrap="square" lIns="0" tIns="0" rIns="0" bIns="34290" numCol="1" spcCol="0" rtlCol="0" fromWordArt="0" anchor="t" anchorCtr="0" forceAA="0" compatLnSpc="1">
            <a:prstTxWarp prst="textNoShape">
              <a:avLst/>
            </a:prstTxWarp>
            <a:noAutofit/>
          </a:body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900" b="1" i="0" u="none" strike="noStrike" kern="0" cap="none" spc="0" normalizeH="0" baseline="0" noProof="0">
                <a:ln>
                  <a:noFill/>
                </a:ln>
                <a:solidFill>
                  <a:srgbClr val="939598">
                    <a:lumMod val="50000"/>
                  </a:srgbClr>
                </a:solidFill>
                <a:effectLst/>
                <a:uLnTx/>
                <a:uFillTx/>
                <a:latin typeface="Microsoft JhengHei Light"/>
                <a:ea typeface="+mn-ea"/>
                <a:cs typeface="+mn-cs"/>
              </a:rPr>
              <a:t>2 Energie transporteren</a:t>
            </a:r>
          </a:p>
        </p:txBody>
      </p:sp>
      <p:sp>
        <p:nvSpPr>
          <p:cNvPr id="20" name="Afgeronde rechthoek 21">
            <a:extLst>
              <a:ext uri="{FF2B5EF4-FFF2-40B4-BE49-F238E27FC236}">
                <a16:creationId xmlns:a16="http://schemas.microsoft.com/office/drawing/2014/main" id="{69BB2D12-7507-4027-A159-C88E830B84E0}"/>
              </a:ext>
            </a:extLst>
          </p:cNvPr>
          <p:cNvSpPr/>
          <p:nvPr/>
        </p:nvSpPr>
        <p:spPr>
          <a:xfrm>
            <a:off x="4306453" y="1402714"/>
            <a:ext cx="1183649" cy="2789570"/>
          </a:xfrm>
          <a:prstGeom prst="roundRect">
            <a:avLst/>
          </a:prstGeom>
          <a:solidFill>
            <a:srgbClr val="EDEBF9"/>
          </a:solidFill>
          <a:ln w="3175" cap="flat" cmpd="sng" algn="ctr">
            <a:solidFill>
              <a:srgbClr val="821E7D">
                <a:lumMod val="50000"/>
              </a:srgbClr>
            </a:solidFill>
            <a:prstDash val="solid"/>
          </a:ln>
          <a:effectLst/>
        </p:spPr>
        <p:txBody>
          <a:bodyPr rot="0" spcFirstLastPara="0" vertOverflow="overflow" horzOverflow="overflow" vert="horz" wrap="square" lIns="0" tIns="8100" rIns="0" bIns="34290" numCol="1" spcCol="0" rtlCol="0" fromWordArt="0" anchor="t" anchorCtr="0" forceAA="0" compatLnSpc="1">
            <a:prstTxWarp prst="textNoShape">
              <a:avLst/>
            </a:prstTxWarp>
            <a:noAutofit/>
          </a:body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900" b="1" i="0" u="none" strike="noStrike" kern="0" cap="none" spc="0" normalizeH="0" baseline="0" noProof="0">
                <a:ln>
                  <a:noFill/>
                </a:ln>
                <a:solidFill>
                  <a:srgbClr val="939598">
                    <a:lumMod val="50000"/>
                  </a:srgbClr>
                </a:solidFill>
                <a:effectLst/>
                <a:uLnTx/>
                <a:uFillTx/>
                <a:latin typeface="Microsoft JhengHei Light"/>
                <a:ea typeface="+mn-ea"/>
                <a:cs typeface="+mn-cs"/>
              </a:rPr>
              <a:t>4. Energietransport en -netten meten</a:t>
            </a:r>
          </a:p>
        </p:txBody>
      </p:sp>
      <p:sp>
        <p:nvSpPr>
          <p:cNvPr id="26" name="Afgeronde rechthoek 26">
            <a:extLst>
              <a:ext uri="{FF2B5EF4-FFF2-40B4-BE49-F238E27FC236}">
                <a16:creationId xmlns:a16="http://schemas.microsoft.com/office/drawing/2014/main" id="{5C188D77-5BC7-47C8-A022-4062E1D8FC44}"/>
              </a:ext>
            </a:extLst>
          </p:cNvPr>
          <p:cNvSpPr/>
          <p:nvPr/>
        </p:nvSpPr>
        <p:spPr>
          <a:xfrm>
            <a:off x="5735881" y="3636737"/>
            <a:ext cx="1050365" cy="460417"/>
          </a:xfrm>
          <a:prstGeom prst="roundRect">
            <a:avLst/>
          </a:prstGeom>
          <a:solidFill>
            <a:srgbClr val="FFFFCC"/>
          </a:solidFill>
          <a:ln w="3175" cap="flat" cmpd="sng" algn="ctr">
            <a:solidFill>
              <a:srgbClr val="CC9900"/>
            </a:solidFill>
            <a:prstDash val="soli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a:ln>
                  <a:noFill/>
                </a:ln>
                <a:solidFill>
                  <a:srgbClr val="000000">
                    <a:lumMod val="50000"/>
                  </a:srgbClr>
                </a:solidFill>
                <a:effectLst/>
                <a:uLnTx/>
                <a:uFillTx/>
                <a:latin typeface="Microsoft JhengHei Light"/>
                <a:ea typeface="+mn-ea"/>
                <a:cs typeface="+mn-cs"/>
              </a:rPr>
              <a:t>.4. Werkzaamheden faciliteren</a:t>
            </a:r>
          </a:p>
        </p:txBody>
      </p:sp>
      <p:sp>
        <p:nvSpPr>
          <p:cNvPr id="27" name="Afgeronde rechthoek 27">
            <a:extLst>
              <a:ext uri="{FF2B5EF4-FFF2-40B4-BE49-F238E27FC236}">
                <a16:creationId xmlns:a16="http://schemas.microsoft.com/office/drawing/2014/main" id="{2167D6F3-72D1-4C56-A948-D28C75CF3D28}"/>
              </a:ext>
            </a:extLst>
          </p:cNvPr>
          <p:cNvSpPr/>
          <p:nvPr/>
        </p:nvSpPr>
        <p:spPr>
          <a:xfrm>
            <a:off x="5735881" y="3095883"/>
            <a:ext cx="1050365" cy="462320"/>
          </a:xfrm>
          <a:prstGeom prst="roundRect">
            <a:avLst/>
          </a:prstGeom>
          <a:solidFill>
            <a:srgbClr val="FFFFCC"/>
          </a:solidFill>
          <a:ln w="3175" cap="flat" cmpd="sng" algn="ctr">
            <a:solidFill>
              <a:srgbClr val="CC9900"/>
            </a:solidFill>
            <a:prstDash val="soli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a:ln>
                  <a:noFill/>
                </a:ln>
                <a:solidFill>
                  <a:srgbClr val="000000">
                    <a:lumMod val="50000"/>
                  </a:srgbClr>
                </a:solidFill>
                <a:effectLst/>
                <a:uLnTx/>
                <a:uFillTx/>
                <a:latin typeface="Microsoft JhengHei Light"/>
                <a:ea typeface="+mn-ea"/>
                <a:cs typeface="+mn-cs"/>
              </a:rPr>
              <a:t>.3. Werkzaamheden uitvoeren</a:t>
            </a:r>
          </a:p>
        </p:txBody>
      </p:sp>
      <p:sp>
        <p:nvSpPr>
          <p:cNvPr id="28" name="Afgeronde rechthoek 28">
            <a:extLst>
              <a:ext uri="{FF2B5EF4-FFF2-40B4-BE49-F238E27FC236}">
                <a16:creationId xmlns:a16="http://schemas.microsoft.com/office/drawing/2014/main" id="{2E67119D-A914-446F-B9AA-2B3E35921A08}"/>
              </a:ext>
            </a:extLst>
          </p:cNvPr>
          <p:cNvSpPr/>
          <p:nvPr/>
        </p:nvSpPr>
        <p:spPr>
          <a:xfrm>
            <a:off x="5735881" y="2039952"/>
            <a:ext cx="1050365" cy="473863"/>
          </a:xfrm>
          <a:prstGeom prst="roundRect">
            <a:avLst/>
          </a:prstGeom>
          <a:solidFill>
            <a:srgbClr val="FFFFCC"/>
          </a:solidFill>
          <a:ln w="3175" cap="flat" cmpd="sng" algn="ctr">
            <a:solidFill>
              <a:srgbClr val="CC9900"/>
            </a:solidFill>
            <a:prstDash val="solid"/>
          </a:ln>
          <a:effectLst/>
        </p:spPr>
        <p:txBody>
          <a:bodyPr rot="0" spcFirstLastPara="0" vertOverflow="overflow" horzOverflow="overflow" vert="horz" wrap="square" lIns="27000" tIns="34290" rIns="27000" bIns="34290" numCol="1" spcCol="0" rtlCol="0" fromWordArt="0" anchor="t" anchorCtr="0" forceAA="0" compatLnSpc="1">
            <a:prstTxWarp prst="textNoShape">
              <a:avLst/>
            </a:prstTxWarp>
            <a:noAutofit/>
          </a:body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a:ln>
                  <a:noFill/>
                </a:ln>
                <a:solidFill>
                  <a:srgbClr val="000000">
                    <a:lumMod val="50000"/>
                  </a:srgbClr>
                </a:solidFill>
                <a:effectLst/>
                <a:uLnTx/>
                <a:uFillTx/>
                <a:latin typeface="Microsoft JhengHei Light"/>
                <a:ea typeface="+mn-ea"/>
                <a:cs typeface="+mn-cs"/>
              </a:rPr>
              <a:t>.1. Werkzaamheden-portfolio opstellen en onderhouden</a:t>
            </a:r>
          </a:p>
        </p:txBody>
      </p:sp>
      <p:sp>
        <p:nvSpPr>
          <p:cNvPr id="29" name="Afgeronde rechthoek 29">
            <a:extLst>
              <a:ext uri="{FF2B5EF4-FFF2-40B4-BE49-F238E27FC236}">
                <a16:creationId xmlns:a16="http://schemas.microsoft.com/office/drawing/2014/main" id="{9C5D609B-3C16-4A78-A206-16480CDCB607}"/>
              </a:ext>
            </a:extLst>
          </p:cNvPr>
          <p:cNvSpPr/>
          <p:nvPr/>
        </p:nvSpPr>
        <p:spPr>
          <a:xfrm>
            <a:off x="5735881" y="2559014"/>
            <a:ext cx="1050365" cy="461898"/>
          </a:xfrm>
          <a:prstGeom prst="roundRect">
            <a:avLst/>
          </a:prstGeom>
          <a:solidFill>
            <a:srgbClr val="FFFFCC"/>
          </a:solidFill>
          <a:ln w="3175" cap="flat" cmpd="sng" algn="ctr">
            <a:solidFill>
              <a:srgbClr val="CC9900"/>
            </a:solidFill>
            <a:prstDash val="soli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a:ln>
                  <a:noFill/>
                </a:ln>
                <a:solidFill>
                  <a:srgbClr val="000000">
                    <a:lumMod val="50000"/>
                  </a:srgbClr>
                </a:solidFill>
                <a:effectLst/>
                <a:uLnTx/>
                <a:uFillTx/>
                <a:latin typeface="Microsoft JhengHei Light"/>
                <a:ea typeface="+mn-ea"/>
                <a:cs typeface="+mn-cs"/>
              </a:rPr>
              <a:t>.2. Regievoeren over werkzaamheden</a:t>
            </a:r>
          </a:p>
        </p:txBody>
      </p:sp>
      <p:sp>
        <p:nvSpPr>
          <p:cNvPr id="30" name="Afgeronde rechthoek 30">
            <a:extLst>
              <a:ext uri="{FF2B5EF4-FFF2-40B4-BE49-F238E27FC236}">
                <a16:creationId xmlns:a16="http://schemas.microsoft.com/office/drawing/2014/main" id="{1D97E840-E518-4565-A3E6-AB06FEDFFA0B}"/>
              </a:ext>
            </a:extLst>
          </p:cNvPr>
          <p:cNvSpPr/>
          <p:nvPr/>
        </p:nvSpPr>
        <p:spPr>
          <a:xfrm>
            <a:off x="1775605" y="3281381"/>
            <a:ext cx="1050365" cy="462320"/>
          </a:xfrm>
          <a:prstGeom prst="roundRect">
            <a:avLst/>
          </a:prstGeom>
          <a:solidFill>
            <a:srgbClr val="008CBE">
              <a:lumMod val="20000"/>
              <a:lumOff val="80000"/>
            </a:srgbClr>
          </a:solidFill>
          <a:ln w="3175" cap="flat" cmpd="sng" algn="ctr">
            <a:solidFill>
              <a:srgbClr val="008CBE"/>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a:ln>
                  <a:noFill/>
                </a:ln>
                <a:solidFill>
                  <a:srgbClr val="000000">
                    <a:lumMod val="50000"/>
                  </a:srgbClr>
                </a:solidFill>
                <a:effectLst/>
                <a:uLnTx/>
                <a:uFillTx/>
                <a:latin typeface="Microsoft JhengHei Light"/>
                <a:ea typeface="+mn-ea"/>
                <a:cs typeface="+mn-cs"/>
              </a:rPr>
              <a:t>.3. Transport- en bedieningsplannen maken</a:t>
            </a:r>
          </a:p>
        </p:txBody>
      </p:sp>
      <p:sp>
        <p:nvSpPr>
          <p:cNvPr id="32" name="Afgeronde rechthoek 32">
            <a:extLst>
              <a:ext uri="{FF2B5EF4-FFF2-40B4-BE49-F238E27FC236}">
                <a16:creationId xmlns:a16="http://schemas.microsoft.com/office/drawing/2014/main" id="{8D955AAD-7D2B-4B1B-A3F9-4FEAA3DB0D78}"/>
              </a:ext>
            </a:extLst>
          </p:cNvPr>
          <p:cNvSpPr/>
          <p:nvPr/>
        </p:nvSpPr>
        <p:spPr>
          <a:xfrm>
            <a:off x="1775605" y="2039952"/>
            <a:ext cx="1050365" cy="462320"/>
          </a:xfrm>
          <a:prstGeom prst="roundRect">
            <a:avLst/>
          </a:prstGeom>
          <a:solidFill>
            <a:srgbClr val="008CBE">
              <a:lumMod val="20000"/>
              <a:lumOff val="80000"/>
            </a:srgbClr>
          </a:solidFill>
          <a:ln w="3175" cap="flat" cmpd="sng" algn="ctr">
            <a:solidFill>
              <a:srgbClr val="008CBE"/>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a:ln>
                  <a:noFill/>
                </a:ln>
                <a:solidFill>
                  <a:srgbClr val="000000">
                    <a:lumMod val="50000"/>
                  </a:srgbClr>
                </a:solidFill>
                <a:effectLst/>
                <a:uLnTx/>
                <a:uFillTx/>
                <a:latin typeface="Microsoft JhengHei Light"/>
                <a:ea typeface="+mn-ea"/>
                <a:cs typeface="+mn-cs"/>
              </a:rPr>
              <a:t>.1. Energietransport verzorgen</a:t>
            </a:r>
          </a:p>
        </p:txBody>
      </p:sp>
      <p:sp>
        <p:nvSpPr>
          <p:cNvPr id="33" name="Afgeronde rechthoek 33">
            <a:extLst>
              <a:ext uri="{FF2B5EF4-FFF2-40B4-BE49-F238E27FC236}">
                <a16:creationId xmlns:a16="http://schemas.microsoft.com/office/drawing/2014/main" id="{EAB71119-D457-47B6-9059-B1D4A89BD59B}"/>
              </a:ext>
            </a:extLst>
          </p:cNvPr>
          <p:cNvSpPr/>
          <p:nvPr/>
        </p:nvSpPr>
        <p:spPr>
          <a:xfrm>
            <a:off x="1775605" y="2666336"/>
            <a:ext cx="1050365" cy="462320"/>
          </a:xfrm>
          <a:prstGeom prst="roundRect">
            <a:avLst/>
          </a:prstGeom>
          <a:solidFill>
            <a:srgbClr val="008CBE">
              <a:lumMod val="20000"/>
              <a:lumOff val="80000"/>
            </a:srgbClr>
          </a:solidFill>
          <a:ln w="3175" cap="flat" cmpd="sng" algn="ctr">
            <a:solidFill>
              <a:srgbClr val="008CBE"/>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a:ln>
                  <a:noFill/>
                </a:ln>
                <a:solidFill>
                  <a:srgbClr val="000000">
                    <a:lumMod val="50000"/>
                  </a:srgbClr>
                </a:solidFill>
                <a:effectLst/>
                <a:uLnTx/>
                <a:uFillTx/>
                <a:latin typeface="Microsoft JhengHei Light"/>
                <a:ea typeface="+mn-ea"/>
                <a:cs typeface="+mn-cs"/>
              </a:rPr>
              <a:t>.2. Energietransport herstellen</a:t>
            </a:r>
          </a:p>
        </p:txBody>
      </p:sp>
      <p:sp>
        <p:nvSpPr>
          <p:cNvPr id="34" name="Afgeronde rechthoek 34">
            <a:extLst>
              <a:ext uri="{FF2B5EF4-FFF2-40B4-BE49-F238E27FC236}">
                <a16:creationId xmlns:a16="http://schemas.microsoft.com/office/drawing/2014/main" id="{AE0C4761-A5EA-468F-BC31-868A79170E2D}"/>
              </a:ext>
            </a:extLst>
          </p:cNvPr>
          <p:cNvSpPr/>
          <p:nvPr/>
        </p:nvSpPr>
        <p:spPr>
          <a:xfrm>
            <a:off x="3072605" y="3281380"/>
            <a:ext cx="1050365" cy="462503"/>
          </a:xfrm>
          <a:prstGeom prst="roundRect">
            <a:avLst/>
          </a:prstGeom>
          <a:solidFill>
            <a:srgbClr val="FF7C80"/>
          </a:solidFill>
          <a:ln w="3175" cap="flat" cmpd="sng" algn="ctr">
            <a:solidFill>
              <a:srgbClr val="C00000"/>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a:ln>
                  <a:noFill/>
                </a:ln>
                <a:solidFill>
                  <a:srgbClr val="000000">
                    <a:lumMod val="50000"/>
                  </a:srgbClr>
                </a:solidFill>
                <a:effectLst/>
                <a:uLnTx/>
                <a:uFillTx/>
                <a:latin typeface="Microsoft JhengHei Light"/>
                <a:ea typeface="+mn-ea"/>
                <a:cs typeface="+mn-cs"/>
              </a:rPr>
              <a:t>.3. Energienetrichtlijnen en -patronen vaststellen</a:t>
            </a:r>
          </a:p>
        </p:txBody>
      </p:sp>
      <p:sp>
        <p:nvSpPr>
          <p:cNvPr id="36" name="Afgeronde rechthoek 36">
            <a:extLst>
              <a:ext uri="{FF2B5EF4-FFF2-40B4-BE49-F238E27FC236}">
                <a16:creationId xmlns:a16="http://schemas.microsoft.com/office/drawing/2014/main" id="{2F926E74-BE1A-453C-898F-41984F792199}"/>
              </a:ext>
            </a:extLst>
          </p:cNvPr>
          <p:cNvSpPr/>
          <p:nvPr/>
        </p:nvSpPr>
        <p:spPr>
          <a:xfrm>
            <a:off x="3072605" y="2039952"/>
            <a:ext cx="1050365" cy="462503"/>
          </a:xfrm>
          <a:prstGeom prst="roundRect">
            <a:avLst/>
          </a:prstGeom>
          <a:solidFill>
            <a:srgbClr val="FF7C80"/>
          </a:solidFill>
          <a:ln w="3175" cap="flat" cmpd="sng" algn="ctr">
            <a:solidFill>
              <a:srgbClr val="C00000"/>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a:ln>
                  <a:noFill/>
                </a:ln>
                <a:solidFill>
                  <a:srgbClr val="000000">
                    <a:lumMod val="50000"/>
                  </a:srgbClr>
                </a:solidFill>
                <a:effectLst/>
                <a:uLnTx/>
                <a:uFillTx/>
                <a:latin typeface="Microsoft JhengHei Light"/>
                <a:ea typeface="+mn-ea"/>
                <a:cs typeface="+mn-cs"/>
              </a:rPr>
              <a:t>.1. Energienetten uitbreiden, vervangen, en vernieuwen</a:t>
            </a:r>
          </a:p>
        </p:txBody>
      </p:sp>
      <p:sp>
        <p:nvSpPr>
          <p:cNvPr id="37" name="Afgeronde rechthoek 37">
            <a:extLst>
              <a:ext uri="{FF2B5EF4-FFF2-40B4-BE49-F238E27FC236}">
                <a16:creationId xmlns:a16="http://schemas.microsoft.com/office/drawing/2014/main" id="{697DF920-59F0-4FD7-AEC0-D767DAB708CD}"/>
              </a:ext>
            </a:extLst>
          </p:cNvPr>
          <p:cNvSpPr/>
          <p:nvPr/>
        </p:nvSpPr>
        <p:spPr>
          <a:xfrm>
            <a:off x="3072605" y="2666335"/>
            <a:ext cx="1050365" cy="462503"/>
          </a:xfrm>
          <a:prstGeom prst="roundRect">
            <a:avLst/>
          </a:prstGeom>
          <a:solidFill>
            <a:srgbClr val="FF7C80"/>
          </a:solidFill>
          <a:ln w="3175" cap="flat" cmpd="sng" algn="ctr">
            <a:solidFill>
              <a:srgbClr val="C00000"/>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a:ln>
                  <a:noFill/>
                </a:ln>
                <a:solidFill>
                  <a:srgbClr val="000000">
                    <a:lumMod val="50000"/>
                  </a:srgbClr>
                </a:solidFill>
                <a:effectLst/>
                <a:uLnTx/>
                <a:uFillTx/>
                <a:latin typeface="Microsoft JhengHei Light"/>
                <a:ea typeface="+mn-ea"/>
                <a:cs typeface="+mn-cs"/>
              </a:rPr>
              <a:t>.2. Energienetten instandhouden</a:t>
            </a:r>
          </a:p>
        </p:txBody>
      </p:sp>
      <p:sp>
        <p:nvSpPr>
          <p:cNvPr id="38" name="Afgeronde rechthoek 38">
            <a:extLst>
              <a:ext uri="{FF2B5EF4-FFF2-40B4-BE49-F238E27FC236}">
                <a16:creationId xmlns:a16="http://schemas.microsoft.com/office/drawing/2014/main" id="{E46ACB59-2D31-42B4-9C28-3164810BD077}"/>
              </a:ext>
            </a:extLst>
          </p:cNvPr>
          <p:cNvSpPr/>
          <p:nvPr/>
        </p:nvSpPr>
        <p:spPr>
          <a:xfrm>
            <a:off x="4369930" y="3095883"/>
            <a:ext cx="1056695" cy="554071"/>
          </a:xfrm>
          <a:prstGeom prst="roundRect">
            <a:avLst/>
          </a:prstGeom>
          <a:solidFill>
            <a:srgbClr val="EDEBF9"/>
          </a:solidFill>
          <a:ln w="3175" cap="flat" cmpd="sng" algn="ctr">
            <a:solidFill>
              <a:srgbClr val="821E7D">
                <a:lumMod val="50000"/>
              </a:srgbClr>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a:ln>
                  <a:noFill/>
                </a:ln>
                <a:solidFill>
                  <a:srgbClr val="000000">
                    <a:lumMod val="50000"/>
                  </a:srgbClr>
                </a:solidFill>
                <a:effectLst/>
                <a:uLnTx/>
                <a:uFillTx/>
                <a:latin typeface="Microsoft JhengHei Light"/>
                <a:ea typeface="+mn-ea"/>
                <a:cs typeface="+mn-cs"/>
              </a:rPr>
              <a:t>.2. Metingen van energietransport en    -netten ter beschikking stellen</a:t>
            </a:r>
          </a:p>
        </p:txBody>
      </p:sp>
      <p:sp>
        <p:nvSpPr>
          <p:cNvPr id="39" name="Afgeronde rechthoek 39">
            <a:extLst>
              <a:ext uri="{FF2B5EF4-FFF2-40B4-BE49-F238E27FC236}">
                <a16:creationId xmlns:a16="http://schemas.microsoft.com/office/drawing/2014/main" id="{83EEE2C0-AE7F-4233-BBA7-ECEDA198F2FB}"/>
              </a:ext>
            </a:extLst>
          </p:cNvPr>
          <p:cNvSpPr/>
          <p:nvPr/>
        </p:nvSpPr>
        <p:spPr>
          <a:xfrm>
            <a:off x="4369930" y="2039952"/>
            <a:ext cx="1056695" cy="554071"/>
          </a:xfrm>
          <a:prstGeom prst="roundRect">
            <a:avLst/>
          </a:prstGeom>
          <a:solidFill>
            <a:srgbClr val="EDEBF9"/>
          </a:solidFill>
          <a:ln w="3175" cap="flat" cmpd="sng" algn="ctr">
            <a:solidFill>
              <a:srgbClr val="821E7D">
                <a:lumMod val="50000"/>
              </a:srgbClr>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a:ln>
                  <a:noFill/>
                </a:ln>
                <a:solidFill>
                  <a:srgbClr val="000000">
                    <a:lumMod val="50000"/>
                  </a:srgbClr>
                </a:solidFill>
                <a:effectLst/>
                <a:uLnTx/>
                <a:uFillTx/>
                <a:latin typeface="Microsoft JhengHei Light"/>
                <a:ea typeface="+mn-ea"/>
                <a:cs typeface="+mn-cs"/>
              </a:rPr>
              <a:t>.1. Metingen van energietransport en    -netten beschikbaar krijgen</a:t>
            </a:r>
          </a:p>
        </p:txBody>
      </p:sp>
      <p:sp>
        <p:nvSpPr>
          <p:cNvPr id="42" name="Afgeronde rechthoek 14">
            <a:extLst>
              <a:ext uri="{FF2B5EF4-FFF2-40B4-BE49-F238E27FC236}">
                <a16:creationId xmlns:a16="http://schemas.microsoft.com/office/drawing/2014/main" id="{9E1402D7-BA79-4087-B726-88F163123B1B}"/>
              </a:ext>
            </a:extLst>
          </p:cNvPr>
          <p:cNvSpPr/>
          <p:nvPr/>
        </p:nvSpPr>
        <p:spPr>
          <a:xfrm>
            <a:off x="413538" y="1402714"/>
            <a:ext cx="1187966" cy="2789570"/>
          </a:xfrm>
          <a:prstGeom prst="roundRect">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Overflow="overflow" horzOverflow="overflow" vert="horz" wrap="square" lIns="0" tIns="8100" rIns="0" bIns="34290" numCol="1" spcCol="0" rtlCol="0" fromWordArt="0" anchor="t" anchorCtr="0" forceAA="0" compatLnSpc="1">
            <a:prstTxWarp prst="textNoShape">
              <a:avLst/>
            </a:prstTxWarp>
            <a:noAutofit/>
          </a:body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900" b="1" i="0" u="none" strike="noStrike" kern="0" cap="none" spc="0" normalizeH="0" baseline="0" noProof="0">
                <a:ln>
                  <a:noFill/>
                </a:ln>
                <a:solidFill>
                  <a:srgbClr val="939598">
                    <a:lumMod val="50000"/>
                  </a:srgbClr>
                </a:solidFill>
                <a:effectLst/>
                <a:uLnTx/>
                <a:uFillTx/>
                <a:latin typeface="Microsoft JhengHei Light"/>
                <a:ea typeface="+mn-ea"/>
                <a:cs typeface="+mn-cs"/>
              </a:rPr>
              <a:t>1. Klanten bedienen</a:t>
            </a:r>
          </a:p>
        </p:txBody>
      </p:sp>
      <p:sp>
        <p:nvSpPr>
          <p:cNvPr id="44" name="Afgeronde rechthoek 19">
            <a:extLst>
              <a:ext uri="{FF2B5EF4-FFF2-40B4-BE49-F238E27FC236}">
                <a16:creationId xmlns:a16="http://schemas.microsoft.com/office/drawing/2014/main" id="{57CE44D4-48F1-44D3-B38F-4CFD044A4C30}"/>
              </a:ext>
            </a:extLst>
          </p:cNvPr>
          <p:cNvSpPr/>
          <p:nvPr/>
        </p:nvSpPr>
        <p:spPr>
          <a:xfrm>
            <a:off x="482338" y="2559014"/>
            <a:ext cx="1050365" cy="474160"/>
          </a:xfrm>
          <a:prstGeom prst="roundRect">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horz" wrap="square" lIns="68580" tIns="34290" rIns="6858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1" i="0" u="none" strike="noStrike" kern="1200" cap="none" spc="0" normalizeH="0" baseline="0" noProof="0">
                <a:ln>
                  <a:noFill/>
                </a:ln>
                <a:solidFill>
                  <a:srgbClr val="000000">
                    <a:lumMod val="50000"/>
                  </a:srgbClr>
                </a:solidFill>
                <a:effectLst/>
                <a:uLnTx/>
                <a:uFillTx/>
                <a:latin typeface="Microsoft JhengHei Light"/>
                <a:ea typeface="+mn-ea"/>
                <a:cs typeface="+mn-cs"/>
              </a:rPr>
              <a:t>.2. Contracten verwerven en beheren</a:t>
            </a:r>
          </a:p>
        </p:txBody>
      </p:sp>
      <p:sp>
        <p:nvSpPr>
          <p:cNvPr id="45" name="Afgeronde rechthoek 20">
            <a:extLst>
              <a:ext uri="{FF2B5EF4-FFF2-40B4-BE49-F238E27FC236}">
                <a16:creationId xmlns:a16="http://schemas.microsoft.com/office/drawing/2014/main" id="{9C421D21-0A26-40F2-BBBB-C05095E24E96}"/>
              </a:ext>
            </a:extLst>
          </p:cNvPr>
          <p:cNvSpPr/>
          <p:nvPr/>
        </p:nvSpPr>
        <p:spPr>
          <a:xfrm>
            <a:off x="482338" y="2039952"/>
            <a:ext cx="1050365" cy="473863"/>
          </a:xfrm>
          <a:prstGeom prst="roundRect">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1" i="0" u="none" strike="noStrike" kern="1200" cap="none" spc="0" normalizeH="0" baseline="0" noProof="0">
                <a:ln>
                  <a:noFill/>
                </a:ln>
                <a:solidFill>
                  <a:srgbClr val="000000">
                    <a:lumMod val="50000"/>
                  </a:srgbClr>
                </a:solidFill>
                <a:effectLst/>
                <a:uLnTx/>
                <a:uFillTx/>
                <a:latin typeface="Microsoft JhengHei Light"/>
                <a:ea typeface="+mn-ea"/>
                <a:cs typeface="+mn-cs"/>
              </a:rPr>
              <a:t>.1. Klanten bedienen en relaties onderhouden</a:t>
            </a:r>
          </a:p>
        </p:txBody>
      </p:sp>
      <p:sp>
        <p:nvSpPr>
          <p:cNvPr id="46" name="Afgeronde rechthoek 24">
            <a:extLst>
              <a:ext uri="{FF2B5EF4-FFF2-40B4-BE49-F238E27FC236}">
                <a16:creationId xmlns:a16="http://schemas.microsoft.com/office/drawing/2014/main" id="{38048825-D738-4C0F-BA71-33FCC78E48CD}"/>
              </a:ext>
            </a:extLst>
          </p:cNvPr>
          <p:cNvSpPr/>
          <p:nvPr/>
        </p:nvSpPr>
        <p:spPr>
          <a:xfrm>
            <a:off x="482338" y="3095883"/>
            <a:ext cx="1050365" cy="486000"/>
          </a:xfrm>
          <a:prstGeom prst="roundRect">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horz" wrap="square" lIns="68580" tIns="34290" rIns="6858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1" i="0" u="none" strike="noStrike" kern="1200" cap="none" spc="0" normalizeH="0" baseline="0" noProof="0">
                <a:ln>
                  <a:noFill/>
                </a:ln>
                <a:solidFill>
                  <a:srgbClr val="000000">
                    <a:lumMod val="50000"/>
                  </a:srgbClr>
                </a:solidFill>
                <a:effectLst/>
                <a:uLnTx/>
                <a:uFillTx/>
                <a:latin typeface="Microsoft JhengHei Light"/>
                <a:ea typeface="+mn-ea"/>
                <a:cs typeface="+mn-cs"/>
              </a:rPr>
              <a:t>.3. Factureren en innen</a:t>
            </a:r>
          </a:p>
        </p:txBody>
      </p:sp>
      <p:sp>
        <p:nvSpPr>
          <p:cNvPr id="47" name="Afgeronde rechthoek 25">
            <a:extLst>
              <a:ext uri="{FF2B5EF4-FFF2-40B4-BE49-F238E27FC236}">
                <a16:creationId xmlns:a16="http://schemas.microsoft.com/office/drawing/2014/main" id="{0724BD47-8B36-4E17-9E30-6B8110F9125E}"/>
              </a:ext>
            </a:extLst>
          </p:cNvPr>
          <p:cNvSpPr/>
          <p:nvPr/>
        </p:nvSpPr>
        <p:spPr>
          <a:xfrm>
            <a:off x="482338" y="3636737"/>
            <a:ext cx="1050365" cy="460417"/>
          </a:xfrm>
          <a:prstGeom prst="roundRect">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horz" wrap="square" lIns="68580" tIns="34290" rIns="6858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1" i="0" u="none" strike="noStrike" kern="1200" cap="none" spc="0" normalizeH="0" baseline="0" noProof="0">
                <a:ln>
                  <a:noFill/>
                </a:ln>
                <a:solidFill>
                  <a:srgbClr val="000000">
                    <a:lumMod val="50000"/>
                  </a:srgbClr>
                </a:solidFill>
                <a:effectLst/>
                <a:uLnTx/>
                <a:uFillTx/>
                <a:latin typeface="Microsoft JhengHei Light"/>
                <a:ea typeface="+mn-ea"/>
                <a:cs typeface="+mn-cs"/>
              </a:rPr>
              <a:t>.4. Inkomstenverlies beperken</a:t>
            </a:r>
          </a:p>
        </p:txBody>
      </p:sp>
      <p:sp>
        <p:nvSpPr>
          <p:cNvPr id="41" name="Titel 1">
            <a:extLst>
              <a:ext uri="{FF2B5EF4-FFF2-40B4-BE49-F238E27FC236}">
                <a16:creationId xmlns:a16="http://schemas.microsoft.com/office/drawing/2014/main" id="{E4203040-0B10-485A-90DC-39B9578B10E9}"/>
              </a:ext>
            </a:extLst>
          </p:cNvPr>
          <p:cNvSpPr txBox="1">
            <a:spLocks/>
          </p:cNvSpPr>
          <p:nvPr/>
        </p:nvSpPr>
        <p:spPr>
          <a:xfrm>
            <a:off x="460761" y="81223"/>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marL="0" marR="0" lvl="0" indent="0" algn="l" defTabSz="914418" rtl="0" eaLnBrk="1" fontAlgn="auto" latinLnBrk="0" hangingPunct="1">
              <a:lnSpc>
                <a:spcPts val="2800"/>
              </a:lnSpc>
              <a:spcBef>
                <a:spcPct val="0"/>
              </a:spcBef>
              <a:spcAft>
                <a:spcPts val="0"/>
              </a:spcAft>
              <a:buClrTx/>
              <a:buSzTx/>
              <a:buFontTx/>
              <a:buNone/>
              <a:tabLst/>
              <a:defRPr/>
            </a:pPr>
            <a:r>
              <a:rPr kumimoji="0" lang="nl-NL" sz="2100" b="0" i="0" u="none" strike="noStrike" kern="1200" cap="none" spc="0" normalizeH="0" baseline="0" noProof="0">
                <a:ln>
                  <a:noFill/>
                </a:ln>
                <a:solidFill>
                  <a:srgbClr val="821E7D"/>
                </a:solidFill>
                <a:effectLst/>
                <a:uLnTx/>
                <a:uFillTx/>
                <a:latin typeface="Microsoft JhengHei Light"/>
                <a:ea typeface="+mj-ea"/>
                <a:cs typeface="Arial" pitchFamily="34" charset="0"/>
              </a:rPr>
              <a:t>Business </a:t>
            </a:r>
            <a:r>
              <a:rPr kumimoji="0" lang="nl-NL" sz="2100" b="0" i="0" u="none" strike="noStrike" kern="1200" cap="none" spc="0" normalizeH="0" baseline="0" noProof="0" err="1">
                <a:ln>
                  <a:noFill/>
                </a:ln>
                <a:solidFill>
                  <a:srgbClr val="821E7D"/>
                </a:solidFill>
                <a:effectLst/>
                <a:uLnTx/>
                <a:uFillTx/>
                <a:latin typeface="Microsoft JhengHei Light"/>
                <a:ea typeface="+mj-ea"/>
                <a:cs typeface="Arial" pitchFamily="34" charset="0"/>
              </a:rPr>
              <a:t>capabilities</a:t>
            </a:r>
            <a:endParaRPr kumimoji="0" lang="nl-NL" sz="2100" b="0" i="0" u="none" strike="noStrike" kern="1200" cap="none" spc="0" normalizeH="0" baseline="0" noProof="0">
              <a:ln>
                <a:noFill/>
              </a:ln>
              <a:solidFill>
                <a:srgbClr val="821E7D"/>
              </a:solidFill>
              <a:effectLst/>
              <a:uLnTx/>
              <a:uFillTx/>
              <a:latin typeface="Microsoft JhengHei Light"/>
              <a:ea typeface="+mj-ea"/>
              <a:cs typeface="Arial" pitchFamily="34" charset="0"/>
            </a:endParaRPr>
          </a:p>
        </p:txBody>
      </p:sp>
      <p:sp>
        <p:nvSpPr>
          <p:cNvPr id="53" name="Tijdelijke aanduiding voor tekst 2">
            <a:extLst>
              <a:ext uri="{FF2B5EF4-FFF2-40B4-BE49-F238E27FC236}">
                <a16:creationId xmlns:a16="http://schemas.microsoft.com/office/drawing/2014/main" id="{DCE95523-D6F5-46AE-9760-C2E9AD4D7894}"/>
              </a:ext>
            </a:extLst>
          </p:cNvPr>
          <p:cNvSpPr txBox="1">
            <a:spLocks/>
          </p:cNvSpPr>
          <p:nvPr/>
        </p:nvSpPr>
        <p:spPr>
          <a:xfrm>
            <a:off x="438086" y="390717"/>
            <a:ext cx="6901969" cy="203093"/>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pPr marL="0" marR="0" lvl="0" indent="0" algn="l" defTabSz="914400" rtl="0" eaLnBrk="1" fontAlgn="auto" latinLnBrk="0" hangingPunct="1">
              <a:lnSpc>
                <a:spcPct val="120000"/>
              </a:lnSpc>
              <a:spcBef>
                <a:spcPts val="0"/>
              </a:spcBef>
              <a:spcAft>
                <a:spcPts val="0"/>
              </a:spcAft>
              <a:buClr>
                <a:srgbClr val="002D41"/>
              </a:buClr>
              <a:buSzTx/>
              <a:buFontTx/>
              <a:buNone/>
              <a:tabLst/>
              <a:defRPr/>
            </a:pPr>
            <a:r>
              <a:rPr kumimoji="0" lang="nl-NL" sz="1500" b="0" i="0" u="none" strike="noStrike" kern="1200" cap="none" spc="0" normalizeH="0" baseline="0" noProof="0">
                <a:ln>
                  <a:noFill/>
                </a:ln>
                <a:solidFill>
                  <a:srgbClr val="48AED0"/>
                </a:solidFill>
                <a:effectLst/>
                <a:uLnTx/>
                <a:uFillTx/>
                <a:latin typeface="Microsoft JhengHei Light" panose="020B0304030504040204" pitchFamily="34" charset="-120"/>
                <a:ea typeface="Microsoft JhengHei Light" panose="020B0304030504040204" pitchFamily="34" charset="-120"/>
                <a:cs typeface="Calibri Light"/>
              </a:rPr>
              <a:t>Niveau 2</a:t>
            </a:r>
          </a:p>
        </p:txBody>
      </p:sp>
      <p:sp>
        <p:nvSpPr>
          <p:cNvPr id="40" name="Tijdelijke aanduiding voor dianummer 2">
            <a:extLst>
              <a:ext uri="{FF2B5EF4-FFF2-40B4-BE49-F238E27FC236}">
                <a16:creationId xmlns:a16="http://schemas.microsoft.com/office/drawing/2014/main" id="{B82B8269-896A-40C5-A354-EEDD2DBCF404}"/>
              </a:ext>
            </a:extLst>
          </p:cNvPr>
          <p:cNvSpPr txBox="1">
            <a:spLocks/>
          </p:cNvSpPr>
          <p:nvPr/>
        </p:nvSpPr>
        <p:spPr>
          <a:xfrm>
            <a:off x="1155981" y="4869657"/>
            <a:ext cx="7144216" cy="273844"/>
          </a:xfrm>
          <a:prstGeom prst="rect">
            <a:avLst/>
          </a:prstGeom>
        </p:spPr>
        <p:txBody>
          <a:bodyPr vert="horz" lIns="68580" tIns="34290" rIns="68580" bIns="34290" rtlCol="0" anchor="ctr"/>
          <a:lstStyle>
            <a:defPPr>
              <a:defRPr lang="nl-NL"/>
            </a:defPPr>
            <a:lvl1pPr marL="0" algn="l" defTabSz="914400" rtl="0" eaLnBrk="1" latinLnBrk="0" hangingPunct="1">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50" b="1" i="0" u="none" strike="noStrike" kern="1200" cap="none" spc="0" normalizeH="0" baseline="0" noProof="0">
                <a:ln>
                  <a:noFill/>
                </a:ln>
                <a:solidFill>
                  <a:srgbClr val="000000">
                    <a:tint val="75000"/>
                  </a:srgbClr>
                </a:solidFill>
                <a:effectLst/>
                <a:uLnTx/>
                <a:uFillTx/>
                <a:latin typeface="Arial"/>
                <a:ea typeface="+mn-ea"/>
                <a:cs typeface="+mn-cs"/>
              </a:rPr>
              <a:t>NOTE</a:t>
            </a:r>
            <a:r>
              <a:rPr kumimoji="0" lang="en-GB" sz="750" b="0" i="0" u="none" strike="noStrike" kern="1200" cap="none" spc="0" normalizeH="0" baseline="0" noProof="0">
                <a:ln>
                  <a:noFill/>
                </a:ln>
                <a:solidFill>
                  <a:srgbClr val="000000">
                    <a:tint val="75000"/>
                  </a:srgbClr>
                </a:solidFill>
                <a:effectLst/>
                <a:uLnTx/>
                <a:uFillTx/>
                <a:latin typeface="Arial"/>
                <a:ea typeface="+mn-ea"/>
                <a:cs typeface="+mn-cs"/>
              </a:rPr>
              <a:t>: </a:t>
            </a:r>
            <a:r>
              <a:rPr kumimoji="0" lang="en-GB" sz="750" b="0" i="0" u="none" strike="noStrike" kern="1200" cap="none" spc="0" normalizeH="0" baseline="0" noProof="0" err="1">
                <a:ln>
                  <a:noFill/>
                </a:ln>
                <a:solidFill>
                  <a:srgbClr val="000000">
                    <a:tint val="75000"/>
                  </a:srgbClr>
                </a:solidFill>
                <a:effectLst/>
                <a:uLnTx/>
                <a:uFillTx/>
                <a:latin typeface="Arial"/>
                <a:ea typeface="+mn-ea"/>
                <a:cs typeface="+mn-cs"/>
              </a:rPr>
              <a:t>Uitwerking</a:t>
            </a:r>
            <a:r>
              <a:rPr kumimoji="0" lang="en-GB" sz="750" b="0" i="0" u="none" strike="noStrike" kern="1200" cap="none" spc="0" normalizeH="0" baseline="0" noProof="0">
                <a:ln>
                  <a:noFill/>
                </a:ln>
                <a:solidFill>
                  <a:srgbClr val="000000">
                    <a:tint val="75000"/>
                  </a:srgbClr>
                </a:solidFill>
                <a:effectLst/>
                <a:uLnTx/>
                <a:uFillTx/>
                <a:latin typeface="Arial"/>
                <a:ea typeface="+mn-ea"/>
                <a:cs typeface="+mn-cs"/>
              </a:rPr>
              <a:t> </a:t>
            </a:r>
            <a:r>
              <a:rPr kumimoji="0" lang="en-GB" sz="750" b="0" i="0" u="none" strike="noStrike" kern="1200" cap="none" spc="0" normalizeH="0" baseline="0" noProof="0" err="1">
                <a:ln>
                  <a:noFill/>
                </a:ln>
                <a:solidFill>
                  <a:srgbClr val="000000">
                    <a:tint val="75000"/>
                  </a:srgbClr>
                </a:solidFill>
                <a:effectLst/>
                <a:uLnTx/>
                <a:uFillTx/>
                <a:latin typeface="Arial"/>
                <a:ea typeface="+mn-ea"/>
                <a:cs typeface="+mn-cs"/>
              </a:rPr>
              <a:t>Niveau</a:t>
            </a:r>
            <a:r>
              <a:rPr kumimoji="0" lang="en-GB" sz="750" b="0" i="0" u="none" strike="noStrike" kern="1200" cap="none" spc="0" normalizeH="0" baseline="0" noProof="0">
                <a:ln>
                  <a:noFill/>
                </a:ln>
                <a:solidFill>
                  <a:srgbClr val="000000">
                    <a:tint val="75000"/>
                  </a:srgbClr>
                </a:solidFill>
                <a:effectLst/>
                <a:uLnTx/>
                <a:uFillTx/>
                <a:latin typeface="Arial"/>
                <a:ea typeface="+mn-ea"/>
                <a:cs typeface="+mn-cs"/>
              </a:rPr>
              <a:t> 2 </a:t>
            </a:r>
            <a:r>
              <a:rPr kumimoji="0" lang="en-GB" sz="750" b="0" i="0" u="none" strike="noStrike" kern="1200" cap="none" spc="0" normalizeH="0" baseline="0" noProof="0" err="1">
                <a:ln>
                  <a:noFill/>
                </a:ln>
                <a:solidFill>
                  <a:srgbClr val="000000">
                    <a:tint val="75000"/>
                  </a:srgbClr>
                </a:solidFill>
                <a:effectLst/>
                <a:uLnTx/>
                <a:uFillTx/>
                <a:latin typeface="Arial"/>
                <a:ea typeface="+mn-ea"/>
                <a:cs typeface="+mn-cs"/>
              </a:rPr>
              <a:t>voor</a:t>
            </a:r>
            <a:r>
              <a:rPr kumimoji="0" lang="en-GB" sz="750" b="0" i="0" u="none" strike="noStrike" kern="1200" cap="none" spc="0" normalizeH="0" baseline="0" noProof="0">
                <a:ln>
                  <a:noFill/>
                </a:ln>
                <a:solidFill>
                  <a:srgbClr val="000000">
                    <a:tint val="75000"/>
                  </a:srgbClr>
                </a:solidFill>
                <a:effectLst/>
                <a:uLnTx/>
                <a:uFillTx/>
                <a:latin typeface="Arial"/>
                <a:ea typeface="+mn-ea"/>
                <a:cs typeface="+mn-cs"/>
              </a:rPr>
              <a:t> Capability </a:t>
            </a:r>
            <a:r>
              <a:rPr kumimoji="0" lang="en-GB" sz="750" b="0" i="0" u="none" strike="noStrike" kern="1200" cap="none" spc="0" normalizeH="0" baseline="0" noProof="0" err="1">
                <a:ln>
                  <a:noFill/>
                </a:ln>
                <a:solidFill>
                  <a:srgbClr val="000000">
                    <a:tint val="75000"/>
                  </a:srgbClr>
                </a:solidFill>
                <a:effectLst/>
                <a:uLnTx/>
                <a:uFillTx/>
                <a:latin typeface="Arial"/>
                <a:ea typeface="+mn-ea"/>
                <a:cs typeface="+mn-cs"/>
              </a:rPr>
              <a:t>domeinen</a:t>
            </a:r>
            <a:r>
              <a:rPr kumimoji="0" lang="en-GB" sz="750" b="0" i="0" u="none" strike="noStrike" kern="1200" cap="none" spc="0" normalizeH="0" baseline="0" noProof="0">
                <a:ln>
                  <a:noFill/>
                </a:ln>
                <a:solidFill>
                  <a:srgbClr val="000000">
                    <a:tint val="75000"/>
                  </a:srgbClr>
                </a:solidFill>
                <a:effectLst/>
                <a:uLnTx/>
                <a:uFillTx/>
                <a:latin typeface="Arial"/>
                <a:ea typeface="+mn-ea"/>
                <a:cs typeface="+mn-cs"/>
              </a:rPr>
              <a:t> ‘7. Het </a:t>
            </a:r>
            <a:r>
              <a:rPr kumimoji="0" lang="en-GB" sz="750" b="0" i="0" u="none" strike="noStrike" kern="1200" cap="none" spc="0" normalizeH="0" baseline="0" noProof="0" err="1">
                <a:ln>
                  <a:noFill/>
                </a:ln>
                <a:solidFill>
                  <a:srgbClr val="000000">
                    <a:tint val="75000"/>
                  </a:srgbClr>
                </a:solidFill>
                <a:effectLst/>
                <a:uLnTx/>
                <a:uFillTx/>
                <a:latin typeface="Arial"/>
                <a:ea typeface="+mn-ea"/>
                <a:cs typeface="+mn-cs"/>
              </a:rPr>
              <a:t>bedrijf</a:t>
            </a:r>
            <a:r>
              <a:rPr kumimoji="0" lang="en-GB" sz="750" b="0" i="0" u="none" strike="noStrike" kern="1200" cap="none" spc="0" normalizeH="0" baseline="0" noProof="0">
                <a:ln>
                  <a:noFill/>
                </a:ln>
                <a:solidFill>
                  <a:srgbClr val="000000">
                    <a:tint val="75000"/>
                  </a:srgbClr>
                </a:solidFill>
                <a:effectLst/>
                <a:uLnTx/>
                <a:uFillTx/>
                <a:latin typeface="Arial"/>
                <a:ea typeface="+mn-ea"/>
                <a:cs typeface="+mn-cs"/>
              </a:rPr>
              <a:t> </a:t>
            </a:r>
            <a:r>
              <a:rPr kumimoji="0" lang="en-GB" sz="750" b="0" i="0" u="none" strike="noStrike" kern="1200" cap="none" spc="0" normalizeH="0" baseline="0" noProof="0" err="1">
                <a:ln>
                  <a:noFill/>
                </a:ln>
                <a:solidFill>
                  <a:srgbClr val="000000">
                    <a:tint val="75000"/>
                  </a:srgbClr>
                </a:solidFill>
                <a:effectLst/>
                <a:uLnTx/>
                <a:uFillTx/>
                <a:latin typeface="Arial"/>
                <a:ea typeface="+mn-ea"/>
                <a:cs typeface="+mn-cs"/>
              </a:rPr>
              <a:t>richting</a:t>
            </a:r>
            <a:r>
              <a:rPr kumimoji="0" lang="en-GB" sz="750" b="0" i="0" u="none" strike="noStrike" kern="1200" cap="none" spc="0" normalizeH="0" baseline="0" noProof="0">
                <a:ln>
                  <a:noFill/>
                </a:ln>
                <a:solidFill>
                  <a:srgbClr val="000000">
                    <a:tint val="75000"/>
                  </a:srgbClr>
                </a:solidFill>
                <a:effectLst/>
                <a:uLnTx/>
                <a:uFillTx/>
                <a:latin typeface="Arial"/>
                <a:ea typeface="+mn-ea"/>
                <a:cs typeface="+mn-cs"/>
              </a:rPr>
              <a:t> </a:t>
            </a:r>
            <a:r>
              <a:rPr kumimoji="0" lang="en-GB" sz="750" b="0" i="0" u="none" strike="noStrike" kern="1200" cap="none" spc="0" normalizeH="0" baseline="0" noProof="0" err="1">
                <a:ln>
                  <a:noFill/>
                </a:ln>
                <a:solidFill>
                  <a:srgbClr val="000000">
                    <a:tint val="75000"/>
                  </a:srgbClr>
                </a:solidFill>
                <a:effectLst/>
                <a:uLnTx/>
                <a:uFillTx/>
                <a:latin typeface="Arial"/>
                <a:ea typeface="+mn-ea"/>
                <a:cs typeface="+mn-cs"/>
              </a:rPr>
              <a:t>geven</a:t>
            </a:r>
            <a:r>
              <a:rPr kumimoji="0" lang="en-GB" sz="750" b="0" i="0" u="none" strike="noStrike" kern="1200" cap="none" spc="0" normalizeH="0" baseline="0" noProof="0">
                <a:ln>
                  <a:noFill/>
                </a:ln>
                <a:solidFill>
                  <a:srgbClr val="000000">
                    <a:tint val="75000"/>
                  </a:srgbClr>
                </a:solidFill>
                <a:effectLst/>
                <a:uLnTx/>
                <a:uFillTx/>
                <a:latin typeface="Arial"/>
                <a:ea typeface="+mn-ea"/>
                <a:cs typeface="+mn-cs"/>
              </a:rPr>
              <a:t>’ </a:t>
            </a:r>
            <a:r>
              <a:rPr kumimoji="0" lang="en-GB" sz="750" b="0" i="0" u="none" strike="noStrike" kern="1200" cap="none" spc="0" normalizeH="0" baseline="0" noProof="0" err="1">
                <a:ln>
                  <a:noFill/>
                </a:ln>
                <a:solidFill>
                  <a:srgbClr val="000000">
                    <a:tint val="75000"/>
                  </a:srgbClr>
                </a:solidFill>
                <a:effectLst/>
                <a:uLnTx/>
                <a:uFillTx/>
                <a:latin typeface="Arial"/>
                <a:ea typeface="+mn-ea"/>
                <a:cs typeface="+mn-cs"/>
              </a:rPr>
              <a:t>en</a:t>
            </a:r>
            <a:r>
              <a:rPr kumimoji="0" lang="en-GB" sz="750" b="0" i="0" u="none" strike="noStrike" kern="1200" cap="none" spc="0" normalizeH="0" baseline="0" noProof="0">
                <a:ln>
                  <a:noFill/>
                </a:ln>
                <a:solidFill>
                  <a:srgbClr val="000000">
                    <a:tint val="75000"/>
                  </a:srgbClr>
                </a:solidFill>
                <a:effectLst/>
                <a:uLnTx/>
                <a:uFillTx/>
                <a:latin typeface="Arial"/>
                <a:ea typeface="+mn-ea"/>
                <a:cs typeface="+mn-cs"/>
              </a:rPr>
              <a:t>  ‘8. Het </a:t>
            </a:r>
            <a:r>
              <a:rPr kumimoji="0" lang="en-GB" sz="750" b="0" i="0" u="none" strike="noStrike" kern="1200" cap="none" spc="0" normalizeH="0" baseline="0" noProof="0" err="1">
                <a:ln>
                  <a:noFill/>
                </a:ln>
                <a:solidFill>
                  <a:srgbClr val="000000">
                    <a:tint val="75000"/>
                  </a:srgbClr>
                </a:solidFill>
                <a:effectLst/>
                <a:uLnTx/>
                <a:uFillTx/>
                <a:latin typeface="Arial"/>
                <a:ea typeface="+mn-ea"/>
                <a:cs typeface="+mn-cs"/>
              </a:rPr>
              <a:t>bedrijf</a:t>
            </a:r>
            <a:r>
              <a:rPr kumimoji="0" lang="en-GB" sz="750" b="0" i="0" u="none" strike="noStrike" kern="1200" cap="none" spc="0" normalizeH="0" baseline="0" noProof="0">
                <a:ln>
                  <a:noFill/>
                </a:ln>
                <a:solidFill>
                  <a:srgbClr val="000000">
                    <a:tint val="75000"/>
                  </a:srgbClr>
                </a:solidFill>
                <a:effectLst/>
                <a:uLnTx/>
                <a:uFillTx/>
                <a:latin typeface="Arial"/>
                <a:ea typeface="+mn-ea"/>
                <a:cs typeface="+mn-cs"/>
              </a:rPr>
              <a:t> </a:t>
            </a:r>
            <a:r>
              <a:rPr kumimoji="0" lang="en-GB" sz="750" b="0" i="0" u="none" strike="noStrike" kern="1200" cap="none" spc="0" normalizeH="0" baseline="0" noProof="0" err="1">
                <a:ln>
                  <a:noFill/>
                </a:ln>
                <a:solidFill>
                  <a:srgbClr val="000000">
                    <a:tint val="75000"/>
                  </a:srgbClr>
                </a:solidFill>
                <a:effectLst/>
                <a:uLnTx/>
                <a:uFillTx/>
                <a:latin typeface="Arial"/>
                <a:ea typeface="+mn-ea"/>
                <a:cs typeface="+mn-cs"/>
              </a:rPr>
              <a:t>ondersteunen</a:t>
            </a:r>
            <a:r>
              <a:rPr kumimoji="0" lang="en-GB" sz="750" b="0" i="0" u="none" strike="noStrike" kern="1200" cap="none" spc="0" normalizeH="0" baseline="0" noProof="0">
                <a:ln>
                  <a:noFill/>
                </a:ln>
                <a:solidFill>
                  <a:srgbClr val="000000">
                    <a:tint val="75000"/>
                  </a:srgbClr>
                </a:solidFill>
                <a:effectLst/>
                <a:uLnTx/>
                <a:uFillTx/>
                <a:latin typeface="Arial"/>
                <a:ea typeface="+mn-ea"/>
                <a:cs typeface="+mn-cs"/>
              </a:rPr>
              <a:t>’ </a:t>
            </a:r>
            <a:r>
              <a:rPr kumimoji="0" lang="en-GB" sz="750" b="0" i="0" u="none" strike="noStrike" kern="1200" cap="none" spc="0" normalizeH="0" baseline="0" noProof="0" err="1">
                <a:ln>
                  <a:noFill/>
                </a:ln>
                <a:solidFill>
                  <a:srgbClr val="000000">
                    <a:tint val="75000"/>
                  </a:srgbClr>
                </a:solidFill>
                <a:effectLst/>
                <a:uLnTx/>
                <a:uFillTx/>
                <a:latin typeface="Arial"/>
                <a:ea typeface="+mn-ea"/>
                <a:cs typeface="+mn-cs"/>
              </a:rPr>
              <a:t>onder</a:t>
            </a:r>
            <a:r>
              <a:rPr kumimoji="0" lang="en-GB" sz="750" b="0" i="0" u="none" strike="noStrike" kern="1200" cap="none" spc="0" normalizeH="0" baseline="0" noProof="0">
                <a:ln>
                  <a:noFill/>
                </a:ln>
                <a:solidFill>
                  <a:srgbClr val="000000">
                    <a:tint val="75000"/>
                  </a:srgbClr>
                </a:solidFill>
                <a:effectLst/>
                <a:uLnTx/>
                <a:uFillTx/>
                <a:latin typeface="Arial"/>
                <a:ea typeface="+mn-ea"/>
                <a:cs typeface="+mn-cs"/>
              </a:rPr>
              <a:t> </a:t>
            </a:r>
            <a:r>
              <a:rPr kumimoji="0" lang="en-GB" sz="750" b="0" i="0" u="none" strike="noStrike" kern="1200" cap="none" spc="0" normalizeH="0" baseline="0" noProof="0" err="1">
                <a:ln>
                  <a:noFill/>
                </a:ln>
                <a:solidFill>
                  <a:srgbClr val="000000">
                    <a:tint val="75000"/>
                  </a:srgbClr>
                </a:solidFill>
                <a:effectLst/>
                <a:uLnTx/>
                <a:uFillTx/>
                <a:latin typeface="Arial"/>
                <a:ea typeface="+mn-ea"/>
                <a:cs typeface="+mn-cs"/>
              </a:rPr>
              <a:t>uitwerking</a:t>
            </a:r>
            <a:r>
              <a:rPr kumimoji="0" lang="en-GB" sz="750" b="0" i="0" u="none" strike="noStrike" kern="1200" cap="none" spc="0" normalizeH="0" baseline="0" noProof="0">
                <a:ln>
                  <a:noFill/>
                </a:ln>
                <a:solidFill>
                  <a:srgbClr val="000000">
                    <a:tint val="75000"/>
                  </a:srgbClr>
                </a:solidFill>
                <a:effectLst/>
                <a:uLnTx/>
                <a:uFillTx/>
                <a:latin typeface="Arial"/>
                <a:ea typeface="+mn-ea"/>
                <a:cs typeface="+mn-cs"/>
              </a:rPr>
              <a:t> </a:t>
            </a:r>
            <a:r>
              <a:rPr kumimoji="0" lang="en-GB" sz="750" b="0" i="0" u="none" strike="noStrike" kern="1200" cap="none" spc="0" normalizeH="0" baseline="0" noProof="0" err="1">
                <a:ln>
                  <a:noFill/>
                </a:ln>
                <a:solidFill>
                  <a:srgbClr val="000000">
                    <a:tint val="75000"/>
                  </a:srgbClr>
                </a:solidFill>
                <a:effectLst/>
                <a:uLnTx/>
                <a:uFillTx/>
                <a:latin typeface="Arial"/>
                <a:ea typeface="+mn-ea"/>
                <a:cs typeface="+mn-cs"/>
              </a:rPr>
              <a:t>Niveau</a:t>
            </a:r>
            <a:r>
              <a:rPr kumimoji="0" lang="en-GB" sz="750" b="0" i="0" u="none" strike="noStrike" kern="1200" cap="none" spc="0" normalizeH="0" baseline="0" noProof="0">
                <a:ln>
                  <a:noFill/>
                </a:ln>
                <a:solidFill>
                  <a:srgbClr val="000000">
                    <a:tint val="75000"/>
                  </a:srgbClr>
                </a:solidFill>
                <a:effectLst/>
                <a:uLnTx/>
                <a:uFillTx/>
                <a:latin typeface="Arial"/>
                <a:ea typeface="+mn-ea"/>
                <a:cs typeface="+mn-cs"/>
              </a:rPr>
              <a:t> 3.</a:t>
            </a:r>
            <a:endParaRPr kumimoji="0" lang="en-GB" sz="750" b="1" i="0" u="none" strike="noStrike" kern="1200" cap="none" spc="0" normalizeH="0" baseline="0" noProof="0">
              <a:ln>
                <a:noFill/>
              </a:ln>
              <a:solidFill>
                <a:srgbClr val="000000">
                  <a:tint val="75000"/>
                </a:srgbClr>
              </a:solidFill>
              <a:effectLst/>
              <a:uLnTx/>
              <a:uFillTx/>
              <a:latin typeface="Arial"/>
              <a:ea typeface="+mn-ea"/>
              <a:cs typeface="+mn-cs"/>
            </a:endParaRPr>
          </a:p>
        </p:txBody>
      </p:sp>
      <p:sp>
        <p:nvSpPr>
          <p:cNvPr id="55" name="Afgeronde rechthoek 15">
            <a:extLst>
              <a:ext uri="{FF2B5EF4-FFF2-40B4-BE49-F238E27FC236}">
                <a16:creationId xmlns:a16="http://schemas.microsoft.com/office/drawing/2014/main" id="{5FCDDF9A-7D17-4DBE-B166-33C4892F3D9B}"/>
              </a:ext>
            </a:extLst>
          </p:cNvPr>
          <p:cNvSpPr/>
          <p:nvPr/>
        </p:nvSpPr>
        <p:spPr>
          <a:xfrm>
            <a:off x="6952959" y="1402714"/>
            <a:ext cx="1187966" cy="2789570"/>
          </a:xfrm>
          <a:prstGeom prst="roundRect">
            <a:avLst/>
          </a:prstGeom>
          <a:solidFill>
            <a:srgbClr val="FFCC99"/>
          </a:solidFill>
          <a:ln w="3175" cap="flat" cmpd="sng" algn="ctr">
            <a:solidFill>
              <a:srgbClr val="996633"/>
            </a:solidFill>
            <a:prstDash val="solid"/>
          </a:ln>
          <a:effectLst/>
        </p:spPr>
        <p:txBody>
          <a:bodyPr rot="0" spcFirstLastPara="0" vertOverflow="overflow" horzOverflow="overflow" vert="horz" wrap="square" lIns="0" tIns="8100" rIns="0" bIns="34290" numCol="1" spcCol="0" rtlCol="0" fromWordArt="0" anchor="t" anchorCtr="0" forceAA="0" compatLnSpc="1">
            <a:prstTxWarp prst="textNoShape">
              <a:avLst/>
            </a:prstTxWarp>
            <a:noAutofit/>
          </a:body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900" b="1" i="0" u="none" strike="noStrike" kern="0" cap="none" spc="0" normalizeH="0" baseline="0" noProof="0">
                <a:ln>
                  <a:noFill/>
                </a:ln>
                <a:solidFill>
                  <a:srgbClr val="939598">
                    <a:lumMod val="50000"/>
                  </a:srgbClr>
                </a:solidFill>
                <a:effectLst/>
                <a:uLnTx/>
                <a:uFillTx/>
                <a:latin typeface="Microsoft JhengHei Light"/>
                <a:ea typeface="+mn-ea"/>
                <a:cs typeface="+mn-cs"/>
              </a:rPr>
              <a:t>6. De energiemarkt faciliteren</a:t>
            </a:r>
          </a:p>
        </p:txBody>
      </p:sp>
      <p:sp>
        <p:nvSpPr>
          <p:cNvPr id="56" name="Afgeronde rechthoek 40">
            <a:extLst>
              <a:ext uri="{FF2B5EF4-FFF2-40B4-BE49-F238E27FC236}">
                <a16:creationId xmlns:a16="http://schemas.microsoft.com/office/drawing/2014/main" id="{4EAF04AF-11AA-4BEB-A680-56FEC8A24CE5}"/>
              </a:ext>
            </a:extLst>
          </p:cNvPr>
          <p:cNvSpPr/>
          <p:nvPr/>
        </p:nvSpPr>
        <p:spPr>
          <a:xfrm>
            <a:off x="7013531" y="2039952"/>
            <a:ext cx="1066823" cy="462320"/>
          </a:xfrm>
          <a:prstGeom prst="roundRect">
            <a:avLst/>
          </a:prstGeom>
          <a:noFill/>
          <a:ln w="3175" cap="flat" cmpd="sng" algn="ctr">
            <a:solidFill>
              <a:srgbClr val="996633"/>
            </a:solidFill>
            <a:prstDash val="solid"/>
          </a:ln>
          <a:effectLst/>
        </p:spPr>
        <p:txBody>
          <a:bodyPr rot="0" spcFirstLastPara="0" vertOverflow="overflow" horzOverflow="overflow" vert="horz" wrap="square" lIns="68580" tIns="0" rIns="68580" bIns="34290" numCol="1" spcCol="0" rtlCol="0" fromWordArt="0" anchor="t" anchorCtr="0" forceAA="0" compatLnSpc="1">
            <a:prstTxWarp prst="textNoShape">
              <a:avLst/>
            </a:prstTxWarp>
            <a:noAutofit/>
          </a:body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a:ln>
                  <a:noFill/>
                </a:ln>
                <a:solidFill>
                  <a:srgbClr val="000000">
                    <a:lumMod val="50000"/>
                  </a:srgbClr>
                </a:solidFill>
                <a:effectLst/>
                <a:uLnTx/>
                <a:uFillTx/>
                <a:latin typeface="Microsoft JhengHei Light"/>
                <a:ea typeface="+mn-ea"/>
                <a:cs typeface="+mn-cs"/>
              </a:rPr>
              <a:t>.1. Marktpartijen bedienen en relaties onderhouden</a:t>
            </a:r>
            <a:endParaRPr kumimoji="0" lang="nl-NL" sz="750" b="1" i="0" u="none" strike="sngStrike" kern="0" cap="none" spc="0" normalizeH="0" baseline="0" noProof="0">
              <a:ln>
                <a:noFill/>
              </a:ln>
              <a:solidFill>
                <a:srgbClr val="000000">
                  <a:lumMod val="50000"/>
                </a:srgbClr>
              </a:solidFill>
              <a:effectLst/>
              <a:uLnTx/>
              <a:uFillTx/>
              <a:latin typeface="Microsoft JhengHei Light"/>
              <a:ea typeface="+mn-ea"/>
              <a:cs typeface="+mn-cs"/>
            </a:endParaRPr>
          </a:p>
        </p:txBody>
      </p:sp>
      <p:sp>
        <p:nvSpPr>
          <p:cNvPr id="57" name="Afgeronde rechthoek 41">
            <a:extLst>
              <a:ext uri="{FF2B5EF4-FFF2-40B4-BE49-F238E27FC236}">
                <a16:creationId xmlns:a16="http://schemas.microsoft.com/office/drawing/2014/main" id="{CED98557-310E-4AE5-9D38-35E3E83CE03A}"/>
              </a:ext>
            </a:extLst>
          </p:cNvPr>
          <p:cNvSpPr/>
          <p:nvPr/>
        </p:nvSpPr>
        <p:spPr>
          <a:xfrm>
            <a:off x="7013531" y="3095883"/>
            <a:ext cx="1066823" cy="462320"/>
          </a:xfrm>
          <a:prstGeom prst="roundRect">
            <a:avLst/>
          </a:prstGeom>
          <a:noFill/>
          <a:ln w="3175" cap="flat" cmpd="sng" algn="ctr">
            <a:solidFill>
              <a:srgbClr val="996633"/>
            </a:solidFill>
            <a:prstDash val="solid"/>
          </a:ln>
          <a:effectLst/>
        </p:spPr>
        <p:txBody>
          <a:bodyPr rot="0" spcFirstLastPara="0" vertOverflow="overflow" horzOverflow="overflow" vert="horz" wrap="square" lIns="68580" tIns="0" rIns="68580" bIns="0" numCol="1" spcCol="0" rtlCol="0" fromWordArt="0" anchor="t" anchorCtr="0" forceAA="0" compatLnSpc="1">
            <a:prstTxWarp prst="textNoShape">
              <a:avLst/>
            </a:prstTxWarp>
            <a:noAutofit/>
          </a:body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a:ln>
                  <a:noFill/>
                </a:ln>
                <a:solidFill>
                  <a:srgbClr val="000000">
                    <a:lumMod val="50000"/>
                  </a:srgbClr>
                </a:solidFill>
                <a:effectLst/>
                <a:uLnTx/>
                <a:uFillTx/>
                <a:latin typeface="Microsoft JhengHei Light"/>
                <a:ea typeface="+mn-ea"/>
                <a:cs typeface="+mn-cs"/>
              </a:rPr>
              <a:t>.3. Marktprocessen uitvoeren/faciliteren</a:t>
            </a:r>
          </a:p>
        </p:txBody>
      </p:sp>
      <p:sp>
        <p:nvSpPr>
          <p:cNvPr id="58" name="Afgeronde rechthoek 40">
            <a:extLst>
              <a:ext uri="{FF2B5EF4-FFF2-40B4-BE49-F238E27FC236}">
                <a16:creationId xmlns:a16="http://schemas.microsoft.com/office/drawing/2014/main" id="{401F5030-BF87-4A03-A9EB-976DA76B2857}"/>
              </a:ext>
            </a:extLst>
          </p:cNvPr>
          <p:cNvSpPr/>
          <p:nvPr/>
        </p:nvSpPr>
        <p:spPr>
          <a:xfrm>
            <a:off x="7013531" y="2559014"/>
            <a:ext cx="1066823" cy="455430"/>
          </a:xfrm>
          <a:prstGeom prst="roundRect">
            <a:avLst/>
          </a:prstGeom>
          <a:noFill/>
          <a:ln w="3175" cap="flat" cmpd="sng" algn="ctr">
            <a:solidFill>
              <a:srgbClr val="996633"/>
            </a:solidFill>
            <a:prstDash val="solid"/>
          </a:ln>
          <a:effectLst/>
        </p:spPr>
        <p:txBody>
          <a:bodyPr rot="0" spcFirstLastPara="0" vertOverflow="overflow" horzOverflow="overflow" vert="horz" wrap="square" lIns="68580" tIns="0" rIns="68580" bIns="0" numCol="1" spcCol="0" rtlCol="0" fromWordArt="0" anchor="t" anchorCtr="0" forceAA="0" compatLnSpc="1">
            <a:prstTxWarp prst="textNoShape">
              <a:avLst/>
            </a:prstTxWarp>
            <a:noAutofit/>
          </a:body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a:ln>
                  <a:noFill/>
                </a:ln>
                <a:solidFill>
                  <a:srgbClr val="000000">
                    <a:lumMod val="50000"/>
                  </a:srgbClr>
                </a:solidFill>
                <a:effectLst/>
                <a:uLnTx/>
                <a:uFillTx/>
                <a:latin typeface="Microsoft JhengHei Light"/>
                <a:ea typeface="+mn-ea"/>
                <a:cs typeface="+mn-cs"/>
              </a:rPr>
              <a:t>.2. Marktdata beheren</a:t>
            </a:r>
          </a:p>
        </p:txBody>
      </p:sp>
      <p:sp>
        <p:nvSpPr>
          <p:cNvPr id="59" name="Afgeronde rechthoek 41">
            <a:extLst>
              <a:ext uri="{FF2B5EF4-FFF2-40B4-BE49-F238E27FC236}">
                <a16:creationId xmlns:a16="http://schemas.microsoft.com/office/drawing/2014/main" id="{175E5D94-146A-4501-9D19-43012CC4BC35}"/>
              </a:ext>
            </a:extLst>
          </p:cNvPr>
          <p:cNvSpPr/>
          <p:nvPr/>
        </p:nvSpPr>
        <p:spPr>
          <a:xfrm>
            <a:off x="7013531" y="3636736"/>
            <a:ext cx="1066823" cy="460417"/>
          </a:xfrm>
          <a:prstGeom prst="roundRect">
            <a:avLst/>
          </a:prstGeom>
          <a:noFill/>
          <a:ln w="3175" cap="flat" cmpd="sng" algn="ctr">
            <a:solidFill>
              <a:srgbClr val="996633"/>
            </a:solidFill>
            <a:prstDash val="solid"/>
          </a:ln>
          <a:effectLst/>
        </p:spPr>
        <p:txBody>
          <a:bodyPr rot="0" spcFirstLastPara="0" vertOverflow="overflow" horzOverflow="overflow" vert="horz" wrap="square" lIns="68580" tIns="0" rIns="68580" bIns="0" numCol="1" spcCol="0" rtlCol="0" fromWordArt="0" anchor="t" anchorCtr="0" forceAA="0" compatLnSpc="1">
            <a:prstTxWarp prst="textNoShape">
              <a:avLst/>
            </a:prstTxWarp>
            <a:noAutofit/>
          </a:body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a:ln>
                  <a:noFill/>
                </a:ln>
                <a:solidFill>
                  <a:srgbClr val="625D62">
                    <a:lumMod val="50000"/>
                  </a:srgbClr>
                </a:solidFill>
                <a:effectLst/>
                <a:uLnTx/>
                <a:uFillTx/>
                <a:latin typeface="Microsoft JhengHei Light"/>
                <a:ea typeface="+mn-ea"/>
                <a:cs typeface="+mn-cs"/>
              </a:rPr>
              <a:t>.4. </a:t>
            </a:r>
            <a:r>
              <a:rPr kumimoji="0" lang="nl-NL" sz="750" b="1" i="0" u="none" strike="noStrike" kern="0" cap="none" spc="0" normalizeH="0" baseline="0" noProof="0">
                <a:ln>
                  <a:noFill/>
                </a:ln>
                <a:solidFill>
                  <a:srgbClr val="080808"/>
                </a:solidFill>
                <a:effectLst/>
                <a:uLnTx/>
                <a:uFillTx/>
                <a:latin typeface="Microsoft JhengHei Light"/>
                <a:ea typeface="+mn-ea"/>
                <a:cs typeface="+mn-cs"/>
              </a:rPr>
              <a:t>Delen van marktdata faciliteren</a:t>
            </a:r>
          </a:p>
          <a:p>
            <a:pPr marL="0" marR="0" lvl="0" indent="0" algn="ctr" defTabSz="767871" rtl="0" eaLnBrk="1" fontAlgn="auto" latinLnBrk="0" hangingPunct="1">
              <a:lnSpc>
                <a:spcPct val="100000"/>
              </a:lnSpc>
              <a:spcBef>
                <a:spcPts val="0"/>
              </a:spcBef>
              <a:spcAft>
                <a:spcPts val="0"/>
              </a:spcAft>
              <a:buClrTx/>
              <a:buSzTx/>
              <a:buFontTx/>
              <a:buNone/>
              <a:tabLst/>
              <a:defRPr/>
            </a:pPr>
            <a:endParaRPr kumimoji="0" lang="nl-NL" sz="750" b="1" i="0" u="none" strike="noStrike" kern="0" cap="none" spc="0" normalizeH="0" baseline="0" noProof="0">
              <a:ln>
                <a:noFill/>
              </a:ln>
              <a:solidFill>
                <a:srgbClr val="625D62">
                  <a:lumMod val="50000"/>
                </a:srgbClr>
              </a:solidFill>
              <a:effectLst/>
              <a:uLnTx/>
              <a:uFillTx/>
              <a:latin typeface="Microsoft JhengHei Light"/>
              <a:ea typeface="+mn-ea"/>
              <a:cs typeface="+mn-cs"/>
            </a:endParaRPr>
          </a:p>
        </p:txBody>
      </p:sp>
      <p:pic>
        <p:nvPicPr>
          <p:cNvPr id="35" name="Afbeelding 34">
            <a:extLst>
              <a:ext uri="{FF2B5EF4-FFF2-40B4-BE49-F238E27FC236}">
                <a16:creationId xmlns:a16="http://schemas.microsoft.com/office/drawing/2014/main" id="{BC7A0D5D-2397-409B-BA31-EB46032670E6}"/>
              </a:ext>
            </a:extLst>
          </p:cNvPr>
          <p:cNvPicPr>
            <a:picLocks noChangeAspect="1"/>
          </p:cNvPicPr>
          <p:nvPr/>
        </p:nvPicPr>
        <p:blipFill>
          <a:blip r:embed="rId3"/>
          <a:stretch>
            <a:fillRect/>
          </a:stretch>
        </p:blipFill>
        <p:spPr>
          <a:xfrm>
            <a:off x="7751731" y="102171"/>
            <a:ext cx="1316699" cy="359100"/>
          </a:xfrm>
          <a:prstGeom prst="rect">
            <a:avLst/>
          </a:prstGeom>
        </p:spPr>
      </p:pic>
    </p:spTree>
    <p:extLst>
      <p:ext uri="{BB962C8B-B14F-4D97-AF65-F5344CB8AC3E}">
        <p14:creationId xmlns:p14="http://schemas.microsoft.com/office/powerpoint/2010/main" val="3002854801"/>
      </p:ext>
    </p:extLst>
  </p:cSld>
  <p:clrMapOvr>
    <a:masterClrMapping/>
  </p:clrMapOvr>
</p:sld>
</file>

<file path=ppt/theme/theme1.xml><?xml version="1.0" encoding="utf-8"?>
<a:theme xmlns:a="http://schemas.openxmlformats.org/drawingml/2006/main" name="Office-thema">
  <a:themeElements>
    <a:clrScheme name="Netbeheer_Nederland_Kleuren">
      <a:dk1>
        <a:srgbClr val="000000"/>
      </a:dk1>
      <a:lt1>
        <a:srgbClr val="FFFFFF"/>
      </a:lt1>
      <a:dk2>
        <a:srgbClr val="002D41"/>
      </a:dk2>
      <a:lt2>
        <a:srgbClr val="939598"/>
      </a:lt2>
      <a:accent1>
        <a:srgbClr val="002D41"/>
      </a:accent1>
      <a:accent2>
        <a:srgbClr val="005F87"/>
      </a:accent2>
      <a:accent3>
        <a:srgbClr val="649BB9"/>
      </a:accent3>
      <a:accent4>
        <a:srgbClr val="00AA78"/>
      </a:accent4>
      <a:accent5>
        <a:srgbClr val="C8D75A"/>
      </a:accent5>
      <a:accent6>
        <a:srgbClr val="C8B49B"/>
      </a:accent6>
      <a:hlink>
        <a:srgbClr val="649BB9"/>
      </a:hlink>
      <a:folHlink>
        <a:srgbClr val="005F87"/>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sjabloon Netbeheer Nederland (1)" id="{05589944-0C82-43C5-BBF7-06CBA087887F}" vid="{ED690D8C-33AC-4120-90D5-14E221A85307}"/>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ADE6DB72C25854290EC97E16B43B069" ma:contentTypeVersion="13" ma:contentTypeDescription="Een nieuw document maken." ma:contentTypeScope="" ma:versionID="0f116278c97e2e24944b8f3f7e003b19">
  <xsd:schema xmlns:xsd="http://www.w3.org/2001/XMLSchema" xmlns:xs="http://www.w3.org/2001/XMLSchema" xmlns:p="http://schemas.microsoft.com/office/2006/metadata/properties" xmlns:ns2="eaffc9ab-06c9-4fd1-be9e-10cf9aff85e0" xmlns:ns3="65263b26-36e8-4400-b55e-2cfd2deca88d" targetNamespace="http://schemas.microsoft.com/office/2006/metadata/properties" ma:root="true" ma:fieldsID="0f03b97627008a50d9c9d28b653b083b" ns2:_="" ns3:_="">
    <xsd:import namespace="eaffc9ab-06c9-4fd1-be9e-10cf9aff85e0"/>
    <xsd:import namespace="65263b26-36e8-4400-b55e-2cfd2deca88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affc9ab-06c9-4fd1-be9e-10cf9aff85e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5263b26-36e8-4400-b55e-2cfd2deca88d" elementFormDefault="qualified">
    <xsd:import namespace="http://schemas.microsoft.com/office/2006/documentManagement/types"/>
    <xsd:import namespace="http://schemas.microsoft.com/office/infopath/2007/PartnerControls"/>
    <xsd:element name="SharedWithUsers" ma:index="14"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2F05715-3188-49DE-A4F2-72E95916F987}">
  <ds:schemaRefs>
    <ds:schemaRef ds:uri="http://schemas.microsoft.com/sharepoint/v3/contenttype/forms"/>
  </ds:schemaRefs>
</ds:datastoreItem>
</file>

<file path=customXml/itemProps2.xml><?xml version="1.0" encoding="utf-8"?>
<ds:datastoreItem xmlns:ds="http://schemas.openxmlformats.org/officeDocument/2006/customXml" ds:itemID="{9FB3D019-1111-4A4C-B589-307213EE5C63}"/>
</file>

<file path=customXml/itemProps3.xml><?xml version="1.0" encoding="utf-8"?>
<ds:datastoreItem xmlns:ds="http://schemas.openxmlformats.org/officeDocument/2006/customXml" ds:itemID="{0E9CF2DC-C042-47B3-94B2-4023DE1776F9}">
  <ds:schemaRefs>
    <ds:schemaRef ds:uri="f94ee42d-796a-4c74-b5ca-30f32e5db0e3"/>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0</TotalTime>
  <Application>Microsoft Office PowerPoint</Application>
  <PresentationFormat>Diavoorstelling (16:9)</PresentationFormat>
  <Slides>42</Slides>
  <Notes>9</Notes>
  <HiddenSlides>0</HiddenSlides>
  <ScaleCrop>false</ScaleCrop>
  <HeadingPairs>
    <vt:vector size="4" baseType="variant">
      <vt:variant>
        <vt:lpstr>Thema</vt:lpstr>
      </vt:variant>
      <vt:variant>
        <vt:i4>1</vt:i4>
      </vt:variant>
      <vt:variant>
        <vt:lpstr>Diatitels</vt:lpstr>
      </vt:variant>
      <vt:variant>
        <vt:i4>42</vt:i4>
      </vt:variant>
    </vt:vector>
  </HeadingPairs>
  <TitlesOfParts>
    <vt:vector size="43" baseType="lpstr">
      <vt:lpstr>Office-thema</vt:lpstr>
      <vt:lpstr>Release 2.0</vt:lpstr>
      <vt:lpstr>Voorwoord</vt:lpstr>
      <vt:lpstr>Inhoudsopgave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Waardestromen</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4. Frequently Asked Questions (FAQ) 1</vt:lpstr>
      <vt:lpstr>4. Frequently Asked Questions (FAQ) 2</vt:lpstr>
      <vt:lpstr>4. Frequently Asked Questions (FAQ) 3</vt:lpstr>
      <vt:lpstr>4. Frequently Asked Questions (FAQ) 4</vt:lpstr>
      <vt:lpstr>4. Frequently Asked Questions (FAQ) 5</vt:lpstr>
      <vt:lpstr>4. Frequently Asked Questions (FAQ) 6</vt:lpstr>
      <vt:lpstr>4. Frequently Asked Questions (FAQ) 7</vt:lpstr>
      <vt:lpstr>Bijlagen</vt:lpstr>
      <vt:lpstr>Bijlage A: Mapping NBility waardestromen op CMF waardestromen</vt:lpstr>
      <vt:lpstr>Bijlage A: Mapping NBility waardestromen op CMF waardestromen</vt:lpstr>
      <vt:lpstr>Bijlage A: MF 2.0 waardeketen - NBility</vt:lpstr>
      <vt:lpstr>Bijlage B: Mapping eTOM model</vt:lpstr>
      <vt:lpstr>Bijlage B Mapping eTOM model</vt:lpstr>
      <vt:lpstr>Bijlage B: Mapping eTOM model</vt:lpstr>
      <vt:lpstr>Bijlage B: Mapping eTOM model</vt:lpstr>
      <vt:lpstr>Bijlage C: Contactpersonen/ambassadeurs</vt:lpstr>
      <vt:lpstr>Contactpersonen/ambassadeurs</vt:lpstr>
      <vt:lpstr>Bijlage D: Release notes</vt:lpstr>
      <vt:lpstr>Release notes versie 2.0 t.o.v. versie 1.0</vt:lpstr>
      <vt:lpstr>PowerPoint-presentatie</vt:lpstr>
      <vt:lpstr>PowerPoint-presentatie</vt:lpstr>
    </vt:vector>
  </TitlesOfParts>
  <Manager/>
  <Company>Netbeheer Nederland</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Netbeheer Nederland presentatie</dc:title>
  <dc:subject/>
  <dc:creator>Gebruiker</dc:creator>
  <cp:keywords/>
  <dc:description>Netbeheer Nederland - versie 1 - junl 2018
Ontwerp: Ontwerpwerk
Template: Ton Persoon</dc:description>
  <cp:revision>2</cp:revision>
  <dcterms:created xsi:type="dcterms:W3CDTF">2017-04-18T07:59:26Z</dcterms:created>
  <dcterms:modified xsi:type="dcterms:W3CDTF">2022-05-19T09:09:06Z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0x0101007ADE6DB72C25854290EC97E16B43B069</vt:lpwstr>
  </property>
  <property fmtid="{D5CDD505-2E9C-101B-9397-08002B2CF9AE}" pid="3" name="Order">
    <vt:r8>83800</vt:r8>
  </property>
  <property fmtid="{D5CDD505-2E9C-101B-9397-08002B2CF9AE}" pid="4" name="xd_Signature">
    <vt:bool>false</vt:bool>
  </property>
  <property fmtid="{D5CDD505-2E9C-101B-9397-08002B2CF9AE}" pid="5" name="xd_ProgID">
    <vt:lpwstr/>
  </property>
  <property fmtid="{D5CDD505-2E9C-101B-9397-08002B2CF9AE}" pid="6" name="ComplianceAssetId">
    <vt:lpwstr/>
  </property>
  <property fmtid="{D5CDD505-2E9C-101B-9397-08002B2CF9AE}" pid="7" name="TemplateUrl">
    <vt:lpwstr/>
  </property>
  <property fmtid="{D5CDD505-2E9C-101B-9397-08002B2CF9AE}" pid="8" name="MSIP_Label_89999a2b-9a21-4e6e-bf76-863fcb82bc91_Enabled">
    <vt:lpwstr>true</vt:lpwstr>
  </property>
  <property fmtid="{D5CDD505-2E9C-101B-9397-08002B2CF9AE}" pid="9" name="MSIP_Label_89999a2b-9a21-4e6e-bf76-863fcb82bc91_SetDate">
    <vt:lpwstr>2021-05-26T13:40:45Z</vt:lpwstr>
  </property>
  <property fmtid="{D5CDD505-2E9C-101B-9397-08002B2CF9AE}" pid="10" name="MSIP_Label_89999a2b-9a21-4e6e-bf76-863fcb82bc91_Method">
    <vt:lpwstr>Standard</vt:lpwstr>
  </property>
  <property fmtid="{D5CDD505-2E9C-101B-9397-08002B2CF9AE}" pid="11" name="MSIP_Label_89999a2b-9a21-4e6e-bf76-863fcb82bc91_Name">
    <vt:lpwstr>Intern</vt:lpwstr>
  </property>
  <property fmtid="{D5CDD505-2E9C-101B-9397-08002B2CF9AE}" pid="12" name="MSIP_Label_89999a2b-9a21-4e6e-bf76-863fcb82bc91_SiteId">
    <vt:lpwstr>40ce6286-0e4a-4500-8bb1-bf46447c5f7f</vt:lpwstr>
  </property>
  <property fmtid="{D5CDD505-2E9C-101B-9397-08002B2CF9AE}" pid="13" name="MSIP_Label_89999a2b-9a21-4e6e-bf76-863fcb82bc91_ActionId">
    <vt:lpwstr>410ad35e-663d-4dc6-8bc0-4f00443abe59</vt:lpwstr>
  </property>
  <property fmtid="{D5CDD505-2E9C-101B-9397-08002B2CF9AE}" pid="14" name="MSIP_Label_89999a2b-9a21-4e6e-bf76-863fcb82bc91_ContentBits">
    <vt:lpwstr>0</vt:lpwstr>
  </property>
  <property fmtid="{D5CDD505-2E9C-101B-9397-08002B2CF9AE}" pid="15" name="StdDataClassificatie">
    <vt:lpwstr>Intern</vt:lpwstr>
  </property>
  <property fmtid="{D5CDD505-2E9C-101B-9397-08002B2CF9AE}" pid="16" name="StdDataClassificatieDoelgroep">
    <vt:lpwstr/>
  </property>
</Properties>
</file>