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54"/>
  </p:notesMasterIdLst>
  <p:sldIdLst>
    <p:sldId id="285" r:id="rId5"/>
    <p:sldId id="649" r:id="rId6"/>
    <p:sldId id="736" r:id="rId7"/>
    <p:sldId id="737" r:id="rId8"/>
    <p:sldId id="6768" r:id="rId9"/>
    <p:sldId id="6829" r:id="rId10"/>
    <p:sldId id="6830" r:id="rId11"/>
    <p:sldId id="6861" r:id="rId12"/>
    <p:sldId id="6860" r:id="rId13"/>
    <p:sldId id="6867" r:id="rId14"/>
    <p:sldId id="6862" r:id="rId15"/>
    <p:sldId id="6834" r:id="rId16"/>
    <p:sldId id="6835" r:id="rId17"/>
    <p:sldId id="6864" r:id="rId18"/>
    <p:sldId id="6836" r:id="rId19"/>
    <p:sldId id="6837" r:id="rId20"/>
    <p:sldId id="6838" r:id="rId21"/>
    <p:sldId id="6868" r:id="rId22"/>
    <p:sldId id="738" r:id="rId23"/>
    <p:sldId id="6767" r:id="rId24"/>
    <p:sldId id="6769" r:id="rId25"/>
    <p:sldId id="6772" r:id="rId26"/>
    <p:sldId id="6770" r:id="rId27"/>
    <p:sldId id="6788" r:id="rId28"/>
    <p:sldId id="6782" r:id="rId29"/>
    <p:sldId id="6783" r:id="rId30"/>
    <p:sldId id="6781" r:id="rId31"/>
    <p:sldId id="624" r:id="rId32"/>
    <p:sldId id="625" r:id="rId33"/>
    <p:sldId id="6810" r:id="rId34"/>
    <p:sldId id="707" r:id="rId35"/>
    <p:sldId id="6778" r:id="rId36"/>
    <p:sldId id="672" r:id="rId37"/>
    <p:sldId id="6794" r:id="rId38"/>
    <p:sldId id="6779" r:id="rId39"/>
    <p:sldId id="646" r:id="rId40"/>
    <p:sldId id="647" r:id="rId41"/>
    <p:sldId id="648" r:id="rId42"/>
    <p:sldId id="6839" r:id="rId43"/>
    <p:sldId id="6840" r:id="rId44"/>
    <p:sldId id="6793" r:id="rId45"/>
    <p:sldId id="6792" r:id="rId46"/>
    <p:sldId id="6828" r:id="rId47"/>
    <p:sldId id="6863" r:id="rId48"/>
    <p:sldId id="6865" r:id="rId49"/>
    <p:sldId id="6866" r:id="rId50"/>
    <p:sldId id="6827" r:id="rId51"/>
    <p:sldId id="6831" r:id="rId52"/>
    <p:sldId id="6833" r:id="rId53"/>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aap, AJ van der (Ton)" initials="KAvd(" lastIdx="20" clrIdx="0">
    <p:extLst>
      <p:ext uri="{19B8F6BF-5375-455C-9EA6-DF929625EA0E}">
        <p15:presenceInfo xmlns:p15="http://schemas.microsoft.com/office/powerpoint/2012/main" userId="S::Ton.vanderKnaap@stedin.net::6eda09ce-6d8f-4650-ae8e-76b6551931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E"/>
    <a:srgbClr val="605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E17F5-1F0D-432F-B97D-A81752693FE7}" v="13" dt="2023-03-19T16:51:58.22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8" d="100"/>
          <a:sy n="198" d="100"/>
        </p:scale>
        <p:origin x="325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x de Wolff" userId="S::lex.de.wolff_alliander.com#ext#@edsn.onmicrosoft.com::842c0f73-aa79-47ef-93a1-14263045c94a" providerId="AD" clId="Web-{E094D311-4D26-4242-A50A-CC3D530BA4CC}"/>
    <pc:docChg chg="modSld">
      <pc:chgData name="Lex de Wolff" userId="S::lex.de.wolff_alliander.com#ext#@edsn.onmicrosoft.com::842c0f73-aa79-47ef-93a1-14263045c94a" providerId="AD" clId="Web-{E094D311-4D26-4242-A50A-CC3D530BA4CC}" dt="2023-03-07T08:49:14.535" v="1" actId="1076"/>
      <pc:docMkLst>
        <pc:docMk/>
      </pc:docMkLst>
      <pc:sldChg chg="modSp">
        <pc:chgData name="Lex de Wolff" userId="S::lex.de.wolff_alliander.com#ext#@edsn.onmicrosoft.com::842c0f73-aa79-47ef-93a1-14263045c94a" providerId="AD" clId="Web-{E094D311-4D26-4242-A50A-CC3D530BA4CC}" dt="2023-03-07T08:48:59.409" v="0" actId="20577"/>
        <pc:sldMkLst>
          <pc:docMk/>
          <pc:sldMk cId="820850131" sldId="285"/>
        </pc:sldMkLst>
        <pc:spChg chg="mod">
          <ac:chgData name="Lex de Wolff" userId="S::lex.de.wolff_alliander.com#ext#@edsn.onmicrosoft.com::842c0f73-aa79-47ef-93a1-14263045c94a" providerId="AD" clId="Web-{E094D311-4D26-4242-A50A-CC3D530BA4CC}" dt="2023-03-07T08:48:59.409" v="0" actId="20577"/>
          <ac:spMkLst>
            <pc:docMk/>
            <pc:sldMk cId="820850131" sldId="285"/>
            <ac:spMk id="5" creationId="{00000000-0000-0000-0000-000000000000}"/>
          </ac:spMkLst>
        </pc:spChg>
      </pc:sldChg>
      <pc:sldChg chg="modSp">
        <pc:chgData name="Lex de Wolff" userId="S::lex.de.wolff_alliander.com#ext#@edsn.onmicrosoft.com::842c0f73-aa79-47ef-93a1-14263045c94a" providerId="AD" clId="Web-{E094D311-4D26-4242-A50A-CC3D530BA4CC}" dt="2023-03-07T08:49:14.535" v="1" actId="1076"/>
        <pc:sldMkLst>
          <pc:docMk/>
          <pc:sldMk cId="45730112" sldId="649"/>
        </pc:sldMkLst>
        <pc:picChg chg="mod">
          <ac:chgData name="Lex de Wolff" userId="S::lex.de.wolff_alliander.com#ext#@edsn.onmicrosoft.com::842c0f73-aa79-47ef-93a1-14263045c94a" providerId="AD" clId="Web-{E094D311-4D26-4242-A50A-CC3D530BA4CC}" dt="2023-03-07T08:49:14.535" v="1" actId="1076"/>
          <ac:picMkLst>
            <pc:docMk/>
            <pc:sldMk cId="45730112" sldId="649"/>
            <ac:picMk id="11" creationId="{0BE59FEF-0444-49C2-AD86-A606C435560C}"/>
          </ac:picMkLst>
        </pc:picChg>
      </pc:sldChg>
    </pc:docChg>
  </pc:docChgLst>
  <pc:docChgLst>
    <pc:chgData name="Knaap, AJ van der (Ton)" userId="6eda09ce-6d8f-4650-ae8e-76b65519316c" providerId="ADAL" clId="{CA57F37C-F36C-41EB-8976-1B4FCE9280B2}"/>
    <pc:docChg chg="addSld delSld modSld">
      <pc:chgData name="Knaap, AJ van der (Ton)" userId="6eda09ce-6d8f-4650-ae8e-76b65519316c" providerId="ADAL" clId="{CA57F37C-F36C-41EB-8976-1B4FCE9280B2}" dt="2023-03-17T08:29:40.295" v="6" actId="47"/>
      <pc:docMkLst>
        <pc:docMk/>
      </pc:docMkLst>
      <pc:sldChg chg="del">
        <pc:chgData name="Knaap, AJ van der (Ton)" userId="6eda09ce-6d8f-4650-ae8e-76b65519316c" providerId="ADAL" clId="{CA57F37C-F36C-41EB-8976-1B4FCE9280B2}" dt="2023-03-17T08:29:25.430" v="3" actId="47"/>
        <pc:sldMkLst>
          <pc:docMk/>
          <pc:sldMk cId="498754887" sldId="6857"/>
        </pc:sldMkLst>
      </pc:sldChg>
      <pc:sldChg chg="addSp modSp add del">
        <pc:chgData name="Knaap, AJ van der (Ton)" userId="6eda09ce-6d8f-4650-ae8e-76b65519316c" providerId="ADAL" clId="{CA57F37C-F36C-41EB-8976-1B4FCE9280B2}" dt="2023-03-17T08:29:37.266" v="5"/>
        <pc:sldMkLst>
          <pc:docMk/>
          <pc:sldMk cId="1040795807" sldId="6862"/>
        </pc:sldMkLst>
        <pc:picChg chg="add mod">
          <ac:chgData name="Knaap, AJ van der (Ton)" userId="6eda09ce-6d8f-4650-ae8e-76b65519316c" providerId="ADAL" clId="{CA57F37C-F36C-41EB-8976-1B4FCE9280B2}" dt="2023-03-17T08:29:37.266" v="5"/>
          <ac:picMkLst>
            <pc:docMk/>
            <pc:sldMk cId="1040795807" sldId="6862"/>
            <ac:picMk id="2" creationId="{6187E777-1129-19D1-C685-DECB8124D563}"/>
          </ac:picMkLst>
        </pc:picChg>
      </pc:sldChg>
      <pc:sldChg chg="addSp modSp add">
        <pc:chgData name="Knaap, AJ van der (Ton)" userId="6eda09ce-6d8f-4650-ae8e-76b65519316c" providerId="ADAL" clId="{CA57F37C-F36C-41EB-8976-1B4FCE9280B2}" dt="2023-03-17T08:18:46.275" v="1"/>
        <pc:sldMkLst>
          <pc:docMk/>
          <pc:sldMk cId="1031403032" sldId="6867"/>
        </pc:sldMkLst>
        <pc:picChg chg="add mod">
          <ac:chgData name="Knaap, AJ van der (Ton)" userId="6eda09ce-6d8f-4650-ae8e-76b65519316c" providerId="ADAL" clId="{CA57F37C-F36C-41EB-8976-1B4FCE9280B2}" dt="2023-03-17T08:18:46.275" v="1"/>
          <ac:picMkLst>
            <pc:docMk/>
            <pc:sldMk cId="1031403032" sldId="6867"/>
            <ac:picMk id="9" creationId="{512D06AC-9695-B27A-4D3B-A2A1ACD7DCB4}"/>
          </ac:picMkLst>
        </pc:picChg>
      </pc:sldChg>
      <pc:sldChg chg="addSp modSp add del">
        <pc:chgData name="Knaap, AJ van der (Ton)" userId="6eda09ce-6d8f-4650-ae8e-76b65519316c" providerId="ADAL" clId="{CA57F37C-F36C-41EB-8976-1B4FCE9280B2}" dt="2023-03-17T08:29:40.295" v="6" actId="47"/>
        <pc:sldMkLst>
          <pc:docMk/>
          <pc:sldMk cId="3250573491" sldId="6868"/>
        </pc:sldMkLst>
        <pc:picChg chg="add mod">
          <ac:chgData name="Knaap, AJ van der (Ton)" userId="6eda09ce-6d8f-4650-ae8e-76b65519316c" providerId="ADAL" clId="{CA57F37C-F36C-41EB-8976-1B4FCE9280B2}" dt="2023-03-17T08:18:58.841" v="2"/>
          <ac:picMkLst>
            <pc:docMk/>
            <pc:sldMk cId="3250573491" sldId="6868"/>
            <ac:picMk id="3" creationId="{5808A4A7-F613-35C3-E2A5-C27504269C54}"/>
          </ac:picMkLst>
        </pc:picChg>
      </pc:sldChg>
    </pc:docChg>
  </pc:docChgLst>
  <pc:docChgLst>
    <pc:chgData name="Lex de Wolff" userId="S::lex.de.wolff_alliander.com#ext#@edsn.onmicrosoft.com::842c0f73-aa79-47ef-93a1-14263045c94a" providerId="AD" clId="Web-{2276B5FB-E03D-42AB-8B89-DB63BC4504CF}"/>
    <pc:docChg chg="modSld">
      <pc:chgData name="Lex de Wolff" userId="S::lex.de.wolff_alliander.com#ext#@edsn.onmicrosoft.com::842c0f73-aa79-47ef-93a1-14263045c94a" providerId="AD" clId="Web-{2276B5FB-E03D-42AB-8B89-DB63BC4504CF}" dt="2023-03-10T12:27:48.601" v="11" actId="20577"/>
      <pc:docMkLst>
        <pc:docMk/>
      </pc:docMkLst>
      <pc:sldChg chg="modSp">
        <pc:chgData name="Lex de Wolff" userId="S::lex.de.wolff_alliander.com#ext#@edsn.onmicrosoft.com::842c0f73-aa79-47ef-93a1-14263045c94a" providerId="AD" clId="Web-{2276B5FB-E03D-42AB-8B89-DB63BC4504CF}" dt="2023-03-10T12:27:39.538" v="9" actId="20577"/>
        <pc:sldMkLst>
          <pc:docMk/>
          <pc:sldMk cId="1240818579" sldId="707"/>
        </pc:sldMkLst>
        <pc:spChg chg="mod">
          <ac:chgData name="Lex de Wolff" userId="S::lex.de.wolff_alliander.com#ext#@edsn.onmicrosoft.com::842c0f73-aa79-47ef-93a1-14263045c94a" providerId="AD" clId="Web-{2276B5FB-E03D-42AB-8B89-DB63BC4504CF}" dt="2023-03-10T12:27:39.538" v="9" actId="20577"/>
          <ac:spMkLst>
            <pc:docMk/>
            <pc:sldMk cId="1240818579" sldId="707"/>
            <ac:spMk id="8" creationId="{E8F599CE-D5B1-4B5A-9773-8B8E46A33384}"/>
          </ac:spMkLst>
        </pc:spChg>
      </pc:sldChg>
      <pc:sldChg chg="modSp">
        <pc:chgData name="Lex de Wolff" userId="S::lex.de.wolff_alliander.com#ext#@edsn.onmicrosoft.com::842c0f73-aa79-47ef-93a1-14263045c94a" providerId="AD" clId="Web-{2276B5FB-E03D-42AB-8B89-DB63BC4504CF}" dt="2023-03-10T12:27:48.601" v="11" actId="20577"/>
        <pc:sldMkLst>
          <pc:docMk/>
          <pc:sldMk cId="3116032051" sldId="6779"/>
        </pc:sldMkLst>
        <pc:spChg chg="mod">
          <ac:chgData name="Lex de Wolff" userId="S::lex.de.wolff_alliander.com#ext#@edsn.onmicrosoft.com::842c0f73-aa79-47ef-93a1-14263045c94a" providerId="AD" clId="Web-{2276B5FB-E03D-42AB-8B89-DB63BC4504CF}" dt="2023-03-10T12:27:48.601" v="11" actId="20577"/>
          <ac:spMkLst>
            <pc:docMk/>
            <pc:sldMk cId="3116032051" sldId="6779"/>
            <ac:spMk id="7" creationId="{C216CA69-FB32-4C36-A626-85FC5BF070F6}"/>
          </ac:spMkLst>
        </pc:spChg>
      </pc:sldChg>
      <pc:sldChg chg="delSp">
        <pc:chgData name="Lex de Wolff" userId="S::lex.de.wolff_alliander.com#ext#@edsn.onmicrosoft.com::842c0f73-aa79-47ef-93a1-14263045c94a" providerId="AD" clId="Web-{2276B5FB-E03D-42AB-8B89-DB63BC4504CF}" dt="2023-03-10T12:27:10.021" v="1"/>
        <pc:sldMkLst>
          <pc:docMk/>
          <pc:sldMk cId="2156943341" sldId="6831"/>
        </pc:sldMkLst>
        <pc:picChg chg="del">
          <ac:chgData name="Lex de Wolff" userId="S::lex.de.wolff_alliander.com#ext#@edsn.onmicrosoft.com::842c0f73-aa79-47ef-93a1-14263045c94a" providerId="AD" clId="Web-{2276B5FB-E03D-42AB-8B89-DB63BC4504CF}" dt="2023-03-10T12:27:10.021" v="1"/>
          <ac:picMkLst>
            <pc:docMk/>
            <pc:sldMk cId="2156943341" sldId="6831"/>
            <ac:picMk id="49" creationId="{54131054-DD61-46C0-A35E-F693FED1AD49}"/>
          </ac:picMkLst>
        </pc:picChg>
      </pc:sldChg>
      <pc:sldChg chg="delSp">
        <pc:chgData name="Lex de Wolff" userId="S::lex.de.wolff_alliander.com#ext#@edsn.onmicrosoft.com::842c0f73-aa79-47ef-93a1-14263045c94a" providerId="AD" clId="Web-{2276B5FB-E03D-42AB-8B89-DB63BC4504CF}" dt="2023-03-10T12:27:03.521" v="0"/>
        <pc:sldMkLst>
          <pc:docMk/>
          <pc:sldMk cId="82281994" sldId="6865"/>
        </pc:sldMkLst>
        <pc:picChg chg="del">
          <ac:chgData name="Lex de Wolff" userId="S::lex.de.wolff_alliander.com#ext#@edsn.onmicrosoft.com::842c0f73-aa79-47ef-93a1-14263045c94a" providerId="AD" clId="Web-{2276B5FB-E03D-42AB-8B89-DB63BC4504CF}" dt="2023-03-10T12:27:03.521" v="0"/>
          <ac:picMkLst>
            <pc:docMk/>
            <pc:sldMk cId="82281994" sldId="6865"/>
            <ac:picMk id="49" creationId="{54131054-DD61-46C0-A35E-F693FED1AD49}"/>
          </ac:picMkLst>
        </pc:picChg>
      </pc:sldChg>
    </pc:docChg>
  </pc:docChgLst>
  <pc:docChgLst>
    <pc:chgData name="Lex de Wolff" userId="S::lex.de.wolff_alliander.com#ext#@edsn.onmicrosoft.com::842c0f73-aa79-47ef-93a1-14263045c94a" providerId="AD" clId="Web-{8D87D4F0-F8FA-436B-A7FE-FE1BA4F88FD4}"/>
    <pc:docChg chg="addSld modSld">
      <pc:chgData name="Lex de Wolff" userId="S::lex.de.wolff_alliander.com#ext#@edsn.onmicrosoft.com::842c0f73-aa79-47ef-93a1-14263045c94a" providerId="AD" clId="Web-{8D87D4F0-F8FA-436B-A7FE-FE1BA4F88FD4}" dt="2023-03-10T08:34:44.983" v="16" actId="20577"/>
      <pc:docMkLst>
        <pc:docMk/>
      </pc:docMkLst>
      <pc:sldChg chg="modSp">
        <pc:chgData name="Lex de Wolff" userId="S::lex.de.wolff_alliander.com#ext#@edsn.onmicrosoft.com::842c0f73-aa79-47ef-93a1-14263045c94a" providerId="AD" clId="Web-{8D87D4F0-F8FA-436B-A7FE-FE1BA4F88FD4}" dt="2023-03-10T08:34:31.107" v="12" actId="20577"/>
        <pc:sldMkLst>
          <pc:docMk/>
          <pc:sldMk cId="1816341875" sldId="6863"/>
        </pc:sldMkLst>
        <pc:spChg chg="mod">
          <ac:chgData name="Lex de Wolff" userId="S::lex.de.wolff_alliander.com#ext#@edsn.onmicrosoft.com::842c0f73-aa79-47ef-93a1-14263045c94a" providerId="AD" clId="Web-{8D87D4F0-F8FA-436B-A7FE-FE1BA4F88FD4}" dt="2023-03-10T08:34:31.107" v="12" actId="20577"/>
          <ac:spMkLst>
            <pc:docMk/>
            <pc:sldMk cId="1816341875" sldId="6863"/>
            <ac:spMk id="2" creationId="{C561B1A8-5368-48CF-BEE0-BA6F4BA73B0A}"/>
          </ac:spMkLst>
        </pc:spChg>
        <pc:spChg chg="mod">
          <ac:chgData name="Lex de Wolff" userId="S::lex.de.wolff_alliander.com#ext#@edsn.onmicrosoft.com::842c0f73-aa79-47ef-93a1-14263045c94a" providerId="AD" clId="Web-{8D87D4F0-F8FA-436B-A7FE-FE1BA4F88FD4}" dt="2023-03-10T08:33:39.449" v="6" actId="20577"/>
          <ac:spMkLst>
            <pc:docMk/>
            <pc:sldMk cId="1816341875" sldId="6863"/>
            <ac:spMk id="3" creationId="{73C699F1-965A-4A85-888A-4826A00F8947}"/>
          </ac:spMkLst>
        </pc:spChg>
      </pc:sldChg>
      <pc:sldChg chg="modSp add replId">
        <pc:chgData name="Lex de Wolff" userId="S::lex.de.wolff_alliander.com#ext#@edsn.onmicrosoft.com::842c0f73-aa79-47ef-93a1-14263045c94a" providerId="AD" clId="Web-{8D87D4F0-F8FA-436B-A7FE-FE1BA4F88FD4}" dt="2023-03-10T08:34:44.983" v="16" actId="20577"/>
        <pc:sldMkLst>
          <pc:docMk/>
          <pc:sldMk cId="2585823478" sldId="6867"/>
        </pc:sldMkLst>
        <pc:spChg chg="mod">
          <ac:chgData name="Lex de Wolff" userId="S::lex.de.wolff_alliander.com#ext#@edsn.onmicrosoft.com::842c0f73-aa79-47ef-93a1-14263045c94a" providerId="AD" clId="Web-{8D87D4F0-F8FA-436B-A7FE-FE1BA4F88FD4}" dt="2023-03-10T08:34:35.389" v="15" actId="20577"/>
          <ac:spMkLst>
            <pc:docMk/>
            <pc:sldMk cId="2585823478" sldId="6867"/>
            <ac:spMk id="2" creationId="{C561B1A8-5368-48CF-BEE0-BA6F4BA73B0A}"/>
          </ac:spMkLst>
        </pc:spChg>
        <pc:spChg chg="mod">
          <ac:chgData name="Lex de Wolff" userId="S::lex.de.wolff_alliander.com#ext#@edsn.onmicrosoft.com::842c0f73-aa79-47ef-93a1-14263045c94a" providerId="AD" clId="Web-{8D87D4F0-F8FA-436B-A7FE-FE1BA4F88FD4}" dt="2023-03-10T08:34:44.983" v="16" actId="20577"/>
          <ac:spMkLst>
            <pc:docMk/>
            <pc:sldMk cId="2585823478" sldId="6867"/>
            <ac:spMk id="3" creationId="{73C699F1-965A-4A85-888A-4826A00F8947}"/>
          </ac:spMkLst>
        </pc:spChg>
      </pc:sldChg>
    </pc:docChg>
  </pc:docChgLst>
  <pc:docChgLst>
    <pc:chgData name="Netrick Klaver" userId="S::nklaver_rendo.nl#ext#@edsn.onmicrosoft.com::c56e556b-7e12-4152-83a6-5cba5fc3a4df" providerId="AD" clId="Web-{B0BA69F9-E9DE-7BA7-E366-A68BA8984BBD}"/>
    <pc:docChg chg="modSld">
      <pc:chgData name="Netrick Klaver" userId="S::nklaver_rendo.nl#ext#@edsn.onmicrosoft.com::c56e556b-7e12-4152-83a6-5cba5fc3a4df" providerId="AD" clId="Web-{B0BA69F9-E9DE-7BA7-E366-A68BA8984BBD}" dt="2023-03-14T13:17:52.358" v="0" actId="20577"/>
      <pc:docMkLst>
        <pc:docMk/>
      </pc:docMkLst>
      <pc:sldChg chg="modSp">
        <pc:chgData name="Netrick Klaver" userId="S::nklaver_rendo.nl#ext#@edsn.onmicrosoft.com::c56e556b-7e12-4152-83a6-5cba5fc3a4df" providerId="AD" clId="Web-{B0BA69F9-E9DE-7BA7-E366-A68BA8984BBD}" dt="2023-03-14T13:17:52.358" v="0" actId="20577"/>
        <pc:sldMkLst>
          <pc:docMk/>
          <pc:sldMk cId="498754887" sldId="6857"/>
        </pc:sldMkLst>
        <pc:spChg chg="mod">
          <ac:chgData name="Netrick Klaver" userId="S::nklaver_rendo.nl#ext#@edsn.onmicrosoft.com::c56e556b-7e12-4152-83a6-5cba5fc3a4df" providerId="AD" clId="Web-{B0BA69F9-E9DE-7BA7-E366-A68BA8984BBD}" dt="2023-03-14T13:17:52.358" v="0" actId="20577"/>
          <ac:spMkLst>
            <pc:docMk/>
            <pc:sldMk cId="498754887" sldId="6857"/>
            <ac:spMk id="2" creationId="{B0F4FAD3-5D47-E35C-0EB6-E661551BD13D}"/>
          </ac:spMkLst>
        </pc:spChg>
      </pc:sldChg>
    </pc:docChg>
  </pc:docChgLst>
  <pc:docChgLst>
    <pc:chgData name="Knaap, AJ van der (Ton)" userId="6eda09ce-6d8f-4650-ae8e-76b65519316c" providerId="ADAL" clId="{A3A4240D-083D-4CA6-9DA2-EAC0B2726A6D}"/>
    <pc:docChg chg="custSel delSld modSld">
      <pc:chgData name="Knaap, AJ van der (Ton)" userId="6eda09ce-6d8f-4650-ae8e-76b65519316c" providerId="ADAL" clId="{A3A4240D-083D-4CA6-9DA2-EAC0B2726A6D}" dt="2023-02-06T20:39:19.506" v="50" actId="47"/>
      <pc:docMkLst>
        <pc:docMk/>
      </pc:docMkLst>
      <pc:sldChg chg="modSp mod">
        <pc:chgData name="Knaap, AJ van der (Ton)" userId="6eda09ce-6d8f-4650-ae8e-76b65519316c" providerId="ADAL" clId="{A3A4240D-083D-4CA6-9DA2-EAC0B2726A6D}" dt="2023-02-06T20:33:23.090" v="9" actId="20577"/>
        <pc:sldMkLst>
          <pc:docMk/>
          <pc:sldMk cId="820850131" sldId="285"/>
        </pc:sldMkLst>
        <pc:spChg chg="mod">
          <ac:chgData name="Knaap, AJ van der (Ton)" userId="6eda09ce-6d8f-4650-ae8e-76b65519316c" providerId="ADAL" clId="{A3A4240D-083D-4CA6-9DA2-EAC0B2726A6D}" dt="2023-02-06T20:33:23.090" v="9" actId="20577"/>
          <ac:spMkLst>
            <pc:docMk/>
            <pc:sldMk cId="820850131" sldId="285"/>
            <ac:spMk id="5" creationId="{00000000-0000-0000-0000-000000000000}"/>
          </ac:spMkLst>
        </pc:spChg>
      </pc:sldChg>
      <pc:sldChg chg="modSp mod">
        <pc:chgData name="Knaap, AJ van der (Ton)" userId="6eda09ce-6d8f-4650-ae8e-76b65519316c" providerId="ADAL" clId="{A3A4240D-083D-4CA6-9DA2-EAC0B2726A6D}" dt="2023-02-06T20:33:37.087" v="11" actId="20577"/>
        <pc:sldMkLst>
          <pc:docMk/>
          <pc:sldMk cId="2338240279" sldId="736"/>
        </pc:sldMkLst>
        <pc:spChg chg="mod">
          <ac:chgData name="Knaap, AJ van der (Ton)" userId="6eda09ce-6d8f-4650-ae8e-76b65519316c" providerId="ADAL" clId="{A3A4240D-083D-4CA6-9DA2-EAC0B2726A6D}" dt="2023-02-06T20:33:37.087" v="11" actId="20577"/>
          <ac:spMkLst>
            <pc:docMk/>
            <pc:sldMk cId="2338240279" sldId="736"/>
            <ac:spMk id="2" creationId="{B3354EF7-F22D-43FB-A328-FCECC123FCDF}"/>
          </ac:spMkLst>
        </pc:spChg>
      </pc:sldChg>
      <pc:sldChg chg="addSp delSp modSp mod">
        <pc:chgData name="Knaap, AJ van der (Ton)" userId="6eda09ce-6d8f-4650-ae8e-76b65519316c" providerId="ADAL" clId="{A3A4240D-083D-4CA6-9DA2-EAC0B2726A6D}" dt="2023-02-06T20:39:11.633" v="49" actId="14100"/>
        <pc:sldMkLst>
          <pc:docMk/>
          <pc:sldMk cId="2175455182" sldId="737"/>
        </pc:sldMkLst>
        <pc:spChg chg="mod">
          <ac:chgData name="Knaap, AJ van der (Ton)" userId="6eda09ce-6d8f-4650-ae8e-76b65519316c" providerId="ADAL" clId="{A3A4240D-083D-4CA6-9DA2-EAC0B2726A6D}" dt="2023-02-06T20:37:45.296" v="42" actId="404"/>
          <ac:spMkLst>
            <pc:docMk/>
            <pc:sldMk cId="2175455182" sldId="737"/>
            <ac:spMk id="6" creationId="{C113AC2B-AF31-48D7-8C57-4A714F53A4F6}"/>
          </ac:spMkLst>
        </pc:spChg>
        <pc:picChg chg="add mod">
          <ac:chgData name="Knaap, AJ van der (Ton)" userId="6eda09ce-6d8f-4650-ae8e-76b65519316c" providerId="ADAL" clId="{A3A4240D-083D-4CA6-9DA2-EAC0B2726A6D}" dt="2023-02-06T20:39:11.633" v="49" actId="14100"/>
          <ac:picMkLst>
            <pc:docMk/>
            <pc:sldMk cId="2175455182" sldId="737"/>
            <ac:picMk id="2" creationId="{B9717821-C9D6-49D6-10DD-DE669C5079CA}"/>
          </ac:picMkLst>
        </pc:picChg>
        <pc:picChg chg="del">
          <ac:chgData name="Knaap, AJ van der (Ton)" userId="6eda09ce-6d8f-4650-ae8e-76b65519316c" providerId="ADAL" clId="{A3A4240D-083D-4CA6-9DA2-EAC0B2726A6D}" dt="2023-02-06T20:38:52.551" v="43" actId="478"/>
          <ac:picMkLst>
            <pc:docMk/>
            <pc:sldMk cId="2175455182" sldId="737"/>
            <ac:picMk id="7" creationId="{59CEC9C7-33BE-45E1-922B-4B565F796558}"/>
          </ac:picMkLst>
        </pc:picChg>
      </pc:sldChg>
      <pc:sldChg chg="modSp del mod">
        <pc:chgData name="Knaap, AJ van der (Ton)" userId="6eda09ce-6d8f-4650-ae8e-76b65519316c" providerId="ADAL" clId="{A3A4240D-083D-4CA6-9DA2-EAC0B2726A6D}" dt="2023-02-06T20:39:19.506" v="50" actId="47"/>
        <pc:sldMkLst>
          <pc:docMk/>
          <pc:sldMk cId="1578054440" sldId="6771"/>
        </pc:sldMkLst>
        <pc:spChg chg="mod">
          <ac:chgData name="Knaap, AJ van der (Ton)" userId="6eda09ce-6d8f-4650-ae8e-76b65519316c" providerId="ADAL" clId="{A3A4240D-083D-4CA6-9DA2-EAC0B2726A6D}" dt="2023-02-06T20:37:31.604" v="37" actId="21"/>
          <ac:spMkLst>
            <pc:docMk/>
            <pc:sldMk cId="1578054440" sldId="6771"/>
            <ac:spMk id="6" creationId="{C113AC2B-AF31-48D7-8C57-4A714F53A4F6}"/>
          </ac:spMkLst>
        </pc:spChg>
      </pc:sldChg>
    </pc:docChg>
  </pc:docChgLst>
  <pc:docChgLst>
    <pc:chgData name="Lex de Wolff" userId="S::lex.de.wolff_alliander.com#ext#@edsn.onmicrosoft.com::842c0f73-aa79-47ef-93a1-14263045c94a" providerId="AD" clId="Web-{DAF407C5-C266-47CB-A853-560155C78999}"/>
    <pc:docChg chg="delSld modSld">
      <pc:chgData name="Lex de Wolff" userId="S::lex.de.wolff_alliander.com#ext#@edsn.onmicrosoft.com::842c0f73-aa79-47ef-93a1-14263045c94a" providerId="AD" clId="Web-{DAF407C5-C266-47CB-A853-560155C78999}" dt="2023-03-10T12:00:34.424" v="178" actId="20577"/>
      <pc:docMkLst>
        <pc:docMk/>
      </pc:docMkLst>
      <pc:sldChg chg="modSp">
        <pc:chgData name="Lex de Wolff" userId="S::lex.de.wolff_alliander.com#ext#@edsn.onmicrosoft.com::842c0f73-aa79-47ef-93a1-14263045c94a" providerId="AD" clId="Web-{DAF407C5-C266-47CB-A853-560155C78999}" dt="2023-03-10T12:00:34.424" v="178" actId="20577"/>
        <pc:sldMkLst>
          <pc:docMk/>
          <pc:sldMk cId="1816341875" sldId="6863"/>
        </pc:sldMkLst>
        <pc:spChg chg="mod">
          <ac:chgData name="Lex de Wolff" userId="S::lex.de.wolff_alliander.com#ext#@edsn.onmicrosoft.com::842c0f73-aa79-47ef-93a1-14263045c94a" providerId="AD" clId="Web-{DAF407C5-C266-47CB-A853-560155C78999}" dt="2023-03-10T11:55:04.522" v="105" actId="20577"/>
          <ac:spMkLst>
            <pc:docMk/>
            <pc:sldMk cId="1816341875" sldId="6863"/>
            <ac:spMk id="2" creationId="{C561B1A8-5368-48CF-BEE0-BA6F4BA73B0A}"/>
          </ac:spMkLst>
        </pc:spChg>
        <pc:spChg chg="mod">
          <ac:chgData name="Lex de Wolff" userId="S::lex.de.wolff_alliander.com#ext#@edsn.onmicrosoft.com::842c0f73-aa79-47ef-93a1-14263045c94a" providerId="AD" clId="Web-{DAF407C5-C266-47CB-A853-560155C78999}" dt="2023-03-10T12:00:34.424" v="178" actId="20577"/>
          <ac:spMkLst>
            <pc:docMk/>
            <pc:sldMk cId="1816341875" sldId="6863"/>
            <ac:spMk id="3" creationId="{73C699F1-965A-4A85-888A-4826A00F8947}"/>
          </ac:spMkLst>
        </pc:spChg>
      </pc:sldChg>
      <pc:sldChg chg="modSp del">
        <pc:chgData name="Lex de Wolff" userId="S::lex.de.wolff_alliander.com#ext#@edsn.onmicrosoft.com::842c0f73-aa79-47ef-93a1-14263045c94a" providerId="AD" clId="Web-{DAF407C5-C266-47CB-A853-560155C78999}" dt="2023-03-10T11:55:08.600" v="106"/>
        <pc:sldMkLst>
          <pc:docMk/>
          <pc:sldMk cId="2585823478" sldId="6867"/>
        </pc:sldMkLst>
        <pc:spChg chg="mod">
          <ac:chgData name="Lex de Wolff" userId="S::lex.de.wolff_alliander.com#ext#@edsn.onmicrosoft.com::842c0f73-aa79-47ef-93a1-14263045c94a" providerId="AD" clId="Web-{DAF407C5-C266-47CB-A853-560155C78999}" dt="2023-03-10T11:54:23.677" v="95" actId="20577"/>
          <ac:spMkLst>
            <pc:docMk/>
            <pc:sldMk cId="2585823478" sldId="6867"/>
            <ac:spMk id="3" creationId="{73C699F1-965A-4A85-888A-4826A00F8947}"/>
          </ac:spMkLst>
        </pc:spChg>
      </pc:sldChg>
    </pc:docChg>
  </pc:docChgLst>
  <pc:docChgLst>
    <pc:chgData name="Severin, S (Sefanja)" userId="99325c90-fb6f-426e-9744-e02f59114d16" providerId="ADAL" clId="{402E17F5-1F0D-432F-B97D-A81752693FE7}"/>
    <pc:docChg chg="undo redo custSel addSld delSld modSld">
      <pc:chgData name="Severin, S (Sefanja)" userId="99325c90-fb6f-426e-9744-e02f59114d16" providerId="ADAL" clId="{402E17F5-1F0D-432F-B97D-A81752693FE7}" dt="2023-03-19T16:51:58.229" v="114"/>
      <pc:docMkLst>
        <pc:docMk/>
      </pc:docMkLst>
      <pc:sldChg chg="addSp delSp modSp mod">
        <pc:chgData name="Severin, S (Sefanja)" userId="99325c90-fb6f-426e-9744-e02f59114d16" providerId="ADAL" clId="{402E17F5-1F0D-432F-B97D-A81752693FE7}" dt="2023-03-19T16:10:41.823" v="113" actId="20577"/>
        <pc:sldMkLst>
          <pc:docMk/>
          <pc:sldMk cId="2720594976" sldId="6810"/>
        </pc:sldMkLst>
        <pc:spChg chg="mod">
          <ac:chgData name="Severin, S (Sefanja)" userId="99325c90-fb6f-426e-9744-e02f59114d16" providerId="ADAL" clId="{402E17F5-1F0D-432F-B97D-A81752693FE7}" dt="2023-03-19T16:10:41.823" v="113" actId="20577"/>
          <ac:spMkLst>
            <pc:docMk/>
            <pc:sldMk cId="2720594976" sldId="6810"/>
            <ac:spMk id="8" creationId="{00000000-0000-0000-0000-000000000000}"/>
          </ac:spMkLst>
        </pc:spChg>
        <pc:graphicFrameChg chg="add del mod">
          <ac:chgData name="Severin, S (Sefanja)" userId="99325c90-fb6f-426e-9744-e02f59114d16" providerId="ADAL" clId="{402E17F5-1F0D-432F-B97D-A81752693FE7}" dt="2023-03-19T16:06:04.041" v="9"/>
          <ac:graphicFrameMkLst>
            <pc:docMk/>
            <pc:sldMk cId="2720594976" sldId="6810"/>
            <ac:graphicFrameMk id="3" creationId="{51AEF8A8-2B11-6B75-8013-0A718654CED1}"/>
          </ac:graphicFrameMkLst>
        </pc:graphicFrameChg>
      </pc:sldChg>
      <pc:sldChg chg="del">
        <pc:chgData name="Severin, S (Sefanja)" userId="99325c90-fb6f-426e-9744-e02f59114d16" providerId="ADAL" clId="{402E17F5-1F0D-432F-B97D-A81752693FE7}" dt="2023-03-19T13:33:21.598" v="1" actId="47"/>
        <pc:sldMkLst>
          <pc:docMk/>
          <pc:sldMk cId="2386163231" sldId="6826"/>
        </pc:sldMkLst>
      </pc:sldChg>
      <pc:sldChg chg="add modTransition">
        <pc:chgData name="Severin, S (Sefanja)" userId="99325c90-fb6f-426e-9744-e02f59114d16" providerId="ADAL" clId="{402E17F5-1F0D-432F-B97D-A81752693FE7}" dt="2023-03-19T16:51:58.229" v="114"/>
        <pc:sldMkLst>
          <pc:docMk/>
          <pc:sldMk cId="1988599951" sldId="68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E028-570E-44B7-A4F2-7C264FA8C274}" type="datetimeFigureOut">
              <a:rPr lang="nl-NL" smtClean="0"/>
              <a:t>19-3-2023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2EE1F-9EEA-4FC9-BBDB-16B9D81E38B0}" type="slidenum">
              <a:rPr lang="nl-NL" smtClean="0"/>
              <a:t>‹nr.›</a:t>
            </a:fld>
            <a:endParaRPr lang="nl-NL"/>
          </a:p>
        </p:txBody>
      </p:sp>
    </p:spTree>
    <p:extLst>
      <p:ext uri="{BB962C8B-B14F-4D97-AF65-F5344CB8AC3E}">
        <p14:creationId xmlns:p14="http://schemas.microsoft.com/office/powerpoint/2010/main" val="10991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4A0F87-6A89-4F16-9D9A-A7B4B5B0CA74}" type="slidenum">
              <a:rPr lang="nl-NL" smtClean="0"/>
              <a:t>6</a:t>
            </a:fld>
            <a:endParaRPr lang="nl-NL"/>
          </a:p>
        </p:txBody>
      </p:sp>
    </p:spTree>
    <p:extLst>
      <p:ext uri="{BB962C8B-B14F-4D97-AF65-F5344CB8AC3E}">
        <p14:creationId xmlns:p14="http://schemas.microsoft.com/office/powerpoint/2010/main" val="39744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6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48</a:t>
            </a:fld>
            <a:endParaRPr lang="nl-NL"/>
          </a:p>
        </p:txBody>
      </p:sp>
    </p:spTree>
    <p:extLst>
      <p:ext uri="{BB962C8B-B14F-4D97-AF65-F5344CB8AC3E}">
        <p14:creationId xmlns:p14="http://schemas.microsoft.com/office/powerpoint/2010/main" val="44969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7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8</a:t>
            </a:fld>
            <a:endParaRPr lang="nl-NL"/>
          </a:p>
        </p:txBody>
      </p:sp>
    </p:spTree>
    <p:extLst>
      <p:ext uri="{BB962C8B-B14F-4D97-AF65-F5344CB8AC3E}">
        <p14:creationId xmlns:p14="http://schemas.microsoft.com/office/powerpoint/2010/main" val="288709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9</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62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14</a:t>
            </a:fld>
            <a:endParaRPr lang="nl-NL"/>
          </a:p>
        </p:txBody>
      </p:sp>
    </p:spTree>
    <p:extLst>
      <p:ext uri="{BB962C8B-B14F-4D97-AF65-F5344CB8AC3E}">
        <p14:creationId xmlns:p14="http://schemas.microsoft.com/office/powerpoint/2010/main" val="301438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17</a:t>
            </a:fld>
            <a:endParaRPr lang="nl-NL"/>
          </a:p>
        </p:txBody>
      </p:sp>
    </p:spTree>
    <p:extLst>
      <p:ext uri="{BB962C8B-B14F-4D97-AF65-F5344CB8AC3E}">
        <p14:creationId xmlns:p14="http://schemas.microsoft.com/office/powerpoint/2010/main" val="321015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Veralgemeniseren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21</a:t>
            </a:fld>
            <a:endParaRPr lang="nl-NL"/>
          </a:p>
        </p:txBody>
      </p:sp>
    </p:spTree>
    <p:extLst>
      <p:ext uri="{BB962C8B-B14F-4D97-AF65-F5344CB8AC3E}">
        <p14:creationId xmlns:p14="http://schemas.microsoft.com/office/powerpoint/2010/main" val="421125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Andere wijzen om de energiestromen te besturen zijn: </a:t>
            </a:r>
            <a:r>
              <a:rPr lang="nl-NL" err="1"/>
              <a:t>herrouteren</a:t>
            </a:r>
            <a:r>
              <a:rPr lang="nl-NL"/>
              <a:t>, </a:t>
            </a:r>
            <a:r>
              <a:rPr lang="nl-NL" err="1"/>
              <a:t>curtailment</a:t>
            </a:r>
            <a:r>
              <a:rPr lang="nl-NL"/>
              <a:t> en direct ingrijpen.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26</a:t>
            </a:fld>
            <a:endParaRPr lang="nl-NL"/>
          </a:p>
        </p:txBody>
      </p:sp>
    </p:spTree>
    <p:extLst>
      <p:ext uri="{BB962C8B-B14F-4D97-AF65-F5344CB8AC3E}">
        <p14:creationId xmlns:p14="http://schemas.microsoft.com/office/powerpoint/2010/main" val="109620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45</a:t>
            </a:fld>
            <a:endParaRPr lang="nl-NL"/>
          </a:p>
        </p:txBody>
      </p:sp>
    </p:spTree>
    <p:extLst>
      <p:ext uri="{BB962C8B-B14F-4D97-AF65-F5344CB8AC3E}">
        <p14:creationId xmlns:p14="http://schemas.microsoft.com/office/powerpoint/2010/main" val="333331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19-3-2023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19-3-2023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19-3-2023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19-3-2023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19-3-2023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19-3-2023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dia (foto 2)">
    <p:bg>
      <p:bgPr>
        <a:solidFill>
          <a:schemeClr val="bg2"/>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00B9051-01C7-465F-907B-6DDF40A66391}"/>
              </a:ext>
            </a:extLst>
          </p:cNvPr>
          <p:cNvGrpSpPr/>
          <p:nvPr userDrawn="1"/>
        </p:nvGrpSpPr>
        <p:grpSpPr>
          <a:xfrm>
            <a:off x="1" y="0"/>
            <a:ext cx="9144000" cy="5143500"/>
            <a:chOff x="1155700" y="139700"/>
            <a:chExt cx="9880600" cy="6578600"/>
          </a:xfrm>
        </p:grpSpPr>
        <p:pic>
          <p:nvPicPr>
            <p:cNvPr id="12" name="Afbeelding 11" descr="Afbeelding met voorzijde, man, vrouw, vasthouden&#10;&#10;Automatisch gegenereerde beschrijving">
              <a:extLst>
                <a:ext uri="{FF2B5EF4-FFF2-40B4-BE49-F238E27FC236}">
                  <a16:creationId xmlns:a16="http://schemas.microsoft.com/office/drawing/2014/main" id="{92FBC7B7-D3D7-4763-B413-BD3A04659AA9}"/>
                </a:ext>
              </a:extLst>
            </p:cNvPr>
            <p:cNvPicPr>
              <a:picLocks noChangeAspect="1"/>
            </p:cNvPicPr>
            <p:nvPr userDrawn="1"/>
          </p:nvPicPr>
          <p:blipFill>
            <a:blip r:embed="rId2"/>
            <a:stretch>
              <a:fillRect/>
            </a:stretch>
          </p:blipFill>
          <p:spPr>
            <a:xfrm>
              <a:off x="1155700" y="139700"/>
              <a:ext cx="9880600" cy="6578600"/>
            </a:xfrm>
            <a:prstGeom prst="rect">
              <a:avLst/>
            </a:prstGeom>
          </p:spPr>
        </p:pic>
        <p:sp>
          <p:nvSpPr>
            <p:cNvPr id="13" name="Rechthoek 12">
              <a:extLst>
                <a:ext uri="{FF2B5EF4-FFF2-40B4-BE49-F238E27FC236}">
                  <a16:creationId xmlns:a16="http://schemas.microsoft.com/office/drawing/2014/main" id="{713B3D84-868E-4834-A44A-04962C588358}"/>
                </a:ext>
              </a:extLst>
            </p:cNvPr>
            <p:cNvSpPr/>
            <p:nvPr userDrawn="1"/>
          </p:nvSpPr>
          <p:spPr>
            <a:xfrm flipH="1">
              <a:off x="7473141" y="139700"/>
              <a:ext cx="3563157" cy="3695386"/>
            </a:xfrm>
            <a:prstGeom prst="rect">
              <a:avLst/>
            </a:prstGeom>
            <a:gradFill flip="none" rotWithShape="1">
              <a:gsLst>
                <a:gs pos="0">
                  <a:srgbClr val="093D4F"/>
                </a:gs>
                <a:gs pos="100000">
                  <a:srgbClr val="03151D"/>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3" name="Ondertitel 2"/>
          <p:cNvSpPr>
            <a:spLocks noGrp="1"/>
          </p:cNvSpPr>
          <p:nvPr>
            <p:ph type="subTitle" idx="1" hasCustomPrompt="1"/>
          </p:nvPr>
        </p:nvSpPr>
        <p:spPr>
          <a:xfrm>
            <a:off x="514350" y="3181071"/>
            <a:ext cx="3743327" cy="497747"/>
          </a:xfrm>
        </p:spPr>
        <p:txBody>
          <a:bodyPr/>
          <a:lstStyle>
            <a:lvl1pPr marL="0" indent="0" algn="l">
              <a:buNone/>
              <a:defRPr sz="135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err="1"/>
              <a:t>Subtitel</a:t>
            </a:r>
            <a:endParaRPr lang="en-GB"/>
          </a:p>
        </p:txBody>
      </p:sp>
      <p:sp>
        <p:nvSpPr>
          <p:cNvPr id="5" name="Tijdelijke aanduiding voor tekst 4"/>
          <p:cNvSpPr>
            <a:spLocks noGrp="1"/>
          </p:cNvSpPr>
          <p:nvPr>
            <p:ph type="body" sz="quarter" idx="10" hasCustomPrompt="1"/>
          </p:nvPr>
        </p:nvSpPr>
        <p:spPr>
          <a:xfrm>
            <a:off x="514350" y="3807724"/>
            <a:ext cx="1685926" cy="420848"/>
          </a:xfrm>
        </p:spPr>
        <p:txBody>
          <a:bodyPr>
            <a:normAutofit/>
          </a:bodyPr>
          <a:lstStyle>
            <a:lvl1pPr marL="0" indent="0">
              <a:buNone/>
              <a:defRPr sz="1200" b="1" cap="all" baseline="0">
                <a:solidFill>
                  <a:schemeClr val="bg1"/>
                </a:solidFill>
              </a:defRPr>
            </a:lvl1pPr>
          </a:lstStyle>
          <a:p>
            <a:pPr lvl="0"/>
            <a:r>
              <a:rPr lang="nl-NL"/>
              <a:t>Naam</a:t>
            </a:r>
          </a:p>
        </p:txBody>
      </p:sp>
      <p:sp>
        <p:nvSpPr>
          <p:cNvPr id="9" name="Tijdelijke aanduiding voor tekst 4"/>
          <p:cNvSpPr>
            <a:spLocks noGrp="1"/>
          </p:cNvSpPr>
          <p:nvPr>
            <p:ph type="body" sz="quarter" idx="11" hasCustomPrompt="1"/>
          </p:nvPr>
        </p:nvSpPr>
        <p:spPr>
          <a:xfrm>
            <a:off x="2571751" y="3807724"/>
            <a:ext cx="1466066" cy="420848"/>
          </a:xfrm>
        </p:spPr>
        <p:txBody>
          <a:bodyPr>
            <a:normAutofit/>
          </a:bodyPr>
          <a:lstStyle>
            <a:lvl1pPr marL="0" indent="0">
              <a:buNone/>
              <a:defRPr sz="1200" b="1" cap="all" baseline="0">
                <a:solidFill>
                  <a:schemeClr val="bg1"/>
                </a:solidFill>
              </a:defRPr>
            </a:lvl1pPr>
          </a:lstStyle>
          <a:p>
            <a:pPr lvl="0"/>
            <a:r>
              <a:rPr lang="nl-NL"/>
              <a:t>Datum</a:t>
            </a:r>
          </a:p>
        </p:txBody>
      </p:sp>
      <p:sp>
        <p:nvSpPr>
          <p:cNvPr id="6" name="Tijdelijke aanduiding voor tekst 5"/>
          <p:cNvSpPr>
            <a:spLocks noGrp="1"/>
          </p:cNvSpPr>
          <p:nvPr>
            <p:ph type="body" sz="quarter" idx="12" hasCustomPrompt="1"/>
          </p:nvPr>
        </p:nvSpPr>
        <p:spPr>
          <a:xfrm>
            <a:off x="2200276" y="3807659"/>
            <a:ext cx="371475" cy="421481"/>
          </a:xfrm>
        </p:spPr>
        <p:txBody>
          <a:bodyPr>
            <a:normAutofit/>
          </a:bodyPr>
          <a:lstStyle>
            <a:lvl1pPr marL="0" indent="0" algn="ctr">
              <a:buNone/>
              <a:defRPr sz="1200">
                <a:solidFill>
                  <a:schemeClr val="bg1"/>
                </a:solidFill>
              </a:defRPr>
            </a:lvl1pPr>
          </a:lstStyle>
          <a:p>
            <a:pPr lvl="0"/>
            <a:r>
              <a:rPr lang="en-GB"/>
              <a:t>◼</a:t>
            </a:r>
          </a:p>
        </p:txBody>
      </p:sp>
      <p:sp>
        <p:nvSpPr>
          <p:cNvPr id="2" name="Titel 1"/>
          <p:cNvSpPr>
            <a:spLocks noGrp="1"/>
          </p:cNvSpPr>
          <p:nvPr>
            <p:ph type="ctrTitle" hasCustomPrompt="1"/>
          </p:nvPr>
        </p:nvSpPr>
        <p:spPr>
          <a:xfrm>
            <a:off x="514350" y="1321315"/>
            <a:ext cx="4571069" cy="1790700"/>
          </a:xfrm>
        </p:spPr>
        <p:txBody>
          <a:bodyPr anchor="b">
            <a:noAutofit/>
          </a:bodyPr>
          <a:lstStyle>
            <a:lvl1pPr algn="l">
              <a:defRPr sz="3300" b="0" cap="none" baseline="0">
                <a:solidFill>
                  <a:schemeClr val="bg1"/>
                </a:solidFill>
              </a:defRPr>
            </a:lvl1pPr>
          </a:lstStyle>
          <a:p>
            <a:r>
              <a:rPr lang="en-GB" err="1"/>
              <a:t>Titel</a:t>
            </a:r>
            <a:endParaRPr lang="en-GB"/>
          </a:p>
        </p:txBody>
      </p:sp>
      <p:grpSp>
        <p:nvGrpSpPr>
          <p:cNvPr id="69" name="Groep 68">
            <a:extLst>
              <a:ext uri="{FF2B5EF4-FFF2-40B4-BE49-F238E27FC236}">
                <a16:creationId xmlns:a16="http://schemas.microsoft.com/office/drawing/2014/main" id="{4E16D7E8-40FA-4269-9739-5F263742FD84}"/>
              </a:ext>
            </a:extLst>
          </p:cNvPr>
          <p:cNvGrpSpPr/>
          <p:nvPr userDrawn="1"/>
        </p:nvGrpSpPr>
        <p:grpSpPr>
          <a:xfrm>
            <a:off x="1382123" y="163036"/>
            <a:ext cx="4570784" cy="2889964"/>
            <a:chOff x="1693298" y="217381"/>
            <a:chExt cx="6094378" cy="3853285"/>
          </a:xfrm>
        </p:grpSpPr>
        <p:sp>
          <p:nvSpPr>
            <p:cNvPr id="4" name="Rechthoek 3">
              <a:extLst>
                <a:ext uri="{FF2B5EF4-FFF2-40B4-BE49-F238E27FC236}">
                  <a16:creationId xmlns:a16="http://schemas.microsoft.com/office/drawing/2014/main" id="{46030D68-FA8F-404E-9906-41B0A7661A2D}"/>
                </a:ext>
              </a:extLst>
            </p:cNvPr>
            <p:cNvSpPr/>
            <p:nvPr userDrawn="1"/>
          </p:nvSpPr>
          <p:spPr>
            <a:xfrm>
              <a:off x="2319251" y="593201"/>
              <a:ext cx="4490111" cy="2387600"/>
            </a:xfrm>
            <a:prstGeom prst="rect">
              <a:avLst/>
            </a:prstGeom>
            <a:gradFill>
              <a:gsLst>
                <a:gs pos="39000">
                  <a:srgbClr val="08303F"/>
                </a:gs>
                <a:gs pos="0">
                  <a:srgbClr val="06222F"/>
                </a:gs>
                <a:gs pos="100000">
                  <a:srgbClr val="093D4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32" name="Group 5">
              <a:extLst>
                <a:ext uri="{FF2B5EF4-FFF2-40B4-BE49-F238E27FC236}">
                  <a16:creationId xmlns:a16="http://schemas.microsoft.com/office/drawing/2014/main" id="{50741612-AAAB-44EA-A1D9-40912D2564D7}"/>
                </a:ext>
              </a:extLst>
            </p:cNvPr>
            <p:cNvGrpSpPr/>
            <p:nvPr userDrawn="1"/>
          </p:nvGrpSpPr>
          <p:grpSpPr>
            <a:xfrm>
              <a:off x="1708226" y="217381"/>
              <a:ext cx="5984209" cy="3853285"/>
              <a:chOff x="3561557" y="2936567"/>
              <a:chExt cx="5068888" cy="3263902"/>
            </a:xfrm>
          </p:grpSpPr>
          <p:sp>
            <p:nvSpPr>
              <p:cNvPr id="33" name="Freeform 69">
                <a:extLst>
                  <a:ext uri="{FF2B5EF4-FFF2-40B4-BE49-F238E27FC236}">
                    <a16:creationId xmlns:a16="http://schemas.microsoft.com/office/drawing/2014/main" id="{9C62E3B2-27DA-497B-A3D2-86DCB1ADD09C}"/>
                  </a:ext>
                </a:extLst>
              </p:cNvPr>
              <p:cNvSpPr>
                <a:spLocks/>
              </p:cNvSpPr>
              <p:nvPr/>
            </p:nvSpPr>
            <p:spPr bwMode="auto">
              <a:xfrm rot="5400000">
                <a:off x="3843338" y="4286737"/>
                <a:ext cx="1481138" cy="565150"/>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814E7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4" name="Freeform 70">
                <a:extLst>
                  <a:ext uri="{FF2B5EF4-FFF2-40B4-BE49-F238E27FC236}">
                    <a16:creationId xmlns:a16="http://schemas.microsoft.com/office/drawing/2014/main" id="{97B5521D-CB8A-4E26-BDBC-57B62DE7C78A}"/>
                  </a:ext>
                </a:extLst>
              </p:cNvPr>
              <p:cNvSpPr>
                <a:spLocks/>
              </p:cNvSpPr>
              <p:nvPr/>
            </p:nvSpPr>
            <p:spPr bwMode="auto">
              <a:xfrm rot="5400000">
                <a:off x="3703638" y="3686662"/>
                <a:ext cx="738188" cy="102235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5" name="Freeform 71">
                <a:extLst>
                  <a:ext uri="{FF2B5EF4-FFF2-40B4-BE49-F238E27FC236}">
                    <a16:creationId xmlns:a16="http://schemas.microsoft.com/office/drawing/2014/main" id="{7889254E-8BE3-435B-BD4C-BB2A68EEE366}"/>
                  </a:ext>
                </a:extLst>
              </p:cNvPr>
              <p:cNvSpPr>
                <a:spLocks/>
              </p:cNvSpPr>
              <p:nvPr/>
            </p:nvSpPr>
            <p:spPr bwMode="auto">
              <a:xfrm rot="5400000">
                <a:off x="3701257" y="4427231"/>
                <a:ext cx="742950" cy="102235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14E7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6" name="Freeform 72">
                <a:extLst>
                  <a:ext uri="{FF2B5EF4-FFF2-40B4-BE49-F238E27FC236}">
                    <a16:creationId xmlns:a16="http://schemas.microsoft.com/office/drawing/2014/main" id="{A74AE439-462D-4128-B01B-386D18B8E456}"/>
                  </a:ext>
                </a:extLst>
              </p:cNvPr>
              <p:cNvSpPr>
                <a:spLocks/>
              </p:cNvSpPr>
              <p:nvPr/>
            </p:nvSpPr>
            <p:spPr bwMode="auto">
              <a:xfrm rot="5400000">
                <a:off x="4348957" y="4390718"/>
                <a:ext cx="2371725" cy="355600"/>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0095C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7" name="Freeform 73">
                <a:extLst>
                  <a:ext uri="{FF2B5EF4-FFF2-40B4-BE49-F238E27FC236}">
                    <a16:creationId xmlns:a16="http://schemas.microsoft.com/office/drawing/2014/main" id="{C0858374-F341-41AB-ACC7-87052C17E6C7}"/>
                  </a:ext>
                </a:extLst>
              </p:cNvPr>
              <p:cNvSpPr>
                <a:spLocks/>
              </p:cNvSpPr>
              <p:nvPr/>
            </p:nvSpPr>
            <p:spPr bwMode="auto">
              <a:xfrm rot="5400000">
                <a:off x="4452145" y="3484256"/>
                <a:ext cx="1184275" cy="98107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8" name="Freeform 74">
                <a:extLst>
                  <a:ext uri="{FF2B5EF4-FFF2-40B4-BE49-F238E27FC236}">
                    <a16:creationId xmlns:a16="http://schemas.microsoft.com/office/drawing/2014/main" id="{14595E04-F72A-48B7-82CF-D2898E534EA0}"/>
                  </a:ext>
                </a:extLst>
              </p:cNvPr>
              <p:cNvSpPr>
                <a:spLocks/>
              </p:cNvSpPr>
              <p:nvPr/>
            </p:nvSpPr>
            <p:spPr bwMode="auto">
              <a:xfrm rot="5400000">
                <a:off x="4450557" y="4670118"/>
                <a:ext cx="1187450" cy="98107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0095CD"/>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9" name="Freeform 75">
                <a:extLst>
                  <a:ext uri="{FF2B5EF4-FFF2-40B4-BE49-F238E27FC236}">
                    <a16:creationId xmlns:a16="http://schemas.microsoft.com/office/drawing/2014/main" id="{7C9476D6-F0AD-46CE-B783-FCDF9B76FC2B}"/>
                  </a:ext>
                </a:extLst>
              </p:cNvPr>
              <p:cNvSpPr>
                <a:spLocks/>
              </p:cNvSpPr>
              <p:nvPr/>
            </p:nvSpPr>
            <p:spPr bwMode="auto">
              <a:xfrm rot="5400000">
                <a:off x="6866731" y="4287530"/>
                <a:ext cx="1481138" cy="56356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324D5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0" name="Freeform 76">
                <a:extLst>
                  <a:ext uri="{FF2B5EF4-FFF2-40B4-BE49-F238E27FC236}">
                    <a16:creationId xmlns:a16="http://schemas.microsoft.com/office/drawing/2014/main" id="{EA602964-D516-4270-81E9-4296E083CC4C}"/>
                  </a:ext>
                </a:extLst>
              </p:cNvPr>
              <p:cNvSpPr>
                <a:spLocks/>
              </p:cNvSpPr>
              <p:nvPr/>
            </p:nvSpPr>
            <p:spPr bwMode="auto">
              <a:xfrm rot="5400000">
                <a:off x="7750176" y="3686662"/>
                <a:ext cx="738188" cy="102235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1" name="Freeform 77">
                <a:extLst>
                  <a:ext uri="{FF2B5EF4-FFF2-40B4-BE49-F238E27FC236}">
                    <a16:creationId xmlns:a16="http://schemas.microsoft.com/office/drawing/2014/main" id="{5FF843E6-63F7-4921-9690-50EE1224F166}"/>
                  </a:ext>
                </a:extLst>
              </p:cNvPr>
              <p:cNvSpPr>
                <a:spLocks/>
              </p:cNvSpPr>
              <p:nvPr/>
            </p:nvSpPr>
            <p:spPr bwMode="auto">
              <a:xfrm rot="5400000">
                <a:off x="7747795" y="4427231"/>
                <a:ext cx="742950" cy="102235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324D5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2" name="Freeform 78">
                <a:extLst>
                  <a:ext uri="{FF2B5EF4-FFF2-40B4-BE49-F238E27FC236}">
                    <a16:creationId xmlns:a16="http://schemas.microsoft.com/office/drawing/2014/main" id="{38DCDD9C-15D3-4AD3-A083-B585BCB13B95}"/>
                  </a:ext>
                </a:extLst>
              </p:cNvPr>
              <p:cNvSpPr>
                <a:spLocks/>
              </p:cNvSpPr>
              <p:nvPr/>
            </p:nvSpPr>
            <p:spPr bwMode="auto">
              <a:xfrm rot="5400000">
                <a:off x="5469732" y="4390718"/>
                <a:ext cx="2371725" cy="355600"/>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BB21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3" name="Freeform 79">
                <a:extLst>
                  <a:ext uri="{FF2B5EF4-FFF2-40B4-BE49-F238E27FC236}">
                    <a16:creationId xmlns:a16="http://schemas.microsoft.com/office/drawing/2014/main" id="{B4ED4559-9342-4D1C-9D39-DD4CDB75FDE3}"/>
                  </a:ext>
                </a:extLst>
              </p:cNvPr>
              <p:cNvSpPr>
                <a:spLocks/>
              </p:cNvSpPr>
              <p:nvPr/>
            </p:nvSpPr>
            <p:spPr bwMode="auto">
              <a:xfrm rot="5400000">
                <a:off x="6554788" y="3485049"/>
                <a:ext cx="1184275" cy="979488"/>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4" name="Freeform 80">
                <a:extLst>
                  <a:ext uri="{FF2B5EF4-FFF2-40B4-BE49-F238E27FC236}">
                    <a16:creationId xmlns:a16="http://schemas.microsoft.com/office/drawing/2014/main" id="{8DC819C6-1CC9-4193-9CB3-F7EDDA87C614}"/>
                  </a:ext>
                </a:extLst>
              </p:cNvPr>
              <p:cNvSpPr>
                <a:spLocks/>
              </p:cNvSpPr>
              <p:nvPr/>
            </p:nvSpPr>
            <p:spPr bwMode="auto">
              <a:xfrm rot="5400000">
                <a:off x="6553201" y="4670912"/>
                <a:ext cx="1187450" cy="979488"/>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7BB21B">
                  <a:lumMod val="75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5" name="Freeform 81">
                <a:extLst>
                  <a:ext uri="{FF2B5EF4-FFF2-40B4-BE49-F238E27FC236}">
                    <a16:creationId xmlns:a16="http://schemas.microsoft.com/office/drawing/2014/main" id="{039CC178-63CF-4D91-BE15-CF46D45B6019}"/>
                  </a:ext>
                </a:extLst>
              </p:cNvPr>
              <p:cNvSpPr>
                <a:spLocks/>
              </p:cNvSpPr>
              <p:nvPr/>
            </p:nvSpPr>
            <p:spPr bwMode="auto">
              <a:xfrm rot="5400000">
                <a:off x="5274469" y="3242955"/>
                <a:ext cx="1630363" cy="1017588"/>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6" name="Freeform 82">
                <a:extLst>
                  <a:ext uri="{FF2B5EF4-FFF2-40B4-BE49-F238E27FC236}">
                    <a16:creationId xmlns:a16="http://schemas.microsoft.com/office/drawing/2014/main" id="{7815F9D1-5FC9-4F16-88DE-AA136E8D65DD}"/>
                  </a:ext>
                </a:extLst>
              </p:cNvPr>
              <p:cNvSpPr>
                <a:spLocks/>
              </p:cNvSpPr>
              <p:nvPr/>
            </p:nvSpPr>
            <p:spPr bwMode="auto">
              <a:xfrm rot="5400000">
                <a:off x="5272882" y="4874906"/>
                <a:ext cx="1633538" cy="1017588"/>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FFC0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7" name="Freeform 83">
                <a:extLst>
                  <a:ext uri="{FF2B5EF4-FFF2-40B4-BE49-F238E27FC236}">
                    <a16:creationId xmlns:a16="http://schemas.microsoft.com/office/drawing/2014/main" id="{71942EE0-1FF8-4C20-B8F4-244BDE02341E}"/>
                  </a:ext>
                </a:extLst>
              </p:cNvPr>
              <p:cNvSpPr>
                <a:spLocks/>
              </p:cNvSpPr>
              <p:nvPr/>
            </p:nvSpPr>
            <p:spPr bwMode="auto">
              <a:xfrm rot="5400000">
                <a:off x="8252620" y="4197043"/>
                <a:ext cx="12700" cy="742950"/>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8" name="Freeform 84">
                <a:extLst>
                  <a:ext uri="{FF2B5EF4-FFF2-40B4-BE49-F238E27FC236}">
                    <a16:creationId xmlns:a16="http://schemas.microsoft.com/office/drawing/2014/main" id="{27470BA1-D7D2-4D7C-8059-40DF046FD715}"/>
                  </a:ext>
                </a:extLst>
              </p:cNvPr>
              <p:cNvSpPr>
                <a:spLocks/>
              </p:cNvSpPr>
              <p:nvPr/>
            </p:nvSpPr>
            <p:spPr bwMode="auto">
              <a:xfrm rot="5400000">
                <a:off x="7228682" y="4166880"/>
                <a:ext cx="12700" cy="803275"/>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9" name="Freeform 85">
                <a:extLst>
                  <a:ext uri="{FF2B5EF4-FFF2-40B4-BE49-F238E27FC236}">
                    <a16:creationId xmlns:a16="http://schemas.microsoft.com/office/drawing/2014/main" id="{511EA597-E492-4F13-9873-2FEAF736DA27}"/>
                  </a:ext>
                </a:extLst>
              </p:cNvPr>
              <p:cNvSpPr>
                <a:spLocks/>
              </p:cNvSpPr>
              <p:nvPr/>
            </p:nvSpPr>
            <p:spPr bwMode="auto">
              <a:xfrm rot="5400000">
                <a:off x="3926682" y="4197043"/>
                <a:ext cx="12700" cy="742950"/>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0" name="Freeform 86">
                <a:extLst>
                  <a:ext uri="{FF2B5EF4-FFF2-40B4-BE49-F238E27FC236}">
                    <a16:creationId xmlns:a16="http://schemas.microsoft.com/office/drawing/2014/main" id="{03A3361A-1EA4-466C-BE2F-8BB28CDEBBE8}"/>
                  </a:ext>
                </a:extLst>
              </p:cNvPr>
              <p:cNvSpPr>
                <a:spLocks/>
              </p:cNvSpPr>
              <p:nvPr/>
            </p:nvSpPr>
            <p:spPr bwMode="auto">
              <a:xfrm rot="5400000">
                <a:off x="4949032" y="4166880"/>
                <a:ext cx="12700" cy="803275"/>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1" name="Freeform 87">
                <a:extLst>
                  <a:ext uri="{FF2B5EF4-FFF2-40B4-BE49-F238E27FC236}">
                    <a16:creationId xmlns:a16="http://schemas.microsoft.com/office/drawing/2014/main" id="{EF9573FD-D200-4203-92C3-69BA72A6B5C9}"/>
                  </a:ext>
                </a:extLst>
              </p:cNvPr>
              <p:cNvSpPr>
                <a:spLocks/>
              </p:cNvSpPr>
              <p:nvPr/>
            </p:nvSpPr>
            <p:spPr bwMode="auto">
              <a:xfrm rot="5400000">
                <a:off x="6083301" y="4059724"/>
                <a:ext cx="12700" cy="1017588"/>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2" name="Freeform 88">
                <a:extLst>
                  <a:ext uri="{FF2B5EF4-FFF2-40B4-BE49-F238E27FC236}">
                    <a16:creationId xmlns:a16="http://schemas.microsoft.com/office/drawing/2014/main" id="{4CE7EDE0-73D9-4496-8A97-68EDE921C4CB}"/>
                  </a:ext>
                </a:extLst>
              </p:cNvPr>
              <p:cNvSpPr>
                <a:spLocks/>
              </p:cNvSpPr>
              <p:nvPr/>
            </p:nvSpPr>
            <p:spPr bwMode="auto">
              <a:xfrm rot="5400000">
                <a:off x="7663657" y="4343093"/>
                <a:ext cx="1481138" cy="452438"/>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3" name="Freeform 89">
                <a:extLst>
                  <a:ext uri="{FF2B5EF4-FFF2-40B4-BE49-F238E27FC236}">
                    <a16:creationId xmlns:a16="http://schemas.microsoft.com/office/drawing/2014/main" id="{1C58EB0E-F6CC-4946-9276-56A60063A97F}"/>
                  </a:ext>
                </a:extLst>
              </p:cNvPr>
              <p:cNvSpPr>
                <a:spLocks/>
              </p:cNvSpPr>
              <p:nvPr/>
            </p:nvSpPr>
            <p:spPr bwMode="auto">
              <a:xfrm rot="5400000">
                <a:off x="7012781" y="4424055"/>
                <a:ext cx="1481138" cy="290513"/>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4" name="Freeform 90">
                <a:extLst>
                  <a:ext uri="{FF2B5EF4-FFF2-40B4-BE49-F238E27FC236}">
                    <a16:creationId xmlns:a16="http://schemas.microsoft.com/office/drawing/2014/main" id="{D8C253AB-5059-4441-B29F-88207AE189C4}"/>
                  </a:ext>
                </a:extLst>
              </p:cNvPr>
              <p:cNvSpPr>
                <a:spLocks/>
              </p:cNvSpPr>
              <p:nvPr/>
            </p:nvSpPr>
            <p:spPr bwMode="auto">
              <a:xfrm rot="5400000">
                <a:off x="6266657" y="4384368"/>
                <a:ext cx="2371725" cy="36830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5" name="Freeform 91">
                <a:extLst>
                  <a:ext uri="{FF2B5EF4-FFF2-40B4-BE49-F238E27FC236}">
                    <a16:creationId xmlns:a16="http://schemas.microsoft.com/office/drawing/2014/main" id="{BDE82499-04A0-4186-983E-B9004D1A7C7D}"/>
                  </a:ext>
                </a:extLst>
              </p:cNvPr>
              <p:cNvSpPr>
                <a:spLocks/>
              </p:cNvSpPr>
              <p:nvPr/>
            </p:nvSpPr>
            <p:spPr bwMode="auto">
              <a:xfrm rot="5400000">
                <a:off x="5568157" y="4471681"/>
                <a:ext cx="2371725" cy="193675"/>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6" name="Freeform 92">
                <a:extLst>
                  <a:ext uri="{FF2B5EF4-FFF2-40B4-BE49-F238E27FC236}">
                    <a16:creationId xmlns:a16="http://schemas.microsoft.com/office/drawing/2014/main" id="{D125E9C9-0320-430E-AA87-41FD0F99ECD5}"/>
                  </a:ext>
                </a:extLst>
              </p:cNvPr>
              <p:cNvSpPr>
                <a:spLocks/>
              </p:cNvSpPr>
              <p:nvPr/>
            </p:nvSpPr>
            <p:spPr bwMode="auto">
              <a:xfrm rot="5400000">
                <a:off x="3047207" y="4343093"/>
                <a:ext cx="1481138" cy="452438"/>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7" name="Freeform 93">
                <a:extLst>
                  <a:ext uri="{FF2B5EF4-FFF2-40B4-BE49-F238E27FC236}">
                    <a16:creationId xmlns:a16="http://schemas.microsoft.com/office/drawing/2014/main" id="{E57F0EFD-5085-41BE-AED1-DD17717F35A8}"/>
                  </a:ext>
                </a:extLst>
              </p:cNvPr>
              <p:cNvSpPr>
                <a:spLocks/>
              </p:cNvSpPr>
              <p:nvPr/>
            </p:nvSpPr>
            <p:spPr bwMode="auto">
              <a:xfrm rot="5400000">
                <a:off x="3698081" y="4424055"/>
                <a:ext cx="1481138" cy="290513"/>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8" name="Freeform 94">
                <a:extLst>
                  <a:ext uri="{FF2B5EF4-FFF2-40B4-BE49-F238E27FC236}">
                    <a16:creationId xmlns:a16="http://schemas.microsoft.com/office/drawing/2014/main" id="{6AA7E624-2759-42D8-9D3D-87481E79001B}"/>
                  </a:ext>
                </a:extLst>
              </p:cNvPr>
              <p:cNvSpPr>
                <a:spLocks/>
              </p:cNvSpPr>
              <p:nvPr/>
            </p:nvSpPr>
            <p:spPr bwMode="auto">
              <a:xfrm rot="5400000">
                <a:off x="3552825" y="4383574"/>
                <a:ext cx="2371725" cy="369888"/>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9" name="Freeform 95">
                <a:extLst>
                  <a:ext uri="{FF2B5EF4-FFF2-40B4-BE49-F238E27FC236}">
                    <a16:creationId xmlns:a16="http://schemas.microsoft.com/office/drawing/2014/main" id="{A531F82A-C462-4718-B0FA-8693821693D9}"/>
                  </a:ext>
                </a:extLst>
              </p:cNvPr>
              <p:cNvSpPr>
                <a:spLocks/>
              </p:cNvSpPr>
              <p:nvPr/>
            </p:nvSpPr>
            <p:spPr bwMode="auto">
              <a:xfrm rot="5400000">
                <a:off x="4252120" y="4471681"/>
                <a:ext cx="2371725" cy="193675"/>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0" name="Freeform 96">
                <a:extLst>
                  <a:ext uri="{FF2B5EF4-FFF2-40B4-BE49-F238E27FC236}">
                    <a16:creationId xmlns:a16="http://schemas.microsoft.com/office/drawing/2014/main" id="{4548DF1D-7661-4B64-BAFB-6141C5BFB591}"/>
                  </a:ext>
                </a:extLst>
              </p:cNvPr>
              <p:cNvSpPr>
                <a:spLocks/>
              </p:cNvSpPr>
              <p:nvPr/>
            </p:nvSpPr>
            <p:spPr bwMode="auto">
              <a:xfrm rot="5400000">
                <a:off x="4868863" y="4470886"/>
                <a:ext cx="3263900" cy="195263"/>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1" name="Freeform 97">
                <a:extLst>
                  <a:ext uri="{FF2B5EF4-FFF2-40B4-BE49-F238E27FC236}">
                    <a16:creationId xmlns:a16="http://schemas.microsoft.com/office/drawing/2014/main" id="{8D2F87E2-E1B1-49E5-96F8-9F09CE61645B}"/>
                  </a:ext>
                </a:extLst>
              </p:cNvPr>
              <p:cNvSpPr>
                <a:spLocks/>
              </p:cNvSpPr>
              <p:nvPr/>
            </p:nvSpPr>
            <p:spPr bwMode="auto">
              <a:xfrm rot="5400000">
                <a:off x="4043363" y="4474061"/>
                <a:ext cx="3263900" cy="18891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grpSp>
        <p:sp>
          <p:nvSpPr>
            <p:cNvPr id="62" name="Freeform 70">
              <a:extLst>
                <a:ext uri="{FF2B5EF4-FFF2-40B4-BE49-F238E27FC236}">
                  <a16:creationId xmlns:a16="http://schemas.microsoft.com/office/drawing/2014/main" id="{85B130BA-5AA8-4766-B60D-2C2463E814EB}"/>
                </a:ext>
              </a:extLst>
            </p:cNvPr>
            <p:cNvSpPr>
              <a:spLocks/>
            </p:cNvSpPr>
            <p:nvPr userDrawn="1"/>
          </p:nvSpPr>
          <p:spPr bwMode="auto">
            <a:xfrm rot="5400000">
              <a:off x="1861035" y="1112295"/>
              <a:ext cx="871487" cy="120696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3" name="Freeform 73">
              <a:extLst>
                <a:ext uri="{FF2B5EF4-FFF2-40B4-BE49-F238E27FC236}">
                  <a16:creationId xmlns:a16="http://schemas.microsoft.com/office/drawing/2014/main" id="{FC6ED39D-96FC-4B19-92C0-E03AE83ED18C}"/>
                </a:ext>
              </a:extLst>
            </p:cNvPr>
            <p:cNvSpPr>
              <a:spLocks/>
            </p:cNvSpPr>
            <p:nvPr userDrawn="1"/>
          </p:nvSpPr>
          <p:spPr bwMode="auto">
            <a:xfrm rot="5400000">
              <a:off x="2748386" y="863211"/>
              <a:ext cx="1398127" cy="1158234"/>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4" name="Freeform 81">
              <a:extLst>
                <a:ext uri="{FF2B5EF4-FFF2-40B4-BE49-F238E27FC236}">
                  <a16:creationId xmlns:a16="http://schemas.microsoft.com/office/drawing/2014/main" id="{726E1EF4-700B-482F-A264-8D2D60B79355}"/>
                </a:ext>
              </a:extLst>
            </p:cNvPr>
            <p:cNvSpPr>
              <a:spLocks/>
            </p:cNvSpPr>
            <p:nvPr userDrawn="1"/>
          </p:nvSpPr>
          <p:spPr bwMode="auto">
            <a:xfrm rot="5400000">
              <a:off x="3732321" y="591449"/>
              <a:ext cx="1924768" cy="1201340"/>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5" name="Freeform 79">
              <a:extLst>
                <a:ext uri="{FF2B5EF4-FFF2-40B4-BE49-F238E27FC236}">
                  <a16:creationId xmlns:a16="http://schemas.microsoft.com/office/drawing/2014/main" id="{579EF211-40CD-455D-AF9F-20E6A9E9E290}"/>
                </a:ext>
              </a:extLst>
            </p:cNvPr>
            <p:cNvSpPr>
              <a:spLocks/>
            </p:cNvSpPr>
            <p:nvPr userDrawn="1"/>
          </p:nvSpPr>
          <p:spPr bwMode="auto">
            <a:xfrm rot="5400000">
              <a:off x="5249506" y="864906"/>
              <a:ext cx="1398127" cy="115636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6" name="Freeform 76">
              <a:extLst>
                <a:ext uri="{FF2B5EF4-FFF2-40B4-BE49-F238E27FC236}">
                  <a16:creationId xmlns:a16="http://schemas.microsoft.com/office/drawing/2014/main" id="{CEDC7661-8527-4326-9787-0A316E4C45F2}"/>
                </a:ext>
              </a:extLst>
            </p:cNvPr>
            <p:cNvSpPr>
              <a:spLocks/>
            </p:cNvSpPr>
            <p:nvPr userDrawn="1"/>
          </p:nvSpPr>
          <p:spPr bwMode="auto">
            <a:xfrm rot="5400000">
              <a:off x="6653210" y="1112295"/>
              <a:ext cx="871487" cy="120696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7" name="Tekstvak 66">
              <a:extLst>
                <a:ext uri="{FF2B5EF4-FFF2-40B4-BE49-F238E27FC236}">
                  <a16:creationId xmlns:a16="http://schemas.microsoft.com/office/drawing/2014/main" id="{F910B5F2-C7BD-49EB-86AC-98B45EACEBA0}"/>
                </a:ext>
              </a:extLst>
            </p:cNvPr>
            <p:cNvSpPr txBox="1"/>
            <p:nvPr userDrawn="1"/>
          </p:nvSpPr>
          <p:spPr>
            <a:xfrm>
              <a:off x="2824045" y="1374292"/>
              <a:ext cx="4963631" cy="1477328"/>
            </a:xfrm>
            <a:prstGeom prst="rect">
              <a:avLst/>
            </a:prstGeom>
            <a:noFill/>
          </p:spPr>
          <p:txBody>
            <a:bodyPr wrap="square" rtlCol="0" anchor="ctr">
              <a:spAutoFit/>
            </a:bodyPr>
            <a:lstStyle/>
            <a:p>
              <a:pPr marL="0" indent="0">
                <a:spcAft>
                  <a:spcPts val="450"/>
                </a:spcAft>
                <a:buClr>
                  <a:schemeClr val="tx2"/>
                </a:buClr>
                <a:buFont typeface="Wingdings" charset="2"/>
                <a:buNone/>
              </a:pPr>
              <a:r>
                <a:rPr lang="nl-NL" sz="6600" b="1">
                  <a:solidFill>
                    <a:schemeClr val="bg1"/>
                  </a:solidFill>
                </a:rPr>
                <a:t>NBility</a:t>
              </a:r>
            </a:p>
          </p:txBody>
        </p:sp>
      </p:grpSp>
    </p:spTree>
    <p:extLst>
      <p:ext uri="{BB962C8B-B14F-4D97-AF65-F5344CB8AC3E}">
        <p14:creationId xmlns:p14="http://schemas.microsoft.com/office/powerpoint/2010/main" val="36337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endParaRPr lang="en-GB"/>
          </a:p>
        </p:txBody>
      </p:sp>
      <p:sp>
        <p:nvSpPr>
          <p:cNvPr id="7" name="Tijdelijke aanduiding voor inhoud 6"/>
          <p:cNvSpPr>
            <a:spLocks noGrp="1"/>
          </p:cNvSpPr>
          <p:nvPr>
            <p:ph sz="quarter" idx="14"/>
          </p:nvPr>
        </p:nvSpPr>
        <p:spPr>
          <a:xfrm>
            <a:off x="512999" y="1172766"/>
            <a:ext cx="8109507"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19-3-2023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19-3-2023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19-3-2023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19-3-2023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19-3-2023</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19-3-2023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5CFD2F0-EF60-464C-B7D7-A0E44E0B8B58}" type="datetimeFigureOut">
              <a:rPr lang="nl-NL" smtClean="0"/>
              <a:t>19-3-2023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2000" y="1369219"/>
            <a:ext cx="38862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19-3-2023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a:t>Titel bewerken</a:t>
            </a:r>
            <a:endParaRPr lang="en-US"/>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l">
              <a:defRPr sz="1000" i="1">
                <a:solidFill>
                  <a:schemeClr val="tx1"/>
                </a:solidFill>
              </a:defRPr>
            </a:lvl1pPr>
          </a:lstStyle>
          <a:p>
            <a:fld id="{35CFD2F0-EF60-464C-B7D7-A0E44E0B8B58}" type="datetimeFigureOut">
              <a:rPr lang="nl-NL" smtClean="0"/>
              <a:pPr/>
              <a:t>19-3-2023</a:t>
            </a:fld>
            <a:endParaRPr lang="nl-NL"/>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a:p>
        </p:txBody>
      </p:sp>
      <p:sp>
        <p:nvSpPr>
          <p:cNvPr id="6" name="Slide Number Placeholder 5"/>
          <p:cNvSpPr>
            <a:spLocks noGrp="1"/>
          </p:cNvSpPr>
          <p:nvPr>
            <p:ph type="sldNum" sz="quarter" idx="4"/>
          </p:nvPr>
        </p:nvSpPr>
        <p:spPr>
          <a:xfrm>
            <a:off x="595564" y="4752000"/>
            <a:ext cx="360000" cy="216000"/>
          </a:xfrm>
          <a:prstGeom prst="rect">
            <a:avLst/>
          </a:prstGeom>
        </p:spPr>
        <p:txBody>
          <a:bodyPr vert="horz" lIns="0" tIns="0" rIns="0" bIns="0" rtlCol="0" anchor="t" anchorCtr="0">
            <a:noAutofit/>
          </a:bodyPr>
          <a:lstStyle>
            <a:lvl1pPr algn="r">
              <a:defRPr sz="1000" b="0">
                <a:solidFill>
                  <a:schemeClr val="tx1"/>
                </a:solidFill>
              </a:defRPr>
            </a:lvl1pPr>
          </a:lstStyle>
          <a:p>
            <a:fld id="{14F1411D-0280-154F-AEAC-4C20B7AA46B2}" type="slidenum">
              <a:rPr lang="nl-NL" smtClean="0"/>
              <a:pPr/>
              <a:t>‹nr.›</a:t>
            </a:fld>
            <a:endParaRPr lang="nl-NL"/>
          </a:p>
        </p:txBody>
      </p:sp>
      <p:pic>
        <p:nvPicPr>
          <p:cNvPr id="7" name="Afbeelding 6">
            <a:extLst>
              <a:ext uri="{FF2B5EF4-FFF2-40B4-BE49-F238E27FC236}">
                <a16:creationId xmlns:a16="http://schemas.microsoft.com/office/drawing/2014/main" id="{C120F54A-F17F-45BC-A063-15C2DA2CF2A4}"/>
              </a:ext>
            </a:extLst>
          </p:cNvPr>
          <p:cNvPicPr>
            <a:picLocks noChangeAspect="1"/>
          </p:cNvPicPr>
          <p:nvPr userDrawn="1"/>
        </p:nvPicPr>
        <p:blipFill>
          <a:blip r:embed="rId20"/>
          <a:stretch>
            <a:fillRect/>
          </a:stretch>
        </p:blipFill>
        <p:spPr>
          <a:xfrm>
            <a:off x="8272418" y="4596980"/>
            <a:ext cx="863018" cy="54652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 id="2147483692" r:id="rId16"/>
    <p:sldLayoutId id="2147483693" r:id="rId17"/>
  </p:sldLayoutIdLst>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5" Type="http://schemas.openxmlformats.org/officeDocument/2006/relationships/image" Target="../media/image26.jpe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hyperlink" Target="https://ae01.alicdn.com/kf/HLB1pir1LG6qK1RjSZFmq6x0PFXa7/Compatible-With-Lego-31003-145pcs-Decool-3107-Technic-Creator-Red-ROTORS-Helicopter-3in1-Buidling-Blocks-Plan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495495"/>
            <a:ext cx="5097411" cy="1790700"/>
          </a:xfrm>
        </p:spPr>
        <p:txBody>
          <a:bodyPr/>
          <a:lstStyle/>
          <a:p>
            <a:r>
              <a:rPr lang="nl-NL"/>
              <a:t>Release 2.1</a:t>
            </a:r>
          </a:p>
        </p:txBody>
      </p:sp>
      <p:sp>
        <p:nvSpPr>
          <p:cNvPr id="3" name="Ondertitel 2"/>
          <p:cNvSpPr>
            <a:spLocks noGrp="1"/>
          </p:cNvSpPr>
          <p:nvPr>
            <p:ph type="subTitle" idx="1"/>
          </p:nvPr>
        </p:nvSpPr>
        <p:spPr>
          <a:xfrm>
            <a:off x="514350" y="3355251"/>
            <a:ext cx="5454650" cy="497747"/>
          </a:xfrm>
        </p:spPr>
        <p:txBody>
          <a:bodyPr/>
          <a:lstStyle/>
          <a:p>
            <a:r>
              <a:rPr lang="nl-NL"/>
              <a:t>Netbeheer Business </a:t>
            </a:r>
            <a:r>
              <a:rPr lang="nl-NL" err="1"/>
              <a:t>Capability</a:t>
            </a:r>
            <a:r>
              <a:rPr lang="nl-NL"/>
              <a:t> Model</a:t>
            </a:r>
          </a:p>
        </p:txBody>
      </p:sp>
      <p:sp>
        <p:nvSpPr>
          <p:cNvPr id="5" name="Tijdelijke aanduiding voor tekst 4"/>
          <p:cNvSpPr>
            <a:spLocks noGrp="1"/>
          </p:cNvSpPr>
          <p:nvPr>
            <p:ph type="body" sz="quarter" idx="11"/>
          </p:nvPr>
        </p:nvSpPr>
        <p:spPr>
          <a:xfrm>
            <a:off x="514349" y="3850586"/>
            <a:ext cx="1636265" cy="420848"/>
          </a:xfrm>
        </p:spPr>
        <p:txBody>
          <a:bodyPr>
            <a:normAutofit/>
          </a:bodyPr>
          <a:lstStyle/>
          <a:p>
            <a:r>
              <a:rPr lang="nl-NL"/>
              <a:t>Maart 2023</a:t>
            </a:r>
          </a:p>
        </p:txBody>
      </p:sp>
      <p:pic>
        <p:nvPicPr>
          <p:cNvPr id="7" name="Afbeelding 6"/>
          <p:cNvPicPr>
            <a:picLocks noChangeAspect="1"/>
          </p:cNvPicPr>
          <p:nvPr/>
        </p:nvPicPr>
        <p:blipFill>
          <a:blip r:embed="rId2"/>
          <a:stretch>
            <a:fillRect/>
          </a:stretch>
        </p:blipFill>
        <p:spPr>
          <a:xfrm>
            <a:off x="7620583" y="4376661"/>
            <a:ext cx="1323023" cy="632927"/>
          </a:xfrm>
          <a:prstGeom prst="rect">
            <a:avLst/>
          </a:prstGeom>
        </p:spPr>
      </p:pic>
    </p:spTree>
    <p:extLst>
      <p:ext uri="{BB962C8B-B14F-4D97-AF65-F5344CB8AC3E}">
        <p14:creationId xmlns:p14="http://schemas.microsoft.com/office/powerpoint/2010/main" val="8208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A4C2449-8A33-7C07-BAA6-DEF9B9B849E4}"/>
              </a:ext>
            </a:extLst>
          </p:cNvPr>
          <p:cNvSpPr/>
          <p:nvPr/>
        </p:nvSpPr>
        <p:spPr>
          <a:xfrm>
            <a:off x="161924" y="1547906"/>
            <a:ext cx="8820151" cy="2939101"/>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25" name="Rechthoek 24">
            <a:extLst>
              <a:ext uri="{FF2B5EF4-FFF2-40B4-BE49-F238E27FC236}">
                <a16:creationId xmlns:a16="http://schemas.microsoft.com/office/drawing/2014/main" id="{B35BC984-841B-4FC7-86F5-4EDACCA0CDA0}"/>
              </a:ext>
            </a:extLst>
          </p:cNvPr>
          <p:cNvSpPr/>
          <p:nvPr/>
        </p:nvSpPr>
        <p:spPr>
          <a:xfrm>
            <a:off x="161924" y="123510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5" name="Afgeronde rechthoek 54"/>
          <p:cNvSpPr/>
          <p:nvPr/>
        </p:nvSpPr>
        <p:spPr>
          <a:xfrm>
            <a:off x="5212381"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E.5. Goederen en diensten verkrijgen</a:t>
            </a:r>
          </a:p>
        </p:txBody>
      </p:sp>
      <p:sp>
        <p:nvSpPr>
          <p:cNvPr id="59" name="Afgeronde rechthoek 58"/>
          <p:cNvSpPr/>
          <p:nvPr/>
        </p:nvSpPr>
        <p:spPr>
          <a:xfrm>
            <a:off x="3966100"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E.4. Digitale producten ontwikkelen en beheren</a:t>
            </a:r>
          </a:p>
        </p:txBody>
      </p:sp>
      <p:sp>
        <p:nvSpPr>
          <p:cNvPr id="60" name="Afgeronde rechthoek 59"/>
          <p:cNvSpPr/>
          <p:nvPr/>
        </p:nvSpPr>
        <p:spPr>
          <a:xfrm>
            <a:off x="1473538"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E.2. Processen en data ontwikkelen en beheren</a:t>
            </a:r>
          </a:p>
        </p:txBody>
      </p:sp>
      <p:sp>
        <p:nvSpPr>
          <p:cNvPr id="62" name="Afgeronde rechthoek 61"/>
          <p:cNvSpPr/>
          <p:nvPr/>
        </p:nvSpPr>
        <p:spPr>
          <a:xfrm>
            <a:off x="7704941" y="1624106"/>
            <a:ext cx="1188000" cy="2776444"/>
          </a:xfrm>
          <a:prstGeom prst="roundRect">
            <a:avLst>
              <a:gd name="adj" fmla="val 11768"/>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E.7. Financiën verkrijgen en beheren </a:t>
            </a:r>
          </a:p>
        </p:txBody>
      </p:sp>
      <p:sp>
        <p:nvSpPr>
          <p:cNvPr id="68" name="Afgeronde rechthoek 67"/>
          <p:cNvSpPr/>
          <p:nvPr/>
        </p:nvSpPr>
        <p:spPr>
          <a:xfrm>
            <a:off x="2719819" y="1624106"/>
            <a:ext cx="1188000" cy="2776444"/>
          </a:xfrm>
          <a:prstGeom prst="roundRect">
            <a:avLst>
              <a:gd name="adj" fmla="val 8706"/>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E.3. Medewerkers werven en inzetbaar houden</a:t>
            </a:r>
          </a:p>
        </p:txBody>
      </p:sp>
      <p:sp>
        <p:nvSpPr>
          <p:cNvPr id="72" name="Afgeronde rechthoek 71"/>
          <p:cNvSpPr/>
          <p:nvPr/>
        </p:nvSpPr>
        <p:spPr>
          <a:xfrm>
            <a:off x="6458662"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Kantoorgebouwen beheren en faciliteiten beschikbaar stellen </a:t>
            </a:r>
          </a:p>
        </p:txBody>
      </p:sp>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2</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10</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553374" y="215461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547714" y="2714571"/>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2789250"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2789250"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2789250"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Medewerkers behouden</a:t>
            </a:r>
          </a:p>
        </p:txBody>
      </p:sp>
      <p:sp>
        <p:nvSpPr>
          <p:cNvPr id="35" name="Afgeronde rechthoek 20">
            <a:extLst>
              <a:ext uri="{FF2B5EF4-FFF2-40B4-BE49-F238E27FC236}">
                <a16:creationId xmlns:a16="http://schemas.microsoft.com/office/drawing/2014/main" id="{38946AFF-5AC7-4E1C-8E1E-30F0D6C10514}"/>
              </a:ext>
            </a:extLst>
          </p:cNvPr>
          <p:cNvSpPr/>
          <p:nvPr/>
        </p:nvSpPr>
        <p:spPr>
          <a:xfrm>
            <a:off x="2789250"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Medewerkers ontwikkelen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4023568"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Digitaal product strategie en -portfolio ontwikkelen en beheren</a:t>
            </a:r>
          </a:p>
          <a:p>
            <a:pPr algn="ctr" defTabSz="767871">
              <a:defRPr/>
            </a:pPr>
            <a:endParaRPr lang="nl-NL" sz="750" b="1">
              <a:solidFill>
                <a:schemeClr val="tx1">
                  <a:lumMod val="50000"/>
                </a:schemeClr>
              </a:solidFill>
              <a:latin typeface="Microsoft JhengHei Light"/>
            </a:endParaRP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4023568"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4023568"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4023568"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5248652" y="214080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Goederen- en dienstenstrategie en -plannen opstellen en besturen</a:t>
            </a:r>
          </a:p>
        </p:txBody>
      </p:sp>
      <p:sp>
        <p:nvSpPr>
          <p:cNvPr id="43" name="Afgeronde rechthoek 20">
            <a:extLst>
              <a:ext uri="{FF2B5EF4-FFF2-40B4-BE49-F238E27FC236}">
                <a16:creationId xmlns:a16="http://schemas.microsoft.com/office/drawing/2014/main" id="{37667A42-E708-49A0-94AC-765936DAEB28}"/>
              </a:ext>
            </a:extLst>
          </p:cNvPr>
          <p:cNvSpPr/>
          <p:nvPr/>
        </p:nvSpPr>
        <p:spPr>
          <a:xfrm>
            <a:off x="5248652" y="269360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Contracten met leveranciers afsluiten en bewaken</a:t>
            </a:r>
          </a:p>
          <a:p>
            <a:pPr algn="ctr" defTabSz="767871">
              <a:defRPr/>
            </a:pPr>
            <a:endParaRPr lang="nl-NL" sz="750" b="1">
              <a:solidFill>
                <a:schemeClr val="tx1">
                  <a:lumMod val="50000"/>
                </a:schemeClr>
              </a:solidFill>
              <a:latin typeface="Microsoft JhengHei Light"/>
            </a:endParaRP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6502932" y="212699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Gebouwen beheren</a:t>
            </a:r>
          </a:p>
        </p:txBody>
      </p:sp>
      <p:sp>
        <p:nvSpPr>
          <p:cNvPr id="47" name="Afgeronde rechthoek 20">
            <a:extLst>
              <a:ext uri="{FF2B5EF4-FFF2-40B4-BE49-F238E27FC236}">
                <a16:creationId xmlns:a16="http://schemas.microsoft.com/office/drawing/2014/main" id="{626591BD-8EAB-4A1F-BBF1-37D8B19A54A8}"/>
              </a:ext>
            </a:extLst>
          </p:cNvPr>
          <p:cNvSpPr/>
          <p:nvPr/>
        </p:nvSpPr>
        <p:spPr>
          <a:xfrm>
            <a:off x="6502932" y="2679799"/>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Faciliteiten beschikbaarstellen</a:t>
            </a: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7774571" y="211318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7774571" y="266599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Vermogen en liquiditeiten verkrijgen en beheren</a:t>
            </a:r>
          </a:p>
        </p:txBody>
      </p:sp>
      <p:sp>
        <p:nvSpPr>
          <p:cNvPr id="52" name="Afgeronde rechthoek 20">
            <a:extLst>
              <a:ext uri="{FF2B5EF4-FFF2-40B4-BE49-F238E27FC236}">
                <a16:creationId xmlns:a16="http://schemas.microsoft.com/office/drawing/2014/main" id="{E21BDBC6-976D-4B40-940C-79B23B3D8714}"/>
              </a:ext>
            </a:extLst>
          </p:cNvPr>
          <p:cNvSpPr/>
          <p:nvPr/>
        </p:nvSpPr>
        <p:spPr>
          <a:xfrm>
            <a:off x="7774571" y="321879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Transacties financieel verwerken en standen beheren</a:t>
            </a:r>
          </a:p>
        </p:txBody>
      </p:sp>
      <p:sp>
        <p:nvSpPr>
          <p:cNvPr id="2" name="Afgeronde rechthoek 59">
            <a:extLst>
              <a:ext uri="{FF2B5EF4-FFF2-40B4-BE49-F238E27FC236}">
                <a16:creationId xmlns:a16="http://schemas.microsoft.com/office/drawing/2014/main" id="{B0F4FAD3-5D47-E35C-0EB6-E661551BD13D}"/>
              </a:ext>
            </a:extLst>
          </p:cNvPr>
          <p:cNvSpPr/>
          <p:nvPr/>
        </p:nvSpPr>
        <p:spPr>
          <a:xfrm>
            <a:off x="227257"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E.1. Bedrijfsrichting opstellen en besturen</a:t>
            </a:r>
          </a:p>
        </p:txBody>
      </p:sp>
      <p:sp>
        <p:nvSpPr>
          <p:cNvPr id="3" name="Afgeronde rechthoek 20">
            <a:extLst>
              <a:ext uri="{FF2B5EF4-FFF2-40B4-BE49-F238E27FC236}">
                <a16:creationId xmlns:a16="http://schemas.microsoft.com/office/drawing/2014/main" id="{353F40CE-F616-1799-37E6-D2C635ED5E68}"/>
              </a:ext>
            </a:extLst>
          </p:cNvPr>
          <p:cNvSpPr/>
          <p:nvPr/>
        </p:nvSpPr>
        <p:spPr>
          <a:xfrm>
            <a:off x="296074" y="216413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Strategie ontwikkelen en bewaken</a:t>
            </a:r>
          </a:p>
        </p:txBody>
      </p:sp>
      <p:sp>
        <p:nvSpPr>
          <p:cNvPr id="4" name="Afgeronde rechthoek 20">
            <a:extLst>
              <a:ext uri="{FF2B5EF4-FFF2-40B4-BE49-F238E27FC236}">
                <a16:creationId xmlns:a16="http://schemas.microsoft.com/office/drawing/2014/main" id="{F21CDC43-D5EE-FB68-00BB-5E553464159C}"/>
              </a:ext>
            </a:extLst>
          </p:cNvPr>
          <p:cNvSpPr/>
          <p:nvPr/>
        </p:nvSpPr>
        <p:spPr>
          <a:xfrm>
            <a:off x="290414" y="2724096"/>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Met Stakeholders in overeenstemming komen</a:t>
            </a:r>
          </a:p>
        </p:txBody>
      </p:sp>
      <p:sp>
        <p:nvSpPr>
          <p:cNvPr id="5" name="Afgeronde rechthoek 20">
            <a:extLst>
              <a:ext uri="{FF2B5EF4-FFF2-40B4-BE49-F238E27FC236}">
                <a16:creationId xmlns:a16="http://schemas.microsoft.com/office/drawing/2014/main" id="{5181CE5F-1DB9-EB05-496A-F3203C0635C1}"/>
              </a:ext>
            </a:extLst>
          </p:cNvPr>
          <p:cNvSpPr/>
          <p:nvPr/>
        </p:nvSpPr>
        <p:spPr>
          <a:xfrm>
            <a:off x="290413" y="328405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Transformatie van bedrijfsinrichting besturen</a:t>
            </a:r>
          </a:p>
        </p:txBody>
      </p:sp>
      <p:sp>
        <p:nvSpPr>
          <p:cNvPr id="6" name="Afgeronde rechthoek 20">
            <a:extLst>
              <a:ext uri="{FF2B5EF4-FFF2-40B4-BE49-F238E27FC236}">
                <a16:creationId xmlns:a16="http://schemas.microsoft.com/office/drawing/2014/main" id="{1844CBA8-F1DD-0918-A5B1-F596835F75CD}"/>
              </a:ext>
            </a:extLst>
          </p:cNvPr>
          <p:cNvSpPr/>
          <p:nvPr/>
        </p:nvSpPr>
        <p:spPr>
          <a:xfrm>
            <a:off x="297874" y="383874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Bedrijfscontinuïteit en compliance borgen</a:t>
            </a:r>
          </a:p>
        </p:txBody>
      </p:sp>
      <p:sp>
        <p:nvSpPr>
          <p:cNvPr id="7" name="Rechthoek 6">
            <a:extLst>
              <a:ext uri="{FF2B5EF4-FFF2-40B4-BE49-F238E27FC236}">
                <a16:creationId xmlns:a16="http://schemas.microsoft.com/office/drawing/2014/main" id="{8495AF80-1383-53EC-19C1-C292030C032C}"/>
              </a:ext>
            </a:extLst>
          </p:cNvPr>
          <p:cNvSpPr/>
          <p:nvPr/>
        </p:nvSpPr>
        <p:spPr>
          <a:xfrm>
            <a:off x="161924" y="88323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C. </a:t>
            </a:r>
            <a:r>
              <a:rPr lang="nl-NL" sz="1050" kern="0" err="1">
                <a:solidFill>
                  <a:srgbClr val="FFFFFF"/>
                </a:solidFill>
                <a:latin typeface="Microsoft JhengHei Light"/>
              </a:rPr>
              <a:t>Core</a:t>
            </a:r>
            <a:r>
              <a:rPr lang="nl-NL" sz="1050" kern="0">
                <a:solidFill>
                  <a:srgbClr val="FFFFFF"/>
                </a:solidFill>
                <a:latin typeface="Microsoft JhengHei Light"/>
              </a:rPr>
              <a:t> </a:t>
            </a:r>
            <a:r>
              <a:rPr lang="nl-NL" sz="1050" kern="0" err="1">
                <a:solidFill>
                  <a:srgbClr val="FFFFFF"/>
                </a:solidFill>
                <a:latin typeface="Microsoft JhengHei Light"/>
              </a:rPr>
              <a:t>capabilities</a:t>
            </a:r>
            <a:endParaRPr lang="nl-NL" sz="1050" kern="0">
              <a:solidFill>
                <a:srgbClr val="FFFFFF"/>
              </a:solidFill>
              <a:latin typeface="Microsoft JhengHei Light"/>
              <a:ea typeface="Microsoft JhengHei Light"/>
            </a:endParaRPr>
          </a:p>
        </p:txBody>
      </p:sp>
      <p:pic>
        <p:nvPicPr>
          <p:cNvPr id="9" name="Afbeelding 8">
            <a:extLst>
              <a:ext uri="{FF2B5EF4-FFF2-40B4-BE49-F238E27FC236}">
                <a16:creationId xmlns:a16="http://schemas.microsoft.com/office/drawing/2014/main" id="{512D06AC-9695-B27A-4D3B-A2A1ACD7DCB4}"/>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3140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3</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11</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3"/>
            <a:ext cx="2232000" cy="1003751"/>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8"/>
            <a:ext cx="2232000" cy="76883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Digitale productstrategie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453353"/>
            <a:ext cx="2232000" cy="534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039544"/>
            <a:ext cx="2232000" cy="4352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519659"/>
            <a:ext cx="2232000" cy="43487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002018"/>
            <a:ext cx="2232000" cy="584465"/>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3635187"/>
            <a:ext cx="2232000" cy="843688"/>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E.5.2. Contracten met 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68597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356578"/>
            <a:ext cx="2232000" cy="1019432"/>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414586"/>
            <a:ext cx="2232000" cy="829787"/>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93943"/>
            <a:ext cx="2232000" cy="843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195564"/>
            <a:ext cx="2232000" cy="7062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E.7.3. Transacties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Medewerkerrelatie</a:t>
                      </a:r>
                      <a:r>
                        <a:rPr kumimoji="0" lang="nl-NL" sz="700" b="0" i="0" u="none" strike="noStrike" kern="1200" cap="none" spc="0" normalizeH="0" baseline="0">
                          <a:ln>
                            <a:noFill/>
                          </a:ln>
                          <a:solidFill>
                            <a:srgbClr val="000000"/>
                          </a:solidFill>
                          <a:effectLst/>
                          <a:uLnTx/>
                          <a:uFillTx/>
                          <a:latin typeface="Microsoft JhengHei Light"/>
                          <a:ea typeface="+mn-ea"/>
                          <a:cs typeface="+mn-cs"/>
                        </a:rPr>
                        <a:t>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Medewerkerstijd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nvGraphicFramePr>
        <p:xfrm>
          <a:off x="14793675" y="88224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 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nvGraphicFramePr>
        <p:xfrm>
          <a:off x="14779688" y="1560680"/>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nvGraphicFramePr>
        <p:xfrm>
          <a:off x="14781692" y="213551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uitrollen en opleveren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nvGraphicFramePr>
        <p:xfrm>
          <a:off x="14787429" y="2657692"/>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Gebruik digitale producten ondersteunen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nvGraphicFramePr>
        <p:xfrm>
          <a:off x="14787429" y="3264753"/>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nvGraphicFramePr>
        <p:xfrm>
          <a:off x="14793675" y="3871814"/>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Inkoopleveranciersrelatie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contracteren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contracten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nvGraphicFramePr>
        <p:xfrm>
          <a:off x="17113939" y="754786"/>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nvGraphicFramePr>
        <p:xfrm>
          <a:off x="17118455" y="1476730"/>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nvGraphicFramePr>
        <p:xfrm>
          <a:off x="17134576" y="262022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nvGraphicFramePr>
        <p:xfrm>
          <a:off x="17139486" y="353966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nvGraphicFramePr>
        <p:xfrm>
          <a:off x="17168706" y="445241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Transacties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92306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nvGraphicFramePr>
        <p:xfrm>
          <a:off x="10173796" y="806963"/>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04170"/>
            <a:ext cx="2232000" cy="84847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nvGraphicFramePr>
        <p:xfrm>
          <a:off x="10173796" y="185312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497494"/>
            <a:ext cx="2232000" cy="85355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nvGraphicFramePr>
        <p:xfrm>
          <a:off x="10173796" y="2644853"/>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402110"/>
            <a:ext cx="2232000" cy="132950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nvGraphicFramePr>
        <p:xfrm>
          <a:off x="10173796" y="3575772"/>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661838"/>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nvGraphicFramePr>
        <p:xfrm>
          <a:off x="12465590" y="4821430"/>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duurzame inzetbaar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3" name="Afbeelding 2">
            <a:extLst>
              <a:ext uri="{FF2B5EF4-FFF2-40B4-BE49-F238E27FC236}">
                <a16:creationId xmlns:a16="http://schemas.microsoft.com/office/drawing/2014/main" id="{FFF6A106-4330-7FB5-E61D-CA6C37B0BAEC}"/>
              </a:ext>
            </a:extLst>
          </p:cNvPr>
          <p:cNvPicPr>
            <a:picLocks noChangeAspect="1"/>
          </p:cNvPicPr>
          <p:nvPr/>
        </p:nvPicPr>
        <p:blipFill>
          <a:blip r:embed="rId2"/>
          <a:stretch>
            <a:fillRect/>
          </a:stretch>
        </p:blipFill>
        <p:spPr>
          <a:xfrm>
            <a:off x="108826" y="779608"/>
            <a:ext cx="8926348" cy="4363892"/>
          </a:xfrm>
          <a:prstGeom prst="rect">
            <a:avLst/>
          </a:prstGeom>
        </p:spPr>
      </p:pic>
      <p:pic>
        <p:nvPicPr>
          <p:cNvPr id="2" name="Afbeelding 1">
            <a:extLst>
              <a:ext uri="{FF2B5EF4-FFF2-40B4-BE49-F238E27FC236}">
                <a16:creationId xmlns:a16="http://schemas.microsoft.com/office/drawing/2014/main" id="{6187E777-1129-19D1-C685-DECB8124D563}"/>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4079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23" name="Vijfhoek 22"/>
          <p:cNvSpPr/>
          <p:nvPr/>
        </p:nvSpPr>
        <p:spPr>
          <a:xfrm>
            <a:off x="451754" y="1733641"/>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Vijfhoek 23"/>
          <p:cNvSpPr/>
          <p:nvPr/>
        </p:nvSpPr>
        <p:spPr>
          <a:xfrm>
            <a:off x="458973" y="2130681"/>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5" name="Vijfhoek 24"/>
          <p:cNvSpPr/>
          <p:nvPr/>
        </p:nvSpPr>
        <p:spPr>
          <a:xfrm>
            <a:off x="457770" y="2512082"/>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6" name="Vijfhoek 25"/>
          <p:cNvSpPr/>
          <p:nvPr/>
        </p:nvSpPr>
        <p:spPr>
          <a:xfrm>
            <a:off x="464990" y="290912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7" name="Vijfhoek 26"/>
          <p:cNvSpPr/>
          <p:nvPr/>
        </p:nvSpPr>
        <p:spPr>
          <a:xfrm>
            <a:off x="463787" y="3290528"/>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8" name="Vijfhoek 27"/>
          <p:cNvSpPr/>
          <p:nvPr/>
        </p:nvSpPr>
        <p:spPr>
          <a:xfrm>
            <a:off x="471005" y="3673132"/>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9" name="Vijfhoek 28"/>
          <p:cNvSpPr/>
          <p:nvPr/>
        </p:nvSpPr>
        <p:spPr>
          <a:xfrm>
            <a:off x="469802" y="4054534"/>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30" name="Vijfhoek 29"/>
          <p:cNvSpPr/>
          <p:nvPr/>
        </p:nvSpPr>
        <p:spPr>
          <a:xfrm>
            <a:off x="452957" y="1352239"/>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31" name="Tijdelijke aanduiding voor verticale tekst 1"/>
          <p:cNvSpPr txBox="1">
            <a:spLocks/>
          </p:cNvSpPr>
          <p:nvPr/>
        </p:nvSpPr>
        <p:spPr>
          <a:xfrm>
            <a:off x="4786093" y="913910"/>
            <a:ext cx="3231299"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Aansluiting</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Reconstructie energienet</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Toekomstbestendig energienet</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Betrouwbaar energienet</a:t>
            </a: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Transportcapaciteit</a:t>
            </a:r>
          </a:p>
          <a:p>
            <a:pPr marL="0" marR="0" lvl="0" indent="0" algn="l" defTabSz="539354" rtl="0" eaLnBrk="1" fontAlgn="auto" latinLnBrk="0" hangingPunct="1">
              <a:lnSpc>
                <a:spcPct val="150000"/>
              </a:lnSpc>
              <a:spcBef>
                <a:spcPts val="4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Afgeleverde energie</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Toegewezen energie-uitwisseling</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Netbeheerdata </a:t>
            </a:r>
          </a:p>
        </p:txBody>
      </p:sp>
      <p:sp>
        <p:nvSpPr>
          <p:cNvPr id="32" name="Tijdelijke aanduiding voor verticale tekst 1"/>
          <p:cNvSpPr txBox="1">
            <a:spLocks/>
          </p:cNvSpPr>
          <p:nvPr/>
        </p:nvSpPr>
        <p:spPr>
          <a:xfrm>
            <a:off x="626031" y="913910"/>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Waardestroom</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Contracteren, aan- en afsluiten van gebruikers</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Reconstrueren van energienetten</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Netgedreven</a:t>
            </a: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aanpassen van energienetten</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Instandhouden</a:t>
            </a: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van energienetten </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t>
            </a:r>
            <a:r>
              <a:rPr kumimoji="0" lang="nl-NL" sz="788"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onderhoud+storingherstel</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t>
            </a:r>
            <a:endPar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539354" rtl="0" eaLnBrk="1" fontAlgn="auto" latinLnBrk="0" hangingPunct="1">
              <a:lnSpc>
                <a:spcPct val="150000"/>
              </a:lnSpc>
              <a:spcBef>
                <a:spcPts val="8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Managen van beschikbare energienetcapaciteit </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t>
            </a:r>
            <a:r>
              <a:rPr kumimoji="0" lang="nl-NL" sz="788"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near</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real time)</a:t>
            </a:r>
            <a:endPar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Transporteren van energie </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(real time)</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Toewijzen van energie-uitwisseling</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stellen van netbeheerdata</a:t>
            </a:r>
          </a:p>
        </p:txBody>
      </p:sp>
      <p:sp>
        <p:nvSpPr>
          <p:cNvPr id="33" name="Tijdelijke aanduiding voor verticale tekst 1"/>
          <p:cNvSpPr txBox="1">
            <a:spLocks/>
          </p:cNvSpPr>
          <p:nvPr/>
        </p:nvSpPr>
        <p:spPr>
          <a:xfrm>
            <a:off x="7149848" y="913910"/>
            <a:ext cx="1802505"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Markt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Klant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Overheid, Klant</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Maatschappij</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Maatschappij, Klant</a:t>
            </a: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Maatschappij</a:t>
            </a:r>
          </a:p>
          <a:p>
            <a:pPr marL="0" marR="0" lvl="0" indent="0" algn="l" defTabSz="539354" rtl="0" eaLnBrk="1" fontAlgn="auto" latinLnBrk="0" hangingPunct="1">
              <a:lnSpc>
                <a:spcPct val="150000"/>
              </a:lnSpc>
              <a:spcBef>
                <a:spcPts val="4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Klant</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Marktpartij</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Marktpartij, Maatschappij</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Externe (primaire)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waardestromen</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Waardestromen, Producten en Markten</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pic>
        <p:nvPicPr>
          <p:cNvPr id="44" name="Afbeelding 43">
            <a:extLst>
              <a:ext uri="{FF2B5EF4-FFF2-40B4-BE49-F238E27FC236}">
                <a16:creationId xmlns:a16="http://schemas.microsoft.com/office/drawing/2014/main" id="{B9E384E3-CC9F-483A-B8A1-3451D90F6C9C}"/>
              </a:ext>
            </a:extLst>
          </p:cNvPr>
          <p:cNvPicPr>
            <a:picLocks noChangeAspect="1"/>
          </p:cNvPicPr>
          <p:nvPr/>
        </p:nvPicPr>
        <p:blipFill>
          <a:blip r:embed="rId3"/>
          <a:stretch>
            <a:fillRect/>
          </a:stretch>
        </p:blipFill>
        <p:spPr>
          <a:xfrm>
            <a:off x="7751731" y="102171"/>
            <a:ext cx="1316699" cy="359100"/>
          </a:xfrm>
          <a:prstGeom prst="rect">
            <a:avLst/>
          </a:prstGeom>
        </p:spPr>
      </p:pic>
      <p:sp>
        <p:nvSpPr>
          <p:cNvPr id="2" name="Afgeronde rechthoek 33">
            <a:extLst>
              <a:ext uri="{FF2B5EF4-FFF2-40B4-BE49-F238E27FC236}">
                <a16:creationId xmlns:a16="http://schemas.microsoft.com/office/drawing/2014/main" id="{37CF310C-6C80-0877-34AC-87DC84150D0A}"/>
              </a:ext>
            </a:extLst>
          </p:cNvPr>
          <p:cNvSpPr/>
          <p:nvPr/>
        </p:nvSpPr>
        <p:spPr>
          <a:xfrm>
            <a:off x="163316" y="1381697"/>
            <a:ext cx="239091" cy="181579"/>
          </a:xfrm>
          <a:prstGeom prst="roundRect">
            <a:avLst/>
          </a:prstGeom>
          <a:solidFill>
            <a:srgbClr val="FFD100"/>
          </a:solidFill>
          <a:ln w="12700" cap="flat" cmpd="sng" algn="ctr">
            <a:noFill/>
            <a:prstDash val="solid"/>
            <a:miter lim="800000"/>
          </a:ln>
          <a:effectLst/>
        </p:spPr>
        <p:txBody>
          <a:bodyPr lIns="0" rIns="0" rtlCol="0" anchor="ctr"/>
          <a:lstStyle/>
          <a:p>
            <a:pPr algn="ctr">
              <a:defRPr/>
            </a:pPr>
            <a:r>
              <a:rPr lang="nl-NL" sz="975" kern="0">
                <a:latin typeface="Calibri Light"/>
              </a:rPr>
              <a:t>P.A.</a:t>
            </a:r>
          </a:p>
        </p:txBody>
      </p:sp>
      <p:sp>
        <p:nvSpPr>
          <p:cNvPr id="4" name="Afgeronde rechthoek 34">
            <a:extLst>
              <a:ext uri="{FF2B5EF4-FFF2-40B4-BE49-F238E27FC236}">
                <a16:creationId xmlns:a16="http://schemas.microsoft.com/office/drawing/2014/main" id="{2FE5B55F-B356-E7F1-28B7-92C474171527}"/>
              </a:ext>
            </a:extLst>
          </p:cNvPr>
          <p:cNvSpPr/>
          <p:nvPr/>
        </p:nvSpPr>
        <p:spPr>
          <a:xfrm>
            <a:off x="163316" y="2156603"/>
            <a:ext cx="239091" cy="181579"/>
          </a:xfrm>
          <a:prstGeom prst="roundRect">
            <a:avLst/>
          </a:prstGeom>
          <a:solidFill>
            <a:srgbClr val="A50021"/>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P.C.</a:t>
            </a:r>
          </a:p>
        </p:txBody>
      </p:sp>
      <p:sp>
        <p:nvSpPr>
          <p:cNvPr id="5" name="Afgeronde rechthoek 35">
            <a:extLst>
              <a:ext uri="{FF2B5EF4-FFF2-40B4-BE49-F238E27FC236}">
                <a16:creationId xmlns:a16="http://schemas.microsoft.com/office/drawing/2014/main" id="{E2311132-636B-7CBE-3EE9-E7066A4C0489}"/>
              </a:ext>
            </a:extLst>
          </p:cNvPr>
          <p:cNvSpPr/>
          <p:nvPr/>
        </p:nvSpPr>
        <p:spPr>
          <a:xfrm>
            <a:off x="163316" y="2544056"/>
            <a:ext cx="239091"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a:t>
            </a:r>
          </a:p>
        </p:txBody>
      </p:sp>
      <p:sp>
        <p:nvSpPr>
          <p:cNvPr id="6" name="Afgeronde rechthoek 36">
            <a:extLst>
              <a:ext uri="{FF2B5EF4-FFF2-40B4-BE49-F238E27FC236}">
                <a16:creationId xmlns:a16="http://schemas.microsoft.com/office/drawing/2014/main" id="{C64F56F4-A080-E8FE-4299-B5A2FBB096F9}"/>
              </a:ext>
            </a:extLst>
          </p:cNvPr>
          <p:cNvSpPr/>
          <p:nvPr/>
        </p:nvSpPr>
        <p:spPr>
          <a:xfrm>
            <a:off x="163316" y="1769150"/>
            <a:ext cx="239091" cy="181579"/>
          </a:xfrm>
          <a:prstGeom prst="roundRect">
            <a:avLst/>
          </a:prstGeom>
          <a:solidFill>
            <a:srgbClr val="FF99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P.B.</a:t>
            </a:r>
          </a:p>
        </p:txBody>
      </p:sp>
      <p:sp>
        <p:nvSpPr>
          <p:cNvPr id="7" name="Afgeronde rechthoek 37">
            <a:extLst>
              <a:ext uri="{FF2B5EF4-FFF2-40B4-BE49-F238E27FC236}">
                <a16:creationId xmlns:a16="http://schemas.microsoft.com/office/drawing/2014/main" id="{E785891E-2664-F76C-5603-CD26E807B2FA}"/>
              </a:ext>
            </a:extLst>
          </p:cNvPr>
          <p:cNvSpPr/>
          <p:nvPr/>
        </p:nvSpPr>
        <p:spPr>
          <a:xfrm>
            <a:off x="163316" y="2931509"/>
            <a:ext cx="239091" cy="181579"/>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r>
              <a:rPr lang="nl-NL" sz="975" kern="0">
                <a:solidFill>
                  <a:prstClr val="white"/>
                </a:solidFill>
                <a:latin typeface="Calibri Light"/>
              </a:rPr>
              <a:t>P.E.</a:t>
            </a:r>
          </a:p>
        </p:txBody>
      </p:sp>
      <p:sp>
        <p:nvSpPr>
          <p:cNvPr id="8" name="Afgeronde rechthoek 38">
            <a:extLst>
              <a:ext uri="{FF2B5EF4-FFF2-40B4-BE49-F238E27FC236}">
                <a16:creationId xmlns:a16="http://schemas.microsoft.com/office/drawing/2014/main" id="{03558548-D645-E3DF-57BD-BFA599902947}"/>
              </a:ext>
            </a:extLst>
          </p:cNvPr>
          <p:cNvSpPr/>
          <p:nvPr/>
        </p:nvSpPr>
        <p:spPr>
          <a:xfrm>
            <a:off x="163316" y="3318962"/>
            <a:ext cx="239091" cy="181579"/>
          </a:xfrm>
          <a:prstGeom prst="roundRect">
            <a:avLst/>
          </a:prstGeom>
          <a:solidFill>
            <a:schemeClr val="accent2"/>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P.F.</a:t>
            </a:r>
          </a:p>
        </p:txBody>
      </p:sp>
      <p:sp>
        <p:nvSpPr>
          <p:cNvPr id="9" name="Afgeronde rechthoek 39">
            <a:extLst>
              <a:ext uri="{FF2B5EF4-FFF2-40B4-BE49-F238E27FC236}">
                <a16:creationId xmlns:a16="http://schemas.microsoft.com/office/drawing/2014/main" id="{71FD5282-7569-B17D-64DC-D41DA340DE27}"/>
              </a:ext>
            </a:extLst>
          </p:cNvPr>
          <p:cNvSpPr/>
          <p:nvPr/>
        </p:nvSpPr>
        <p:spPr>
          <a:xfrm>
            <a:off x="163316" y="3706415"/>
            <a:ext cx="239091" cy="181579"/>
          </a:xfrm>
          <a:prstGeom prst="roundRect">
            <a:avLst/>
          </a:prstGeom>
          <a:solidFill>
            <a:srgbClr val="B2CF39"/>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P.G.</a:t>
            </a:r>
          </a:p>
        </p:txBody>
      </p:sp>
      <p:sp>
        <p:nvSpPr>
          <p:cNvPr id="10" name="Afgeronde rechthoek 40">
            <a:extLst>
              <a:ext uri="{FF2B5EF4-FFF2-40B4-BE49-F238E27FC236}">
                <a16:creationId xmlns:a16="http://schemas.microsoft.com/office/drawing/2014/main" id="{10D0D6AF-77E1-6887-0324-8B7111841B10}"/>
              </a:ext>
            </a:extLst>
          </p:cNvPr>
          <p:cNvSpPr/>
          <p:nvPr/>
        </p:nvSpPr>
        <p:spPr>
          <a:xfrm>
            <a:off x="163316" y="4093865"/>
            <a:ext cx="239091" cy="181579"/>
          </a:xfrm>
          <a:prstGeom prst="roundRect">
            <a:avLst/>
          </a:prstGeom>
          <a:solidFill>
            <a:srgbClr val="00B05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P.H.</a:t>
            </a:r>
          </a:p>
        </p:txBody>
      </p:sp>
    </p:spTree>
    <p:extLst>
      <p:ext uri="{BB962C8B-B14F-4D97-AF65-F5344CB8AC3E}">
        <p14:creationId xmlns:p14="http://schemas.microsoft.com/office/powerpoint/2010/main" val="35260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5" name="Tijdelijke aanduiding voor verticale tekst 1"/>
          <p:cNvSpPr txBox="1">
            <a:spLocks/>
          </p:cNvSpPr>
          <p:nvPr/>
        </p:nvSpPr>
        <p:spPr>
          <a:xfrm>
            <a:off x="308401" y="1012523"/>
            <a:ext cx="4529721"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Netgedreven</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aanpassen van energienetten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leidt tot Toekomstbestendige energienetten voor zowel klanten als markpartijen waarmee transportfunctionaliteit en transportcapaciteit wordt gerealiseerd voor het transporteren van energie en aansluitcapaciteit voor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‘Contracteren, aan- en afsluiten van gebruikers’.</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Instandhouden</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van energienetten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omvat het preventief onderhouden van de energienetten en het oplossen van storingen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alarmgedreven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en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klantgedreven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en leidt tot betrouwbare netten waarmee de afgesproken kwaliteit wordt geborgd/hersteld voor het transporteren van energie. </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Managen van beschikbare energienetcapaciteit</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betreft het managen van de met de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Netgedreven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aanpassen energienetten’ beschikbaar gemaakte energienetcapaciteit en via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flex</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afspraken verkregen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flex</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capaciteit en leidt tot ‘Transportcapaciteit’ voor het transporteren van energie.</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Transporteren van energie</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leidt tot energie voor de klanten.</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Reconstrueren van energienetten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leidt tot reconstructie van energienetten voor overheden en grootzakelijke klanten opdat de ligging van de energienetten past in de omgeving en het transporteren van energie voortgang kan vinden.</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streams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Toewijzen van energie-uitwisseling</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(alloceren en reconciliëren) en ‘</a:t>
            </a:r>
            <a:r>
              <a:rPr kumimoji="0" lang="nl-NL" sz="975" b="1"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Beschikbaarstellen</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van netbeheerdata</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betreft het realiseren van dataproducten voor de marktpartijen uit data die bij de andere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value</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streams zijn ontstaan opdat de energiemarkt functioneert en de energietransitie maximaal wordt ondersteund. </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endPar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endPar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pic>
        <p:nvPicPr>
          <p:cNvPr id="6" name="Afbeelding 5"/>
          <p:cNvPicPr>
            <a:picLocks noChangeAspect="1"/>
          </p:cNvPicPr>
          <p:nvPr/>
        </p:nvPicPr>
        <p:blipFill>
          <a:blip r:embed="rId2"/>
          <a:stretch>
            <a:fillRect/>
          </a:stretch>
        </p:blipFill>
        <p:spPr>
          <a:xfrm>
            <a:off x="5944233" y="2270272"/>
            <a:ext cx="1248703" cy="695303"/>
          </a:xfrm>
          <a:prstGeom prst="rect">
            <a:avLst/>
          </a:prstGeom>
          <a:noFill/>
        </p:spPr>
      </p:pic>
      <p:grpSp>
        <p:nvGrpSpPr>
          <p:cNvPr id="9" name="Group 17">
            <a:extLst>
              <a:ext uri="{FF2B5EF4-FFF2-40B4-BE49-F238E27FC236}">
                <a16:creationId xmlns:a16="http://schemas.microsoft.com/office/drawing/2014/main" id="{8096BAB2-B692-49BD-8C23-7BA55C82E0F8}"/>
              </a:ext>
            </a:extLst>
          </p:cNvPr>
          <p:cNvGrpSpPr/>
          <p:nvPr/>
        </p:nvGrpSpPr>
        <p:grpSpPr>
          <a:xfrm>
            <a:off x="8551684" y="1465914"/>
            <a:ext cx="499683" cy="428884"/>
            <a:chOff x="416496" y="1911318"/>
            <a:chExt cx="721764" cy="571845"/>
          </a:xfrm>
        </p:grpSpPr>
        <p:sp>
          <p:nvSpPr>
            <p:cNvPr id="10"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1"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2"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3"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4"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5"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grpSp>
      <p:sp>
        <p:nvSpPr>
          <p:cNvPr id="16" name="Tekstvak 15"/>
          <p:cNvSpPr txBox="1"/>
          <p:nvPr/>
        </p:nvSpPr>
        <p:spPr>
          <a:xfrm>
            <a:off x="8540344" y="1903592"/>
            <a:ext cx="537327"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Light"/>
                <a:ea typeface="+mn-ea"/>
                <a:cs typeface="+mn-cs"/>
              </a:rPr>
              <a:t>K</a:t>
            </a:r>
            <a:r>
              <a:rPr kumimoji="0" lang="nl-NL" sz="900" b="0" i="0" u="none" strike="noStrike" kern="1200" cap="none" spc="0" normalizeH="0" baseline="0" noProof="0" err="1">
                <a:ln>
                  <a:noFill/>
                </a:ln>
                <a:solidFill>
                  <a:prstClr val="black"/>
                </a:solidFill>
                <a:effectLst/>
                <a:uLnTx/>
                <a:uFillTx/>
                <a:latin typeface="Calibri Light"/>
                <a:ea typeface="+mn-ea"/>
                <a:cs typeface="+mn-cs"/>
              </a:rPr>
              <a:t>lanten</a:t>
            </a:r>
            <a:endParaRPr kumimoji="0" lang="nl-NL" sz="900" b="0" i="0" u="none" strike="noStrike" kern="1200" cap="none" spc="0" normalizeH="0" baseline="0" noProof="0">
              <a:ln>
                <a:noFill/>
              </a:ln>
              <a:solidFill>
                <a:prstClr val="black"/>
              </a:solidFill>
              <a:effectLst/>
              <a:uLnTx/>
              <a:uFillTx/>
              <a:latin typeface="Calibri Light"/>
              <a:ea typeface="+mn-ea"/>
              <a:cs typeface="+mn-cs"/>
            </a:endParaRPr>
          </a:p>
        </p:txBody>
      </p:sp>
      <p:sp>
        <p:nvSpPr>
          <p:cNvPr id="17" name="Tekstvak 16"/>
          <p:cNvSpPr txBox="1"/>
          <p:nvPr/>
        </p:nvSpPr>
        <p:spPr>
          <a:xfrm>
            <a:off x="6095760" y="2908888"/>
            <a:ext cx="1027076"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200" b="1" i="1" u="none" strike="noStrike" kern="1200" cap="none" spc="0" normalizeH="0" baseline="0" noProof="0">
                <a:ln>
                  <a:noFill/>
                </a:ln>
                <a:solidFill>
                  <a:prstClr val="black"/>
                </a:solidFill>
                <a:effectLst/>
                <a:uLnTx/>
                <a:uFillTx/>
                <a:latin typeface="Calibri Light"/>
                <a:ea typeface="+mn-ea"/>
                <a:cs typeface="+mn-cs"/>
              </a:rPr>
              <a:t>Energienetten</a:t>
            </a:r>
          </a:p>
        </p:txBody>
      </p:sp>
      <p:grpSp>
        <p:nvGrpSpPr>
          <p:cNvPr id="18" name="Group 17">
            <a:extLst>
              <a:ext uri="{FF2B5EF4-FFF2-40B4-BE49-F238E27FC236}">
                <a16:creationId xmlns:a16="http://schemas.microsoft.com/office/drawing/2014/main" id="{8096BAB2-B692-49BD-8C23-7BA55C82E0F8}"/>
              </a:ext>
            </a:extLst>
          </p:cNvPr>
          <p:cNvGrpSpPr/>
          <p:nvPr/>
        </p:nvGrpSpPr>
        <p:grpSpPr>
          <a:xfrm>
            <a:off x="8500223" y="3466572"/>
            <a:ext cx="499683" cy="428884"/>
            <a:chOff x="416496" y="1911318"/>
            <a:chExt cx="721764" cy="571845"/>
          </a:xfrm>
        </p:grpSpPr>
        <p:sp>
          <p:nvSpPr>
            <p:cNvPr id="19"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0"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1"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2"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3"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4"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grpSp>
      <p:sp>
        <p:nvSpPr>
          <p:cNvPr id="25" name="Tekstvak 24"/>
          <p:cNvSpPr txBox="1"/>
          <p:nvPr/>
        </p:nvSpPr>
        <p:spPr>
          <a:xfrm>
            <a:off x="8382699" y="3895455"/>
            <a:ext cx="829073"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Light"/>
                <a:ea typeface="+mn-ea"/>
                <a:cs typeface="+mn-cs"/>
              </a:rPr>
              <a:t>Marktpartijen</a:t>
            </a:r>
          </a:p>
        </p:txBody>
      </p:sp>
      <p:sp>
        <p:nvSpPr>
          <p:cNvPr id="26" name="Punthaak 25"/>
          <p:cNvSpPr/>
          <p:nvPr/>
        </p:nvSpPr>
        <p:spPr>
          <a:xfrm>
            <a:off x="5638285" y="1220473"/>
            <a:ext cx="1036762" cy="581610"/>
          </a:xfrm>
          <a:prstGeom prst="chevron">
            <a:avLst>
              <a:gd name="adj" fmla="val 27179"/>
            </a:avLst>
          </a:prstGeom>
          <a:solidFill>
            <a:srgbClr val="FFD100"/>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err="1">
                <a:ln>
                  <a:noFill/>
                </a:ln>
                <a:solidFill>
                  <a:srgbClr val="625D62"/>
                </a:solidFill>
                <a:effectLst/>
                <a:uLnTx/>
                <a:uFillTx/>
                <a:latin typeface="Calibri Light"/>
                <a:ea typeface="+mn-ea"/>
                <a:cs typeface="+mn-cs"/>
              </a:rPr>
              <a:t>Contracteren,aan</a:t>
            </a:r>
            <a:r>
              <a:rPr kumimoji="0" lang="nl-NL" sz="975" b="0" i="0" u="none" strike="noStrike" kern="0" cap="none" spc="0" normalizeH="0" baseline="0" noProof="0">
                <a:ln>
                  <a:noFill/>
                </a:ln>
                <a:solidFill>
                  <a:srgbClr val="625D62"/>
                </a:solidFill>
                <a:effectLst/>
                <a:uLnTx/>
                <a:uFillTx/>
                <a:latin typeface="Calibri Light"/>
                <a:ea typeface="+mn-ea"/>
                <a:cs typeface="+mn-cs"/>
              </a:rPr>
              <a:t>- </a:t>
            </a:r>
            <a:r>
              <a:rPr kumimoji="0" lang="nl-NL" sz="975" b="0" i="0" u="none" strike="noStrike" kern="0" cap="none" spc="0" normalizeH="0" baseline="0" noProof="0">
                <a:ln>
                  <a:noFill/>
                </a:ln>
                <a:solidFill>
                  <a:srgbClr val="625D62">
                    <a:lumMod val="50000"/>
                  </a:srgbClr>
                </a:solidFill>
                <a:effectLst/>
                <a:uLnTx/>
                <a:uFillTx/>
                <a:latin typeface="Calibri Light"/>
                <a:ea typeface="+mn-ea"/>
                <a:cs typeface="+mn-cs"/>
              </a:rPr>
              <a:t>en</a:t>
            </a:r>
            <a:r>
              <a:rPr kumimoji="0" lang="nl-NL" sz="975" b="0" i="0" u="none" strike="noStrike" kern="0" cap="none" spc="0" normalizeH="0" baseline="0" noProof="0">
                <a:ln>
                  <a:noFill/>
                </a:ln>
                <a:solidFill>
                  <a:srgbClr val="625D62"/>
                </a:solidFill>
                <a:effectLst/>
                <a:uLnTx/>
                <a:uFillTx/>
                <a:latin typeface="Calibri Light"/>
                <a:ea typeface="+mn-ea"/>
                <a:cs typeface="+mn-cs"/>
              </a:rPr>
              <a:t> afsluiten van gebruikers</a:t>
            </a:r>
          </a:p>
        </p:txBody>
      </p:sp>
      <p:sp>
        <p:nvSpPr>
          <p:cNvPr id="27" name="Punthaak 26"/>
          <p:cNvSpPr/>
          <p:nvPr/>
        </p:nvSpPr>
        <p:spPr>
          <a:xfrm>
            <a:off x="7240665" y="1959008"/>
            <a:ext cx="1055631" cy="581610"/>
          </a:xfrm>
          <a:prstGeom prst="chevron">
            <a:avLst>
              <a:gd name="adj" fmla="val 27179"/>
            </a:avLst>
          </a:prstGeom>
          <a:solidFill>
            <a:srgbClr val="FF9900"/>
          </a:solidFill>
          <a:ln w="12700" cap="flat" cmpd="sng" algn="ctr">
            <a:noFill/>
            <a:prstDash val="solid"/>
            <a:miter lim="800000"/>
          </a:ln>
          <a:effectLst/>
        </p:spPr>
        <p:txBody>
          <a:bodyPr wrap="none" lIns="5400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Reconstrueren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van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energienetten</a:t>
            </a:r>
          </a:p>
        </p:txBody>
      </p:sp>
      <p:sp>
        <p:nvSpPr>
          <p:cNvPr id="28" name="Punthaak 27"/>
          <p:cNvSpPr/>
          <p:nvPr/>
        </p:nvSpPr>
        <p:spPr>
          <a:xfrm>
            <a:off x="6662053" y="1237700"/>
            <a:ext cx="1036762" cy="581610"/>
          </a:xfrm>
          <a:prstGeom prst="chevron">
            <a:avLst>
              <a:gd name="adj" fmla="val 27179"/>
            </a:avLst>
          </a:prstGeom>
          <a:solidFill>
            <a:schemeClr val="accent2"/>
          </a:solidFill>
          <a:ln w="12700" cap="flat" cmpd="sng" algn="ctr">
            <a:noFill/>
            <a:prstDash val="solid"/>
            <a:miter lim="800000"/>
          </a:ln>
          <a:effectLst/>
        </p:spPr>
        <p:txBody>
          <a:bodyPr wrap="none"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Transporteren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van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energie</a:t>
            </a:r>
          </a:p>
        </p:txBody>
      </p:sp>
      <p:sp>
        <p:nvSpPr>
          <p:cNvPr id="29" name="Punthaak 28"/>
          <p:cNvSpPr/>
          <p:nvPr/>
        </p:nvSpPr>
        <p:spPr>
          <a:xfrm>
            <a:off x="7240665" y="2692720"/>
            <a:ext cx="1036762" cy="568946"/>
          </a:xfrm>
          <a:prstGeom prst="chevron">
            <a:avLst>
              <a:gd name="adj" fmla="val 27179"/>
            </a:avLst>
          </a:prstGeom>
          <a:solidFill>
            <a:srgbClr val="3399FF"/>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Managen van beschikbare energienet capaciteit</a:t>
            </a:r>
          </a:p>
        </p:txBody>
      </p:sp>
      <p:sp>
        <p:nvSpPr>
          <p:cNvPr id="30" name="Punthaak 29"/>
          <p:cNvSpPr/>
          <p:nvPr/>
        </p:nvSpPr>
        <p:spPr>
          <a:xfrm>
            <a:off x="4899044" y="1960550"/>
            <a:ext cx="1036762" cy="581610"/>
          </a:xfrm>
          <a:prstGeom prst="chevron">
            <a:avLst>
              <a:gd name="adj" fmla="val 27179"/>
            </a:avLst>
          </a:prstGeom>
          <a:solidFill>
            <a:srgbClr val="FF0000"/>
          </a:solidFill>
          <a:ln w="12700" cap="flat" cmpd="sng" algn="ctr">
            <a:noFill/>
            <a:prstDash val="solid"/>
            <a:miter lim="800000"/>
          </a:ln>
          <a:effectLst/>
        </p:spPr>
        <p:txBody>
          <a:bodyPr wrap="none" lIns="5400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err="1">
                <a:ln>
                  <a:noFill/>
                </a:ln>
                <a:solidFill>
                  <a:prstClr val="white"/>
                </a:solidFill>
                <a:effectLst/>
                <a:uLnTx/>
                <a:uFillTx/>
                <a:latin typeface="Calibri Light"/>
                <a:ea typeface="+mn-ea"/>
                <a:cs typeface="+mn-cs"/>
              </a:rPr>
              <a:t>Instandhouden</a:t>
            </a:r>
            <a:endParaRPr kumimoji="0" lang="nl-NL" sz="975" b="0" i="0" u="none" strike="noStrike" kern="0" cap="none" spc="0" normalizeH="0" baseline="0" noProof="0">
              <a:ln>
                <a:noFill/>
              </a:ln>
              <a:solidFill>
                <a:prstClr val="white"/>
              </a:solidFill>
              <a:effectLst/>
              <a:uLnTx/>
              <a:uFillTx/>
              <a:latin typeface="Calibri Ligh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van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energienetten</a:t>
            </a:r>
          </a:p>
        </p:txBody>
      </p:sp>
      <p:sp>
        <p:nvSpPr>
          <p:cNvPr id="31" name="Punthaak 30"/>
          <p:cNvSpPr/>
          <p:nvPr/>
        </p:nvSpPr>
        <p:spPr>
          <a:xfrm>
            <a:off x="4899044" y="2680660"/>
            <a:ext cx="1036762" cy="581610"/>
          </a:xfrm>
          <a:prstGeom prst="chevron">
            <a:avLst>
              <a:gd name="adj" fmla="val 27179"/>
            </a:avLst>
          </a:prstGeom>
          <a:solidFill>
            <a:srgbClr val="C00000"/>
          </a:solidFill>
          <a:ln w="12700" cap="flat" cmpd="sng" algn="ctr">
            <a:noFill/>
            <a:prstDash val="solid"/>
            <a:miter lim="800000"/>
          </a:ln>
          <a:effectLst/>
        </p:spPr>
        <p:txBody>
          <a:bodyPr wrap="none"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err="1">
                <a:ln>
                  <a:noFill/>
                </a:ln>
                <a:solidFill>
                  <a:prstClr val="white"/>
                </a:solidFill>
                <a:effectLst/>
                <a:uLnTx/>
                <a:uFillTx/>
                <a:latin typeface="Calibri Light"/>
                <a:ea typeface="+mn-ea"/>
                <a:cs typeface="+mn-cs"/>
              </a:rPr>
              <a:t>Netgedreven</a:t>
            </a:r>
            <a:r>
              <a:rPr kumimoji="0" lang="nl-NL" sz="975" b="0" i="0" u="none" strike="noStrike" kern="0" cap="none" spc="0" normalizeH="0" baseline="0" noProof="0">
                <a:ln>
                  <a:noFill/>
                </a:ln>
                <a:solidFill>
                  <a:prstClr val="white"/>
                </a:solidFill>
                <a:effectLst/>
                <a:uLnTx/>
                <a:uFillTx/>
                <a:latin typeface="Calibri Light"/>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  aanpassen van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energienetten</a:t>
            </a:r>
          </a:p>
        </p:txBody>
      </p:sp>
      <p:sp>
        <p:nvSpPr>
          <p:cNvPr id="32" name="Punthaak 31"/>
          <p:cNvSpPr/>
          <p:nvPr/>
        </p:nvSpPr>
        <p:spPr>
          <a:xfrm>
            <a:off x="5636603" y="3415919"/>
            <a:ext cx="1036762" cy="581610"/>
          </a:xfrm>
          <a:prstGeom prst="chevron">
            <a:avLst>
              <a:gd name="adj" fmla="val 27179"/>
            </a:avLst>
          </a:prstGeom>
          <a:solidFill>
            <a:srgbClr val="B2CF39"/>
          </a:solidFill>
        </p:spPr>
        <p:txBody>
          <a:bodyPr wrap="none" lIns="54000" tIns="27000" rIns="0" bIns="27000" rtlCol="0" anchor="ctr">
            <a:noAutofit/>
          </a:bodyPr>
          <a:lstStyle/>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Toewijzen van</a:t>
            </a:r>
          </a:p>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Energie-</a:t>
            </a:r>
            <a:b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b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uitwisseling</a:t>
            </a:r>
          </a:p>
        </p:txBody>
      </p:sp>
      <p:sp>
        <p:nvSpPr>
          <p:cNvPr id="33" name="Punthaak 32"/>
          <p:cNvSpPr/>
          <p:nvPr/>
        </p:nvSpPr>
        <p:spPr>
          <a:xfrm>
            <a:off x="6662053" y="3408302"/>
            <a:ext cx="1036762" cy="581610"/>
          </a:xfrm>
          <a:prstGeom prst="chevron">
            <a:avLst>
              <a:gd name="adj" fmla="val 27179"/>
            </a:avLst>
          </a:prstGeom>
          <a:solidFill>
            <a:srgbClr val="00B050"/>
          </a:solidFill>
        </p:spPr>
        <p:txBody>
          <a:bodyPr wrap="none" lIns="0" tIns="27000" rIns="0" bIns="27000" rtlCol="0" anchor="ctr">
            <a:noAutofit/>
          </a:bodyPr>
          <a:lstStyle/>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Beschikbaar</a:t>
            </a:r>
          </a:p>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 stellen van</a:t>
            </a:r>
          </a:p>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netbeheerdata</a:t>
            </a:r>
          </a:p>
        </p:txBody>
      </p:sp>
      <p:cxnSp>
        <p:nvCxnSpPr>
          <p:cNvPr id="40" name="Rechte verbindingslijn met pijl 39">
            <a:extLst>
              <a:ext uri="{FF2B5EF4-FFF2-40B4-BE49-F238E27FC236}">
                <a16:creationId xmlns:a16="http://schemas.microsoft.com/office/drawing/2014/main" id="{2243C69E-04D7-4B01-8DFF-589AD324C5B2}"/>
              </a:ext>
            </a:extLst>
          </p:cNvPr>
          <p:cNvCxnSpPr>
            <a:cxnSpLocks/>
          </p:cNvCxnSpPr>
          <p:nvPr/>
        </p:nvCxnSpPr>
        <p:spPr>
          <a:xfrm>
            <a:off x="8382022" y="1220473"/>
            <a:ext cx="0" cy="973106"/>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oup 17">
            <a:extLst>
              <a:ext uri="{FF2B5EF4-FFF2-40B4-BE49-F238E27FC236}">
                <a16:creationId xmlns:a16="http://schemas.microsoft.com/office/drawing/2014/main" id="{4313D612-6BD9-41D6-B957-CCC03E37150F}"/>
              </a:ext>
            </a:extLst>
          </p:cNvPr>
          <p:cNvGrpSpPr/>
          <p:nvPr/>
        </p:nvGrpSpPr>
        <p:grpSpPr>
          <a:xfrm>
            <a:off x="8551684" y="2473834"/>
            <a:ext cx="499683" cy="428884"/>
            <a:chOff x="416496" y="1911318"/>
            <a:chExt cx="721764" cy="571845"/>
          </a:xfrm>
        </p:grpSpPr>
        <p:sp>
          <p:nvSpPr>
            <p:cNvPr id="42" name="Oval 57">
              <a:extLst>
                <a:ext uri="{FF2B5EF4-FFF2-40B4-BE49-F238E27FC236}">
                  <a16:creationId xmlns:a16="http://schemas.microsoft.com/office/drawing/2014/main" id="{7EBA2555-D8BF-4C97-A29C-7410FD671E5F}"/>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3" name="Flowchart: Delay 41">
              <a:extLst>
                <a:ext uri="{FF2B5EF4-FFF2-40B4-BE49-F238E27FC236}">
                  <a16:creationId xmlns:a16="http://schemas.microsoft.com/office/drawing/2014/main" id="{3AC0E422-8DB1-4685-9E7B-49293240187B}"/>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4" name="Oval 59">
              <a:extLst>
                <a:ext uri="{FF2B5EF4-FFF2-40B4-BE49-F238E27FC236}">
                  <a16:creationId xmlns:a16="http://schemas.microsoft.com/office/drawing/2014/main" id="{D897D095-30D6-49F3-8CBD-4BCDEF39CEE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5" name="Oval 60">
              <a:extLst>
                <a:ext uri="{FF2B5EF4-FFF2-40B4-BE49-F238E27FC236}">
                  <a16:creationId xmlns:a16="http://schemas.microsoft.com/office/drawing/2014/main" id="{45A7B7D8-E1C3-4D54-9CDD-06057F325C78}"/>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6" name="Flowchart: Delay 41">
              <a:extLst>
                <a:ext uri="{FF2B5EF4-FFF2-40B4-BE49-F238E27FC236}">
                  <a16:creationId xmlns:a16="http://schemas.microsoft.com/office/drawing/2014/main" id="{79B1E621-48B7-4495-9A10-797471045F6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7" name="Flowchart: Delay 41">
              <a:extLst>
                <a:ext uri="{FF2B5EF4-FFF2-40B4-BE49-F238E27FC236}">
                  <a16:creationId xmlns:a16="http://schemas.microsoft.com/office/drawing/2014/main" id="{A5713EE8-0A96-455F-BC19-0A5B27DC855E}"/>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grpSp>
      <p:sp>
        <p:nvSpPr>
          <p:cNvPr id="48" name="Tekstvak 47">
            <a:extLst>
              <a:ext uri="{FF2B5EF4-FFF2-40B4-BE49-F238E27FC236}">
                <a16:creationId xmlns:a16="http://schemas.microsoft.com/office/drawing/2014/main" id="{7A5ADDE0-0830-4409-B034-C85476D6A1AB}"/>
              </a:ext>
            </a:extLst>
          </p:cNvPr>
          <p:cNvSpPr txBox="1"/>
          <p:nvPr/>
        </p:nvSpPr>
        <p:spPr>
          <a:xfrm>
            <a:off x="8405261" y="2911512"/>
            <a:ext cx="809837"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Light"/>
                <a:ea typeface="+mn-ea"/>
                <a:cs typeface="+mn-cs"/>
              </a:rPr>
              <a:t>Maatschappij</a:t>
            </a:r>
          </a:p>
        </p:txBody>
      </p:sp>
      <p:cxnSp>
        <p:nvCxnSpPr>
          <p:cNvPr id="49" name="Rechte verbindingslijn met pijl 48">
            <a:extLst>
              <a:ext uri="{FF2B5EF4-FFF2-40B4-BE49-F238E27FC236}">
                <a16:creationId xmlns:a16="http://schemas.microsoft.com/office/drawing/2014/main" id="{5CAC60F4-9A5C-41F4-A495-23F8EB74B75F}"/>
              </a:ext>
            </a:extLst>
          </p:cNvPr>
          <p:cNvCxnSpPr>
            <a:cxnSpLocks/>
          </p:cNvCxnSpPr>
          <p:nvPr/>
        </p:nvCxnSpPr>
        <p:spPr>
          <a:xfrm>
            <a:off x="8382022" y="2291055"/>
            <a:ext cx="0" cy="991394"/>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AB1AB00A-BC29-4591-9B8B-3E71298DB279}"/>
              </a:ext>
            </a:extLst>
          </p:cNvPr>
          <p:cNvCxnSpPr>
            <a:cxnSpLocks/>
          </p:cNvCxnSpPr>
          <p:nvPr/>
        </p:nvCxnSpPr>
        <p:spPr>
          <a:xfrm>
            <a:off x="8382022" y="3408302"/>
            <a:ext cx="0" cy="668081"/>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Waardestromen</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Toelichting samenhang </a:t>
            </a: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waardestromen</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pic>
        <p:nvPicPr>
          <p:cNvPr id="51" name="Afbeelding 50">
            <a:extLst>
              <a:ext uri="{FF2B5EF4-FFF2-40B4-BE49-F238E27FC236}">
                <a16:creationId xmlns:a16="http://schemas.microsoft.com/office/drawing/2014/main" id="{3E55FF3B-C84B-40FA-91CC-15C6E707A2E0}"/>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78767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14</a:t>
            </a:fld>
            <a:endParaRPr lang="en-GB" sz="750" b="0">
              <a:solidFill>
                <a:srgbClr val="625D62">
                  <a:tint val="75000"/>
                </a:srgbClr>
              </a:solidFill>
              <a:latin typeface="Arial"/>
            </a:endParaRPr>
          </a:p>
        </p:txBody>
      </p:sp>
      <p:sp>
        <p:nvSpPr>
          <p:cNvPr id="23" name="Vijfhoek 22"/>
          <p:cNvSpPr/>
          <p:nvPr/>
        </p:nvSpPr>
        <p:spPr>
          <a:xfrm>
            <a:off x="451754" y="1733641"/>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4" name="Vijfhoek 23"/>
          <p:cNvSpPr/>
          <p:nvPr/>
        </p:nvSpPr>
        <p:spPr>
          <a:xfrm>
            <a:off x="458973" y="2130681"/>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5" name="Vijfhoek 24"/>
          <p:cNvSpPr/>
          <p:nvPr/>
        </p:nvSpPr>
        <p:spPr>
          <a:xfrm>
            <a:off x="457770" y="2512082"/>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6" name="Vijfhoek 25"/>
          <p:cNvSpPr/>
          <p:nvPr/>
        </p:nvSpPr>
        <p:spPr>
          <a:xfrm>
            <a:off x="464990" y="290912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7" name="Vijfhoek 26"/>
          <p:cNvSpPr/>
          <p:nvPr/>
        </p:nvSpPr>
        <p:spPr>
          <a:xfrm>
            <a:off x="463787" y="3290528"/>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8" name="Vijfhoek 27"/>
          <p:cNvSpPr/>
          <p:nvPr/>
        </p:nvSpPr>
        <p:spPr>
          <a:xfrm>
            <a:off x="471005" y="3673132"/>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0" name="Vijfhoek 29"/>
          <p:cNvSpPr/>
          <p:nvPr/>
        </p:nvSpPr>
        <p:spPr>
          <a:xfrm>
            <a:off x="458972" y="135945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1" name="Tijdelijke aanduiding voor verticale tekst 1"/>
          <p:cNvSpPr txBox="1">
            <a:spLocks/>
          </p:cNvSpPr>
          <p:nvPr/>
        </p:nvSpPr>
        <p:spPr>
          <a:xfrm>
            <a:off x="4786093" y="913910"/>
            <a:ext cx="4311673"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50000"/>
              </a:lnSpc>
              <a:spcBef>
                <a:spcPts val="450"/>
              </a:spcBef>
              <a:spcAft>
                <a:spcPts val="450"/>
              </a:spcAft>
              <a:buClr>
                <a:srgbClr val="4D4D4D"/>
              </a:buClr>
              <a:buNone/>
              <a:defRPr/>
            </a:pPr>
            <a:r>
              <a:rPr lang="nl-NL" sz="1200" b="1">
                <a:solidFill>
                  <a:srgbClr val="4D4D4D"/>
                </a:solidFill>
              </a:rPr>
              <a:t>Product</a:t>
            </a:r>
          </a:p>
          <a:p>
            <a:pPr marL="0" indent="0" defTabSz="539354">
              <a:lnSpc>
                <a:spcPct val="150000"/>
              </a:lnSpc>
              <a:spcBef>
                <a:spcPts val="450"/>
              </a:spcBef>
              <a:spcAft>
                <a:spcPts val="450"/>
              </a:spcAft>
              <a:buClr>
                <a:srgbClr val="4D4D4D"/>
              </a:buClr>
              <a:buNone/>
              <a:defRPr/>
            </a:pPr>
            <a:r>
              <a:rPr lang="nl-NL" sz="1200">
                <a:solidFill>
                  <a:srgbClr val="4D4D4D"/>
                </a:solidFill>
              </a:rPr>
              <a:t>Business Strategie, Business Plan en Rapportage </a:t>
            </a:r>
          </a:p>
          <a:p>
            <a:pPr marL="0" indent="0" defTabSz="539354">
              <a:lnSpc>
                <a:spcPct val="150000"/>
              </a:lnSpc>
              <a:spcBef>
                <a:spcPts val="450"/>
              </a:spcBef>
              <a:spcAft>
                <a:spcPts val="450"/>
              </a:spcAft>
              <a:buClr>
                <a:srgbClr val="4D4D4D"/>
              </a:buClr>
              <a:buNone/>
              <a:defRPr/>
            </a:pPr>
            <a:r>
              <a:rPr lang="nl-NL" sz="1200">
                <a:solidFill>
                  <a:srgbClr val="4D4D4D"/>
                </a:solidFill>
              </a:rPr>
              <a:t>Bedrijfsinrichting</a:t>
            </a:r>
          </a:p>
          <a:p>
            <a:pPr marL="0" indent="0" defTabSz="539354">
              <a:lnSpc>
                <a:spcPct val="150000"/>
              </a:lnSpc>
              <a:spcBef>
                <a:spcPts val="450"/>
              </a:spcBef>
              <a:spcAft>
                <a:spcPts val="200"/>
              </a:spcAft>
              <a:buClr>
                <a:srgbClr val="4D4D4D"/>
              </a:buClr>
              <a:buNone/>
              <a:defRPr/>
            </a:pPr>
            <a:r>
              <a:rPr lang="nl-NL" sz="1200">
                <a:solidFill>
                  <a:srgbClr val="4D4D4D"/>
                </a:solidFill>
              </a:rPr>
              <a:t>Compliant organisatie</a:t>
            </a:r>
          </a:p>
          <a:p>
            <a:pPr marL="0" indent="0" defTabSz="539354">
              <a:lnSpc>
                <a:spcPct val="150000"/>
              </a:lnSpc>
              <a:spcBef>
                <a:spcPts val="450"/>
              </a:spcBef>
              <a:spcAft>
                <a:spcPts val="200"/>
              </a:spcAft>
              <a:buClr>
                <a:srgbClr val="4D4D4D"/>
              </a:buClr>
              <a:buNone/>
              <a:defRPr/>
            </a:pPr>
            <a:r>
              <a:rPr lang="nl-NL" sz="1200">
                <a:solidFill>
                  <a:srgbClr val="4D4D4D"/>
                </a:solidFill>
              </a:rPr>
              <a:t>Inzetbare medewerkers (incl. fysieke en digitale werkplek)</a:t>
            </a:r>
          </a:p>
          <a:p>
            <a:pPr marL="0" indent="0" defTabSz="539354">
              <a:lnSpc>
                <a:spcPct val="150000"/>
              </a:lnSpc>
              <a:spcBef>
                <a:spcPts val="800"/>
              </a:spcBef>
              <a:spcAft>
                <a:spcPts val="450"/>
              </a:spcAft>
              <a:buClr>
                <a:srgbClr val="4D4D4D"/>
              </a:buClr>
              <a:buNone/>
              <a:defRPr/>
            </a:pPr>
            <a:r>
              <a:rPr lang="nl-NL" sz="1200">
                <a:solidFill>
                  <a:srgbClr val="4D4D4D"/>
                </a:solidFill>
              </a:rPr>
              <a:t>Uitgevoerd proces en/of beschikbare data</a:t>
            </a:r>
          </a:p>
          <a:p>
            <a:pPr marL="0" indent="0" defTabSz="539354">
              <a:lnSpc>
                <a:spcPct val="150000"/>
              </a:lnSpc>
              <a:spcBef>
                <a:spcPts val="400"/>
              </a:spcBef>
              <a:spcAft>
                <a:spcPts val="450"/>
              </a:spcAft>
              <a:buClr>
                <a:srgbClr val="4D4D4D"/>
              </a:buClr>
              <a:buNone/>
              <a:defRPr/>
            </a:pPr>
            <a:r>
              <a:rPr lang="nl-NL" sz="1200">
                <a:solidFill>
                  <a:srgbClr val="4D4D4D"/>
                </a:solidFill>
              </a:rPr>
              <a:t>Beschikbare goederen en diensten</a:t>
            </a:r>
          </a:p>
          <a:p>
            <a:pPr marL="0" indent="0" defTabSz="539354">
              <a:lnSpc>
                <a:spcPct val="150000"/>
              </a:lnSpc>
              <a:spcBef>
                <a:spcPts val="300"/>
              </a:spcBef>
              <a:spcAft>
                <a:spcPts val="450"/>
              </a:spcAft>
              <a:buClr>
                <a:srgbClr val="4D4D4D"/>
              </a:buClr>
              <a:buNone/>
              <a:defRPr/>
            </a:pPr>
            <a:r>
              <a:rPr lang="nl-NL" sz="1200">
                <a:solidFill>
                  <a:srgbClr val="4D4D4D"/>
                </a:solidFill>
              </a:rPr>
              <a:t>Beschikbare financiële assets en informatie</a:t>
            </a:r>
          </a:p>
        </p:txBody>
      </p:sp>
      <p:sp>
        <p:nvSpPr>
          <p:cNvPr id="32" name="Tijdelijke aanduiding voor verticale tekst 1"/>
          <p:cNvSpPr txBox="1">
            <a:spLocks/>
          </p:cNvSpPr>
          <p:nvPr/>
        </p:nvSpPr>
        <p:spPr>
          <a:xfrm>
            <a:off x="496053" y="940724"/>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50000"/>
              </a:lnSpc>
              <a:spcBef>
                <a:spcPts val="450"/>
              </a:spcBef>
              <a:spcAft>
                <a:spcPts val="450"/>
              </a:spcAft>
              <a:buClr>
                <a:srgbClr val="4D4D4D"/>
              </a:buClr>
              <a:buNone/>
              <a:defRPr/>
            </a:pPr>
            <a:r>
              <a:rPr lang="nl-NL" sz="1200" b="1">
                <a:solidFill>
                  <a:srgbClr val="4D4D4D"/>
                </a:solidFill>
              </a:rPr>
              <a:t>Waardestroom</a:t>
            </a:r>
          </a:p>
          <a:p>
            <a:pPr marL="0" indent="0" defTabSz="539354">
              <a:lnSpc>
                <a:spcPct val="150000"/>
              </a:lnSpc>
              <a:spcBef>
                <a:spcPts val="450"/>
              </a:spcBef>
              <a:spcAft>
                <a:spcPts val="350"/>
              </a:spcAft>
              <a:buClr>
                <a:srgbClr val="4D4D4D"/>
              </a:buClr>
              <a:buNone/>
              <a:defRPr/>
            </a:pPr>
            <a:r>
              <a:rPr lang="nl-NL" sz="1200">
                <a:solidFill>
                  <a:srgbClr val="4D4D4D"/>
                </a:solidFill>
              </a:rPr>
              <a:t>Bepalen en bewaken strategie en plannen</a:t>
            </a:r>
          </a:p>
          <a:p>
            <a:pPr marL="0" indent="0" defTabSz="539354">
              <a:lnSpc>
                <a:spcPct val="150000"/>
              </a:lnSpc>
              <a:spcBef>
                <a:spcPts val="450"/>
              </a:spcBef>
              <a:spcAft>
                <a:spcPts val="350"/>
              </a:spcAft>
              <a:buClr>
                <a:srgbClr val="4D4D4D"/>
              </a:buClr>
              <a:buNone/>
              <a:defRPr/>
            </a:pPr>
            <a:r>
              <a:rPr lang="nl-NL" sz="1200">
                <a:solidFill>
                  <a:srgbClr val="4D4D4D"/>
                </a:solidFill>
              </a:rPr>
              <a:t>Veranderen bedrijfsinrichting </a:t>
            </a:r>
          </a:p>
          <a:p>
            <a:pPr marL="0" indent="0" defTabSz="539354">
              <a:lnSpc>
                <a:spcPct val="150000"/>
              </a:lnSpc>
              <a:spcBef>
                <a:spcPts val="450"/>
              </a:spcBef>
              <a:spcAft>
                <a:spcPts val="350"/>
              </a:spcAft>
              <a:buClr>
                <a:srgbClr val="4D4D4D"/>
              </a:buClr>
              <a:buNone/>
              <a:defRPr/>
            </a:pPr>
            <a:r>
              <a:rPr lang="nl-NL" sz="1200">
                <a:solidFill>
                  <a:srgbClr val="4D4D4D"/>
                </a:solidFill>
              </a:rPr>
              <a:t>Borgen bedrijfscontinuïteit en compliance</a:t>
            </a:r>
          </a:p>
          <a:p>
            <a:pPr marL="0" indent="0" defTabSz="539354">
              <a:lnSpc>
                <a:spcPct val="150000"/>
              </a:lnSpc>
              <a:spcBef>
                <a:spcPts val="450"/>
              </a:spcBef>
              <a:spcAft>
                <a:spcPts val="350"/>
              </a:spcAft>
              <a:buClr>
                <a:srgbClr val="4D4D4D"/>
              </a:buClr>
              <a:buNone/>
              <a:defRPr/>
            </a:pPr>
            <a:r>
              <a:rPr lang="nl-NL" sz="1200">
                <a:solidFill>
                  <a:srgbClr val="4D4D4D"/>
                </a:solidFill>
              </a:rPr>
              <a:t>Beschikbaar maken en houden van inzetbare medewerkers</a:t>
            </a:r>
          </a:p>
          <a:p>
            <a:pPr marL="0" indent="0" defTabSz="539354">
              <a:lnSpc>
                <a:spcPct val="150000"/>
              </a:lnSpc>
              <a:spcBef>
                <a:spcPts val="450"/>
              </a:spcBef>
              <a:spcAft>
                <a:spcPts val="350"/>
              </a:spcAft>
              <a:buClr>
                <a:srgbClr val="4D4D4D"/>
              </a:buClr>
              <a:buNone/>
              <a:defRPr/>
            </a:pPr>
            <a:r>
              <a:rPr lang="nl-NL" sz="1200">
                <a:solidFill>
                  <a:srgbClr val="4D4D4D"/>
                </a:solidFill>
              </a:rPr>
              <a:t>Realiseren van informatievoorziening</a:t>
            </a:r>
          </a:p>
          <a:p>
            <a:pPr marL="0" indent="0" defTabSz="539354">
              <a:lnSpc>
                <a:spcPct val="150000"/>
              </a:lnSpc>
              <a:spcBef>
                <a:spcPts val="450"/>
              </a:spcBef>
              <a:spcAft>
                <a:spcPts val="350"/>
              </a:spcAft>
              <a:buClr>
                <a:srgbClr val="4D4D4D"/>
              </a:buClr>
              <a:buNone/>
              <a:defRPr/>
            </a:pPr>
            <a:r>
              <a:rPr lang="nl-NL" sz="1200">
                <a:solidFill>
                  <a:srgbClr val="4D4D4D"/>
                </a:solidFill>
              </a:rPr>
              <a:t>Beschikbaar maken en stellen goederen en diensten</a:t>
            </a:r>
          </a:p>
          <a:p>
            <a:pPr marL="0" indent="0" defTabSz="539354">
              <a:lnSpc>
                <a:spcPct val="150000"/>
              </a:lnSpc>
              <a:spcBef>
                <a:spcPts val="450"/>
              </a:spcBef>
              <a:spcAft>
                <a:spcPts val="350"/>
              </a:spcAft>
              <a:buClr>
                <a:srgbClr val="4D4D4D"/>
              </a:buClr>
              <a:buNone/>
              <a:defRPr/>
            </a:pPr>
            <a:r>
              <a:rPr lang="nl-NL" sz="1200">
                <a:solidFill>
                  <a:srgbClr val="4D4D4D"/>
                </a:solidFill>
              </a:rPr>
              <a:t>Beschikbaar maken en stellen financiële assets en informatie</a:t>
            </a:r>
          </a:p>
          <a:p>
            <a:pPr marL="0" indent="0" defTabSz="539354">
              <a:lnSpc>
                <a:spcPct val="150000"/>
              </a:lnSpc>
              <a:spcBef>
                <a:spcPts val="450"/>
              </a:spcBef>
              <a:spcAft>
                <a:spcPts val="450"/>
              </a:spcAft>
              <a:buClr>
                <a:srgbClr val="4D4D4D"/>
              </a:buClr>
              <a:buNone/>
              <a:defRPr/>
            </a:pPr>
            <a:endParaRPr lang="nl-NL" sz="1200">
              <a:solidFill>
                <a:srgbClr val="4D4D4D"/>
              </a:solidFill>
            </a:endParaRPr>
          </a:p>
        </p:txBody>
      </p:sp>
      <p:sp>
        <p:nvSpPr>
          <p:cNvPr id="34" name="Afgeronde rechthoek 33"/>
          <p:cNvSpPr/>
          <p:nvPr/>
        </p:nvSpPr>
        <p:spPr>
          <a:xfrm>
            <a:off x="163316" y="138169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I.A.</a:t>
            </a:r>
          </a:p>
        </p:txBody>
      </p:sp>
      <p:sp>
        <p:nvSpPr>
          <p:cNvPr id="35" name="Afgeronde rechthoek 34"/>
          <p:cNvSpPr/>
          <p:nvPr/>
        </p:nvSpPr>
        <p:spPr>
          <a:xfrm>
            <a:off x="163316" y="2160717"/>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I.C.</a:t>
            </a:r>
          </a:p>
        </p:txBody>
      </p:sp>
      <p:sp>
        <p:nvSpPr>
          <p:cNvPr id="36" name="Afgeronde rechthoek 35"/>
          <p:cNvSpPr/>
          <p:nvPr/>
        </p:nvSpPr>
        <p:spPr>
          <a:xfrm>
            <a:off x="163316" y="2550227"/>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I.D.</a:t>
            </a:r>
          </a:p>
        </p:txBody>
      </p:sp>
      <p:sp>
        <p:nvSpPr>
          <p:cNvPr id="37" name="Afgeronde rechthoek 36"/>
          <p:cNvSpPr/>
          <p:nvPr/>
        </p:nvSpPr>
        <p:spPr>
          <a:xfrm>
            <a:off x="163316" y="1771207"/>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I.B.</a:t>
            </a:r>
          </a:p>
        </p:txBody>
      </p:sp>
      <p:sp>
        <p:nvSpPr>
          <p:cNvPr id="38" name="Afgeronde rechthoek 37"/>
          <p:cNvSpPr/>
          <p:nvPr/>
        </p:nvSpPr>
        <p:spPr>
          <a:xfrm>
            <a:off x="163316" y="2939737"/>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I.E.</a:t>
            </a:r>
          </a:p>
        </p:txBody>
      </p:sp>
      <p:sp>
        <p:nvSpPr>
          <p:cNvPr id="39" name="Afgeronde rechthoek 38"/>
          <p:cNvSpPr/>
          <p:nvPr/>
        </p:nvSpPr>
        <p:spPr>
          <a:xfrm>
            <a:off x="163316" y="3329247"/>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I.F.</a:t>
            </a:r>
          </a:p>
        </p:txBody>
      </p:sp>
      <p:sp>
        <p:nvSpPr>
          <p:cNvPr id="40" name="Afgeronde rechthoek 39"/>
          <p:cNvSpPr/>
          <p:nvPr/>
        </p:nvSpPr>
        <p:spPr>
          <a:xfrm>
            <a:off x="163316" y="3718758"/>
            <a:ext cx="239091" cy="181579"/>
          </a:xfrm>
          <a:prstGeom prst="roundRect">
            <a:avLst/>
          </a:prstGeom>
          <a:solidFill>
            <a:schemeClr val="tx1"/>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I.G.</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Interne (secundaire)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2" name="Afbeelding 1">
            <a:extLst>
              <a:ext uri="{FF2B5EF4-FFF2-40B4-BE49-F238E27FC236}">
                <a16:creationId xmlns:a16="http://schemas.microsoft.com/office/drawing/2014/main" id="{C24369C1-5590-23E8-5ACF-1056CD21D9A5}"/>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71355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4B871B9-18AC-F5F8-9ECE-24E711E25E08}"/>
              </a:ext>
            </a:extLst>
          </p:cNvPr>
          <p:cNvPicPr>
            <a:picLocks noChangeAspect="1"/>
          </p:cNvPicPr>
          <p:nvPr/>
        </p:nvPicPr>
        <p:blipFill>
          <a:blip r:embed="rId2"/>
          <a:stretch>
            <a:fillRect/>
          </a:stretch>
        </p:blipFill>
        <p:spPr>
          <a:xfrm>
            <a:off x="319562" y="682456"/>
            <a:ext cx="8055980" cy="4237445"/>
          </a:xfrm>
          <a:prstGeom prst="rect">
            <a:avLst/>
          </a:prstGeom>
        </p:spPr>
      </p:pic>
      <p:sp>
        <p:nvSpPr>
          <p:cNvPr id="4" name="Ovaal 3"/>
          <p:cNvSpPr/>
          <p:nvPr/>
        </p:nvSpPr>
        <p:spPr>
          <a:xfrm>
            <a:off x="504246" y="189365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2" name="Ovaal 41"/>
          <p:cNvSpPr/>
          <p:nvPr/>
        </p:nvSpPr>
        <p:spPr>
          <a:xfrm>
            <a:off x="487262"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4" name="Ovaal 43"/>
          <p:cNvSpPr/>
          <p:nvPr/>
        </p:nvSpPr>
        <p:spPr>
          <a:xfrm>
            <a:off x="3057884" y="187881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5" name="Ovaal 44"/>
          <p:cNvSpPr/>
          <p:nvPr/>
        </p:nvSpPr>
        <p:spPr>
          <a:xfrm>
            <a:off x="5647563"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46" name="Ovaal 45"/>
          <p:cNvSpPr/>
          <p:nvPr/>
        </p:nvSpPr>
        <p:spPr>
          <a:xfrm>
            <a:off x="5650093" y="303142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6</a:t>
            </a:r>
          </a:p>
        </p:txBody>
      </p:sp>
      <p:sp>
        <p:nvSpPr>
          <p:cNvPr id="47" name="Ovaal 46"/>
          <p:cNvSpPr/>
          <p:nvPr/>
        </p:nvSpPr>
        <p:spPr>
          <a:xfrm>
            <a:off x="6989968" y="191116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7</a:t>
            </a:r>
          </a:p>
        </p:txBody>
      </p:sp>
      <p:cxnSp>
        <p:nvCxnSpPr>
          <p:cNvPr id="11" name="Rechte verbindingslijn 10"/>
          <p:cNvCxnSpPr>
            <a:stCxn id="4" idx="4"/>
            <a:endCxn id="42" idx="0"/>
          </p:cNvCxnSpPr>
          <p:nvPr/>
        </p:nvCxnSpPr>
        <p:spPr>
          <a:xfrm flipH="1">
            <a:off x="593794" y="2110559"/>
            <a:ext cx="16984" cy="35204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1987263"/>
            <a:ext cx="2357558" cy="58378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54" idx="2"/>
          </p:cNvCxnSpPr>
          <p:nvPr/>
        </p:nvCxnSpPr>
        <p:spPr>
          <a:xfrm>
            <a:off x="3270948" y="1987263"/>
            <a:ext cx="2375668" cy="943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a:stCxn id="46" idx="0"/>
            <a:endCxn id="45" idx="4"/>
          </p:cNvCxnSpPr>
          <p:nvPr/>
        </p:nvCxnSpPr>
        <p:spPr>
          <a:xfrm flipH="1" flipV="1">
            <a:off x="5754096" y="2679500"/>
            <a:ext cx="2530" cy="35192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a:stCxn id="46" idx="6"/>
            <a:endCxn id="47" idx="2"/>
          </p:cNvCxnSpPr>
          <p:nvPr/>
        </p:nvCxnSpPr>
        <p:spPr>
          <a:xfrm flipV="1">
            <a:off x="5855938" y="2019618"/>
            <a:ext cx="1134030" cy="112026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46" idx="2"/>
            <a:endCxn id="62" idx="6"/>
          </p:cNvCxnSpPr>
          <p:nvPr/>
        </p:nvCxnSpPr>
        <p:spPr>
          <a:xfrm flipH="1" flipV="1">
            <a:off x="670462" y="3136908"/>
            <a:ext cx="4972412" cy="297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02845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7</a:t>
            </a:r>
          </a:p>
        </p:txBody>
      </p:sp>
      <p:sp>
        <p:nvSpPr>
          <p:cNvPr id="65" name="Ovaal 64"/>
          <p:cNvSpPr/>
          <p:nvPr/>
        </p:nvSpPr>
        <p:spPr>
          <a:xfrm>
            <a:off x="6984017" y="248460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8</a:t>
            </a:r>
          </a:p>
        </p:txBody>
      </p:sp>
      <p:cxnSp>
        <p:nvCxnSpPr>
          <p:cNvPr id="66" name="Rechte verbindingslijn 65"/>
          <p:cNvCxnSpPr>
            <a:stCxn id="65" idx="0"/>
            <a:endCxn id="47" idx="4"/>
          </p:cNvCxnSpPr>
          <p:nvPr/>
        </p:nvCxnSpPr>
        <p:spPr>
          <a:xfrm flipV="1">
            <a:off x="7090549" y="2128069"/>
            <a:ext cx="5951" cy="35653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2621985" y="226314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51" name="Rechte verbindingslijn 50"/>
          <p:cNvCxnSpPr>
            <a:cxnSpLocks/>
            <a:endCxn id="45" idx="2"/>
          </p:cNvCxnSpPr>
          <p:nvPr/>
        </p:nvCxnSpPr>
        <p:spPr>
          <a:xfrm>
            <a:off x="2813392" y="2371599"/>
            <a:ext cx="2834171" cy="19945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4" name="Ovaal 53"/>
          <p:cNvSpPr/>
          <p:nvPr/>
        </p:nvSpPr>
        <p:spPr>
          <a:xfrm>
            <a:off x="5646615" y="188824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cxnSp>
        <p:nvCxnSpPr>
          <p:cNvPr id="56" name="Rechte verbindingslijn 55"/>
          <p:cNvCxnSpPr>
            <a:stCxn id="45" idx="0"/>
            <a:endCxn id="54" idx="4"/>
          </p:cNvCxnSpPr>
          <p:nvPr/>
        </p:nvCxnSpPr>
        <p:spPr>
          <a:xfrm flipH="1" flipV="1">
            <a:off x="5753147" y="2105144"/>
            <a:ext cx="948" cy="35745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5654782" y="358536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6</a:t>
            </a:r>
          </a:p>
        </p:txBody>
      </p:sp>
      <p:cxnSp>
        <p:nvCxnSpPr>
          <p:cNvPr id="60" name="Rechte verbindingslijn 59"/>
          <p:cNvCxnSpPr>
            <a:stCxn id="59" idx="0"/>
            <a:endCxn id="46" idx="4"/>
          </p:cNvCxnSpPr>
          <p:nvPr/>
        </p:nvCxnSpPr>
        <p:spPr>
          <a:xfrm flipH="1" flipV="1">
            <a:off x="5756625" y="3248329"/>
            <a:ext cx="4689" cy="3370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44692" y="356227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8</a:t>
            </a:r>
          </a:p>
        </p:txBody>
      </p:sp>
      <p:cxnSp>
        <p:nvCxnSpPr>
          <p:cNvPr id="63" name="Rechte verbindingslijn 62"/>
          <p:cNvCxnSpPr>
            <a:stCxn id="62" idx="4"/>
            <a:endCxn id="61" idx="0"/>
          </p:cNvCxnSpPr>
          <p:nvPr/>
        </p:nvCxnSpPr>
        <p:spPr>
          <a:xfrm flipH="1">
            <a:off x="551224" y="3245359"/>
            <a:ext cx="12707" cy="316914"/>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24383658-A218-4078-80D4-5C61C1CD7A7C}"/>
              </a:ext>
            </a:extLst>
          </p:cNvPr>
          <p:cNvSpPr/>
          <p:nvPr/>
        </p:nvSpPr>
        <p:spPr>
          <a:xfrm>
            <a:off x="7025133" y="360486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9</a:t>
            </a:r>
          </a:p>
        </p:txBody>
      </p:sp>
      <p:cxnSp>
        <p:nvCxnSpPr>
          <p:cNvPr id="130" name="Rechte verbindingslijn 129">
            <a:extLst>
              <a:ext uri="{FF2B5EF4-FFF2-40B4-BE49-F238E27FC236}">
                <a16:creationId xmlns:a16="http://schemas.microsoft.com/office/drawing/2014/main" id="{D2306CC9-6F14-46F7-BB60-91359C4DA823}"/>
              </a:ext>
            </a:extLst>
          </p:cNvPr>
          <p:cNvCxnSpPr>
            <a:cxnSpLocks/>
            <a:stCxn id="65" idx="4"/>
            <a:endCxn id="128" idx="0"/>
          </p:cNvCxnSpPr>
          <p:nvPr/>
        </p:nvCxnSpPr>
        <p:spPr>
          <a:xfrm>
            <a:off x="7090549" y="2701507"/>
            <a:ext cx="41117" cy="90335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F42E25F0-60D6-48D2-9032-866969F251FE}"/>
              </a:ext>
            </a:extLst>
          </p:cNvPr>
          <p:cNvSpPr/>
          <p:nvPr/>
        </p:nvSpPr>
        <p:spPr>
          <a:xfrm>
            <a:off x="2617296" y="321671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67" name="Rechte verbindingslijn 66">
            <a:extLst>
              <a:ext uri="{FF2B5EF4-FFF2-40B4-BE49-F238E27FC236}">
                <a16:creationId xmlns:a16="http://schemas.microsoft.com/office/drawing/2014/main" id="{4688B8F7-D90B-4EA8-A2A4-1858B1863A81}"/>
              </a:ext>
            </a:extLst>
          </p:cNvPr>
          <p:cNvCxnSpPr>
            <a:cxnSpLocks/>
            <a:stCxn id="64" idx="6"/>
            <a:endCxn id="45" idx="2"/>
          </p:cNvCxnSpPr>
          <p:nvPr/>
        </p:nvCxnSpPr>
        <p:spPr>
          <a:xfrm flipV="1">
            <a:off x="2830360" y="2571050"/>
            <a:ext cx="2817203" cy="75411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8" name="Titel 1">
            <a:extLst>
              <a:ext uri="{FF2B5EF4-FFF2-40B4-BE49-F238E27FC236}">
                <a16:creationId xmlns:a16="http://schemas.microsoft.com/office/drawing/2014/main" id="{78163013-6223-42CB-9823-85D0C79030B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69" name="Tijdelijke aanduiding voor tekst 2">
            <a:extLst>
              <a:ext uri="{FF2B5EF4-FFF2-40B4-BE49-F238E27FC236}">
                <a16:creationId xmlns:a16="http://schemas.microsoft.com/office/drawing/2014/main" id="{BAA492CB-E02B-4D33-BF82-C1CF7D1ADCEE}"/>
              </a:ext>
            </a:extLst>
          </p:cNvPr>
          <p:cNvSpPr txBox="1">
            <a:spLocks/>
          </p:cNvSpPr>
          <p:nvPr/>
        </p:nvSpPr>
        <p:spPr>
          <a:xfrm>
            <a:off x="513000" y="42000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Contracteren, aan-en afsluiten gebruikers</a:t>
            </a:r>
          </a:p>
        </p:txBody>
      </p:sp>
      <p:pic>
        <p:nvPicPr>
          <p:cNvPr id="32" name="Afbeelding 31">
            <a:extLst>
              <a:ext uri="{FF2B5EF4-FFF2-40B4-BE49-F238E27FC236}">
                <a16:creationId xmlns:a16="http://schemas.microsoft.com/office/drawing/2014/main" id="{BDE0BAC8-DFE4-470B-BFE0-77479413252E}"/>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73550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Afgeronde rechthoek 40">
            <a:extLst>
              <a:ext uri="{FF2B5EF4-FFF2-40B4-BE49-F238E27FC236}">
                <a16:creationId xmlns:a16="http://schemas.microsoft.com/office/drawing/2014/main" id="{260E772F-43B0-4D2F-BC6F-F44B284DB4A4}"/>
              </a:ext>
            </a:extLst>
          </p:cNvPr>
          <p:cNvSpPr/>
          <p:nvPr/>
        </p:nvSpPr>
        <p:spPr>
          <a:xfrm>
            <a:off x="7691012" y="89288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Marktpartijen bedienen en relaties onderhouden</a:t>
            </a:r>
          </a:p>
        </p:txBody>
      </p:sp>
      <p:sp>
        <p:nvSpPr>
          <p:cNvPr id="108" name="Afgeronde rechthoek 41">
            <a:extLst>
              <a:ext uri="{FF2B5EF4-FFF2-40B4-BE49-F238E27FC236}">
                <a16:creationId xmlns:a16="http://schemas.microsoft.com/office/drawing/2014/main" id="{E13F8D79-6982-4D70-9B12-60D9777717E3}"/>
              </a:ext>
            </a:extLst>
          </p:cNvPr>
          <p:cNvSpPr/>
          <p:nvPr/>
        </p:nvSpPr>
        <p:spPr>
          <a:xfrm>
            <a:off x="6691140" y="90395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.2. Marktdata beheren</a:t>
            </a:r>
          </a:p>
        </p:txBody>
      </p:sp>
      <p:sp>
        <p:nvSpPr>
          <p:cNvPr id="103" name="Ovaal 102">
            <a:extLst>
              <a:ext uri="{FF2B5EF4-FFF2-40B4-BE49-F238E27FC236}">
                <a16:creationId xmlns:a16="http://schemas.microsoft.com/office/drawing/2014/main" id="{E4EE3BA5-DEF4-4F05-A4B8-4CC0E4E99824}"/>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6</a:t>
            </a:r>
          </a:p>
        </p:txBody>
      </p:sp>
      <p:sp>
        <p:nvSpPr>
          <p:cNvPr id="104" name="Ovaal 103">
            <a:extLst>
              <a:ext uri="{FF2B5EF4-FFF2-40B4-BE49-F238E27FC236}">
                <a16:creationId xmlns:a16="http://schemas.microsoft.com/office/drawing/2014/main" id="{743F66A2-81E6-4154-B4D5-3B25A61865B4}"/>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6</a:t>
            </a:r>
          </a:p>
        </p:txBody>
      </p:sp>
      <p:sp>
        <p:nvSpPr>
          <p:cNvPr id="101" name="Ovaal 100">
            <a:extLst>
              <a:ext uri="{FF2B5EF4-FFF2-40B4-BE49-F238E27FC236}">
                <a16:creationId xmlns:a16="http://schemas.microsoft.com/office/drawing/2014/main" id="{C0651BC3-6F34-4A62-92E6-8B7F827ED016}"/>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102" name="Ovaal 101">
            <a:extLst>
              <a:ext uri="{FF2B5EF4-FFF2-40B4-BE49-F238E27FC236}">
                <a16:creationId xmlns:a16="http://schemas.microsoft.com/office/drawing/2014/main" id="{504A3951-9D9B-4CB7-9B19-F131025DEE6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16</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39" name="Afgeronde rechthoek 19">
            <a:extLst>
              <a:ext uri="{FF2B5EF4-FFF2-40B4-BE49-F238E27FC236}">
                <a16:creationId xmlns:a16="http://schemas.microsoft.com/office/drawing/2014/main" id="{7507CBF0-E48A-48A0-A8EA-2F9B0DDDBBFA}"/>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1023828"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 .2. Contracten verwerven en beheren</a:t>
            </a:r>
          </a:p>
        </p:txBody>
      </p:sp>
      <p:sp>
        <p:nvSpPr>
          <p:cNvPr id="43" name="Afgeronde rechthoek 24">
            <a:extLst>
              <a:ext uri="{FF2B5EF4-FFF2-40B4-BE49-F238E27FC236}">
                <a16:creationId xmlns:a16="http://schemas.microsoft.com/office/drawing/2014/main" id="{FE7B0E47-2011-4F98-94FF-9381E8FF2252}"/>
              </a:ext>
            </a:extLst>
          </p:cNvPr>
          <p:cNvSpPr/>
          <p:nvPr/>
        </p:nvSpPr>
        <p:spPr>
          <a:xfrm>
            <a:off x="7688401" y="3839164"/>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.3. Factureren en innen</a:t>
            </a:r>
          </a:p>
        </p:txBody>
      </p:sp>
      <p:sp>
        <p:nvSpPr>
          <p:cNvPr id="45" name="Afgeronde rechthoek 25">
            <a:extLst>
              <a:ext uri="{FF2B5EF4-FFF2-40B4-BE49-F238E27FC236}">
                <a16:creationId xmlns:a16="http://schemas.microsoft.com/office/drawing/2014/main" id="{84008573-419F-4560-B66E-7A2EA9F1CD8B}"/>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.4. Inkomstenverlies beperken</a:t>
            </a:r>
          </a:p>
        </p:txBody>
      </p:sp>
      <p:sp>
        <p:nvSpPr>
          <p:cNvPr id="50" name="Afgeronde rechthoek 20">
            <a:extLst>
              <a:ext uri="{FF2B5EF4-FFF2-40B4-BE49-F238E27FC236}">
                <a16:creationId xmlns:a16="http://schemas.microsoft.com/office/drawing/2014/main" id="{35C68DB2-DEF0-493D-933E-A5B9EF913A7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1023828"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 1. Klanten bedienen en relaties onderhouden</a:t>
            </a:r>
          </a:p>
        </p:txBody>
      </p:sp>
      <p:sp>
        <p:nvSpPr>
          <p:cNvPr id="51" name="Afgeronde rechthoek 26">
            <a:extLst>
              <a:ext uri="{FF2B5EF4-FFF2-40B4-BE49-F238E27FC236}">
                <a16:creationId xmlns:a16="http://schemas.microsoft.com/office/drawing/2014/main" id="{88451152-7551-4FE7-B38D-FD5AB9B09BC9}"/>
              </a:ext>
            </a:extLst>
          </p:cNvPr>
          <p:cNvSpPr/>
          <p:nvPr/>
        </p:nvSpPr>
        <p:spPr>
          <a:xfrm>
            <a:off x="6998907" y="235854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.4. Werkzaamheden faciliteren</a:t>
            </a:r>
          </a:p>
        </p:txBody>
      </p:sp>
      <p:sp>
        <p:nvSpPr>
          <p:cNvPr id="53" name="Afgeronde rechthoek 27">
            <a:extLst>
              <a:ext uri="{FF2B5EF4-FFF2-40B4-BE49-F238E27FC236}">
                <a16:creationId xmlns:a16="http://schemas.microsoft.com/office/drawing/2014/main" id="{36F0D55F-DAB5-439A-8560-7FB13DE54FE5}"/>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.3. Werkzaamheden uitvoeren</a:t>
            </a:r>
          </a:p>
        </p:txBody>
      </p:sp>
      <p:sp>
        <p:nvSpPr>
          <p:cNvPr id="57" name="Afgeronde rechthoek 28">
            <a:extLst>
              <a:ext uri="{FF2B5EF4-FFF2-40B4-BE49-F238E27FC236}">
                <a16:creationId xmlns:a16="http://schemas.microsoft.com/office/drawing/2014/main" id="{36747A52-F311-42AD-AC6F-10DB471FAA74}"/>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Werkzaamheden-portfolio opstellen en onderhouden</a:t>
            </a:r>
          </a:p>
        </p:txBody>
      </p:sp>
      <p:sp>
        <p:nvSpPr>
          <p:cNvPr id="59" name="Afgeronde rechthoek 36">
            <a:extLst>
              <a:ext uri="{FF2B5EF4-FFF2-40B4-BE49-F238E27FC236}">
                <a16:creationId xmlns:a16="http://schemas.microsoft.com/office/drawing/2014/main" id="{77C7519C-8057-4504-962D-3CC791E27156}"/>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Energienetten uitbreiden, vervangen, en vernieuwen</a:t>
            </a:r>
          </a:p>
        </p:txBody>
      </p:sp>
      <p:sp>
        <p:nvSpPr>
          <p:cNvPr id="60" name="Afgeronde rechthoek 29">
            <a:extLst>
              <a:ext uri="{FF2B5EF4-FFF2-40B4-BE49-F238E27FC236}">
                <a16:creationId xmlns:a16="http://schemas.microsoft.com/office/drawing/2014/main" id="{C4D4AC2F-2612-4508-8174-0DD95E0FA8B9}"/>
              </a:ext>
            </a:extLst>
          </p:cNvPr>
          <p:cNvSpPr/>
          <p:nvPr/>
        </p:nvSpPr>
        <p:spPr>
          <a:xfrm>
            <a:off x="3632927" y="184532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.2. Regievoeren over werkzaamheden</a:t>
            </a:r>
          </a:p>
        </p:txBody>
      </p:sp>
      <p:sp>
        <p:nvSpPr>
          <p:cNvPr id="64" name="Afgeronde rechthoek 32">
            <a:extLst>
              <a:ext uri="{FF2B5EF4-FFF2-40B4-BE49-F238E27FC236}">
                <a16:creationId xmlns:a16="http://schemas.microsoft.com/office/drawing/2014/main" id="{75059669-746B-405A-8336-EE73B037896C}"/>
              </a:ext>
            </a:extLst>
          </p:cNvPr>
          <p:cNvSpPr/>
          <p:nvPr/>
        </p:nvSpPr>
        <p:spPr>
          <a:xfrm>
            <a:off x="3196046" y="2375836"/>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Energietransport verzorgen</a:t>
            </a:r>
          </a:p>
        </p:txBody>
      </p:sp>
      <p:sp>
        <p:nvSpPr>
          <p:cNvPr id="68" name="Ovaal 67">
            <a:extLst>
              <a:ext uri="{FF2B5EF4-FFF2-40B4-BE49-F238E27FC236}">
                <a16:creationId xmlns:a16="http://schemas.microsoft.com/office/drawing/2014/main" id="{004CBC29-73EB-47BF-856F-ACD197D9E1FD}"/>
              </a:ext>
            </a:extLst>
          </p:cNvPr>
          <p:cNvSpPr/>
          <p:nvPr/>
        </p:nvSpPr>
        <p:spPr>
          <a:xfrm>
            <a:off x="1612580" y="9322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9" name="Ovaal 68">
            <a:extLst>
              <a:ext uri="{FF2B5EF4-FFF2-40B4-BE49-F238E27FC236}">
                <a16:creationId xmlns:a16="http://schemas.microsoft.com/office/drawing/2014/main" id="{602F326E-5CA1-4CCD-8592-B43B36024894}"/>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70" name="Ovaal 69">
            <a:extLst>
              <a:ext uri="{FF2B5EF4-FFF2-40B4-BE49-F238E27FC236}">
                <a16:creationId xmlns:a16="http://schemas.microsoft.com/office/drawing/2014/main" id="{F2399A83-12FA-4549-AD07-705E28544005}"/>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71" name="Ovaal 70">
            <a:extLst>
              <a:ext uri="{FF2B5EF4-FFF2-40B4-BE49-F238E27FC236}">
                <a16:creationId xmlns:a16="http://schemas.microsoft.com/office/drawing/2014/main" id="{56B05F46-1AED-42C0-854E-696ED8AE47B4}"/>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7</a:t>
            </a:r>
          </a:p>
        </p:txBody>
      </p:sp>
      <p:sp>
        <p:nvSpPr>
          <p:cNvPr id="73" name="Ovaal 72">
            <a:extLst>
              <a:ext uri="{FF2B5EF4-FFF2-40B4-BE49-F238E27FC236}">
                <a16:creationId xmlns:a16="http://schemas.microsoft.com/office/drawing/2014/main" id="{B15DE0C2-405F-4CB7-BF8C-EB23B39C0DEF}"/>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74" name="Ovaal 73">
            <a:extLst>
              <a:ext uri="{FF2B5EF4-FFF2-40B4-BE49-F238E27FC236}">
                <a16:creationId xmlns:a16="http://schemas.microsoft.com/office/drawing/2014/main" id="{9220F577-29D1-45AC-8143-2E9DE2F3F847}"/>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8</a:t>
            </a:r>
          </a:p>
        </p:txBody>
      </p:sp>
      <p:sp>
        <p:nvSpPr>
          <p:cNvPr id="75" name="Stroomdiagram: Scheidingslijn 74">
            <a:extLst>
              <a:ext uri="{FF2B5EF4-FFF2-40B4-BE49-F238E27FC236}">
                <a16:creationId xmlns:a16="http://schemas.microsoft.com/office/drawing/2014/main" id="{0E866010-0112-4EE1-8505-52E431935FED}"/>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6</a:t>
            </a:r>
          </a:p>
        </p:txBody>
      </p:sp>
      <p:cxnSp>
        <p:nvCxnSpPr>
          <p:cNvPr id="77" name="Rechte verbindingslijn 76">
            <a:extLst>
              <a:ext uri="{FF2B5EF4-FFF2-40B4-BE49-F238E27FC236}">
                <a16:creationId xmlns:a16="http://schemas.microsoft.com/office/drawing/2014/main" id="{8ABA9B29-A0C4-4712-9B00-266DD18159D2}"/>
              </a:ext>
            </a:extLst>
          </p:cNvPr>
          <p:cNvCxnSpPr>
            <a:cxnSpLocks/>
            <a:stCxn id="69" idx="0"/>
            <a:endCxn id="68" idx="4"/>
          </p:cNvCxnSpPr>
          <p:nvPr/>
        </p:nvCxnSpPr>
        <p:spPr>
          <a:xfrm flipH="1" flipV="1">
            <a:off x="1693580" y="1094237"/>
            <a:ext cx="4236" cy="51239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B84730C3-DE02-4EE9-AF3A-F42FC9426E37}"/>
              </a:ext>
            </a:extLst>
          </p:cNvPr>
          <p:cNvCxnSpPr>
            <a:cxnSpLocks/>
            <a:endCxn id="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79" name="Stroomdiagram: Scheidingslijn 78">
            <a:extLst>
              <a:ext uri="{FF2B5EF4-FFF2-40B4-BE49-F238E27FC236}">
                <a16:creationId xmlns:a16="http://schemas.microsoft.com/office/drawing/2014/main" id="{9D9EC55F-3FC1-44A9-A524-1C13BB558413}"/>
              </a:ext>
            </a:extLst>
          </p:cNvPr>
          <p:cNvSpPr/>
          <p:nvPr/>
        </p:nvSpPr>
        <p:spPr>
          <a:xfrm>
            <a:off x="3841674" y="2201633"/>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80" name="Rechte verbindingslijn 79">
            <a:extLst>
              <a:ext uri="{FF2B5EF4-FFF2-40B4-BE49-F238E27FC236}">
                <a16:creationId xmlns:a16="http://schemas.microsoft.com/office/drawing/2014/main" id="{08BFD8D6-D01A-48CD-AEE7-53BFD54C0392}"/>
              </a:ext>
            </a:extLst>
          </p:cNvPr>
          <p:cNvCxnSpPr>
            <a:cxnSpLocks/>
            <a:stCxn id="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362B9C86-2795-49C5-8716-04EA4CDBE72D}"/>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F7067465-DBDC-4E0E-9857-768E0E31C96D}"/>
              </a:ext>
            </a:extLst>
          </p:cNvPr>
          <p:cNvCxnSpPr>
            <a:cxnSpLocks/>
            <a:stCxn id="73" idx="2"/>
            <a:endCxn id="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3679D97-9A87-46C5-8F5E-185D26EDAED5}"/>
              </a:ext>
            </a:extLst>
          </p:cNvPr>
          <p:cNvCxnSpPr>
            <a:cxnSpLocks/>
            <a:stCxn id="79" idx="1"/>
            <a:endCxn id="73" idx="6"/>
          </p:cNvCxnSpPr>
          <p:nvPr/>
        </p:nvCxnSpPr>
        <p:spPr>
          <a:xfrm flipH="1" flipV="1">
            <a:off x="3151891" y="2279122"/>
            <a:ext cx="689783" cy="961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B3ED886A-BD82-40BC-92D9-E4DBF364E7BD}"/>
              </a:ext>
            </a:extLst>
          </p:cNvPr>
          <p:cNvCxnSpPr>
            <a:cxnSpLocks/>
            <a:stCxn id="75" idx="1"/>
            <a:endCxn id="79" idx="3"/>
          </p:cNvCxnSpPr>
          <p:nvPr/>
        </p:nvCxnSpPr>
        <p:spPr>
          <a:xfrm flipH="1">
            <a:off x="4360145" y="2278242"/>
            <a:ext cx="2760710" cy="104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596F0020-B8D6-4695-9883-DE9A0D408B5C}"/>
              </a:ext>
            </a:extLst>
          </p:cNvPr>
          <p:cNvCxnSpPr>
            <a:cxnSpLocks/>
            <a:stCxn id="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028DA61B-E038-4E5B-A914-BED7319358A5}"/>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75200A33-5980-4EDD-AF21-8ED5CB24BFC4}"/>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03D39F92-B26B-4619-8D5B-98CA2D1B3ADD}"/>
              </a:ext>
            </a:extLst>
          </p:cNvPr>
          <p:cNvCxnSpPr>
            <a:cxnSpLocks/>
          </p:cNvCxnSpPr>
          <p:nvPr/>
        </p:nvCxnSpPr>
        <p:spPr>
          <a:xfrm flipV="1">
            <a:off x="8696833" y="3561408"/>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D398690C-554A-46B7-8057-B7BE3788815E}"/>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58FEF8C6-9B96-4017-A78E-E420F3C51A98}"/>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5441C513-FDD2-4E6C-9520-88C65DA0E95A}"/>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D3B4CB5-65D4-45EB-B22C-1BD77965B7F8}"/>
              </a:ext>
            </a:extLst>
          </p:cNvPr>
          <p:cNvCxnSpPr>
            <a:cxnSpLocks/>
            <a:endCxn id="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A98C15C9-FFAC-43EF-83C8-68502D6BA085}"/>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8" name="Afgeronde rechthoek 30">
            <a:extLst>
              <a:ext uri="{FF2B5EF4-FFF2-40B4-BE49-F238E27FC236}">
                <a16:creationId xmlns:a16="http://schemas.microsoft.com/office/drawing/2014/main" id="{1B0B0139-77A6-4210-9A4A-42A173E441F4}"/>
              </a:ext>
            </a:extLst>
          </p:cNvPr>
          <p:cNvSpPr/>
          <p:nvPr/>
        </p:nvSpPr>
        <p:spPr>
          <a:xfrm>
            <a:off x="4133690" y="2375836"/>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.3. Transport- en bedieningsplannen maken</a:t>
            </a:r>
          </a:p>
        </p:txBody>
      </p:sp>
      <p:sp>
        <p:nvSpPr>
          <p:cNvPr id="61" name="Titel 1">
            <a:extLst>
              <a:ext uri="{FF2B5EF4-FFF2-40B4-BE49-F238E27FC236}">
                <a16:creationId xmlns:a16="http://schemas.microsoft.com/office/drawing/2014/main" id="{A155AD6D-DF52-46EF-AEB3-94A40845568F}"/>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65" name="Tijdelijke aanduiding voor tekst 2">
            <a:extLst>
              <a:ext uri="{FF2B5EF4-FFF2-40B4-BE49-F238E27FC236}">
                <a16:creationId xmlns:a16="http://schemas.microsoft.com/office/drawing/2014/main" id="{70EAA10E-53D3-4517-BE27-74E0CD5E0E97}"/>
              </a:ext>
            </a:extLst>
          </p:cNvPr>
          <p:cNvSpPr txBox="1">
            <a:spLocks/>
          </p:cNvSpPr>
          <p:nvPr/>
        </p:nvSpPr>
        <p:spPr>
          <a:xfrm>
            <a:off x="513000" y="36148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Contracteren, aan-en afsluiten gebruikers</a:t>
            </a:r>
          </a:p>
        </p:txBody>
      </p:sp>
      <p:sp>
        <p:nvSpPr>
          <p:cNvPr id="106" name="Afgeronde rechthoek 41">
            <a:extLst>
              <a:ext uri="{FF2B5EF4-FFF2-40B4-BE49-F238E27FC236}">
                <a16:creationId xmlns:a16="http://schemas.microsoft.com/office/drawing/2014/main" id="{69605EAF-E421-46BA-AD84-7B4B34C30C60}"/>
              </a:ext>
            </a:extLst>
          </p:cNvPr>
          <p:cNvSpPr/>
          <p:nvPr/>
        </p:nvSpPr>
        <p:spPr>
          <a:xfrm>
            <a:off x="3635778" y="90467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.4. Delen van marktdata faciliteren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endParaRPr>
          </a:p>
        </p:txBody>
      </p:sp>
      <p:sp>
        <p:nvSpPr>
          <p:cNvPr id="110" name="Ovaal 109">
            <a:extLst>
              <a:ext uri="{FF2B5EF4-FFF2-40B4-BE49-F238E27FC236}">
                <a16:creationId xmlns:a16="http://schemas.microsoft.com/office/drawing/2014/main" id="{9AECF0D7-7F6D-4C6D-BD5C-608FBFBCF05C}"/>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8</a:t>
            </a:r>
          </a:p>
        </p:txBody>
      </p:sp>
      <p:sp>
        <p:nvSpPr>
          <p:cNvPr id="111" name="Ovaal 110">
            <a:extLst>
              <a:ext uri="{FF2B5EF4-FFF2-40B4-BE49-F238E27FC236}">
                <a16:creationId xmlns:a16="http://schemas.microsoft.com/office/drawing/2014/main" id="{BD6D8651-E2AA-4C51-A35C-0046E7F3C3C3}"/>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7</a:t>
            </a:r>
          </a:p>
        </p:txBody>
      </p:sp>
      <p:cxnSp>
        <p:nvCxnSpPr>
          <p:cNvPr id="112" name="Rechte verbindingslijn 111">
            <a:extLst>
              <a:ext uri="{FF2B5EF4-FFF2-40B4-BE49-F238E27FC236}">
                <a16:creationId xmlns:a16="http://schemas.microsoft.com/office/drawing/2014/main" id="{D7DD1D8F-7318-432F-AE7F-86F1FE7C50F2}"/>
              </a:ext>
            </a:extLst>
          </p:cNvPr>
          <p:cNvCxnSpPr>
            <a:cxnSpLocks/>
            <a:stCxn id="111" idx="2"/>
            <a:endCxn id="110"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B59298A2-1CC6-46CE-BF63-AD9393A4D0EC}"/>
              </a:ext>
            </a:extLst>
          </p:cNvPr>
          <p:cNvCxnSpPr>
            <a:cxnSpLocks/>
            <a:stCxn id="111"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585B91E7-DB84-4719-9900-D469FD6158D4}"/>
              </a:ext>
            </a:extLst>
          </p:cNvPr>
          <p:cNvCxnSpPr>
            <a:cxnSpLocks/>
          </p:cNvCxnSpPr>
          <p:nvPr/>
        </p:nvCxnSpPr>
        <p:spPr>
          <a:xfrm flipV="1">
            <a:off x="8863100"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DFCDF7A3-CC2C-4CA6-8C48-C2BC35E145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16" name="Ovaal 115">
            <a:extLst>
              <a:ext uri="{FF2B5EF4-FFF2-40B4-BE49-F238E27FC236}">
                <a16:creationId xmlns:a16="http://schemas.microsoft.com/office/drawing/2014/main" id="{213B6C6A-92E9-4271-8EFC-4B018D113F27}"/>
              </a:ext>
            </a:extLst>
          </p:cNvPr>
          <p:cNvSpPr/>
          <p:nvPr/>
        </p:nvSpPr>
        <p:spPr>
          <a:xfrm>
            <a:off x="4012547" y="7461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9</a:t>
            </a:r>
          </a:p>
        </p:txBody>
      </p:sp>
      <p:cxnSp>
        <p:nvCxnSpPr>
          <p:cNvPr id="117" name="Rechte verbindingslijn 116">
            <a:extLst>
              <a:ext uri="{FF2B5EF4-FFF2-40B4-BE49-F238E27FC236}">
                <a16:creationId xmlns:a16="http://schemas.microsoft.com/office/drawing/2014/main" id="{3049F1EB-39C2-4A8A-A016-235028A39076}"/>
              </a:ext>
            </a:extLst>
          </p:cNvPr>
          <p:cNvCxnSpPr>
            <a:cxnSpLocks/>
            <a:stCxn id="116" idx="6"/>
            <a:endCxn id="110" idx="2"/>
          </p:cNvCxnSpPr>
          <p:nvPr/>
        </p:nvCxnSpPr>
        <p:spPr>
          <a:xfrm flipV="1">
            <a:off x="4174547" y="821444"/>
            <a:ext cx="2861224" cy="56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pic>
        <p:nvPicPr>
          <p:cNvPr id="55" name="Afbeelding 54">
            <a:extLst>
              <a:ext uri="{FF2B5EF4-FFF2-40B4-BE49-F238E27FC236}">
                <a16:creationId xmlns:a16="http://schemas.microsoft.com/office/drawing/2014/main" id="{8B1A9A22-BFDA-4C22-AAA5-5AD20587E8A8}"/>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14820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7" name="Rechte verbindingslijn 266">
            <a:extLst>
              <a:ext uri="{FF2B5EF4-FFF2-40B4-BE49-F238E27FC236}">
                <a16:creationId xmlns:a16="http://schemas.microsoft.com/office/drawing/2014/main" id="{4C67B219-46D5-45E9-B8C5-8B3F60ED6650}"/>
              </a:ext>
            </a:extLst>
          </p:cNvPr>
          <p:cNvCxnSpPr>
            <a:cxnSpLocks/>
          </p:cNvCxnSpPr>
          <p:nvPr/>
        </p:nvCxnSpPr>
        <p:spPr>
          <a:xfrm flipH="1" flipV="1">
            <a:off x="1128204" y="2521801"/>
            <a:ext cx="839754" cy="85548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58" name="Rechte verbindingslijn 357">
            <a:extLst>
              <a:ext uri="{FF2B5EF4-FFF2-40B4-BE49-F238E27FC236}">
                <a16:creationId xmlns:a16="http://schemas.microsoft.com/office/drawing/2014/main" id="{2FCD62AE-48DC-4D3E-8D27-C19C5E0229F1}"/>
              </a:ext>
            </a:extLst>
          </p:cNvPr>
          <p:cNvCxnSpPr>
            <a:cxnSpLocks/>
          </p:cNvCxnSpPr>
          <p:nvPr/>
        </p:nvCxnSpPr>
        <p:spPr>
          <a:xfrm flipH="1" flipV="1">
            <a:off x="1956269" y="3382795"/>
            <a:ext cx="9156" cy="97625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86" name="Rechte verbindingslijn 385">
            <a:extLst>
              <a:ext uri="{FF2B5EF4-FFF2-40B4-BE49-F238E27FC236}">
                <a16:creationId xmlns:a16="http://schemas.microsoft.com/office/drawing/2014/main" id="{8803B5A4-F9AD-4D1D-BF09-74C4694D043C}"/>
              </a:ext>
            </a:extLst>
          </p:cNvPr>
          <p:cNvCxnSpPr>
            <a:cxnSpLocks/>
          </p:cNvCxnSpPr>
          <p:nvPr/>
        </p:nvCxnSpPr>
        <p:spPr>
          <a:xfrm flipV="1">
            <a:off x="1145831" y="1487256"/>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3" name="Afgeronde rechthoek 40">
            <a:extLst>
              <a:ext uri="{FF2B5EF4-FFF2-40B4-BE49-F238E27FC236}">
                <a16:creationId xmlns:a16="http://schemas.microsoft.com/office/drawing/2014/main" id="{AFAF2DF4-B8B4-4D18-B83E-2394712612D6}"/>
              </a:ext>
            </a:extLst>
          </p:cNvPr>
          <p:cNvSpPr/>
          <p:nvPr/>
        </p:nvSpPr>
        <p:spPr>
          <a:xfrm>
            <a:off x="7690645" y="102805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375" name="Afgeronde rechthoek 41">
            <a:extLst>
              <a:ext uri="{FF2B5EF4-FFF2-40B4-BE49-F238E27FC236}">
                <a16:creationId xmlns:a16="http://schemas.microsoft.com/office/drawing/2014/main" id="{D53CBC20-3C81-49AA-91C4-A45906490FCE}"/>
              </a:ext>
            </a:extLst>
          </p:cNvPr>
          <p:cNvSpPr/>
          <p:nvPr/>
        </p:nvSpPr>
        <p:spPr>
          <a:xfrm>
            <a:off x="6685877" y="10257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376" name="Afgeronde rechthoek 41">
            <a:extLst>
              <a:ext uri="{FF2B5EF4-FFF2-40B4-BE49-F238E27FC236}">
                <a16:creationId xmlns:a16="http://schemas.microsoft.com/office/drawing/2014/main" id="{5EFD798A-CB06-49AF-A615-718F1746766D}"/>
              </a:ext>
            </a:extLst>
          </p:cNvPr>
          <p:cNvSpPr/>
          <p:nvPr/>
        </p:nvSpPr>
        <p:spPr>
          <a:xfrm>
            <a:off x="5479478" y="103961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379" name="Afgeronde rechthoek 41">
            <a:extLst>
              <a:ext uri="{FF2B5EF4-FFF2-40B4-BE49-F238E27FC236}">
                <a16:creationId xmlns:a16="http://schemas.microsoft.com/office/drawing/2014/main" id="{C78B87B1-6E95-4399-9AA6-E4BF689247EE}"/>
              </a:ext>
            </a:extLst>
          </p:cNvPr>
          <p:cNvSpPr/>
          <p:nvPr/>
        </p:nvSpPr>
        <p:spPr>
          <a:xfrm>
            <a:off x="3635778" y="104450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24" name="Afgeronde rechthoek 24">
            <a:extLst>
              <a:ext uri="{FF2B5EF4-FFF2-40B4-BE49-F238E27FC236}">
                <a16:creationId xmlns:a16="http://schemas.microsoft.com/office/drawing/2014/main" id="{38048825-D738-4C0F-BA71-33FCC78E48C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cxnSp>
        <p:nvCxnSpPr>
          <p:cNvPr id="366" name="Rechte verbindingslijn 365">
            <a:extLst>
              <a:ext uri="{FF2B5EF4-FFF2-40B4-BE49-F238E27FC236}">
                <a16:creationId xmlns:a16="http://schemas.microsoft.com/office/drawing/2014/main" id="{155E9892-D59C-4E5C-A6DB-8C4E5A301CF9}"/>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195" name="Rechthoek 194">
            <a:extLst>
              <a:ext uri="{FF2B5EF4-FFF2-40B4-BE49-F238E27FC236}">
                <a16:creationId xmlns:a16="http://schemas.microsoft.com/office/drawing/2014/main" id="{CAB9AE7A-6EA6-4221-8D3F-4AEDB7A438DA}"/>
              </a:ext>
            </a:extLst>
          </p:cNvPr>
          <p:cNvSpPr/>
          <p:nvPr/>
        </p:nvSpPr>
        <p:spPr>
          <a:xfrm>
            <a:off x="7048504" y="1629183"/>
            <a:ext cx="796371" cy="1509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Uitvoering</a:t>
            </a:r>
          </a:p>
        </p:txBody>
      </p:sp>
      <p:sp>
        <p:nvSpPr>
          <p:cNvPr id="194" name="Rechthoek 193">
            <a:extLst>
              <a:ext uri="{FF2B5EF4-FFF2-40B4-BE49-F238E27FC236}">
                <a16:creationId xmlns:a16="http://schemas.microsoft.com/office/drawing/2014/main" id="{F3CEC916-1132-466E-A470-21B0259CF1EF}"/>
              </a:ext>
            </a:extLst>
          </p:cNvPr>
          <p:cNvSpPr/>
          <p:nvPr/>
        </p:nvSpPr>
        <p:spPr>
          <a:xfrm>
            <a:off x="5646457" y="1635670"/>
            <a:ext cx="796371" cy="1554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Storingen</a:t>
            </a:r>
          </a:p>
        </p:txBody>
      </p:sp>
      <p:sp>
        <p:nvSpPr>
          <p:cNvPr id="2" name="Rechthoek 1">
            <a:extLst>
              <a:ext uri="{FF2B5EF4-FFF2-40B4-BE49-F238E27FC236}">
                <a16:creationId xmlns:a16="http://schemas.microsoft.com/office/drawing/2014/main" id="{A671CA03-64A3-49F5-80C1-F636BCCBD53C}"/>
              </a:ext>
            </a:extLst>
          </p:cNvPr>
          <p:cNvSpPr/>
          <p:nvPr/>
        </p:nvSpPr>
        <p:spPr>
          <a:xfrm>
            <a:off x="3743945" y="1516278"/>
            <a:ext cx="796371" cy="1964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Voorbereiding en planning</a:t>
            </a:r>
          </a:p>
        </p:txBody>
      </p:sp>
      <p:sp>
        <p:nvSpPr>
          <p:cNvPr id="56" name="Afgeronde rechthoek 26">
            <a:extLst>
              <a:ext uri="{FF2B5EF4-FFF2-40B4-BE49-F238E27FC236}">
                <a16:creationId xmlns:a16="http://schemas.microsoft.com/office/drawing/2014/main" id="{33AA2A62-861F-4C23-A63D-6F29E5E4E33F}"/>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69" name="Afgeronde rechthoek 27">
            <a:extLst>
              <a:ext uri="{FF2B5EF4-FFF2-40B4-BE49-F238E27FC236}">
                <a16:creationId xmlns:a16="http://schemas.microsoft.com/office/drawing/2014/main" id="{4CA66D94-27F8-4808-86D9-29BB5D412217}"/>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135" name="Afgeronde rechthoek 29">
            <a:extLst>
              <a:ext uri="{FF2B5EF4-FFF2-40B4-BE49-F238E27FC236}">
                <a16:creationId xmlns:a16="http://schemas.microsoft.com/office/drawing/2014/main" id="{C6C83CF9-7E95-43F8-BB69-75B3C66DEC95}"/>
              </a:ext>
            </a:extLst>
          </p:cNvPr>
          <p:cNvSpPr/>
          <p:nvPr/>
        </p:nvSpPr>
        <p:spPr>
          <a:xfrm>
            <a:off x="3632929" y="1845328"/>
            <a:ext cx="3306263"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282" name="Ovaal 281">
            <a:extLst>
              <a:ext uri="{FF2B5EF4-FFF2-40B4-BE49-F238E27FC236}">
                <a16:creationId xmlns:a16="http://schemas.microsoft.com/office/drawing/2014/main" id="{F79F6740-DB14-4AE3-91C0-3B95F0F6D58E}"/>
              </a:ext>
            </a:extLst>
          </p:cNvPr>
          <p:cNvSpPr/>
          <p:nvPr/>
        </p:nvSpPr>
        <p:spPr>
          <a:xfrm>
            <a:off x="8061079" y="3540572"/>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17</a:t>
            </a:fld>
            <a:endParaRPr lang="en-GB" sz="750" b="0">
              <a:solidFill>
                <a:srgbClr val="625D62">
                  <a:tint val="75000"/>
                </a:srgbClr>
              </a:solidFill>
              <a:latin typeface="Arial"/>
            </a:endParaRPr>
          </a:p>
        </p:txBody>
      </p:sp>
      <p:sp>
        <p:nvSpPr>
          <p:cNvPr id="22" name="Afgeronde rechthoek 19">
            <a:extLst>
              <a:ext uri="{FF2B5EF4-FFF2-40B4-BE49-F238E27FC236}">
                <a16:creationId xmlns:a16="http://schemas.microsoft.com/office/drawing/2014/main" id="{57CE44D4-48F1-44D3-B38F-4CFD044A4C30}"/>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5" name="Afgeronde rechthoek 25">
            <a:extLst>
              <a:ext uri="{FF2B5EF4-FFF2-40B4-BE49-F238E27FC236}">
                <a16:creationId xmlns:a16="http://schemas.microsoft.com/office/drawing/2014/main" id="{0724BD47-8B36-4E17-9E30-6B8110F9125E}"/>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6" name="Afgeronde rechthoek 38">
            <a:extLst>
              <a:ext uri="{FF2B5EF4-FFF2-40B4-BE49-F238E27FC236}">
                <a16:creationId xmlns:a16="http://schemas.microsoft.com/office/drawing/2014/main" id="{C98A9BE1-6AE9-4643-8EB7-63DB11809DBD}"/>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48" name="Afgeronde rechthoek 39">
            <a:extLst>
              <a:ext uri="{FF2B5EF4-FFF2-40B4-BE49-F238E27FC236}">
                <a16:creationId xmlns:a16="http://schemas.microsoft.com/office/drawing/2014/main" id="{EA45E958-F914-4E67-9E7A-2EED8267D7DD}"/>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49" name="Afgeronde rechthoek 20">
            <a:extLst>
              <a:ext uri="{FF2B5EF4-FFF2-40B4-BE49-F238E27FC236}">
                <a16:creationId xmlns:a16="http://schemas.microsoft.com/office/drawing/2014/main" id="{6FAAC7D3-278F-451C-A63D-899341F9598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sp>
        <p:nvSpPr>
          <p:cNvPr id="70" name="Afgeronde rechthoek 28">
            <a:extLst>
              <a:ext uri="{FF2B5EF4-FFF2-40B4-BE49-F238E27FC236}">
                <a16:creationId xmlns:a16="http://schemas.microsoft.com/office/drawing/2014/main" id="{C43C866A-474D-43D7-9E8F-60F1485EE157}"/>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74" name="Afgeronde rechthoek 36">
            <a:extLst>
              <a:ext uri="{FF2B5EF4-FFF2-40B4-BE49-F238E27FC236}">
                <a16:creationId xmlns:a16="http://schemas.microsoft.com/office/drawing/2014/main" id="{60F65C31-CF8E-45B1-9860-4A2748DE41D8}"/>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153" name="Afgeronde rechthoek 34">
            <a:extLst>
              <a:ext uri="{FF2B5EF4-FFF2-40B4-BE49-F238E27FC236}">
                <a16:creationId xmlns:a16="http://schemas.microsoft.com/office/drawing/2014/main" id="{D0C5DDD7-86F7-4B5E-AF3F-57D673D6EFD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78" name="Afgeronde rechthoek 37">
            <a:extLst>
              <a:ext uri="{FF2B5EF4-FFF2-40B4-BE49-F238E27FC236}">
                <a16:creationId xmlns:a16="http://schemas.microsoft.com/office/drawing/2014/main" id="{A03D2789-6C85-4A7B-951C-7337135CD57F}"/>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1" name="Afgeronde rechthoek 37">
            <a:extLst>
              <a:ext uri="{FF2B5EF4-FFF2-40B4-BE49-F238E27FC236}">
                <a16:creationId xmlns:a16="http://schemas.microsoft.com/office/drawing/2014/main" id="{48DA207A-325C-448E-B1C4-4B08FF50B2F5}"/>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8" name="Afgeronde rechthoek 33">
            <a:extLst>
              <a:ext uri="{FF2B5EF4-FFF2-40B4-BE49-F238E27FC236}">
                <a16:creationId xmlns:a16="http://schemas.microsoft.com/office/drawing/2014/main" id="{5895EBC3-61BC-44FA-B3F4-C17C1826E2D7}"/>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233" name="Afgeronde rechthoek 32">
            <a:extLst>
              <a:ext uri="{FF2B5EF4-FFF2-40B4-BE49-F238E27FC236}">
                <a16:creationId xmlns:a16="http://schemas.microsoft.com/office/drawing/2014/main" id="{192D61B9-CF08-45A1-B500-6E57B63C1ABC}"/>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besturen</a:t>
            </a:r>
          </a:p>
        </p:txBody>
      </p:sp>
      <p:sp>
        <p:nvSpPr>
          <p:cNvPr id="242" name="Afgeronde rechthoek 30">
            <a:extLst>
              <a:ext uri="{FF2B5EF4-FFF2-40B4-BE49-F238E27FC236}">
                <a16:creationId xmlns:a16="http://schemas.microsoft.com/office/drawing/2014/main" id="{C8405CBD-DDEF-4C21-9AF6-DC68C0543982}"/>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268" name="Ovaal 267">
            <a:extLst>
              <a:ext uri="{FF2B5EF4-FFF2-40B4-BE49-F238E27FC236}">
                <a16:creationId xmlns:a16="http://schemas.microsoft.com/office/drawing/2014/main" id="{CEA61CB0-5146-4356-9B05-C55C872E2C99}"/>
              </a:ext>
            </a:extLst>
          </p:cNvPr>
          <p:cNvSpPr/>
          <p:nvPr/>
        </p:nvSpPr>
        <p:spPr>
          <a:xfrm>
            <a:off x="1612580" y="9255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269" name="Ovaal 268">
            <a:extLst>
              <a:ext uri="{FF2B5EF4-FFF2-40B4-BE49-F238E27FC236}">
                <a16:creationId xmlns:a16="http://schemas.microsoft.com/office/drawing/2014/main" id="{ECEC9099-7374-40E7-B5CE-ECE2F327A697}"/>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270" name="Ovaal 269">
            <a:extLst>
              <a:ext uri="{FF2B5EF4-FFF2-40B4-BE49-F238E27FC236}">
                <a16:creationId xmlns:a16="http://schemas.microsoft.com/office/drawing/2014/main" id="{6310CC02-A31F-4259-8144-1A2769681328}"/>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271" name="Ovaal 270">
            <a:extLst>
              <a:ext uri="{FF2B5EF4-FFF2-40B4-BE49-F238E27FC236}">
                <a16:creationId xmlns:a16="http://schemas.microsoft.com/office/drawing/2014/main" id="{7D2A1D84-C037-4669-AD74-630C776A328F}"/>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2" name="Ovaal 271">
            <a:extLst>
              <a:ext uri="{FF2B5EF4-FFF2-40B4-BE49-F238E27FC236}">
                <a16:creationId xmlns:a16="http://schemas.microsoft.com/office/drawing/2014/main" id="{53D6A3DC-73B6-4EE2-8201-311D5573EF05}"/>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273" name="Ovaal 272">
            <a:extLst>
              <a:ext uri="{FF2B5EF4-FFF2-40B4-BE49-F238E27FC236}">
                <a16:creationId xmlns:a16="http://schemas.microsoft.com/office/drawing/2014/main" id="{26F58947-C8FB-4BCC-929D-D0212E8349D1}"/>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274" name="Ovaal 273">
            <a:extLst>
              <a:ext uri="{FF2B5EF4-FFF2-40B4-BE49-F238E27FC236}">
                <a16:creationId xmlns:a16="http://schemas.microsoft.com/office/drawing/2014/main" id="{5391368B-933A-4310-A3F0-3C5B518DCFF5}"/>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277" name="Ovaal 276">
            <a:extLst>
              <a:ext uri="{FF2B5EF4-FFF2-40B4-BE49-F238E27FC236}">
                <a16:creationId xmlns:a16="http://schemas.microsoft.com/office/drawing/2014/main" id="{730B1E04-A12A-4002-9E78-81C85BFD48C6}"/>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9" name="Ovaal 278">
            <a:extLst>
              <a:ext uri="{FF2B5EF4-FFF2-40B4-BE49-F238E27FC236}">
                <a16:creationId xmlns:a16="http://schemas.microsoft.com/office/drawing/2014/main" id="{468BA932-0E16-4A12-A172-B801A1E06762}"/>
              </a:ext>
            </a:extLst>
          </p:cNvPr>
          <p:cNvSpPr/>
          <p:nvPr/>
        </p:nvSpPr>
        <p:spPr>
          <a:xfrm>
            <a:off x="1469517" y="926281"/>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80" name="Ovaal 279">
            <a:extLst>
              <a:ext uri="{FF2B5EF4-FFF2-40B4-BE49-F238E27FC236}">
                <a16:creationId xmlns:a16="http://schemas.microsoft.com/office/drawing/2014/main" id="{CC3F80A1-3525-4F12-9F58-72C832953762}"/>
              </a:ext>
            </a:extLst>
          </p:cNvPr>
          <p:cNvSpPr/>
          <p:nvPr/>
        </p:nvSpPr>
        <p:spPr>
          <a:xfrm>
            <a:off x="1469517" y="1606633"/>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1" name="Ovaal 280">
            <a:extLst>
              <a:ext uri="{FF2B5EF4-FFF2-40B4-BE49-F238E27FC236}">
                <a16:creationId xmlns:a16="http://schemas.microsoft.com/office/drawing/2014/main" id="{ED0D0B27-72D3-40E8-A2C4-97F6374437FB}"/>
              </a:ext>
            </a:extLst>
          </p:cNvPr>
          <p:cNvSpPr/>
          <p:nvPr/>
        </p:nvSpPr>
        <p:spPr>
          <a:xfrm>
            <a:off x="2104226"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3" name="Ovaal 282">
            <a:extLst>
              <a:ext uri="{FF2B5EF4-FFF2-40B4-BE49-F238E27FC236}">
                <a16:creationId xmlns:a16="http://schemas.microsoft.com/office/drawing/2014/main" id="{F2561F8B-25F8-4AE8-BAEC-EA9662A54AEC}"/>
              </a:ext>
            </a:extLst>
          </p:cNvPr>
          <p:cNvSpPr/>
          <p:nvPr/>
        </p:nvSpPr>
        <p:spPr>
          <a:xfrm>
            <a:off x="2994632"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86" name="Ovaal 285">
            <a:extLst>
              <a:ext uri="{FF2B5EF4-FFF2-40B4-BE49-F238E27FC236}">
                <a16:creationId xmlns:a16="http://schemas.microsoft.com/office/drawing/2014/main" id="{9369F810-32E4-4BCF-9E25-873F75D48BEA}"/>
              </a:ext>
            </a:extLst>
          </p:cNvPr>
          <p:cNvSpPr/>
          <p:nvPr/>
        </p:nvSpPr>
        <p:spPr>
          <a:xfrm>
            <a:off x="2104226" y="253132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7" name="Ovaal 286">
            <a:extLst>
              <a:ext uri="{FF2B5EF4-FFF2-40B4-BE49-F238E27FC236}">
                <a16:creationId xmlns:a16="http://schemas.microsoft.com/office/drawing/2014/main" id="{25E26A5C-75FD-4345-876D-404F2C7FC2C1}"/>
              </a:ext>
            </a:extLst>
          </p:cNvPr>
          <p:cNvSpPr/>
          <p:nvPr/>
        </p:nvSpPr>
        <p:spPr>
          <a:xfrm>
            <a:off x="2998354" y="252761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9" name="Stroomdiagram: Scheidingslijn 288">
            <a:extLst>
              <a:ext uri="{FF2B5EF4-FFF2-40B4-BE49-F238E27FC236}">
                <a16:creationId xmlns:a16="http://schemas.microsoft.com/office/drawing/2014/main" id="{B641EA05-1CFB-417C-A5AF-8816104153D9}"/>
              </a:ext>
            </a:extLst>
          </p:cNvPr>
          <p:cNvSpPr/>
          <p:nvPr/>
        </p:nvSpPr>
        <p:spPr>
          <a:xfrm>
            <a:off x="3809134" y="2524636"/>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0" name="Ovaal 289">
            <a:extLst>
              <a:ext uri="{FF2B5EF4-FFF2-40B4-BE49-F238E27FC236}">
                <a16:creationId xmlns:a16="http://schemas.microsoft.com/office/drawing/2014/main" id="{B524AD44-7AE1-4103-A625-3114FCB827FC}"/>
              </a:ext>
            </a:extLst>
          </p:cNvPr>
          <p:cNvSpPr/>
          <p:nvPr/>
        </p:nvSpPr>
        <p:spPr>
          <a:xfrm>
            <a:off x="1770836" y="66829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91" name="Stroomdiagram: Scheidingslijn 290">
            <a:extLst>
              <a:ext uri="{FF2B5EF4-FFF2-40B4-BE49-F238E27FC236}">
                <a16:creationId xmlns:a16="http://schemas.microsoft.com/office/drawing/2014/main" id="{C7E94B1A-76E7-46D2-8B63-501239A1AC4A}"/>
              </a:ext>
            </a:extLst>
          </p:cNvPr>
          <p:cNvSpPr/>
          <p:nvPr/>
        </p:nvSpPr>
        <p:spPr>
          <a:xfrm rot="16200000">
            <a:off x="807821" y="1040933"/>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92" name="Ovaal 291">
            <a:extLst>
              <a:ext uri="{FF2B5EF4-FFF2-40B4-BE49-F238E27FC236}">
                <a16:creationId xmlns:a16="http://schemas.microsoft.com/office/drawing/2014/main" id="{09E204CE-A779-4076-8628-FB6ABC2692FF}"/>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293" name="Stroomdiagram: Scheidingslijn 292">
            <a:extLst>
              <a:ext uri="{FF2B5EF4-FFF2-40B4-BE49-F238E27FC236}">
                <a16:creationId xmlns:a16="http://schemas.microsoft.com/office/drawing/2014/main" id="{14BDA40D-A28D-441B-B073-7D9183FD8612}"/>
              </a:ext>
            </a:extLst>
          </p:cNvPr>
          <p:cNvSpPr/>
          <p:nvPr/>
        </p:nvSpPr>
        <p:spPr>
          <a:xfrm>
            <a:off x="7138610" y="267528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8</a:t>
            </a:r>
          </a:p>
        </p:txBody>
      </p:sp>
      <p:sp>
        <p:nvSpPr>
          <p:cNvPr id="294" name="Stroomdiagram: Scheidingslijn 293">
            <a:extLst>
              <a:ext uri="{FF2B5EF4-FFF2-40B4-BE49-F238E27FC236}">
                <a16:creationId xmlns:a16="http://schemas.microsoft.com/office/drawing/2014/main" id="{2C4D0610-BE71-45C0-8EFB-C3E1794A51EB}"/>
              </a:ext>
            </a:extLst>
          </p:cNvPr>
          <p:cNvSpPr/>
          <p:nvPr/>
        </p:nvSpPr>
        <p:spPr>
          <a:xfrm>
            <a:off x="3809134"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295" name="Ovaal 294">
            <a:extLst>
              <a:ext uri="{FF2B5EF4-FFF2-40B4-BE49-F238E27FC236}">
                <a16:creationId xmlns:a16="http://schemas.microsoft.com/office/drawing/2014/main" id="{0E045911-0555-4B67-B5BF-757C71726F9D}"/>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97" name="Ovaal 296">
            <a:extLst>
              <a:ext uri="{FF2B5EF4-FFF2-40B4-BE49-F238E27FC236}">
                <a16:creationId xmlns:a16="http://schemas.microsoft.com/office/drawing/2014/main" id="{69E04160-0581-4639-B3DD-1D928FDC0104}"/>
              </a:ext>
            </a:extLst>
          </p:cNvPr>
          <p:cNvSpPr/>
          <p:nvPr/>
        </p:nvSpPr>
        <p:spPr>
          <a:xfrm>
            <a:off x="2098914" y="26868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98" name="Ovaal 297">
            <a:extLst>
              <a:ext uri="{FF2B5EF4-FFF2-40B4-BE49-F238E27FC236}">
                <a16:creationId xmlns:a16="http://schemas.microsoft.com/office/drawing/2014/main" id="{0BD0AED3-C0F2-47B3-9CC3-601948DD5C14}"/>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99" name="Stroomdiagram: Scheidingslijn 298">
            <a:extLst>
              <a:ext uri="{FF2B5EF4-FFF2-40B4-BE49-F238E27FC236}">
                <a16:creationId xmlns:a16="http://schemas.microsoft.com/office/drawing/2014/main" id="{861D74BB-C3AA-4930-9C59-7A67230F41E5}"/>
              </a:ext>
            </a:extLst>
          </p:cNvPr>
          <p:cNvSpPr/>
          <p:nvPr/>
        </p:nvSpPr>
        <p:spPr>
          <a:xfrm rot="16200000">
            <a:off x="464521" y="1228347"/>
            <a:ext cx="810812"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300" name="Stroomdiagram: Scheidingslijn 299">
            <a:extLst>
              <a:ext uri="{FF2B5EF4-FFF2-40B4-BE49-F238E27FC236}">
                <a16:creationId xmlns:a16="http://schemas.microsoft.com/office/drawing/2014/main" id="{B5FC3D70-DA22-47F5-9648-D7E4CF74AC46}"/>
              </a:ext>
            </a:extLst>
          </p:cNvPr>
          <p:cNvSpPr/>
          <p:nvPr/>
        </p:nvSpPr>
        <p:spPr>
          <a:xfrm>
            <a:off x="5696571"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301" name="Ovaal 300">
            <a:extLst>
              <a:ext uri="{FF2B5EF4-FFF2-40B4-BE49-F238E27FC236}">
                <a16:creationId xmlns:a16="http://schemas.microsoft.com/office/drawing/2014/main" id="{5C5BB900-A22F-46B4-8245-BF39665E26A8}"/>
              </a:ext>
            </a:extLst>
          </p:cNvPr>
          <p:cNvSpPr/>
          <p:nvPr/>
        </p:nvSpPr>
        <p:spPr>
          <a:xfrm>
            <a:off x="1086880" y="424826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3" name="Ovaal 302">
            <a:extLst>
              <a:ext uri="{FF2B5EF4-FFF2-40B4-BE49-F238E27FC236}">
                <a16:creationId xmlns:a16="http://schemas.microsoft.com/office/drawing/2014/main" id="{1B9CBCB4-5FC2-44BA-A102-DEB9ACE76807}"/>
              </a:ext>
            </a:extLst>
          </p:cNvPr>
          <p:cNvSpPr/>
          <p:nvPr/>
        </p:nvSpPr>
        <p:spPr>
          <a:xfrm>
            <a:off x="1311994" y="906185"/>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04" name="Ovaal 303">
            <a:extLst>
              <a:ext uri="{FF2B5EF4-FFF2-40B4-BE49-F238E27FC236}">
                <a16:creationId xmlns:a16="http://schemas.microsoft.com/office/drawing/2014/main" id="{56B79AD3-0D20-49DC-A6DA-BD31A8B637F6}"/>
              </a:ext>
            </a:extLst>
          </p:cNvPr>
          <p:cNvSpPr/>
          <p:nvPr/>
        </p:nvSpPr>
        <p:spPr>
          <a:xfrm>
            <a:off x="8070898" y="381820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05" name="Stroomdiagram: Scheidingslijn 304">
            <a:extLst>
              <a:ext uri="{FF2B5EF4-FFF2-40B4-BE49-F238E27FC236}">
                <a16:creationId xmlns:a16="http://schemas.microsoft.com/office/drawing/2014/main" id="{20294869-C599-4182-92D3-EDA057995E2F}"/>
              </a:ext>
            </a:extLst>
          </p:cNvPr>
          <p:cNvSpPr/>
          <p:nvPr/>
        </p:nvSpPr>
        <p:spPr>
          <a:xfrm>
            <a:off x="3786686" y="3164171"/>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306" name="Ovaal 305">
            <a:extLst>
              <a:ext uri="{FF2B5EF4-FFF2-40B4-BE49-F238E27FC236}">
                <a16:creationId xmlns:a16="http://schemas.microsoft.com/office/drawing/2014/main" id="{AEFBDA96-9071-479E-88E2-6CDC28EDA825}"/>
              </a:ext>
            </a:extLst>
          </p:cNvPr>
          <p:cNvSpPr/>
          <p:nvPr/>
        </p:nvSpPr>
        <p:spPr>
          <a:xfrm>
            <a:off x="1316669" y="160188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07" name="Ovaal 306">
            <a:extLst>
              <a:ext uri="{FF2B5EF4-FFF2-40B4-BE49-F238E27FC236}">
                <a16:creationId xmlns:a16="http://schemas.microsoft.com/office/drawing/2014/main" id="{804438A4-3D22-42B9-B2E1-95D6EB84AE43}"/>
              </a:ext>
            </a:extLst>
          </p:cNvPr>
          <p:cNvSpPr/>
          <p:nvPr/>
        </p:nvSpPr>
        <p:spPr>
          <a:xfrm>
            <a:off x="8070898" y="3967524"/>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08" name="Ovaal 307">
            <a:extLst>
              <a:ext uri="{FF2B5EF4-FFF2-40B4-BE49-F238E27FC236}">
                <a16:creationId xmlns:a16="http://schemas.microsoft.com/office/drawing/2014/main" id="{5E066501-4477-4834-81DC-84346B1B0647}"/>
              </a:ext>
            </a:extLst>
          </p:cNvPr>
          <p:cNvSpPr/>
          <p:nvPr/>
        </p:nvSpPr>
        <p:spPr>
          <a:xfrm>
            <a:off x="7035770" y="140750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310" name="Ovaal 309">
            <a:extLst>
              <a:ext uri="{FF2B5EF4-FFF2-40B4-BE49-F238E27FC236}">
                <a16:creationId xmlns:a16="http://schemas.microsoft.com/office/drawing/2014/main" id="{E7F2D5E1-B5AE-4131-BAF6-2777CA9653C4}"/>
              </a:ext>
            </a:extLst>
          </p:cNvPr>
          <p:cNvSpPr/>
          <p:nvPr/>
        </p:nvSpPr>
        <p:spPr>
          <a:xfrm>
            <a:off x="8069223" y="141060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11" name="Ovaal 310">
            <a:extLst>
              <a:ext uri="{FF2B5EF4-FFF2-40B4-BE49-F238E27FC236}">
                <a16:creationId xmlns:a16="http://schemas.microsoft.com/office/drawing/2014/main" id="{C0DB2A68-ABA5-48FB-9548-D5F9B921E51F}"/>
              </a:ext>
            </a:extLst>
          </p:cNvPr>
          <p:cNvSpPr/>
          <p:nvPr/>
        </p:nvSpPr>
        <p:spPr>
          <a:xfrm>
            <a:off x="1188413" y="1526520"/>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sp>
        <p:nvSpPr>
          <p:cNvPr id="312" name="Ovaal 311">
            <a:extLst>
              <a:ext uri="{FF2B5EF4-FFF2-40B4-BE49-F238E27FC236}">
                <a16:creationId xmlns:a16="http://schemas.microsoft.com/office/drawing/2014/main" id="{E11F70CE-BF6E-4A4C-85D3-C060D1FBD314}"/>
              </a:ext>
            </a:extLst>
          </p:cNvPr>
          <p:cNvSpPr/>
          <p:nvPr/>
        </p:nvSpPr>
        <p:spPr>
          <a:xfrm>
            <a:off x="3786685" y="331483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313" name="Ovaal 312">
            <a:extLst>
              <a:ext uri="{FF2B5EF4-FFF2-40B4-BE49-F238E27FC236}">
                <a16:creationId xmlns:a16="http://schemas.microsoft.com/office/drawing/2014/main" id="{0C2A3653-B391-47BD-A34E-F30A31993A44}"/>
              </a:ext>
            </a:extLst>
          </p:cNvPr>
          <p:cNvSpPr/>
          <p:nvPr/>
        </p:nvSpPr>
        <p:spPr>
          <a:xfrm>
            <a:off x="1233332" y="424472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14" name="Ovaal 313">
            <a:extLst>
              <a:ext uri="{FF2B5EF4-FFF2-40B4-BE49-F238E27FC236}">
                <a16:creationId xmlns:a16="http://schemas.microsoft.com/office/drawing/2014/main" id="{DBE3A551-3EF3-4B12-8BFF-B872C5BDF290}"/>
              </a:ext>
            </a:extLst>
          </p:cNvPr>
          <p:cNvSpPr/>
          <p:nvPr/>
        </p:nvSpPr>
        <p:spPr>
          <a:xfrm>
            <a:off x="2482018" y="359637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18" name="Ovaal 317">
            <a:extLst>
              <a:ext uri="{FF2B5EF4-FFF2-40B4-BE49-F238E27FC236}">
                <a16:creationId xmlns:a16="http://schemas.microsoft.com/office/drawing/2014/main" id="{181014AC-E56C-4740-94E4-166EF77C8D2D}"/>
              </a:ext>
            </a:extLst>
          </p:cNvPr>
          <p:cNvSpPr/>
          <p:nvPr/>
        </p:nvSpPr>
        <p:spPr>
          <a:xfrm>
            <a:off x="1378461"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319" name="Ovaal 318">
            <a:extLst>
              <a:ext uri="{FF2B5EF4-FFF2-40B4-BE49-F238E27FC236}">
                <a16:creationId xmlns:a16="http://schemas.microsoft.com/office/drawing/2014/main" id="{18C06A58-75DE-4924-8390-365B581A1A2E}"/>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322" name="Rechte verbindingslijn 321">
            <a:extLst>
              <a:ext uri="{FF2B5EF4-FFF2-40B4-BE49-F238E27FC236}">
                <a16:creationId xmlns:a16="http://schemas.microsoft.com/office/drawing/2014/main" id="{D57A8B8A-EA72-4351-9A65-A37F9CDF1EB2}"/>
              </a:ext>
            </a:extLst>
          </p:cNvPr>
          <p:cNvCxnSpPr>
            <a:cxnSpLocks/>
            <a:stCxn id="297" idx="2"/>
          </p:cNvCxnSpPr>
          <p:nvPr/>
        </p:nvCxnSpPr>
        <p:spPr>
          <a:xfrm flipH="1" flipV="1">
            <a:off x="1188414" y="2758843"/>
            <a:ext cx="910500" cy="90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AF68CD85-AB85-44FF-9BD5-5A7A00E6B794}"/>
              </a:ext>
            </a:extLst>
          </p:cNvPr>
          <p:cNvCxnSpPr>
            <a:cxnSpLocks/>
            <a:endCxn id="2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31" name="Stroomdiagram: Scheidingslijn 330">
            <a:extLst>
              <a:ext uri="{FF2B5EF4-FFF2-40B4-BE49-F238E27FC236}">
                <a16:creationId xmlns:a16="http://schemas.microsoft.com/office/drawing/2014/main" id="{9ED5BEE2-83F4-4528-B42F-6ADB8EE28604}"/>
              </a:ext>
            </a:extLst>
          </p:cNvPr>
          <p:cNvSpPr/>
          <p:nvPr/>
        </p:nvSpPr>
        <p:spPr>
          <a:xfrm>
            <a:off x="3819226" y="3170557"/>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332" name="Rechte verbindingslijn 331">
            <a:extLst>
              <a:ext uri="{FF2B5EF4-FFF2-40B4-BE49-F238E27FC236}">
                <a16:creationId xmlns:a16="http://schemas.microsoft.com/office/drawing/2014/main" id="{96C68CC5-48C5-4DA6-AD9A-EF96E20A3AC5}"/>
              </a:ext>
            </a:extLst>
          </p:cNvPr>
          <p:cNvCxnSpPr>
            <a:cxnSpLocks/>
            <a:stCxn id="2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C76F6046-2BB6-4E53-88C9-4BC540A39D58}"/>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8" name="Rechte verbindingslijn 337">
            <a:extLst>
              <a:ext uri="{FF2B5EF4-FFF2-40B4-BE49-F238E27FC236}">
                <a16:creationId xmlns:a16="http://schemas.microsoft.com/office/drawing/2014/main" id="{70A313E8-6B88-41F1-B69A-3DEC2C169141}"/>
              </a:ext>
            </a:extLst>
          </p:cNvPr>
          <p:cNvCxnSpPr>
            <a:cxnSpLocks/>
            <a:stCxn id="277" idx="2"/>
            <a:endCxn id="272"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9" name="Rechte verbindingslijn 338">
            <a:extLst>
              <a:ext uri="{FF2B5EF4-FFF2-40B4-BE49-F238E27FC236}">
                <a16:creationId xmlns:a16="http://schemas.microsoft.com/office/drawing/2014/main" id="{5D56A065-4374-4149-A445-890B9FB6CB7F}"/>
              </a:ext>
            </a:extLst>
          </p:cNvPr>
          <p:cNvCxnSpPr>
            <a:cxnSpLocks/>
            <a:stCxn id="277"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2" name="Rechte verbindingslijn 341">
            <a:extLst>
              <a:ext uri="{FF2B5EF4-FFF2-40B4-BE49-F238E27FC236}">
                <a16:creationId xmlns:a16="http://schemas.microsoft.com/office/drawing/2014/main" id="{1AEF30B9-553D-480D-B14B-528268C37738}"/>
              </a:ext>
            </a:extLst>
          </p:cNvPr>
          <p:cNvCxnSpPr>
            <a:cxnSpLocks/>
          </p:cNvCxnSpPr>
          <p:nvPr/>
        </p:nvCxnSpPr>
        <p:spPr>
          <a:xfrm flipV="1">
            <a:off x="8856442"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7" name="Rechte verbindingslijn 346">
            <a:extLst>
              <a:ext uri="{FF2B5EF4-FFF2-40B4-BE49-F238E27FC236}">
                <a16:creationId xmlns:a16="http://schemas.microsoft.com/office/drawing/2014/main" id="{CCA0D189-F620-4267-A64B-D1BADA7DFC8A}"/>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ED9E547C-980C-45AE-8122-47DB47B411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1" name="Rechte verbindingslijn 350">
            <a:extLst>
              <a:ext uri="{FF2B5EF4-FFF2-40B4-BE49-F238E27FC236}">
                <a16:creationId xmlns:a16="http://schemas.microsoft.com/office/drawing/2014/main" id="{6649B609-3AAC-4027-ABA6-0C573ECA634D}"/>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2" name="Rechte verbindingslijn 351">
            <a:extLst>
              <a:ext uri="{FF2B5EF4-FFF2-40B4-BE49-F238E27FC236}">
                <a16:creationId xmlns:a16="http://schemas.microsoft.com/office/drawing/2014/main" id="{86FF660B-1C08-4C0C-B4DD-26A869D1AEA0}"/>
              </a:ext>
            </a:extLst>
          </p:cNvPr>
          <p:cNvCxnSpPr>
            <a:cxnSpLocks/>
          </p:cNvCxnSpPr>
          <p:nvPr/>
        </p:nvCxnSpPr>
        <p:spPr>
          <a:xfrm flipV="1">
            <a:off x="8696833" y="3545575"/>
            <a:ext cx="188261" cy="19936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3" name="Rechte verbindingslijn 352">
            <a:extLst>
              <a:ext uri="{FF2B5EF4-FFF2-40B4-BE49-F238E27FC236}">
                <a16:creationId xmlns:a16="http://schemas.microsoft.com/office/drawing/2014/main" id="{2060804D-0F3A-45A5-9737-5027F9D4B41F}"/>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7" name="Rechte verbindingslijn 356">
            <a:extLst>
              <a:ext uri="{FF2B5EF4-FFF2-40B4-BE49-F238E27FC236}">
                <a16:creationId xmlns:a16="http://schemas.microsoft.com/office/drawing/2014/main" id="{94436F53-2BFF-475A-9D1A-50C394ABD18B}"/>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9" name="Rechte verbindingslijn 358">
            <a:extLst>
              <a:ext uri="{FF2B5EF4-FFF2-40B4-BE49-F238E27FC236}">
                <a16:creationId xmlns:a16="http://schemas.microsoft.com/office/drawing/2014/main" id="{C582439B-C546-4237-9FFB-F51EBB8EA2B2}"/>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0B1FBD46-38D3-4581-99E9-EA14BD716A4D}"/>
              </a:ext>
            </a:extLst>
          </p:cNvPr>
          <p:cNvCxnSpPr>
            <a:cxnSpLocks/>
            <a:endCxn id="2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3" name="Rechte verbindingslijn 362">
            <a:extLst>
              <a:ext uri="{FF2B5EF4-FFF2-40B4-BE49-F238E27FC236}">
                <a16:creationId xmlns:a16="http://schemas.microsoft.com/office/drawing/2014/main" id="{005D31F1-BF40-4670-A198-EB65149EF7C1}"/>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74" name="Rechte verbindingslijn 373">
            <a:extLst>
              <a:ext uri="{FF2B5EF4-FFF2-40B4-BE49-F238E27FC236}">
                <a16:creationId xmlns:a16="http://schemas.microsoft.com/office/drawing/2014/main" id="{8AD1CBDD-E15F-4A5B-9952-B0319EBA7D3C}"/>
              </a:ext>
            </a:extLst>
          </p:cNvPr>
          <p:cNvCxnSpPr>
            <a:cxnSpLocks/>
            <a:stCxn id="280" idx="4"/>
          </p:cNvCxnSpPr>
          <p:nvPr/>
        </p:nvCxnSpPr>
        <p:spPr>
          <a:xfrm>
            <a:off x="1550517" y="1768633"/>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78" name="Rechte verbindingslijn 377">
            <a:extLst>
              <a:ext uri="{FF2B5EF4-FFF2-40B4-BE49-F238E27FC236}">
                <a16:creationId xmlns:a16="http://schemas.microsoft.com/office/drawing/2014/main" id="{CED75ECE-B5FE-4A75-8387-7F2049C47A95}"/>
              </a:ext>
            </a:extLst>
          </p:cNvPr>
          <p:cNvCxnSpPr>
            <a:cxnSpLocks/>
            <a:endCxn id="281" idx="2"/>
          </p:cNvCxnSpPr>
          <p:nvPr/>
        </p:nvCxnSpPr>
        <p:spPr>
          <a:xfrm>
            <a:off x="1795251" y="2442096"/>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81" name="Rechte verbindingslijn 380">
            <a:extLst>
              <a:ext uri="{FF2B5EF4-FFF2-40B4-BE49-F238E27FC236}">
                <a16:creationId xmlns:a16="http://schemas.microsoft.com/office/drawing/2014/main" id="{450A7B6E-E680-477F-A0E2-39AF9AD721D3}"/>
              </a:ext>
            </a:extLst>
          </p:cNvPr>
          <p:cNvCxnSpPr>
            <a:cxnSpLocks/>
          </p:cNvCxnSpPr>
          <p:nvPr/>
        </p:nvCxnSpPr>
        <p:spPr>
          <a:xfrm flipH="1" flipV="1">
            <a:off x="1550517" y="2190869"/>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6" name="Rechte verbindingslijn 395">
            <a:extLst>
              <a:ext uri="{FF2B5EF4-FFF2-40B4-BE49-F238E27FC236}">
                <a16:creationId xmlns:a16="http://schemas.microsoft.com/office/drawing/2014/main" id="{1F134E2C-0D68-4349-BF6B-10A65E71C2A9}"/>
              </a:ext>
            </a:extLst>
          </p:cNvPr>
          <p:cNvCxnSpPr>
            <a:cxnSpLocks/>
          </p:cNvCxnSpPr>
          <p:nvPr/>
        </p:nvCxnSpPr>
        <p:spPr>
          <a:xfrm flipV="1">
            <a:off x="8760713" y="2529482"/>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7" name="Rechte verbindingslijn 396">
            <a:extLst>
              <a:ext uri="{FF2B5EF4-FFF2-40B4-BE49-F238E27FC236}">
                <a16:creationId xmlns:a16="http://schemas.microsoft.com/office/drawing/2014/main" id="{D3B5FE04-0A65-4079-B402-AB907CD2BE4A}"/>
              </a:ext>
            </a:extLst>
          </p:cNvPr>
          <p:cNvCxnSpPr>
            <a:cxnSpLocks/>
          </p:cNvCxnSpPr>
          <p:nvPr/>
        </p:nvCxnSpPr>
        <p:spPr>
          <a:xfrm flipV="1">
            <a:off x="8615027" y="3476835"/>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8" name="Rechte verbindingslijn 397">
            <a:extLst>
              <a:ext uri="{FF2B5EF4-FFF2-40B4-BE49-F238E27FC236}">
                <a16:creationId xmlns:a16="http://schemas.microsoft.com/office/drawing/2014/main" id="{9119375A-40E2-4CF4-B59D-9B6CAD2B4FDA}"/>
              </a:ext>
            </a:extLst>
          </p:cNvPr>
          <p:cNvCxnSpPr>
            <a:cxnSpLocks/>
          </p:cNvCxnSpPr>
          <p:nvPr/>
        </p:nvCxnSpPr>
        <p:spPr>
          <a:xfrm flipH="1" flipV="1">
            <a:off x="8647229" y="2427409"/>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00" name="Rechte verbindingslijn 399">
            <a:extLst>
              <a:ext uri="{FF2B5EF4-FFF2-40B4-BE49-F238E27FC236}">
                <a16:creationId xmlns:a16="http://schemas.microsoft.com/office/drawing/2014/main" id="{8A57523C-B21C-403C-B2AB-94FAF746DFE8}"/>
              </a:ext>
            </a:extLst>
          </p:cNvPr>
          <p:cNvCxnSpPr>
            <a:cxnSpLocks/>
            <a:stCxn id="282" idx="6"/>
          </p:cNvCxnSpPr>
          <p:nvPr/>
        </p:nvCxnSpPr>
        <p:spPr>
          <a:xfrm flipV="1">
            <a:off x="8223079" y="3610299"/>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22" name="Rechte verbindingslijn 421">
            <a:extLst>
              <a:ext uri="{FF2B5EF4-FFF2-40B4-BE49-F238E27FC236}">
                <a16:creationId xmlns:a16="http://schemas.microsoft.com/office/drawing/2014/main" id="{1CDAFDB3-6E5A-40F7-A86E-8A8D0504226D}"/>
              </a:ext>
            </a:extLst>
          </p:cNvPr>
          <p:cNvCxnSpPr>
            <a:cxnSpLocks/>
            <a:endCxn id="286" idx="2"/>
          </p:cNvCxnSpPr>
          <p:nvPr/>
        </p:nvCxnSpPr>
        <p:spPr>
          <a:xfrm>
            <a:off x="1799728" y="2606020"/>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6" name="Rechte verbindingslijn 425">
            <a:extLst>
              <a:ext uri="{FF2B5EF4-FFF2-40B4-BE49-F238E27FC236}">
                <a16:creationId xmlns:a16="http://schemas.microsoft.com/office/drawing/2014/main" id="{72A71B83-F5B9-49A6-A57A-F2F2E02CCE7D}"/>
              </a:ext>
            </a:extLst>
          </p:cNvPr>
          <p:cNvCxnSpPr>
            <a:cxnSpLocks/>
          </p:cNvCxnSpPr>
          <p:nvPr/>
        </p:nvCxnSpPr>
        <p:spPr>
          <a:xfrm flipH="1" flipV="1">
            <a:off x="1020814" y="1824951"/>
            <a:ext cx="794450" cy="78543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30" name="Rechte verbindingslijn 429">
            <a:extLst>
              <a:ext uri="{FF2B5EF4-FFF2-40B4-BE49-F238E27FC236}">
                <a16:creationId xmlns:a16="http://schemas.microsoft.com/office/drawing/2014/main" id="{7CA32BA0-E2F9-4620-AC8B-A42CA8470E9C}"/>
              </a:ext>
            </a:extLst>
          </p:cNvPr>
          <p:cNvCxnSpPr>
            <a:cxnSpLocks/>
            <a:stCxn id="291" idx="1"/>
          </p:cNvCxnSpPr>
          <p:nvPr/>
        </p:nvCxnSpPr>
        <p:spPr>
          <a:xfrm flipH="1">
            <a:off x="1027081" y="1342186"/>
            <a:ext cx="993" cy="50093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43" name="Rechte verbindingslijn 442">
            <a:extLst>
              <a:ext uri="{FF2B5EF4-FFF2-40B4-BE49-F238E27FC236}">
                <a16:creationId xmlns:a16="http://schemas.microsoft.com/office/drawing/2014/main" id="{6FE529F3-EBF4-4B56-BEEF-35543BD9C453}"/>
              </a:ext>
            </a:extLst>
          </p:cNvPr>
          <p:cNvCxnSpPr>
            <a:cxnSpLocks/>
            <a:endCxn id="295" idx="0"/>
          </p:cNvCxnSpPr>
          <p:nvPr/>
        </p:nvCxnSpPr>
        <p:spPr>
          <a:xfrm>
            <a:off x="1022062" y="2915659"/>
            <a:ext cx="2308" cy="13312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8" name="Rechte verbindingslijn 447">
            <a:extLst>
              <a:ext uri="{FF2B5EF4-FFF2-40B4-BE49-F238E27FC236}">
                <a16:creationId xmlns:a16="http://schemas.microsoft.com/office/drawing/2014/main" id="{BC8B3284-C04A-436D-8FE8-95ADBD31010D}"/>
              </a:ext>
            </a:extLst>
          </p:cNvPr>
          <p:cNvCxnSpPr>
            <a:cxnSpLocks/>
          </p:cNvCxnSpPr>
          <p:nvPr/>
        </p:nvCxnSpPr>
        <p:spPr>
          <a:xfrm flipH="1">
            <a:off x="1014861" y="2757800"/>
            <a:ext cx="184705" cy="1578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1" name="Rechte verbindingslijn 460">
            <a:extLst>
              <a:ext uri="{FF2B5EF4-FFF2-40B4-BE49-F238E27FC236}">
                <a16:creationId xmlns:a16="http://schemas.microsoft.com/office/drawing/2014/main" id="{1A3F19E1-6D28-43F1-8CBD-94ED32A22ED6}"/>
              </a:ext>
            </a:extLst>
          </p:cNvPr>
          <p:cNvCxnSpPr>
            <a:cxnSpLocks/>
          </p:cNvCxnSpPr>
          <p:nvPr/>
        </p:nvCxnSpPr>
        <p:spPr>
          <a:xfrm flipH="1">
            <a:off x="866536" y="1701713"/>
            <a:ext cx="9482" cy="71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5" name="Rechte verbindingslijn 464">
            <a:extLst>
              <a:ext uri="{FF2B5EF4-FFF2-40B4-BE49-F238E27FC236}">
                <a16:creationId xmlns:a16="http://schemas.microsoft.com/office/drawing/2014/main" id="{5A86F340-F2CC-4557-89F4-215113E7B791}"/>
              </a:ext>
            </a:extLst>
          </p:cNvPr>
          <p:cNvCxnSpPr>
            <a:cxnSpLocks/>
          </p:cNvCxnSpPr>
          <p:nvPr/>
        </p:nvCxnSpPr>
        <p:spPr>
          <a:xfrm flipH="1" flipV="1">
            <a:off x="861415" y="2383828"/>
            <a:ext cx="344118" cy="37307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6" name="Rechte verbindingslijn 475">
            <a:extLst>
              <a:ext uri="{FF2B5EF4-FFF2-40B4-BE49-F238E27FC236}">
                <a16:creationId xmlns:a16="http://schemas.microsoft.com/office/drawing/2014/main" id="{7F780E34-01DA-40E1-B021-AD17B5BE9975}"/>
              </a:ext>
            </a:extLst>
          </p:cNvPr>
          <p:cNvCxnSpPr>
            <a:cxnSpLocks/>
          </p:cNvCxnSpPr>
          <p:nvPr/>
        </p:nvCxnSpPr>
        <p:spPr>
          <a:xfrm>
            <a:off x="6087703" y="587349"/>
            <a:ext cx="223205" cy="1901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97" name="Rechte verbindingslijn 496">
            <a:extLst>
              <a:ext uri="{FF2B5EF4-FFF2-40B4-BE49-F238E27FC236}">
                <a16:creationId xmlns:a16="http://schemas.microsoft.com/office/drawing/2014/main" id="{22A69845-ADFA-401E-B86D-E099C140420E}"/>
              </a:ext>
            </a:extLst>
          </p:cNvPr>
          <p:cNvCxnSpPr>
            <a:cxnSpLocks/>
            <a:endCxn id="306" idx="4"/>
          </p:cNvCxnSpPr>
          <p:nvPr/>
        </p:nvCxnSpPr>
        <p:spPr>
          <a:xfrm flipV="1">
            <a:off x="1397669" y="1763880"/>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0" name="Rechte verbindingslijn 499">
            <a:extLst>
              <a:ext uri="{FF2B5EF4-FFF2-40B4-BE49-F238E27FC236}">
                <a16:creationId xmlns:a16="http://schemas.microsoft.com/office/drawing/2014/main" id="{751E87A3-47AD-4D8B-BE4B-8BC786D2111C}"/>
              </a:ext>
            </a:extLst>
          </p:cNvPr>
          <p:cNvCxnSpPr>
            <a:cxnSpLocks/>
          </p:cNvCxnSpPr>
          <p:nvPr/>
        </p:nvCxnSpPr>
        <p:spPr>
          <a:xfrm flipH="1" flipV="1">
            <a:off x="1392994" y="2421325"/>
            <a:ext cx="825986" cy="81898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3" name="Rechte verbindingslijn 502">
            <a:extLst>
              <a:ext uri="{FF2B5EF4-FFF2-40B4-BE49-F238E27FC236}">
                <a16:creationId xmlns:a16="http://schemas.microsoft.com/office/drawing/2014/main" id="{ACA3D9A1-8B92-42A5-97BA-0E3BA66D1D60}"/>
              </a:ext>
            </a:extLst>
          </p:cNvPr>
          <p:cNvCxnSpPr>
            <a:cxnSpLocks/>
            <a:stCxn id="305" idx="1"/>
          </p:cNvCxnSpPr>
          <p:nvPr/>
        </p:nvCxnSpPr>
        <p:spPr>
          <a:xfrm flipH="1">
            <a:off x="2218980" y="3245171"/>
            <a:ext cx="1567706" cy="638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4" name="Rechte verbindingslijn 513">
            <a:extLst>
              <a:ext uri="{FF2B5EF4-FFF2-40B4-BE49-F238E27FC236}">
                <a16:creationId xmlns:a16="http://schemas.microsoft.com/office/drawing/2014/main" id="{97A610CC-ADF3-4714-9320-B983CD1F1DC3}"/>
              </a:ext>
            </a:extLst>
          </p:cNvPr>
          <p:cNvCxnSpPr>
            <a:cxnSpLocks/>
          </p:cNvCxnSpPr>
          <p:nvPr/>
        </p:nvCxnSpPr>
        <p:spPr>
          <a:xfrm flipH="1" flipV="1">
            <a:off x="4656625" y="3378853"/>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6" name="Rechte verbindingslijn 515">
            <a:extLst>
              <a:ext uri="{FF2B5EF4-FFF2-40B4-BE49-F238E27FC236}">
                <a16:creationId xmlns:a16="http://schemas.microsoft.com/office/drawing/2014/main" id="{FF36E121-D843-4D04-9A10-0AFE957A65D1}"/>
              </a:ext>
            </a:extLst>
          </p:cNvPr>
          <p:cNvCxnSpPr>
            <a:cxnSpLocks/>
            <a:stCxn id="331" idx="3"/>
          </p:cNvCxnSpPr>
          <p:nvPr/>
        </p:nvCxnSpPr>
        <p:spPr>
          <a:xfrm>
            <a:off x="4488779" y="325155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9" name="Rechte verbindingslijn 518">
            <a:extLst>
              <a:ext uri="{FF2B5EF4-FFF2-40B4-BE49-F238E27FC236}">
                <a16:creationId xmlns:a16="http://schemas.microsoft.com/office/drawing/2014/main" id="{41F0DC85-B554-4702-957C-447565F8516A}"/>
              </a:ext>
            </a:extLst>
          </p:cNvPr>
          <p:cNvCxnSpPr>
            <a:cxnSpLocks/>
          </p:cNvCxnSpPr>
          <p:nvPr/>
        </p:nvCxnSpPr>
        <p:spPr>
          <a:xfrm>
            <a:off x="1165625" y="4597987"/>
            <a:ext cx="180824" cy="14873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0" name="Rechte verbindingslijn 519">
            <a:extLst>
              <a:ext uri="{FF2B5EF4-FFF2-40B4-BE49-F238E27FC236}">
                <a16:creationId xmlns:a16="http://schemas.microsoft.com/office/drawing/2014/main" id="{81514A31-E4B1-4BFD-8B4A-F1484FC65287}"/>
              </a:ext>
            </a:extLst>
          </p:cNvPr>
          <p:cNvCxnSpPr>
            <a:cxnSpLocks/>
            <a:endCxn id="301" idx="4"/>
          </p:cNvCxnSpPr>
          <p:nvPr/>
        </p:nvCxnSpPr>
        <p:spPr>
          <a:xfrm flipV="1">
            <a:off x="1167880" y="4410266"/>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4" name="Rechte verbindingslijn 523">
            <a:extLst>
              <a:ext uri="{FF2B5EF4-FFF2-40B4-BE49-F238E27FC236}">
                <a16:creationId xmlns:a16="http://schemas.microsoft.com/office/drawing/2014/main" id="{BCA7C095-02ED-4048-8636-217AD6DBEEEC}"/>
              </a:ext>
            </a:extLst>
          </p:cNvPr>
          <p:cNvCxnSpPr>
            <a:cxnSpLocks/>
          </p:cNvCxnSpPr>
          <p:nvPr/>
        </p:nvCxnSpPr>
        <p:spPr>
          <a:xfrm flipV="1">
            <a:off x="1335727" y="4742325"/>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7" name="Rechte verbindingslijn 526">
            <a:extLst>
              <a:ext uri="{FF2B5EF4-FFF2-40B4-BE49-F238E27FC236}">
                <a16:creationId xmlns:a16="http://schemas.microsoft.com/office/drawing/2014/main" id="{7E7A8A92-4D34-42BD-AE78-1913BEA45E1B}"/>
              </a:ext>
            </a:extLst>
          </p:cNvPr>
          <p:cNvCxnSpPr>
            <a:cxnSpLocks/>
          </p:cNvCxnSpPr>
          <p:nvPr/>
        </p:nvCxnSpPr>
        <p:spPr>
          <a:xfrm flipH="1">
            <a:off x="4428249" y="4528334"/>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35" name="Rechte verbindingslijn 534">
            <a:extLst>
              <a:ext uri="{FF2B5EF4-FFF2-40B4-BE49-F238E27FC236}">
                <a16:creationId xmlns:a16="http://schemas.microsoft.com/office/drawing/2014/main" id="{8BF88B58-C743-4B6A-9A0D-62897FB2183C}"/>
              </a:ext>
            </a:extLst>
          </p:cNvPr>
          <p:cNvCxnSpPr>
            <a:cxnSpLocks/>
            <a:endCxn id="301" idx="0"/>
          </p:cNvCxnSpPr>
          <p:nvPr/>
        </p:nvCxnSpPr>
        <p:spPr>
          <a:xfrm>
            <a:off x="1167880" y="3620654"/>
            <a:ext cx="0" cy="62761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1" name="Rechte verbindingslijn 540">
            <a:extLst>
              <a:ext uri="{FF2B5EF4-FFF2-40B4-BE49-F238E27FC236}">
                <a16:creationId xmlns:a16="http://schemas.microsoft.com/office/drawing/2014/main" id="{34982A99-8863-4A49-BBD6-EB254304D3EB}"/>
              </a:ext>
            </a:extLst>
          </p:cNvPr>
          <p:cNvCxnSpPr>
            <a:cxnSpLocks/>
          </p:cNvCxnSpPr>
          <p:nvPr/>
        </p:nvCxnSpPr>
        <p:spPr>
          <a:xfrm flipV="1">
            <a:off x="1315258" y="3498415"/>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5" name="Rechte verbindingslijn 544">
            <a:extLst>
              <a:ext uri="{FF2B5EF4-FFF2-40B4-BE49-F238E27FC236}">
                <a16:creationId xmlns:a16="http://schemas.microsoft.com/office/drawing/2014/main" id="{6B09F5CC-65F0-45AF-B007-0E637838E06E}"/>
              </a:ext>
            </a:extLst>
          </p:cNvPr>
          <p:cNvCxnSpPr>
            <a:cxnSpLocks/>
          </p:cNvCxnSpPr>
          <p:nvPr/>
        </p:nvCxnSpPr>
        <p:spPr>
          <a:xfrm>
            <a:off x="7593615" y="3503435"/>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7" name="Rechte verbindingslijn 546">
            <a:extLst>
              <a:ext uri="{FF2B5EF4-FFF2-40B4-BE49-F238E27FC236}">
                <a16:creationId xmlns:a16="http://schemas.microsoft.com/office/drawing/2014/main" id="{E178613D-0303-429F-8D2B-0B9DC13A144F}"/>
              </a:ext>
            </a:extLst>
          </p:cNvPr>
          <p:cNvCxnSpPr>
            <a:cxnSpLocks/>
            <a:endCxn id="304" idx="2"/>
          </p:cNvCxnSpPr>
          <p:nvPr/>
        </p:nvCxnSpPr>
        <p:spPr>
          <a:xfrm flipV="1">
            <a:off x="7998562" y="3899203"/>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4" name="Rechte verbindingslijn 553">
            <a:extLst>
              <a:ext uri="{FF2B5EF4-FFF2-40B4-BE49-F238E27FC236}">
                <a16:creationId xmlns:a16="http://schemas.microsoft.com/office/drawing/2014/main" id="{7AA67272-0B59-4E00-862B-287B4635CF5F}"/>
              </a:ext>
            </a:extLst>
          </p:cNvPr>
          <p:cNvCxnSpPr>
            <a:cxnSpLocks/>
            <a:stCxn id="314" idx="6"/>
          </p:cNvCxnSpPr>
          <p:nvPr/>
        </p:nvCxnSpPr>
        <p:spPr>
          <a:xfrm flipV="1">
            <a:off x="2644018" y="3655396"/>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58" name="Rechte verbindingslijn 557">
            <a:extLst>
              <a:ext uri="{FF2B5EF4-FFF2-40B4-BE49-F238E27FC236}">
                <a16:creationId xmlns:a16="http://schemas.microsoft.com/office/drawing/2014/main" id="{0C6ECC38-9A63-4AE9-A503-593FF17AB1FD}"/>
              </a:ext>
            </a:extLst>
          </p:cNvPr>
          <p:cNvCxnSpPr>
            <a:cxnSpLocks/>
            <a:stCxn id="319"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64" name="Rechte verbindingslijn 563">
            <a:extLst>
              <a:ext uri="{FF2B5EF4-FFF2-40B4-BE49-F238E27FC236}">
                <a16:creationId xmlns:a16="http://schemas.microsoft.com/office/drawing/2014/main" id="{610B343C-86E3-42DC-BEC9-A9EF75E35714}"/>
              </a:ext>
            </a:extLst>
          </p:cNvPr>
          <p:cNvCxnSpPr>
            <a:cxnSpLocks/>
          </p:cNvCxnSpPr>
          <p:nvPr/>
        </p:nvCxnSpPr>
        <p:spPr>
          <a:xfrm flipH="1">
            <a:off x="1173269" y="3502971"/>
            <a:ext cx="153307" cy="12288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9" name="Rechte verbindingslijn 568">
            <a:extLst>
              <a:ext uri="{FF2B5EF4-FFF2-40B4-BE49-F238E27FC236}">
                <a16:creationId xmlns:a16="http://schemas.microsoft.com/office/drawing/2014/main" id="{747C2C55-E864-4FDD-B640-3222FDC6ACF6}"/>
              </a:ext>
            </a:extLst>
          </p:cNvPr>
          <p:cNvCxnSpPr>
            <a:cxnSpLocks/>
            <a:stCxn id="311" idx="4"/>
          </p:cNvCxnSpPr>
          <p:nvPr/>
        </p:nvCxnSpPr>
        <p:spPr>
          <a:xfrm>
            <a:off x="1269413" y="1688520"/>
            <a:ext cx="0" cy="81253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2" name="Rechte verbindingslijn 571">
            <a:extLst>
              <a:ext uri="{FF2B5EF4-FFF2-40B4-BE49-F238E27FC236}">
                <a16:creationId xmlns:a16="http://schemas.microsoft.com/office/drawing/2014/main" id="{833A87A3-9CCD-42DC-9B08-8A99ADC5F3CB}"/>
              </a:ext>
            </a:extLst>
          </p:cNvPr>
          <p:cNvCxnSpPr>
            <a:cxnSpLocks/>
            <a:endCxn id="312" idx="2"/>
          </p:cNvCxnSpPr>
          <p:nvPr/>
        </p:nvCxnSpPr>
        <p:spPr>
          <a:xfrm>
            <a:off x="2162033" y="3389821"/>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6" name="Rechte verbindingslijn 575">
            <a:extLst>
              <a:ext uri="{FF2B5EF4-FFF2-40B4-BE49-F238E27FC236}">
                <a16:creationId xmlns:a16="http://schemas.microsoft.com/office/drawing/2014/main" id="{1985B689-D6B3-4223-BADA-D64DD70F9738}"/>
              </a:ext>
            </a:extLst>
          </p:cNvPr>
          <p:cNvCxnSpPr>
            <a:cxnSpLocks/>
          </p:cNvCxnSpPr>
          <p:nvPr/>
        </p:nvCxnSpPr>
        <p:spPr>
          <a:xfrm flipH="1" flipV="1">
            <a:off x="1271026" y="2501054"/>
            <a:ext cx="891008" cy="8817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4" name="Rechte verbindingslijn 583">
            <a:extLst>
              <a:ext uri="{FF2B5EF4-FFF2-40B4-BE49-F238E27FC236}">
                <a16:creationId xmlns:a16="http://schemas.microsoft.com/office/drawing/2014/main" id="{A35321B3-7DE6-463C-817A-BD8961896E38}"/>
              </a:ext>
            </a:extLst>
          </p:cNvPr>
          <p:cNvCxnSpPr>
            <a:cxnSpLocks/>
            <a:stCxn id="312" idx="6"/>
          </p:cNvCxnSpPr>
          <p:nvPr/>
        </p:nvCxnSpPr>
        <p:spPr>
          <a:xfrm>
            <a:off x="3948685" y="3395835"/>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7" name="Rechte verbindingslijn 586">
            <a:extLst>
              <a:ext uri="{FF2B5EF4-FFF2-40B4-BE49-F238E27FC236}">
                <a16:creationId xmlns:a16="http://schemas.microsoft.com/office/drawing/2014/main" id="{3FFD430B-B813-4657-A26A-72719559280C}"/>
              </a:ext>
            </a:extLst>
          </p:cNvPr>
          <p:cNvCxnSpPr>
            <a:cxnSpLocks/>
          </p:cNvCxnSpPr>
          <p:nvPr/>
        </p:nvCxnSpPr>
        <p:spPr>
          <a:xfrm flipH="1" flipV="1">
            <a:off x="4340632" y="3401158"/>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0" name="Rechte verbindingslijn 589">
            <a:extLst>
              <a:ext uri="{FF2B5EF4-FFF2-40B4-BE49-F238E27FC236}">
                <a16:creationId xmlns:a16="http://schemas.microsoft.com/office/drawing/2014/main" id="{8303055B-1DD1-4DC9-B799-EF8B07EB260A}"/>
              </a:ext>
            </a:extLst>
          </p:cNvPr>
          <p:cNvCxnSpPr>
            <a:cxnSpLocks/>
          </p:cNvCxnSpPr>
          <p:nvPr/>
        </p:nvCxnSpPr>
        <p:spPr>
          <a:xfrm flipV="1">
            <a:off x="4500494" y="3528422"/>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4" name="Rechte verbindingslijn 593">
            <a:extLst>
              <a:ext uri="{FF2B5EF4-FFF2-40B4-BE49-F238E27FC236}">
                <a16:creationId xmlns:a16="http://schemas.microsoft.com/office/drawing/2014/main" id="{3F002D1A-A18C-451A-84A6-4C8D284FC84A}"/>
              </a:ext>
            </a:extLst>
          </p:cNvPr>
          <p:cNvCxnSpPr>
            <a:cxnSpLocks/>
          </p:cNvCxnSpPr>
          <p:nvPr/>
        </p:nvCxnSpPr>
        <p:spPr>
          <a:xfrm>
            <a:off x="1395332" y="4577439"/>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7" name="Rechte verbindingslijn 596">
            <a:extLst>
              <a:ext uri="{FF2B5EF4-FFF2-40B4-BE49-F238E27FC236}">
                <a16:creationId xmlns:a16="http://schemas.microsoft.com/office/drawing/2014/main" id="{F5A9866E-4413-4F6D-8C8F-1505013AE64D}"/>
              </a:ext>
            </a:extLst>
          </p:cNvPr>
          <p:cNvCxnSpPr>
            <a:cxnSpLocks/>
          </p:cNvCxnSpPr>
          <p:nvPr/>
        </p:nvCxnSpPr>
        <p:spPr>
          <a:xfrm flipV="1">
            <a:off x="4340633" y="4438182"/>
            <a:ext cx="159862" cy="15207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03" name="Rechte verbindingslijn 602">
            <a:extLst>
              <a:ext uri="{FF2B5EF4-FFF2-40B4-BE49-F238E27FC236}">
                <a16:creationId xmlns:a16="http://schemas.microsoft.com/office/drawing/2014/main" id="{17F96F72-FF64-4843-BC24-F551CEBD05AD}"/>
              </a:ext>
            </a:extLst>
          </p:cNvPr>
          <p:cNvCxnSpPr>
            <a:cxnSpLocks/>
          </p:cNvCxnSpPr>
          <p:nvPr/>
        </p:nvCxnSpPr>
        <p:spPr>
          <a:xfrm>
            <a:off x="1311994" y="4510066"/>
            <a:ext cx="84378" cy="7503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09" name="Rechte verbindingslijn 608">
            <a:extLst>
              <a:ext uri="{FF2B5EF4-FFF2-40B4-BE49-F238E27FC236}">
                <a16:creationId xmlns:a16="http://schemas.microsoft.com/office/drawing/2014/main" id="{C783635F-0544-4535-AB62-C3474DC25404}"/>
              </a:ext>
            </a:extLst>
          </p:cNvPr>
          <p:cNvCxnSpPr>
            <a:cxnSpLocks/>
            <a:endCxn id="313" idx="4"/>
          </p:cNvCxnSpPr>
          <p:nvPr/>
        </p:nvCxnSpPr>
        <p:spPr>
          <a:xfrm flipV="1">
            <a:off x="1314332" y="4406723"/>
            <a:ext cx="0" cy="10334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6" name="Rechte verbindingslijn 615">
            <a:extLst>
              <a:ext uri="{FF2B5EF4-FFF2-40B4-BE49-F238E27FC236}">
                <a16:creationId xmlns:a16="http://schemas.microsoft.com/office/drawing/2014/main" id="{02021C68-294D-47BD-94E3-FE2EC001C3E1}"/>
              </a:ext>
            </a:extLst>
          </p:cNvPr>
          <p:cNvCxnSpPr>
            <a:cxnSpLocks/>
            <a:stCxn id="313" idx="0"/>
          </p:cNvCxnSpPr>
          <p:nvPr/>
        </p:nvCxnSpPr>
        <p:spPr>
          <a:xfrm flipV="1">
            <a:off x="1314332" y="3758371"/>
            <a:ext cx="0"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9" name="Rechte verbindingslijn 618">
            <a:extLst>
              <a:ext uri="{FF2B5EF4-FFF2-40B4-BE49-F238E27FC236}">
                <a16:creationId xmlns:a16="http://schemas.microsoft.com/office/drawing/2014/main" id="{7C3F6FF5-ECC2-4898-AD27-15D41EB94676}"/>
              </a:ext>
            </a:extLst>
          </p:cNvPr>
          <p:cNvCxnSpPr>
            <a:cxnSpLocks/>
            <a:stCxn id="314" idx="2"/>
          </p:cNvCxnSpPr>
          <p:nvPr/>
        </p:nvCxnSpPr>
        <p:spPr>
          <a:xfrm flipH="1" flipV="1">
            <a:off x="1429946" y="3674429"/>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3" name="Rechte verbindingslijn 622">
            <a:extLst>
              <a:ext uri="{FF2B5EF4-FFF2-40B4-BE49-F238E27FC236}">
                <a16:creationId xmlns:a16="http://schemas.microsoft.com/office/drawing/2014/main" id="{F06D2DAF-3A80-493B-893F-089E56FBAA9A}"/>
              </a:ext>
            </a:extLst>
          </p:cNvPr>
          <p:cNvCxnSpPr>
            <a:cxnSpLocks/>
          </p:cNvCxnSpPr>
          <p:nvPr/>
        </p:nvCxnSpPr>
        <p:spPr>
          <a:xfrm flipH="1">
            <a:off x="1311995" y="3667332"/>
            <a:ext cx="117951" cy="8442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6" name="Rechte verbindingslijn 625">
            <a:extLst>
              <a:ext uri="{FF2B5EF4-FFF2-40B4-BE49-F238E27FC236}">
                <a16:creationId xmlns:a16="http://schemas.microsoft.com/office/drawing/2014/main" id="{6F729508-5E3C-4ECF-910E-877EE708A993}"/>
              </a:ext>
            </a:extLst>
          </p:cNvPr>
          <p:cNvCxnSpPr>
            <a:cxnSpLocks/>
            <a:endCxn id="319" idx="2"/>
          </p:cNvCxnSpPr>
          <p:nvPr/>
        </p:nvCxnSpPr>
        <p:spPr>
          <a:xfrm flipV="1">
            <a:off x="1460500" y="3824388"/>
            <a:ext cx="1022305" cy="1736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29" name="Rechte verbindingslijn 628">
            <a:extLst>
              <a:ext uri="{FF2B5EF4-FFF2-40B4-BE49-F238E27FC236}">
                <a16:creationId xmlns:a16="http://schemas.microsoft.com/office/drawing/2014/main" id="{30CD0CB1-0470-4F01-A007-A6EDD5891319}"/>
              </a:ext>
            </a:extLst>
          </p:cNvPr>
          <p:cNvCxnSpPr>
            <a:cxnSpLocks/>
            <a:stCxn id="318" idx="0"/>
          </p:cNvCxnSpPr>
          <p:nvPr/>
        </p:nvCxnSpPr>
        <p:spPr>
          <a:xfrm flipV="1">
            <a:off x="1459461" y="3841750"/>
            <a:ext cx="1039" cy="40774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3" name="Rechte verbindingslijn 632">
            <a:extLst>
              <a:ext uri="{FF2B5EF4-FFF2-40B4-BE49-F238E27FC236}">
                <a16:creationId xmlns:a16="http://schemas.microsoft.com/office/drawing/2014/main" id="{46490C8B-C4F9-462B-B3A6-548757AF91C8}"/>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6" name="Rechte verbindingslijn 635">
            <a:extLst>
              <a:ext uri="{FF2B5EF4-FFF2-40B4-BE49-F238E27FC236}">
                <a16:creationId xmlns:a16="http://schemas.microsoft.com/office/drawing/2014/main" id="{1DB82626-1674-464B-B806-330D7D046D1C}"/>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9" name="Rechte verbindingslijn 638">
            <a:extLst>
              <a:ext uri="{FF2B5EF4-FFF2-40B4-BE49-F238E27FC236}">
                <a16:creationId xmlns:a16="http://schemas.microsoft.com/office/drawing/2014/main" id="{EBF299C1-9116-45DF-BE80-E705187B7523}"/>
              </a:ext>
            </a:extLst>
          </p:cNvPr>
          <p:cNvCxnSpPr>
            <a:cxnSpLocks/>
          </p:cNvCxnSpPr>
          <p:nvPr/>
        </p:nvCxnSpPr>
        <p:spPr>
          <a:xfrm flipH="1">
            <a:off x="6162888" y="3269370"/>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0" name="Rechte verbindingslijn 639">
            <a:extLst>
              <a:ext uri="{FF2B5EF4-FFF2-40B4-BE49-F238E27FC236}">
                <a16:creationId xmlns:a16="http://schemas.microsoft.com/office/drawing/2014/main" id="{160C3F97-A243-4D17-89E4-2933CEDC6BDA}"/>
              </a:ext>
            </a:extLst>
          </p:cNvPr>
          <p:cNvCxnSpPr>
            <a:cxnSpLocks/>
          </p:cNvCxnSpPr>
          <p:nvPr/>
        </p:nvCxnSpPr>
        <p:spPr>
          <a:xfrm flipH="1">
            <a:off x="6632671" y="3258925"/>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5" name="Rechte verbindingslijn 644">
            <a:extLst>
              <a:ext uri="{FF2B5EF4-FFF2-40B4-BE49-F238E27FC236}">
                <a16:creationId xmlns:a16="http://schemas.microsoft.com/office/drawing/2014/main" id="{DEFA12D1-9CC0-42D5-A3B5-C640EEB21823}"/>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6" name="Rechte verbindingslijn 645">
            <a:extLst>
              <a:ext uri="{FF2B5EF4-FFF2-40B4-BE49-F238E27FC236}">
                <a16:creationId xmlns:a16="http://schemas.microsoft.com/office/drawing/2014/main" id="{DB6ABA36-7C08-47B3-80F0-CCB3E649D01B}"/>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9" name="Rechte verbindingslijn 648">
            <a:extLst>
              <a:ext uri="{FF2B5EF4-FFF2-40B4-BE49-F238E27FC236}">
                <a16:creationId xmlns:a16="http://schemas.microsoft.com/office/drawing/2014/main" id="{E08A90FB-DC08-48F9-82F8-F5B3D27566D5}"/>
              </a:ext>
            </a:extLst>
          </p:cNvPr>
          <p:cNvCxnSpPr>
            <a:cxnSpLocks/>
          </p:cNvCxnSpPr>
          <p:nvPr/>
        </p:nvCxnSpPr>
        <p:spPr>
          <a:xfrm flipH="1">
            <a:off x="8373682" y="3164172"/>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4" name="Rechte verbindingslijn 663">
            <a:extLst>
              <a:ext uri="{FF2B5EF4-FFF2-40B4-BE49-F238E27FC236}">
                <a16:creationId xmlns:a16="http://schemas.microsoft.com/office/drawing/2014/main" id="{F7EB5A7C-FB43-4C55-B528-217E0CB4AB6E}"/>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69" name="Rechte verbindingslijn 668">
            <a:extLst>
              <a:ext uri="{FF2B5EF4-FFF2-40B4-BE49-F238E27FC236}">
                <a16:creationId xmlns:a16="http://schemas.microsoft.com/office/drawing/2014/main" id="{278440A4-8A6D-464E-A760-1558822B389D}"/>
              </a:ext>
            </a:extLst>
          </p:cNvPr>
          <p:cNvCxnSpPr>
            <a:cxnSpLocks/>
          </p:cNvCxnSpPr>
          <p:nvPr/>
        </p:nvCxnSpPr>
        <p:spPr>
          <a:xfrm flipH="1" flipV="1">
            <a:off x="8487213" y="1595904"/>
            <a:ext cx="16258" cy="158045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2" name="Rechte verbindingslijn 671">
            <a:extLst>
              <a:ext uri="{FF2B5EF4-FFF2-40B4-BE49-F238E27FC236}">
                <a16:creationId xmlns:a16="http://schemas.microsoft.com/office/drawing/2014/main" id="{F75E7E9A-7C5D-4C48-B1D4-AEBCA35487AD}"/>
              </a:ext>
            </a:extLst>
          </p:cNvPr>
          <p:cNvCxnSpPr>
            <a:cxnSpLocks/>
          </p:cNvCxnSpPr>
          <p:nvPr/>
        </p:nvCxnSpPr>
        <p:spPr>
          <a:xfrm flipH="1" flipV="1">
            <a:off x="8363402" y="1494539"/>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5" name="Rechte verbindingslijn 674">
            <a:extLst>
              <a:ext uri="{FF2B5EF4-FFF2-40B4-BE49-F238E27FC236}">
                <a16:creationId xmlns:a16="http://schemas.microsoft.com/office/drawing/2014/main" id="{A85D510E-C1A6-45D1-9853-75451E18A311}"/>
              </a:ext>
            </a:extLst>
          </p:cNvPr>
          <p:cNvCxnSpPr>
            <a:cxnSpLocks/>
            <a:stCxn id="308" idx="6"/>
            <a:endCxn id="310" idx="2"/>
          </p:cNvCxnSpPr>
          <p:nvPr/>
        </p:nvCxnSpPr>
        <p:spPr>
          <a:xfrm>
            <a:off x="7197771" y="1488508"/>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8" name="Rechte verbindingslijn 677">
            <a:extLst>
              <a:ext uri="{FF2B5EF4-FFF2-40B4-BE49-F238E27FC236}">
                <a16:creationId xmlns:a16="http://schemas.microsoft.com/office/drawing/2014/main" id="{4B8BB141-1441-4BCD-8D34-3B083BB3AF6F}"/>
              </a:ext>
            </a:extLst>
          </p:cNvPr>
          <p:cNvCxnSpPr>
            <a:cxnSpLocks/>
            <a:stCxn id="310" idx="6"/>
          </p:cNvCxnSpPr>
          <p:nvPr/>
        </p:nvCxnSpPr>
        <p:spPr>
          <a:xfrm>
            <a:off x="8231223" y="1491606"/>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1" name="Rechte verbindingslijn 680">
            <a:extLst>
              <a:ext uri="{FF2B5EF4-FFF2-40B4-BE49-F238E27FC236}">
                <a16:creationId xmlns:a16="http://schemas.microsoft.com/office/drawing/2014/main" id="{9EB56B76-0EA7-4327-AB93-1CF0762A0E50}"/>
              </a:ext>
            </a:extLst>
          </p:cNvPr>
          <p:cNvCxnSpPr>
            <a:cxnSpLocks/>
          </p:cNvCxnSpPr>
          <p:nvPr/>
        </p:nvCxnSpPr>
        <p:spPr>
          <a:xfrm flipH="1" flipV="1">
            <a:off x="8380060" y="325547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2" name="Rechte verbindingslijn 681">
            <a:extLst>
              <a:ext uri="{FF2B5EF4-FFF2-40B4-BE49-F238E27FC236}">
                <a16:creationId xmlns:a16="http://schemas.microsoft.com/office/drawing/2014/main" id="{DAEEF913-4C96-48AD-A9CC-D4A896759DB5}"/>
              </a:ext>
            </a:extLst>
          </p:cNvPr>
          <p:cNvCxnSpPr>
            <a:cxnSpLocks/>
          </p:cNvCxnSpPr>
          <p:nvPr/>
        </p:nvCxnSpPr>
        <p:spPr>
          <a:xfrm flipH="1">
            <a:off x="8380060" y="394159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3" name="Rechte verbindingslijn 682">
            <a:extLst>
              <a:ext uri="{FF2B5EF4-FFF2-40B4-BE49-F238E27FC236}">
                <a16:creationId xmlns:a16="http://schemas.microsoft.com/office/drawing/2014/main" id="{85AF699D-DD1C-4200-AE35-3D14B3F9E015}"/>
              </a:ext>
            </a:extLst>
          </p:cNvPr>
          <p:cNvCxnSpPr>
            <a:cxnSpLocks/>
          </p:cNvCxnSpPr>
          <p:nvPr/>
        </p:nvCxnSpPr>
        <p:spPr>
          <a:xfrm flipH="1" flipV="1">
            <a:off x="8498000" y="3357158"/>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92DC81C5-46DA-4688-BD42-AF5A4205D50E}"/>
              </a:ext>
            </a:extLst>
          </p:cNvPr>
          <p:cNvCxnSpPr>
            <a:cxnSpLocks/>
            <a:endCxn id="307" idx="6"/>
          </p:cNvCxnSpPr>
          <p:nvPr/>
        </p:nvCxnSpPr>
        <p:spPr>
          <a:xfrm flipH="1">
            <a:off x="8232898" y="4040166"/>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91" name="Rechte verbindingslijn 690">
            <a:extLst>
              <a:ext uri="{FF2B5EF4-FFF2-40B4-BE49-F238E27FC236}">
                <a16:creationId xmlns:a16="http://schemas.microsoft.com/office/drawing/2014/main" id="{D0E6DEAF-7F9A-49E9-8465-FB95A7B4704E}"/>
              </a:ext>
            </a:extLst>
          </p:cNvPr>
          <p:cNvCxnSpPr>
            <a:cxnSpLocks/>
            <a:stCxn id="307" idx="2"/>
            <a:endCxn id="309" idx="6"/>
          </p:cNvCxnSpPr>
          <p:nvPr/>
        </p:nvCxnSpPr>
        <p:spPr>
          <a:xfrm flipH="1">
            <a:off x="7219610" y="4048524"/>
            <a:ext cx="851288" cy="1454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92" name="Ovaal 191">
            <a:extLst>
              <a:ext uri="{FF2B5EF4-FFF2-40B4-BE49-F238E27FC236}">
                <a16:creationId xmlns:a16="http://schemas.microsoft.com/office/drawing/2014/main" id="{213DFCDD-D47A-4701-9A05-DA2431EB7B01}"/>
              </a:ext>
            </a:extLst>
          </p:cNvPr>
          <p:cNvSpPr/>
          <p:nvPr/>
        </p:nvSpPr>
        <p:spPr>
          <a:xfrm>
            <a:off x="7029112" y="90652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9" name="Ovaal 308">
            <a:extLst>
              <a:ext uri="{FF2B5EF4-FFF2-40B4-BE49-F238E27FC236}">
                <a16:creationId xmlns:a16="http://schemas.microsoft.com/office/drawing/2014/main" id="{737CFAD7-F69F-4DDD-8020-37EBA70465C8}"/>
              </a:ext>
            </a:extLst>
          </p:cNvPr>
          <p:cNvSpPr/>
          <p:nvPr/>
        </p:nvSpPr>
        <p:spPr>
          <a:xfrm>
            <a:off x="7057610" y="39820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10" name="Ovaal 209">
            <a:extLst>
              <a:ext uri="{FF2B5EF4-FFF2-40B4-BE49-F238E27FC236}">
                <a16:creationId xmlns:a16="http://schemas.microsoft.com/office/drawing/2014/main" id="{7467223B-34A1-4ACA-B2E1-9671C61EB467}"/>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1" name="Ovaal 210">
            <a:extLst>
              <a:ext uri="{FF2B5EF4-FFF2-40B4-BE49-F238E27FC236}">
                <a16:creationId xmlns:a16="http://schemas.microsoft.com/office/drawing/2014/main" id="{16F54841-4FEA-4EEF-AB2A-BC380273AB3B}"/>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2" name="Ovaal 211">
            <a:extLst>
              <a:ext uri="{FF2B5EF4-FFF2-40B4-BE49-F238E27FC236}">
                <a16:creationId xmlns:a16="http://schemas.microsoft.com/office/drawing/2014/main" id="{4FB72814-CCE2-4149-9E65-506A03A45C80}"/>
              </a:ext>
            </a:extLst>
          </p:cNvPr>
          <p:cNvSpPr/>
          <p:nvPr/>
        </p:nvSpPr>
        <p:spPr>
          <a:xfrm>
            <a:off x="8046242" y="90174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3" name="Ovaal 212">
            <a:extLst>
              <a:ext uri="{FF2B5EF4-FFF2-40B4-BE49-F238E27FC236}">
                <a16:creationId xmlns:a16="http://schemas.microsoft.com/office/drawing/2014/main" id="{1C97FE6B-CF60-4FA1-8F72-588122758AD7}"/>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226" name="Rechte verbindingslijn 225">
            <a:extLst>
              <a:ext uri="{FF2B5EF4-FFF2-40B4-BE49-F238E27FC236}">
                <a16:creationId xmlns:a16="http://schemas.microsoft.com/office/drawing/2014/main" id="{8793050A-16A0-4577-B786-07497853F3A3}"/>
              </a:ext>
            </a:extLst>
          </p:cNvPr>
          <p:cNvCxnSpPr>
            <a:cxnSpLocks/>
            <a:stCxn id="210" idx="2"/>
            <a:endCxn id="213"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8CAE92CF-FC3D-4682-BD07-8FC08414F393}"/>
              </a:ext>
            </a:extLst>
          </p:cNvPr>
          <p:cNvCxnSpPr>
            <a:cxnSpLocks/>
            <a:stCxn id="237" idx="2"/>
            <a:endCxn id="238"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37" name="Ovaal 236">
            <a:extLst>
              <a:ext uri="{FF2B5EF4-FFF2-40B4-BE49-F238E27FC236}">
                <a16:creationId xmlns:a16="http://schemas.microsoft.com/office/drawing/2014/main" id="{4296BDB3-84E6-4593-85E8-700FE8C6E860}"/>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38" name="Ovaal 237">
            <a:extLst>
              <a:ext uri="{FF2B5EF4-FFF2-40B4-BE49-F238E27FC236}">
                <a16:creationId xmlns:a16="http://schemas.microsoft.com/office/drawing/2014/main" id="{219932C5-783C-4DD8-9BFD-BA73E83654FB}"/>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43" name="Ovaal 242">
            <a:extLst>
              <a:ext uri="{FF2B5EF4-FFF2-40B4-BE49-F238E27FC236}">
                <a16:creationId xmlns:a16="http://schemas.microsoft.com/office/drawing/2014/main" id="{9989F2A8-9F56-43E5-B9AE-A0639519E630}"/>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44" name="Rechte verbindingslijn 243">
            <a:extLst>
              <a:ext uri="{FF2B5EF4-FFF2-40B4-BE49-F238E27FC236}">
                <a16:creationId xmlns:a16="http://schemas.microsoft.com/office/drawing/2014/main" id="{B8D900A1-738F-4988-8E07-87FFCA2F469E}"/>
              </a:ext>
            </a:extLst>
          </p:cNvPr>
          <p:cNvCxnSpPr>
            <a:cxnSpLocks/>
            <a:stCxn id="211"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5487BD89-EBD3-4FD5-A3F7-C6DAB8B16466}"/>
              </a:ext>
            </a:extLst>
          </p:cNvPr>
          <p:cNvCxnSpPr>
            <a:cxnSpLocks/>
            <a:stCxn id="210" idx="5"/>
          </p:cNvCxnSpPr>
          <p:nvPr/>
        </p:nvCxnSpPr>
        <p:spPr>
          <a:xfrm>
            <a:off x="6689605" y="4013943"/>
            <a:ext cx="330707" cy="2641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1C323F63-5653-4FDE-8C9E-BDB21CF57BBD}"/>
              </a:ext>
            </a:extLst>
          </p:cNvPr>
          <p:cNvCxnSpPr>
            <a:cxnSpLocks/>
            <a:stCxn id="237"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71DC4CCE-5E89-4827-9FE8-4A96C27383AA}"/>
              </a:ext>
            </a:extLst>
          </p:cNvPr>
          <p:cNvCxnSpPr>
            <a:cxnSpLocks/>
            <a:endCxn id="243" idx="2"/>
          </p:cNvCxnSpPr>
          <p:nvPr/>
        </p:nvCxnSpPr>
        <p:spPr>
          <a:xfrm>
            <a:off x="2792603" y="3012349"/>
            <a:ext cx="273717" cy="223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C3DC2CB7-B556-4D42-8931-A0E1CA5FCEC5}"/>
              </a:ext>
            </a:extLst>
          </p:cNvPr>
          <p:cNvCxnSpPr>
            <a:cxnSpLocks/>
          </p:cNvCxnSpPr>
          <p:nvPr/>
        </p:nvCxnSpPr>
        <p:spPr>
          <a:xfrm flipH="1" flipV="1">
            <a:off x="2635704" y="2865133"/>
            <a:ext cx="164995" cy="14744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64" name="Rechte verbindingslijn 263">
            <a:extLst>
              <a:ext uri="{FF2B5EF4-FFF2-40B4-BE49-F238E27FC236}">
                <a16:creationId xmlns:a16="http://schemas.microsoft.com/office/drawing/2014/main" id="{FC39009E-307C-48EC-B7CC-AEA85CA081E8}"/>
              </a:ext>
            </a:extLst>
          </p:cNvPr>
          <p:cNvCxnSpPr>
            <a:cxnSpLocks/>
            <a:stCxn id="212" idx="2"/>
            <a:endCxn id="192" idx="6"/>
          </p:cNvCxnSpPr>
          <p:nvPr/>
        </p:nvCxnSpPr>
        <p:spPr>
          <a:xfrm flipH="1">
            <a:off x="7191112" y="982744"/>
            <a:ext cx="855131" cy="478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7" name="Groep 6">
            <a:extLst>
              <a:ext uri="{FF2B5EF4-FFF2-40B4-BE49-F238E27FC236}">
                <a16:creationId xmlns:a16="http://schemas.microsoft.com/office/drawing/2014/main" id="{8FC5A847-938A-4EB9-B614-2DE0C796A2A7}"/>
              </a:ext>
            </a:extLst>
          </p:cNvPr>
          <p:cNvGrpSpPr/>
          <p:nvPr/>
        </p:nvGrpSpPr>
        <p:grpSpPr>
          <a:xfrm>
            <a:off x="3513034" y="3885206"/>
            <a:ext cx="2695947" cy="1028819"/>
            <a:chOff x="6584950" y="5080078"/>
            <a:chExt cx="3594596" cy="1371758"/>
          </a:xfrm>
        </p:grpSpPr>
        <p:sp>
          <p:nvSpPr>
            <p:cNvPr id="4" name="Rechthoek 3">
              <a:extLst>
                <a:ext uri="{FF2B5EF4-FFF2-40B4-BE49-F238E27FC236}">
                  <a16:creationId xmlns:a16="http://schemas.microsoft.com/office/drawing/2014/main" id="{7567A314-2277-467E-8818-E80C34103CA4}"/>
                </a:ext>
              </a:extLst>
            </p:cNvPr>
            <p:cNvSpPr/>
            <p:nvPr/>
          </p:nvSpPr>
          <p:spPr>
            <a:xfrm>
              <a:off x="6584950" y="5080078"/>
              <a:ext cx="3594596" cy="1371758"/>
            </a:xfrm>
            <a:prstGeom prst="rect">
              <a:avLst/>
            </a:prstGeom>
            <a:solidFill>
              <a:schemeClr val="bg1">
                <a:lumMod val="85000"/>
              </a:schemeClr>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196" name="Afgeronde rechthoek 33">
              <a:extLst>
                <a:ext uri="{FF2B5EF4-FFF2-40B4-BE49-F238E27FC236}">
                  <a16:creationId xmlns:a16="http://schemas.microsoft.com/office/drawing/2014/main" id="{C476A074-8ED4-4E46-B098-AEC597FBC5F3}"/>
                </a:ext>
              </a:extLst>
            </p:cNvPr>
            <p:cNvSpPr/>
            <p:nvPr/>
          </p:nvSpPr>
          <p:spPr>
            <a:xfrm>
              <a:off x="6638971" y="5294728"/>
              <a:ext cx="144000" cy="72000"/>
            </a:xfrm>
            <a:prstGeom prst="roundRect">
              <a:avLst/>
            </a:prstGeom>
            <a:solidFill>
              <a:srgbClr val="FFD1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7" name="Afgeronde rechthoek 34">
              <a:extLst>
                <a:ext uri="{FF2B5EF4-FFF2-40B4-BE49-F238E27FC236}">
                  <a16:creationId xmlns:a16="http://schemas.microsoft.com/office/drawing/2014/main" id="{B91C7FF5-310E-47B0-B9E7-539D4A2A4FD2}"/>
                </a:ext>
              </a:extLst>
            </p:cNvPr>
            <p:cNvSpPr/>
            <p:nvPr/>
          </p:nvSpPr>
          <p:spPr>
            <a:xfrm>
              <a:off x="6638971" y="5567976"/>
              <a:ext cx="144000" cy="72000"/>
            </a:xfrm>
            <a:prstGeom prst="roundRect">
              <a:avLst/>
            </a:prstGeom>
            <a:solidFill>
              <a:srgbClr val="A50021"/>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8" name="Afgeronde rechthoek 35">
              <a:extLst>
                <a:ext uri="{FF2B5EF4-FFF2-40B4-BE49-F238E27FC236}">
                  <a16:creationId xmlns:a16="http://schemas.microsoft.com/office/drawing/2014/main" id="{0B30CE51-FF07-4D0A-A0EE-4DF3EDF4A65A}"/>
                </a:ext>
              </a:extLst>
            </p:cNvPr>
            <p:cNvSpPr/>
            <p:nvPr/>
          </p:nvSpPr>
          <p:spPr>
            <a:xfrm>
              <a:off x="6638971" y="5704600"/>
              <a:ext cx="144000" cy="72000"/>
            </a:xfrm>
            <a:prstGeom prst="roundRect">
              <a:avLst/>
            </a:prstGeom>
            <a:solidFill>
              <a:srgbClr val="FF00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9" name="Afgeronde rechthoek 36">
              <a:extLst>
                <a:ext uri="{FF2B5EF4-FFF2-40B4-BE49-F238E27FC236}">
                  <a16:creationId xmlns:a16="http://schemas.microsoft.com/office/drawing/2014/main" id="{8066CB99-3FED-461D-ABCD-E326438C29DA}"/>
                </a:ext>
              </a:extLst>
            </p:cNvPr>
            <p:cNvSpPr/>
            <p:nvPr/>
          </p:nvSpPr>
          <p:spPr>
            <a:xfrm>
              <a:off x="6638971" y="5431352"/>
              <a:ext cx="144000" cy="72000"/>
            </a:xfrm>
            <a:prstGeom prst="roundRect">
              <a:avLst/>
            </a:prstGeom>
            <a:solidFill>
              <a:srgbClr val="FF99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0" name="Afgeronde rechthoek 37">
              <a:extLst>
                <a:ext uri="{FF2B5EF4-FFF2-40B4-BE49-F238E27FC236}">
                  <a16:creationId xmlns:a16="http://schemas.microsoft.com/office/drawing/2014/main" id="{167747FF-CC1F-4412-8D9E-C32273B24ADB}"/>
                </a:ext>
              </a:extLst>
            </p:cNvPr>
            <p:cNvSpPr/>
            <p:nvPr/>
          </p:nvSpPr>
          <p:spPr>
            <a:xfrm>
              <a:off x="6638971" y="5841224"/>
              <a:ext cx="144000" cy="72000"/>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2" name="Afgeronde rechthoek 38">
              <a:extLst>
                <a:ext uri="{FF2B5EF4-FFF2-40B4-BE49-F238E27FC236}">
                  <a16:creationId xmlns:a16="http://schemas.microsoft.com/office/drawing/2014/main" id="{BE29FF0E-1F1E-4D14-8A4E-DE6284F13110}"/>
                </a:ext>
              </a:extLst>
            </p:cNvPr>
            <p:cNvSpPr/>
            <p:nvPr/>
          </p:nvSpPr>
          <p:spPr>
            <a:xfrm>
              <a:off x="6638971" y="5977848"/>
              <a:ext cx="144000" cy="72000"/>
            </a:xfrm>
            <a:prstGeom prst="roundRect">
              <a:avLst/>
            </a:prstGeom>
            <a:solidFill>
              <a:schemeClr val="accent2"/>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3" name="Afgeronde rechthoek 39">
              <a:extLst>
                <a:ext uri="{FF2B5EF4-FFF2-40B4-BE49-F238E27FC236}">
                  <a16:creationId xmlns:a16="http://schemas.microsoft.com/office/drawing/2014/main" id="{4A422AD3-3559-4F3F-94B6-3FC7F54B6211}"/>
                </a:ext>
              </a:extLst>
            </p:cNvPr>
            <p:cNvSpPr/>
            <p:nvPr/>
          </p:nvSpPr>
          <p:spPr>
            <a:xfrm>
              <a:off x="6638971" y="6114472"/>
              <a:ext cx="144000" cy="72000"/>
            </a:xfrm>
            <a:prstGeom prst="roundRect">
              <a:avLst/>
            </a:prstGeom>
            <a:solidFill>
              <a:srgbClr val="B2CF39"/>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4" name="Afgeronde rechthoek 40">
              <a:extLst>
                <a:ext uri="{FF2B5EF4-FFF2-40B4-BE49-F238E27FC236}">
                  <a16:creationId xmlns:a16="http://schemas.microsoft.com/office/drawing/2014/main" id="{0F1C4A49-3E5F-427B-84F1-CEF0EE906B45}"/>
                </a:ext>
              </a:extLst>
            </p:cNvPr>
            <p:cNvSpPr/>
            <p:nvPr/>
          </p:nvSpPr>
          <p:spPr>
            <a:xfrm>
              <a:off x="6638971" y="6251099"/>
              <a:ext cx="144000" cy="72000"/>
            </a:xfrm>
            <a:prstGeom prst="roundRect">
              <a:avLst/>
            </a:prstGeom>
            <a:solidFill>
              <a:srgbClr val="00B05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5" name="Tijdelijke aanduiding voor verticale tekst 1">
              <a:extLst>
                <a:ext uri="{FF2B5EF4-FFF2-40B4-BE49-F238E27FC236}">
                  <a16:creationId xmlns:a16="http://schemas.microsoft.com/office/drawing/2014/main" id="{9847F71B-58F4-4002-9B5A-53DDD80EF492}"/>
                </a:ext>
              </a:extLst>
            </p:cNvPr>
            <p:cNvSpPr txBox="1">
              <a:spLocks/>
            </p:cNvSpPr>
            <p:nvPr/>
          </p:nvSpPr>
          <p:spPr>
            <a:xfrm>
              <a:off x="6850873" y="5120588"/>
              <a:ext cx="3303912" cy="124695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75" b="1">
                  <a:solidFill>
                    <a:srgbClr val="4D4D4D"/>
                  </a:solidFill>
                </a:rPr>
                <a:t>Waardestromen</a:t>
              </a:r>
            </a:p>
            <a:p>
              <a:pPr marL="0" indent="0" defTabSz="539354">
                <a:lnSpc>
                  <a:spcPct val="100000"/>
                </a:lnSpc>
                <a:spcBef>
                  <a:spcPts val="0"/>
                </a:spcBef>
                <a:spcAft>
                  <a:spcPts val="0"/>
                </a:spcAft>
                <a:buClr>
                  <a:srgbClr val="4D4D4D"/>
                </a:buClr>
                <a:buNone/>
                <a:defRPr/>
              </a:pPr>
              <a:r>
                <a:rPr lang="nl-NL" sz="675">
                  <a:solidFill>
                    <a:srgbClr val="4D4D4D"/>
                  </a:solidFill>
                </a:rPr>
                <a:t>Contracteren, aan- en afsluiten van gebruikers</a:t>
              </a:r>
            </a:p>
            <a:p>
              <a:pPr marL="0" indent="0" defTabSz="539354">
                <a:lnSpc>
                  <a:spcPct val="100000"/>
                </a:lnSpc>
                <a:spcBef>
                  <a:spcPts val="0"/>
                </a:spcBef>
                <a:spcAft>
                  <a:spcPts val="0"/>
                </a:spcAft>
                <a:buClr>
                  <a:srgbClr val="4D4D4D"/>
                </a:buClr>
                <a:buNone/>
                <a:defRPr/>
              </a:pPr>
              <a:r>
                <a:rPr lang="nl-NL" sz="675">
                  <a:solidFill>
                    <a:srgbClr val="4D4D4D"/>
                  </a:solidFill>
                </a:rPr>
                <a:t>Reconstrueren van energienetten</a:t>
              </a:r>
            </a:p>
            <a:p>
              <a:pPr marL="0" indent="0" defTabSz="539354">
                <a:lnSpc>
                  <a:spcPct val="100000"/>
                </a:lnSpc>
                <a:spcBef>
                  <a:spcPts val="0"/>
                </a:spcBef>
                <a:spcAft>
                  <a:spcPts val="0"/>
                </a:spcAft>
                <a:buClr>
                  <a:srgbClr val="4D4D4D"/>
                </a:buClr>
                <a:buNone/>
                <a:defRPr/>
              </a:pPr>
              <a:r>
                <a:rPr lang="nl-NL" sz="675" err="1">
                  <a:solidFill>
                    <a:srgbClr val="4D4D4D"/>
                  </a:solidFill>
                </a:rPr>
                <a:t>Netgedreven</a:t>
              </a:r>
              <a:r>
                <a:rPr lang="nl-NL" sz="675">
                  <a:solidFill>
                    <a:srgbClr val="4D4D4D"/>
                  </a:solidFill>
                </a:rPr>
                <a:t> aanpassen van energienetten</a:t>
              </a:r>
            </a:p>
            <a:p>
              <a:pPr marL="0" indent="0" defTabSz="539354">
                <a:lnSpc>
                  <a:spcPct val="100000"/>
                </a:lnSpc>
                <a:spcBef>
                  <a:spcPts val="0"/>
                </a:spcBef>
                <a:spcAft>
                  <a:spcPts val="0"/>
                </a:spcAft>
                <a:buClr>
                  <a:srgbClr val="4D4D4D"/>
                </a:buClr>
                <a:buNone/>
                <a:defRPr/>
              </a:pPr>
              <a:r>
                <a:rPr lang="nl-NL" sz="675" err="1">
                  <a:solidFill>
                    <a:srgbClr val="4D4D4D"/>
                  </a:solidFill>
                </a:rPr>
                <a:t>Instandhouden</a:t>
              </a:r>
              <a:r>
                <a:rPr lang="nl-NL" sz="675">
                  <a:solidFill>
                    <a:srgbClr val="4D4D4D"/>
                  </a:solidFill>
                </a:rPr>
                <a:t> van energienetten (</a:t>
              </a:r>
              <a:r>
                <a:rPr lang="nl-NL" sz="675" err="1">
                  <a:solidFill>
                    <a:srgbClr val="4D4D4D"/>
                  </a:solidFill>
                </a:rPr>
                <a:t>onderhoud+storingherstel</a:t>
              </a:r>
              <a:r>
                <a:rPr lang="nl-NL" sz="675">
                  <a:solidFill>
                    <a:srgbClr val="4D4D4D"/>
                  </a:solidFill>
                </a:rPr>
                <a:t>)</a:t>
              </a:r>
            </a:p>
            <a:p>
              <a:pPr marL="0" indent="0" defTabSz="539354">
                <a:lnSpc>
                  <a:spcPct val="100000"/>
                </a:lnSpc>
                <a:spcBef>
                  <a:spcPts val="0"/>
                </a:spcBef>
                <a:spcAft>
                  <a:spcPts val="0"/>
                </a:spcAft>
                <a:buClr>
                  <a:srgbClr val="4D4D4D"/>
                </a:buClr>
                <a:buNone/>
                <a:defRPr/>
              </a:pPr>
              <a:r>
                <a:rPr lang="nl-NL" sz="675">
                  <a:solidFill>
                    <a:srgbClr val="4D4D4D"/>
                  </a:solidFill>
                </a:rPr>
                <a:t>Managen van beschikbare energienetcapaciteit (</a:t>
              </a:r>
              <a:r>
                <a:rPr lang="nl-NL" sz="675" err="1">
                  <a:solidFill>
                    <a:srgbClr val="4D4D4D"/>
                  </a:solidFill>
                </a:rPr>
                <a:t>near</a:t>
              </a:r>
              <a:r>
                <a:rPr lang="nl-NL" sz="675">
                  <a:solidFill>
                    <a:srgbClr val="4D4D4D"/>
                  </a:solidFill>
                </a:rPr>
                <a:t> real time)</a:t>
              </a:r>
            </a:p>
            <a:p>
              <a:pPr marL="0" indent="0" defTabSz="539354">
                <a:lnSpc>
                  <a:spcPct val="100000"/>
                </a:lnSpc>
                <a:spcBef>
                  <a:spcPts val="0"/>
                </a:spcBef>
                <a:spcAft>
                  <a:spcPts val="0"/>
                </a:spcAft>
                <a:buClr>
                  <a:srgbClr val="4D4D4D"/>
                </a:buClr>
                <a:buNone/>
                <a:defRPr/>
              </a:pPr>
              <a:r>
                <a:rPr lang="nl-NL" sz="675">
                  <a:solidFill>
                    <a:srgbClr val="4D4D4D"/>
                  </a:solidFill>
                </a:rPr>
                <a:t>Transporteren van energie (real time)</a:t>
              </a:r>
            </a:p>
            <a:p>
              <a:pPr marL="0" indent="0" defTabSz="539354">
                <a:lnSpc>
                  <a:spcPct val="100000"/>
                </a:lnSpc>
                <a:spcBef>
                  <a:spcPts val="0"/>
                </a:spcBef>
                <a:spcAft>
                  <a:spcPts val="0"/>
                </a:spcAft>
                <a:buClr>
                  <a:srgbClr val="4D4D4D"/>
                </a:buClr>
                <a:buNone/>
                <a:defRPr/>
              </a:pPr>
              <a:r>
                <a:rPr lang="nl-NL" sz="675">
                  <a:solidFill>
                    <a:srgbClr val="4D4D4D"/>
                  </a:solidFill>
                </a:rPr>
                <a:t>Toewijzen van energie-uitwisseling</a:t>
              </a:r>
            </a:p>
            <a:p>
              <a:pPr marL="0" indent="0" defTabSz="539354">
                <a:lnSpc>
                  <a:spcPct val="100000"/>
                </a:lnSpc>
                <a:spcBef>
                  <a:spcPts val="0"/>
                </a:spcBef>
                <a:spcAft>
                  <a:spcPts val="0"/>
                </a:spcAft>
                <a:buClr>
                  <a:srgbClr val="4D4D4D"/>
                </a:buClr>
                <a:buNone/>
                <a:defRPr/>
              </a:pPr>
              <a:r>
                <a:rPr lang="nl-NL" sz="675">
                  <a:solidFill>
                    <a:srgbClr val="4D4D4D"/>
                  </a:solidFill>
                </a:rPr>
                <a:t>Beschikbaar stellen van netbeheerdata</a:t>
              </a:r>
            </a:p>
          </p:txBody>
        </p:sp>
      </p:grpSp>
      <p:sp>
        <p:nvSpPr>
          <p:cNvPr id="321" name="Ovaal 320">
            <a:extLst>
              <a:ext uri="{FF2B5EF4-FFF2-40B4-BE49-F238E27FC236}">
                <a16:creationId xmlns:a16="http://schemas.microsoft.com/office/drawing/2014/main" id="{D7C76EAC-F65E-46C8-BC85-7A102C8754F0}"/>
              </a:ext>
            </a:extLst>
          </p:cNvPr>
          <p:cNvSpPr/>
          <p:nvPr/>
        </p:nvSpPr>
        <p:spPr>
          <a:xfrm>
            <a:off x="8063822" y="34151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341" name="Rechte verbindingslijn 340">
            <a:extLst>
              <a:ext uri="{FF2B5EF4-FFF2-40B4-BE49-F238E27FC236}">
                <a16:creationId xmlns:a16="http://schemas.microsoft.com/office/drawing/2014/main" id="{4C3A45A1-77BA-443E-800F-CEA06B549ED9}"/>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3" name="Rechte verbindingslijn 342">
            <a:extLst>
              <a:ext uri="{FF2B5EF4-FFF2-40B4-BE49-F238E27FC236}">
                <a16:creationId xmlns:a16="http://schemas.microsoft.com/office/drawing/2014/main" id="{FEDDD868-85A8-47B8-A229-00AAE5C2AA36}"/>
              </a:ext>
            </a:extLst>
          </p:cNvPr>
          <p:cNvCxnSpPr>
            <a:cxnSpLocks/>
            <a:stCxn id="321" idx="0"/>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45" name="Ovaal 244">
            <a:extLst>
              <a:ext uri="{FF2B5EF4-FFF2-40B4-BE49-F238E27FC236}">
                <a16:creationId xmlns:a16="http://schemas.microsoft.com/office/drawing/2014/main" id="{7E5B65BE-22E5-424F-A938-6044D37B759C}"/>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261" name="Ovaal 260">
            <a:extLst>
              <a:ext uri="{FF2B5EF4-FFF2-40B4-BE49-F238E27FC236}">
                <a16:creationId xmlns:a16="http://schemas.microsoft.com/office/drawing/2014/main" id="{601CA9D4-5CC3-4531-83B1-D0120F45D65E}"/>
              </a:ext>
            </a:extLst>
          </p:cNvPr>
          <p:cNvSpPr/>
          <p:nvPr/>
        </p:nvSpPr>
        <p:spPr>
          <a:xfrm>
            <a:off x="4012547" y="7461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sp>
        <p:nvSpPr>
          <p:cNvPr id="262" name="Ovaal 261">
            <a:extLst>
              <a:ext uri="{FF2B5EF4-FFF2-40B4-BE49-F238E27FC236}">
                <a16:creationId xmlns:a16="http://schemas.microsoft.com/office/drawing/2014/main" id="{A7D867B5-6623-487F-BCCC-993C197B6256}"/>
              </a:ext>
            </a:extLst>
          </p:cNvPr>
          <p:cNvSpPr/>
          <p:nvPr/>
        </p:nvSpPr>
        <p:spPr>
          <a:xfrm>
            <a:off x="4012547" y="141320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7</a:t>
            </a:r>
          </a:p>
        </p:txBody>
      </p:sp>
      <p:sp>
        <p:nvSpPr>
          <p:cNvPr id="263" name="Ovaal 262">
            <a:extLst>
              <a:ext uri="{FF2B5EF4-FFF2-40B4-BE49-F238E27FC236}">
                <a16:creationId xmlns:a16="http://schemas.microsoft.com/office/drawing/2014/main" id="{2EE4E8E9-067A-4926-9827-ECD96D2229F2}"/>
              </a:ext>
            </a:extLst>
          </p:cNvPr>
          <p:cNvSpPr/>
          <p:nvPr/>
        </p:nvSpPr>
        <p:spPr>
          <a:xfrm>
            <a:off x="4006013" y="126381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6</a:t>
            </a:r>
          </a:p>
        </p:txBody>
      </p:sp>
      <p:cxnSp>
        <p:nvCxnSpPr>
          <p:cNvPr id="481" name="Rechte verbindingslijn 480">
            <a:extLst>
              <a:ext uri="{FF2B5EF4-FFF2-40B4-BE49-F238E27FC236}">
                <a16:creationId xmlns:a16="http://schemas.microsoft.com/office/drawing/2014/main" id="{B040E77B-AD77-40E0-B002-E004D8881D38}"/>
              </a:ext>
            </a:extLst>
          </p:cNvPr>
          <p:cNvCxnSpPr>
            <a:cxnSpLocks/>
          </p:cNvCxnSpPr>
          <p:nvPr/>
        </p:nvCxnSpPr>
        <p:spPr>
          <a:xfrm flipV="1">
            <a:off x="4604614" y="937747"/>
            <a:ext cx="8733" cy="157754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76" name="Rechte verbindingslijn 275">
            <a:extLst>
              <a:ext uri="{FF2B5EF4-FFF2-40B4-BE49-F238E27FC236}">
                <a16:creationId xmlns:a16="http://schemas.microsoft.com/office/drawing/2014/main" id="{A6AEBC70-ED08-43D6-9256-A151384DA05C}"/>
              </a:ext>
            </a:extLst>
          </p:cNvPr>
          <p:cNvCxnSpPr>
            <a:cxnSpLocks/>
          </p:cNvCxnSpPr>
          <p:nvPr/>
        </p:nvCxnSpPr>
        <p:spPr>
          <a:xfrm flipH="1" flipV="1">
            <a:off x="6494155" y="993038"/>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58" name="Rechte verbindingslijn 457">
            <a:extLst>
              <a:ext uri="{FF2B5EF4-FFF2-40B4-BE49-F238E27FC236}">
                <a16:creationId xmlns:a16="http://schemas.microsoft.com/office/drawing/2014/main" id="{C2EAD412-B1FA-4EA5-802D-DED33D84F2C5}"/>
              </a:ext>
            </a:extLst>
          </p:cNvPr>
          <p:cNvCxnSpPr>
            <a:cxnSpLocks/>
            <a:stCxn id="328" idx="1"/>
            <a:endCxn id="330" idx="1"/>
          </p:cNvCxnSpPr>
          <p:nvPr/>
        </p:nvCxnSpPr>
        <p:spPr>
          <a:xfrm flipH="1">
            <a:off x="4771680" y="2762674"/>
            <a:ext cx="2366931" cy="5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4" name="Stroomdiagram: Scheidingslijn 283">
            <a:extLst>
              <a:ext uri="{FF2B5EF4-FFF2-40B4-BE49-F238E27FC236}">
                <a16:creationId xmlns:a16="http://schemas.microsoft.com/office/drawing/2014/main" id="{BBB3E4A3-2ED6-40FB-944C-BD6C4D18B40A}"/>
              </a:ext>
            </a:extLst>
          </p:cNvPr>
          <p:cNvSpPr/>
          <p:nvPr/>
        </p:nvSpPr>
        <p:spPr>
          <a:xfrm>
            <a:off x="7125597" y="2361096"/>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88" name="Stroomdiagram: Scheidingslijn 287">
            <a:extLst>
              <a:ext uri="{FF2B5EF4-FFF2-40B4-BE49-F238E27FC236}">
                <a16:creationId xmlns:a16="http://schemas.microsoft.com/office/drawing/2014/main" id="{03F90CD9-05F9-484B-A719-1AAAD143EAFA}"/>
              </a:ext>
            </a:extLst>
          </p:cNvPr>
          <p:cNvSpPr/>
          <p:nvPr/>
        </p:nvSpPr>
        <p:spPr>
          <a:xfrm>
            <a:off x="7129318" y="2518604"/>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6" name="Stroomdiagram: Scheidingslijn 325">
            <a:extLst>
              <a:ext uri="{FF2B5EF4-FFF2-40B4-BE49-F238E27FC236}">
                <a16:creationId xmlns:a16="http://schemas.microsoft.com/office/drawing/2014/main" id="{6AB60EA4-526E-45AB-B1A6-F8652F3D27EC}"/>
              </a:ext>
            </a:extLst>
          </p:cNvPr>
          <p:cNvSpPr/>
          <p:nvPr/>
        </p:nvSpPr>
        <p:spPr>
          <a:xfrm>
            <a:off x="3834950" y="2367481"/>
            <a:ext cx="661179" cy="154764"/>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7" name="Stroomdiagram: Scheidingslijn 326">
            <a:extLst>
              <a:ext uri="{FF2B5EF4-FFF2-40B4-BE49-F238E27FC236}">
                <a16:creationId xmlns:a16="http://schemas.microsoft.com/office/drawing/2014/main" id="{66987238-F5FD-4956-9346-C06AFD564136}"/>
              </a:ext>
            </a:extLst>
          </p:cNvPr>
          <p:cNvSpPr/>
          <p:nvPr/>
        </p:nvSpPr>
        <p:spPr>
          <a:xfrm>
            <a:off x="3841675" y="2531021"/>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28" name="Stroomdiagram: Scheidingslijn 327">
            <a:extLst>
              <a:ext uri="{FF2B5EF4-FFF2-40B4-BE49-F238E27FC236}">
                <a16:creationId xmlns:a16="http://schemas.microsoft.com/office/drawing/2014/main" id="{F2A2061F-8C75-4185-A6AC-8503FC777D86}"/>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29" name="Stroomdiagram: Scheidingslijn 328">
            <a:extLst>
              <a:ext uri="{FF2B5EF4-FFF2-40B4-BE49-F238E27FC236}">
                <a16:creationId xmlns:a16="http://schemas.microsoft.com/office/drawing/2014/main" id="{D3D67FD9-F993-45F7-8920-36821BA9C0F5}"/>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35" name="Rechte verbindingslijn 334">
            <a:extLst>
              <a:ext uri="{FF2B5EF4-FFF2-40B4-BE49-F238E27FC236}">
                <a16:creationId xmlns:a16="http://schemas.microsoft.com/office/drawing/2014/main" id="{96DA55E9-AFB1-4918-A813-9B660331CFFB}"/>
              </a:ext>
            </a:extLst>
          </p:cNvPr>
          <p:cNvCxnSpPr>
            <a:cxnSpLocks/>
            <a:stCxn id="278" idx="1"/>
            <a:endCxn id="273" idx="6"/>
          </p:cNvCxnSpPr>
          <p:nvPr/>
        </p:nvCxnSpPr>
        <p:spPr>
          <a:xfrm flipH="1" flipV="1">
            <a:off x="3151890" y="2279122"/>
            <a:ext cx="667336" cy="716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6" name="Rechte verbindingslijn 335">
            <a:extLst>
              <a:ext uri="{FF2B5EF4-FFF2-40B4-BE49-F238E27FC236}">
                <a16:creationId xmlns:a16="http://schemas.microsoft.com/office/drawing/2014/main" id="{8C779A1C-37D0-4DCC-969B-24BFEA14F485}"/>
              </a:ext>
            </a:extLst>
          </p:cNvPr>
          <p:cNvCxnSpPr>
            <a:cxnSpLocks/>
            <a:stCxn id="275" idx="1"/>
            <a:endCxn id="278" idx="3"/>
          </p:cNvCxnSpPr>
          <p:nvPr/>
        </p:nvCxnSpPr>
        <p:spPr>
          <a:xfrm flipH="1">
            <a:off x="4480405" y="2278243"/>
            <a:ext cx="2640450" cy="804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7" name="Rechte verbindingslijn 336">
            <a:extLst>
              <a:ext uri="{FF2B5EF4-FFF2-40B4-BE49-F238E27FC236}">
                <a16:creationId xmlns:a16="http://schemas.microsoft.com/office/drawing/2014/main" id="{F60686E7-555D-45D8-9B00-B731F5DB0282}"/>
              </a:ext>
            </a:extLst>
          </p:cNvPr>
          <p:cNvCxnSpPr>
            <a:cxnSpLocks/>
            <a:stCxn id="2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7" name="Rechte verbindingslijn 386">
            <a:extLst>
              <a:ext uri="{FF2B5EF4-FFF2-40B4-BE49-F238E27FC236}">
                <a16:creationId xmlns:a16="http://schemas.microsoft.com/office/drawing/2014/main" id="{2D2C17D8-FF6D-489F-BAAB-B58E116F74A2}"/>
              </a:ext>
            </a:extLst>
          </p:cNvPr>
          <p:cNvCxnSpPr>
            <a:cxnSpLocks/>
            <a:stCxn id="326" idx="1"/>
            <a:endCxn id="283" idx="6"/>
          </p:cNvCxnSpPr>
          <p:nvPr/>
        </p:nvCxnSpPr>
        <p:spPr>
          <a:xfrm flipH="1" flipV="1">
            <a:off x="3156632" y="2442096"/>
            <a:ext cx="67831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0" name="Rechte verbindingslijn 389">
            <a:extLst>
              <a:ext uri="{FF2B5EF4-FFF2-40B4-BE49-F238E27FC236}">
                <a16:creationId xmlns:a16="http://schemas.microsoft.com/office/drawing/2014/main" id="{E873F416-002A-4607-A749-3EB3BD2613C1}"/>
              </a:ext>
            </a:extLst>
          </p:cNvPr>
          <p:cNvCxnSpPr>
            <a:cxnSpLocks/>
            <a:stCxn id="284" idx="1"/>
            <a:endCxn id="326" idx="3"/>
          </p:cNvCxnSpPr>
          <p:nvPr/>
        </p:nvCxnSpPr>
        <p:spPr>
          <a:xfrm flipH="1">
            <a:off x="4496130" y="2442096"/>
            <a:ext cx="262946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3" name="Rechte verbindingslijn 392">
            <a:extLst>
              <a:ext uri="{FF2B5EF4-FFF2-40B4-BE49-F238E27FC236}">
                <a16:creationId xmlns:a16="http://schemas.microsoft.com/office/drawing/2014/main" id="{7D512110-CCCB-4F99-9943-9C744940B1F4}"/>
              </a:ext>
            </a:extLst>
          </p:cNvPr>
          <p:cNvCxnSpPr>
            <a:cxnSpLocks/>
            <a:stCxn id="284" idx="3"/>
          </p:cNvCxnSpPr>
          <p:nvPr/>
        </p:nvCxnSpPr>
        <p:spPr>
          <a:xfrm flipV="1">
            <a:off x="7772702" y="2434503"/>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5" name="Rechte verbindingslijn 414">
            <a:extLst>
              <a:ext uri="{FF2B5EF4-FFF2-40B4-BE49-F238E27FC236}">
                <a16:creationId xmlns:a16="http://schemas.microsoft.com/office/drawing/2014/main" id="{16C46455-8178-4CB1-A82F-55039808BE64}"/>
              </a:ext>
            </a:extLst>
          </p:cNvPr>
          <p:cNvCxnSpPr>
            <a:cxnSpLocks/>
            <a:stCxn id="287" idx="6"/>
            <a:endCxn id="289" idx="1"/>
          </p:cNvCxnSpPr>
          <p:nvPr/>
        </p:nvCxnSpPr>
        <p:spPr>
          <a:xfrm flipV="1">
            <a:off x="3160354" y="2605636"/>
            <a:ext cx="648780" cy="297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18" name="Rechte verbindingslijn 417">
            <a:extLst>
              <a:ext uri="{FF2B5EF4-FFF2-40B4-BE49-F238E27FC236}">
                <a16:creationId xmlns:a16="http://schemas.microsoft.com/office/drawing/2014/main" id="{0E699E33-B5EE-4F8B-95C0-F6461E98457E}"/>
              </a:ext>
            </a:extLst>
          </p:cNvPr>
          <p:cNvCxnSpPr>
            <a:cxnSpLocks/>
            <a:stCxn id="327" idx="3"/>
            <a:endCxn id="288" idx="1"/>
          </p:cNvCxnSpPr>
          <p:nvPr/>
        </p:nvCxnSpPr>
        <p:spPr>
          <a:xfrm flipV="1">
            <a:off x="4500495" y="2599604"/>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39" name="Stroomdiagram: Scheidingslijn 438">
            <a:extLst>
              <a:ext uri="{FF2B5EF4-FFF2-40B4-BE49-F238E27FC236}">
                <a16:creationId xmlns:a16="http://schemas.microsoft.com/office/drawing/2014/main" id="{E4E18B19-10AB-4848-BF0B-FE0FE4D1F39E}"/>
              </a:ext>
            </a:extLst>
          </p:cNvPr>
          <p:cNvSpPr/>
          <p:nvPr/>
        </p:nvSpPr>
        <p:spPr>
          <a:xfrm rot="16200000">
            <a:off x="5977288" y="2415196"/>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452" name="Rechte verbindingslijn 451">
            <a:extLst>
              <a:ext uri="{FF2B5EF4-FFF2-40B4-BE49-F238E27FC236}">
                <a16:creationId xmlns:a16="http://schemas.microsoft.com/office/drawing/2014/main" id="{C0971026-250F-4D9E-91E9-0E8F96087ADC}"/>
              </a:ext>
            </a:extLst>
          </p:cNvPr>
          <p:cNvCxnSpPr>
            <a:cxnSpLocks/>
            <a:stCxn id="294" idx="1"/>
            <a:endCxn id="298" idx="6"/>
          </p:cNvCxnSpPr>
          <p:nvPr/>
        </p:nvCxnSpPr>
        <p:spPr>
          <a:xfrm flipH="1">
            <a:off x="3160354" y="2756933"/>
            <a:ext cx="648780" cy="1070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5" name="Rechte verbindingslijn 454">
            <a:extLst>
              <a:ext uri="{FF2B5EF4-FFF2-40B4-BE49-F238E27FC236}">
                <a16:creationId xmlns:a16="http://schemas.microsoft.com/office/drawing/2014/main" id="{AD602C35-5EA6-4654-A6AE-6E7464A462FF}"/>
              </a:ext>
            </a:extLst>
          </p:cNvPr>
          <p:cNvCxnSpPr>
            <a:cxnSpLocks/>
            <a:stCxn id="300" idx="1"/>
            <a:endCxn id="329" idx="3"/>
          </p:cNvCxnSpPr>
          <p:nvPr/>
        </p:nvCxnSpPr>
        <p:spPr>
          <a:xfrm flipH="1">
            <a:off x="4488778" y="2756933"/>
            <a:ext cx="1207793" cy="638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5" name="Rechte verbindingslijn 484">
            <a:extLst>
              <a:ext uri="{FF2B5EF4-FFF2-40B4-BE49-F238E27FC236}">
                <a16:creationId xmlns:a16="http://schemas.microsoft.com/office/drawing/2014/main" id="{58D99FCE-5E9C-4799-9791-A2234B7FB70E}"/>
              </a:ext>
            </a:extLst>
          </p:cNvPr>
          <p:cNvCxnSpPr>
            <a:cxnSpLocks/>
            <a:endCxn id="327" idx="3"/>
          </p:cNvCxnSpPr>
          <p:nvPr/>
        </p:nvCxnSpPr>
        <p:spPr>
          <a:xfrm flipH="1">
            <a:off x="4500494" y="2498725"/>
            <a:ext cx="105011" cy="11329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966A9137-DFBF-40BA-AC7D-6EB23344C9C4}"/>
              </a:ext>
            </a:extLst>
          </p:cNvPr>
          <p:cNvCxnSpPr>
            <a:cxnSpLocks/>
            <a:stCxn id="328" idx="3"/>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8" name="Rechte verbindingslijn 347">
            <a:extLst>
              <a:ext uri="{FF2B5EF4-FFF2-40B4-BE49-F238E27FC236}">
                <a16:creationId xmlns:a16="http://schemas.microsoft.com/office/drawing/2014/main" id="{4E4E741D-6406-4CD3-9450-72594CCFF620}"/>
              </a:ext>
            </a:extLst>
          </p:cNvPr>
          <p:cNvCxnSpPr>
            <a:cxnSpLocks/>
            <a:stCxn id="263" idx="6"/>
            <a:endCxn id="245" idx="2"/>
          </p:cNvCxnSpPr>
          <p:nvPr/>
        </p:nvCxnSpPr>
        <p:spPr>
          <a:xfrm>
            <a:off x="4168013" y="1344819"/>
            <a:ext cx="1563362" cy="187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230" name="Rechte verbindingslijn 229">
            <a:extLst>
              <a:ext uri="{FF2B5EF4-FFF2-40B4-BE49-F238E27FC236}">
                <a16:creationId xmlns:a16="http://schemas.microsoft.com/office/drawing/2014/main" id="{EBB9BAAE-3A7D-41B9-92DB-EC0FE32E5086}"/>
              </a:ext>
            </a:extLst>
          </p:cNvPr>
          <p:cNvCxnSpPr>
            <a:cxnSpLocks/>
            <a:endCxn id="210" idx="0"/>
          </p:cNvCxnSpPr>
          <p:nvPr/>
        </p:nvCxnSpPr>
        <p:spPr>
          <a:xfrm>
            <a:off x="6622867" y="1092042"/>
            <a:ext cx="9461" cy="278362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69" name="Rechte verbindingslijn 468">
            <a:extLst>
              <a:ext uri="{FF2B5EF4-FFF2-40B4-BE49-F238E27FC236}">
                <a16:creationId xmlns:a16="http://schemas.microsoft.com/office/drawing/2014/main" id="{738E1BBB-6AE5-4374-8146-314447FE519A}"/>
              </a:ext>
            </a:extLst>
          </p:cNvPr>
          <p:cNvCxnSpPr>
            <a:cxnSpLocks/>
            <a:stCxn id="439" idx="3"/>
          </p:cNvCxnSpPr>
          <p:nvPr/>
        </p:nvCxnSpPr>
        <p:spPr>
          <a:xfrm flipV="1">
            <a:off x="6300841" y="758101"/>
            <a:ext cx="4476" cy="141454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0" name="Ovaal 349">
            <a:extLst>
              <a:ext uri="{FF2B5EF4-FFF2-40B4-BE49-F238E27FC236}">
                <a16:creationId xmlns:a16="http://schemas.microsoft.com/office/drawing/2014/main" id="{BAE27B81-7B92-454E-A15A-E344AF5B3623}"/>
              </a:ext>
            </a:extLst>
          </p:cNvPr>
          <p:cNvSpPr/>
          <p:nvPr/>
        </p:nvSpPr>
        <p:spPr>
          <a:xfrm>
            <a:off x="5741012" y="912038"/>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55" name="Rechte verbindingslijn 354">
            <a:extLst>
              <a:ext uri="{FF2B5EF4-FFF2-40B4-BE49-F238E27FC236}">
                <a16:creationId xmlns:a16="http://schemas.microsoft.com/office/drawing/2014/main" id="{CB3A7096-6AB4-44A1-91FA-2DD038BE4FB2}"/>
              </a:ext>
            </a:extLst>
          </p:cNvPr>
          <p:cNvCxnSpPr>
            <a:cxnSpLocks/>
            <a:stCxn id="350" idx="2"/>
            <a:endCxn id="383" idx="6"/>
          </p:cNvCxnSpPr>
          <p:nvPr/>
        </p:nvCxnSpPr>
        <p:spPr>
          <a:xfrm flipH="1" flipV="1">
            <a:off x="4173879" y="988219"/>
            <a:ext cx="1567133" cy="481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56" name="Rechte verbindingslijn 355">
            <a:extLst>
              <a:ext uri="{FF2B5EF4-FFF2-40B4-BE49-F238E27FC236}">
                <a16:creationId xmlns:a16="http://schemas.microsoft.com/office/drawing/2014/main" id="{4435440A-E5F2-4F08-9E71-CBB80955535E}"/>
              </a:ext>
            </a:extLst>
          </p:cNvPr>
          <p:cNvCxnSpPr>
            <a:cxnSpLocks/>
            <a:stCxn id="192" idx="2"/>
            <a:endCxn id="350" idx="6"/>
          </p:cNvCxnSpPr>
          <p:nvPr/>
        </p:nvCxnSpPr>
        <p:spPr>
          <a:xfrm flipH="1">
            <a:off x="5903012" y="987525"/>
            <a:ext cx="1126100" cy="551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1" name="Ovaal 250">
            <a:extLst>
              <a:ext uri="{FF2B5EF4-FFF2-40B4-BE49-F238E27FC236}">
                <a16:creationId xmlns:a16="http://schemas.microsoft.com/office/drawing/2014/main" id="{602ED619-66CC-4F63-A107-DEA6730523D8}"/>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252" name="Rechte verbindingslijn 251">
            <a:extLst>
              <a:ext uri="{FF2B5EF4-FFF2-40B4-BE49-F238E27FC236}">
                <a16:creationId xmlns:a16="http://schemas.microsoft.com/office/drawing/2014/main" id="{2A8F1C2B-FC82-4324-834B-53B6F82FA1F0}"/>
              </a:ext>
            </a:extLst>
          </p:cNvPr>
          <p:cNvCxnSpPr>
            <a:cxnSpLocks/>
            <a:stCxn id="258" idx="4"/>
          </p:cNvCxnSpPr>
          <p:nvPr/>
        </p:nvCxnSpPr>
        <p:spPr>
          <a:xfrm flipH="1">
            <a:off x="2642028" y="2178577"/>
            <a:ext cx="3949" cy="68842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A94B90E0-FD7D-4975-9A64-0E01AA1F389E}"/>
              </a:ext>
            </a:extLst>
          </p:cNvPr>
          <p:cNvCxnSpPr>
            <a:cxnSpLocks/>
            <a:endCxn id="251" idx="7"/>
          </p:cNvCxnSpPr>
          <p:nvPr/>
        </p:nvCxnSpPr>
        <p:spPr>
          <a:xfrm flipH="1">
            <a:off x="2703252" y="993037"/>
            <a:ext cx="599247" cy="50870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C7A48938-0E1A-472C-A91B-3EFB21B87889}"/>
              </a:ext>
            </a:extLst>
          </p:cNvPr>
          <p:cNvCxnSpPr>
            <a:cxnSpLocks/>
            <a:stCxn id="383" idx="2"/>
          </p:cNvCxnSpPr>
          <p:nvPr/>
        </p:nvCxnSpPr>
        <p:spPr>
          <a:xfrm flipH="1">
            <a:off x="3302499" y="988219"/>
            <a:ext cx="709380" cy="18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8" name="Ovaal 257">
            <a:extLst>
              <a:ext uri="{FF2B5EF4-FFF2-40B4-BE49-F238E27FC236}">
                <a16:creationId xmlns:a16="http://schemas.microsoft.com/office/drawing/2014/main" id="{04D2E7C5-2336-4525-8BF9-29923D218AB7}"/>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65" name="Rechte verbindingslijn 264">
            <a:extLst>
              <a:ext uri="{FF2B5EF4-FFF2-40B4-BE49-F238E27FC236}">
                <a16:creationId xmlns:a16="http://schemas.microsoft.com/office/drawing/2014/main" id="{BF7E5EB0-2D69-43AB-B2B2-DA6988B93A0B}"/>
              </a:ext>
            </a:extLst>
          </p:cNvPr>
          <p:cNvCxnSpPr>
            <a:cxnSpLocks/>
            <a:stCxn id="251" idx="4"/>
            <a:endCxn id="258"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30" name="Stroomdiagram: Scheidingslijn 329">
            <a:extLst>
              <a:ext uri="{FF2B5EF4-FFF2-40B4-BE49-F238E27FC236}">
                <a16:creationId xmlns:a16="http://schemas.microsoft.com/office/drawing/2014/main" id="{FBB16854-88A3-4542-A341-C1A4E3B5E53D}"/>
              </a:ext>
            </a:extLst>
          </p:cNvPr>
          <p:cNvSpPr/>
          <p:nvPr/>
        </p:nvSpPr>
        <p:spPr>
          <a:xfrm>
            <a:off x="4771680" y="2678361"/>
            <a:ext cx="1604536" cy="169626"/>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249" name="Ovaal 248">
            <a:extLst>
              <a:ext uri="{FF2B5EF4-FFF2-40B4-BE49-F238E27FC236}">
                <a16:creationId xmlns:a16="http://schemas.microsoft.com/office/drawing/2014/main" id="{627F3481-9594-41DD-AF4D-09BA05211623}"/>
              </a:ext>
            </a:extLst>
          </p:cNvPr>
          <p:cNvSpPr/>
          <p:nvPr/>
        </p:nvSpPr>
        <p:spPr>
          <a:xfrm>
            <a:off x="8047965" y="59395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256" name="Rechte verbindingslijn 255">
            <a:extLst>
              <a:ext uri="{FF2B5EF4-FFF2-40B4-BE49-F238E27FC236}">
                <a16:creationId xmlns:a16="http://schemas.microsoft.com/office/drawing/2014/main" id="{F33E26AD-9694-4954-8924-91D50A9AF873}"/>
              </a:ext>
            </a:extLst>
          </p:cNvPr>
          <p:cNvCxnSpPr>
            <a:cxnSpLocks/>
            <a:stCxn id="254" idx="6"/>
            <a:endCxn id="249" idx="2"/>
          </p:cNvCxnSpPr>
          <p:nvPr/>
        </p:nvCxnSpPr>
        <p:spPr>
          <a:xfrm flipV="1">
            <a:off x="7200675" y="674957"/>
            <a:ext cx="847290" cy="196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0" name="Rechte verbindingslijn 359">
            <a:extLst>
              <a:ext uri="{FF2B5EF4-FFF2-40B4-BE49-F238E27FC236}">
                <a16:creationId xmlns:a16="http://schemas.microsoft.com/office/drawing/2014/main" id="{9D1AA3D3-53D4-4C3E-A18A-D7631A58DED3}"/>
              </a:ext>
            </a:extLst>
          </p:cNvPr>
          <p:cNvCxnSpPr>
            <a:cxnSpLocks/>
            <a:stCxn id="318" idx="5"/>
          </p:cNvCxnSpPr>
          <p:nvPr/>
        </p:nvCxnSpPr>
        <p:spPr>
          <a:xfrm>
            <a:off x="1516737"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2" name="Rechte verbindingslijn 361">
            <a:extLst>
              <a:ext uri="{FF2B5EF4-FFF2-40B4-BE49-F238E27FC236}">
                <a16:creationId xmlns:a16="http://schemas.microsoft.com/office/drawing/2014/main" id="{2F1FEF5E-E6D5-4119-84F7-A89200AE6E59}"/>
              </a:ext>
            </a:extLst>
          </p:cNvPr>
          <p:cNvCxnSpPr>
            <a:cxnSpLocks/>
          </p:cNvCxnSpPr>
          <p:nvPr/>
        </p:nvCxnSpPr>
        <p:spPr>
          <a:xfrm flipV="1">
            <a:off x="1584441"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A8128268-64D1-4025-8E94-1735880912DF}"/>
              </a:ext>
            </a:extLst>
          </p:cNvPr>
          <p:cNvCxnSpPr>
            <a:cxnSpLocks/>
          </p:cNvCxnSpPr>
          <p:nvPr/>
        </p:nvCxnSpPr>
        <p:spPr>
          <a:xfrm flipV="1">
            <a:off x="1815264"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8" name="Rechte verbindingslijn 367">
            <a:extLst>
              <a:ext uri="{FF2B5EF4-FFF2-40B4-BE49-F238E27FC236}">
                <a16:creationId xmlns:a16="http://schemas.microsoft.com/office/drawing/2014/main" id="{D40361F5-2D2B-4972-9DDC-0B7FD9464867}"/>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E7054219-A515-45F7-95AA-7EC6AA310FB2}"/>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70" name="Rechte verbindingslijn 369">
            <a:extLst>
              <a:ext uri="{FF2B5EF4-FFF2-40B4-BE49-F238E27FC236}">
                <a16:creationId xmlns:a16="http://schemas.microsoft.com/office/drawing/2014/main" id="{2D2C3F4E-50BE-478F-B2C8-66112AF16F1C}"/>
              </a:ext>
            </a:extLst>
          </p:cNvPr>
          <p:cNvCxnSpPr>
            <a:cxnSpLocks/>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1" name="Titel 1">
            <a:extLst>
              <a:ext uri="{FF2B5EF4-FFF2-40B4-BE49-F238E27FC236}">
                <a16:creationId xmlns:a16="http://schemas.microsoft.com/office/drawing/2014/main" id="{AC996B3B-28A9-4E54-9775-D21523838F56}"/>
              </a:ext>
            </a:extLst>
          </p:cNvPr>
          <p:cNvSpPr txBox="1">
            <a:spLocks/>
          </p:cNvSpPr>
          <p:nvPr/>
        </p:nvSpPr>
        <p:spPr>
          <a:xfrm>
            <a:off x="537770" y="16937"/>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372" name="Tijdelijke aanduiding voor tekst 2">
            <a:extLst>
              <a:ext uri="{FF2B5EF4-FFF2-40B4-BE49-F238E27FC236}">
                <a16:creationId xmlns:a16="http://schemas.microsoft.com/office/drawing/2014/main" id="{E0F0E499-4EAD-49EE-B824-29DEA7768CD2}"/>
              </a:ext>
            </a:extLst>
          </p:cNvPr>
          <p:cNvSpPr txBox="1">
            <a:spLocks/>
          </p:cNvSpPr>
          <p:nvPr/>
        </p:nvSpPr>
        <p:spPr>
          <a:xfrm>
            <a:off x="515095" y="2531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cxnSp>
        <p:nvCxnSpPr>
          <p:cNvPr id="380" name="Rechte verbindingslijn 379">
            <a:extLst>
              <a:ext uri="{FF2B5EF4-FFF2-40B4-BE49-F238E27FC236}">
                <a16:creationId xmlns:a16="http://schemas.microsoft.com/office/drawing/2014/main" id="{885E2132-A87A-421F-8B41-7C6FCC667681}"/>
              </a:ext>
            </a:extLst>
          </p:cNvPr>
          <p:cNvCxnSpPr>
            <a:cxnSpLocks/>
          </p:cNvCxnSpPr>
          <p:nvPr/>
        </p:nvCxnSpPr>
        <p:spPr>
          <a:xfrm>
            <a:off x="4429419" y="747449"/>
            <a:ext cx="191275" cy="19764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83" name="Ovaal 382">
            <a:extLst>
              <a:ext uri="{FF2B5EF4-FFF2-40B4-BE49-F238E27FC236}">
                <a16:creationId xmlns:a16="http://schemas.microsoft.com/office/drawing/2014/main" id="{BE93235C-EDFF-4AFF-AE05-4A17DA4FEE83}"/>
              </a:ext>
            </a:extLst>
          </p:cNvPr>
          <p:cNvSpPr/>
          <p:nvPr/>
        </p:nvSpPr>
        <p:spPr>
          <a:xfrm>
            <a:off x="4011879" y="90721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54" name="Ovaal 253">
            <a:extLst>
              <a:ext uri="{FF2B5EF4-FFF2-40B4-BE49-F238E27FC236}">
                <a16:creationId xmlns:a16="http://schemas.microsoft.com/office/drawing/2014/main" id="{01EACECF-0406-4CA7-95F2-B68BD7C5D858}"/>
              </a:ext>
            </a:extLst>
          </p:cNvPr>
          <p:cNvSpPr/>
          <p:nvPr/>
        </p:nvSpPr>
        <p:spPr>
          <a:xfrm>
            <a:off x="7038675" y="595919"/>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385" name="Rechte verbindingslijn 384">
            <a:extLst>
              <a:ext uri="{FF2B5EF4-FFF2-40B4-BE49-F238E27FC236}">
                <a16:creationId xmlns:a16="http://schemas.microsoft.com/office/drawing/2014/main" id="{FAC3A380-408C-4226-A3C8-DE09D393F986}"/>
              </a:ext>
            </a:extLst>
          </p:cNvPr>
          <p:cNvCxnSpPr>
            <a:cxnSpLocks/>
          </p:cNvCxnSpPr>
          <p:nvPr/>
        </p:nvCxnSpPr>
        <p:spPr>
          <a:xfrm flipH="1">
            <a:off x="1149600" y="654580"/>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F72FEDB2-473C-4AF2-BA9D-1DD729BC34F6}"/>
              </a:ext>
            </a:extLst>
          </p:cNvPr>
          <p:cNvCxnSpPr>
            <a:cxnSpLocks/>
            <a:stCxn id="261" idx="6"/>
            <a:endCxn id="272" idx="2"/>
          </p:cNvCxnSpPr>
          <p:nvPr/>
        </p:nvCxnSpPr>
        <p:spPr>
          <a:xfrm flipV="1">
            <a:off x="4174547" y="821444"/>
            <a:ext cx="2861224" cy="56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660" name="Rechte verbindingslijn 659">
            <a:extLst>
              <a:ext uri="{FF2B5EF4-FFF2-40B4-BE49-F238E27FC236}">
                <a16:creationId xmlns:a16="http://schemas.microsoft.com/office/drawing/2014/main" id="{11AD6668-1148-4E5F-8EED-3730BCB07E71}"/>
              </a:ext>
            </a:extLst>
          </p:cNvPr>
          <p:cNvCxnSpPr>
            <a:cxnSpLocks/>
          </p:cNvCxnSpPr>
          <p:nvPr/>
        </p:nvCxnSpPr>
        <p:spPr>
          <a:xfrm flipH="1">
            <a:off x="5893375" y="1342484"/>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85" name="Ovaal 284">
            <a:extLst>
              <a:ext uri="{FF2B5EF4-FFF2-40B4-BE49-F238E27FC236}">
                <a16:creationId xmlns:a16="http://schemas.microsoft.com/office/drawing/2014/main" id="{9C981C8C-30B8-482F-A30A-C01BA2730006}"/>
              </a:ext>
            </a:extLst>
          </p:cNvPr>
          <p:cNvSpPr/>
          <p:nvPr/>
        </p:nvSpPr>
        <p:spPr>
          <a:xfrm>
            <a:off x="8046242" y="43973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16" name="Ovaal 315">
            <a:extLst>
              <a:ext uri="{FF2B5EF4-FFF2-40B4-BE49-F238E27FC236}">
                <a16:creationId xmlns:a16="http://schemas.microsoft.com/office/drawing/2014/main" id="{7E444BA7-6F57-4929-A0C8-6C632161FD1A}"/>
              </a:ext>
            </a:extLst>
          </p:cNvPr>
          <p:cNvSpPr/>
          <p:nvPr/>
        </p:nvSpPr>
        <p:spPr>
          <a:xfrm>
            <a:off x="7036039" y="4397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17" name="Ovaal 316">
            <a:extLst>
              <a:ext uri="{FF2B5EF4-FFF2-40B4-BE49-F238E27FC236}">
                <a16:creationId xmlns:a16="http://schemas.microsoft.com/office/drawing/2014/main" id="{6D9504D1-3FC3-4A26-89E6-AAA002DA7AC8}"/>
              </a:ext>
            </a:extLst>
          </p:cNvPr>
          <p:cNvSpPr/>
          <p:nvPr/>
        </p:nvSpPr>
        <p:spPr>
          <a:xfrm>
            <a:off x="5358558" y="114475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46" name="Rechte verbindingslijn 345">
            <a:extLst>
              <a:ext uri="{FF2B5EF4-FFF2-40B4-BE49-F238E27FC236}">
                <a16:creationId xmlns:a16="http://schemas.microsoft.com/office/drawing/2014/main" id="{727410D2-0986-4327-BA2A-F4A3436E11DE}"/>
              </a:ext>
            </a:extLst>
          </p:cNvPr>
          <p:cNvCxnSpPr>
            <a:cxnSpLocks/>
          </p:cNvCxnSpPr>
          <p:nvPr/>
        </p:nvCxnSpPr>
        <p:spPr>
          <a:xfrm flipH="1">
            <a:off x="4490597" y="311938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2" name="Rechte verbindingslijn 381">
            <a:extLst>
              <a:ext uri="{FF2B5EF4-FFF2-40B4-BE49-F238E27FC236}">
                <a16:creationId xmlns:a16="http://schemas.microsoft.com/office/drawing/2014/main" id="{C2E6EE09-8285-45AE-96F1-1D7F2819E3DA}"/>
              </a:ext>
            </a:extLst>
          </p:cNvPr>
          <p:cNvCxnSpPr>
            <a:cxnSpLocks/>
          </p:cNvCxnSpPr>
          <p:nvPr/>
        </p:nvCxnSpPr>
        <p:spPr>
          <a:xfrm flipV="1">
            <a:off x="4672985" y="1687633"/>
            <a:ext cx="12899" cy="143310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9" name="Rechte verbindingslijn 388">
            <a:extLst>
              <a:ext uri="{FF2B5EF4-FFF2-40B4-BE49-F238E27FC236}">
                <a16:creationId xmlns:a16="http://schemas.microsoft.com/office/drawing/2014/main" id="{A58032FE-102C-47C9-86DE-A44325534BEC}"/>
              </a:ext>
            </a:extLst>
          </p:cNvPr>
          <p:cNvCxnSpPr>
            <a:cxnSpLocks/>
          </p:cNvCxnSpPr>
          <p:nvPr/>
        </p:nvCxnSpPr>
        <p:spPr>
          <a:xfrm flipH="1">
            <a:off x="4676186" y="1214767"/>
            <a:ext cx="432310" cy="4638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91" name="Ovaal 390">
            <a:extLst>
              <a:ext uri="{FF2B5EF4-FFF2-40B4-BE49-F238E27FC236}">
                <a16:creationId xmlns:a16="http://schemas.microsoft.com/office/drawing/2014/main" id="{859F1792-7447-47B3-8924-D275D6C7C56B}"/>
              </a:ext>
            </a:extLst>
          </p:cNvPr>
          <p:cNvSpPr/>
          <p:nvPr/>
        </p:nvSpPr>
        <p:spPr>
          <a:xfrm>
            <a:off x="2486405" y="344032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392" name="Rechte verbindingslijn 391">
            <a:extLst>
              <a:ext uri="{FF2B5EF4-FFF2-40B4-BE49-F238E27FC236}">
                <a16:creationId xmlns:a16="http://schemas.microsoft.com/office/drawing/2014/main" id="{0BB878DC-39CE-41C7-8205-D8417B3295A0}"/>
              </a:ext>
            </a:extLst>
          </p:cNvPr>
          <p:cNvCxnSpPr>
            <a:cxnSpLocks/>
          </p:cNvCxnSpPr>
          <p:nvPr/>
        </p:nvCxnSpPr>
        <p:spPr>
          <a:xfrm flipH="1">
            <a:off x="2454028" y="519499"/>
            <a:ext cx="1199753" cy="99373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4" name="Rechte verbindingslijn 393">
            <a:extLst>
              <a:ext uri="{FF2B5EF4-FFF2-40B4-BE49-F238E27FC236}">
                <a16:creationId xmlns:a16="http://schemas.microsoft.com/office/drawing/2014/main" id="{28B390EB-4B7A-4822-85EA-8CFCCD5ADC13}"/>
              </a:ext>
            </a:extLst>
          </p:cNvPr>
          <p:cNvCxnSpPr>
            <a:cxnSpLocks/>
            <a:stCxn id="316" idx="2"/>
          </p:cNvCxnSpPr>
          <p:nvPr/>
        </p:nvCxnSpPr>
        <p:spPr>
          <a:xfrm flipH="1" flipV="1">
            <a:off x="3647390" y="514851"/>
            <a:ext cx="3388649" cy="593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5" name="Rechte verbindingslijn 394">
            <a:extLst>
              <a:ext uri="{FF2B5EF4-FFF2-40B4-BE49-F238E27FC236}">
                <a16:creationId xmlns:a16="http://schemas.microsoft.com/office/drawing/2014/main" id="{313B3103-267F-45C0-A093-366FF082951A}"/>
              </a:ext>
            </a:extLst>
          </p:cNvPr>
          <p:cNvCxnSpPr>
            <a:cxnSpLocks/>
            <a:stCxn id="285" idx="2"/>
            <a:endCxn id="316" idx="6"/>
          </p:cNvCxnSpPr>
          <p:nvPr/>
        </p:nvCxnSpPr>
        <p:spPr>
          <a:xfrm flipH="1">
            <a:off x="7198039" y="520731"/>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9" name="Rechte verbindingslijn 398">
            <a:extLst>
              <a:ext uri="{FF2B5EF4-FFF2-40B4-BE49-F238E27FC236}">
                <a16:creationId xmlns:a16="http://schemas.microsoft.com/office/drawing/2014/main" id="{D43C8977-A7EF-464E-85CC-9B1E0DD0CF30}"/>
              </a:ext>
            </a:extLst>
          </p:cNvPr>
          <p:cNvCxnSpPr>
            <a:cxnSpLocks/>
          </p:cNvCxnSpPr>
          <p:nvPr/>
        </p:nvCxnSpPr>
        <p:spPr>
          <a:xfrm flipH="1">
            <a:off x="2441882" y="1496630"/>
            <a:ext cx="18395" cy="162275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01" name="Rechte verbindingslijn 400">
            <a:extLst>
              <a:ext uri="{FF2B5EF4-FFF2-40B4-BE49-F238E27FC236}">
                <a16:creationId xmlns:a16="http://schemas.microsoft.com/office/drawing/2014/main" id="{42B5D533-6FBF-4002-B3E2-93899197E3D0}"/>
              </a:ext>
            </a:extLst>
          </p:cNvPr>
          <p:cNvCxnSpPr>
            <a:cxnSpLocks/>
          </p:cNvCxnSpPr>
          <p:nvPr/>
        </p:nvCxnSpPr>
        <p:spPr>
          <a:xfrm>
            <a:off x="2433855" y="3106908"/>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02" name="Ovaal 401">
            <a:extLst>
              <a:ext uri="{FF2B5EF4-FFF2-40B4-BE49-F238E27FC236}">
                <a16:creationId xmlns:a16="http://schemas.microsoft.com/office/drawing/2014/main" id="{6A36D3D9-2CD9-40E7-8BE9-E768D1858BCE}"/>
              </a:ext>
            </a:extLst>
          </p:cNvPr>
          <p:cNvSpPr/>
          <p:nvPr/>
        </p:nvSpPr>
        <p:spPr>
          <a:xfrm>
            <a:off x="8064224" y="410848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3" name="Ovaal 402">
            <a:extLst>
              <a:ext uri="{FF2B5EF4-FFF2-40B4-BE49-F238E27FC236}">
                <a16:creationId xmlns:a16="http://schemas.microsoft.com/office/drawing/2014/main" id="{42E29E15-9004-4D0D-B820-6DC7FD75F876}"/>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4" name="Ovaal 403">
            <a:extLst>
              <a:ext uri="{FF2B5EF4-FFF2-40B4-BE49-F238E27FC236}">
                <a16:creationId xmlns:a16="http://schemas.microsoft.com/office/drawing/2014/main" id="{9D27F5BE-800B-4756-AD4C-0674447A350E}"/>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5" name="Ovaal 404">
            <a:extLst>
              <a:ext uri="{FF2B5EF4-FFF2-40B4-BE49-F238E27FC236}">
                <a16:creationId xmlns:a16="http://schemas.microsoft.com/office/drawing/2014/main" id="{B61652EA-D28B-4537-88A9-4C38824BDD95}"/>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6" name="Ovaal 405">
            <a:extLst>
              <a:ext uri="{FF2B5EF4-FFF2-40B4-BE49-F238E27FC236}">
                <a16:creationId xmlns:a16="http://schemas.microsoft.com/office/drawing/2014/main" id="{B18A3ACB-7798-403E-A5FA-6752D31D512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8" name="Stroomdiagram: Scheidingslijn 277">
            <a:extLst>
              <a:ext uri="{FF2B5EF4-FFF2-40B4-BE49-F238E27FC236}">
                <a16:creationId xmlns:a16="http://schemas.microsoft.com/office/drawing/2014/main" id="{38A103E4-21C9-4082-9CF3-9D6EFD102844}"/>
              </a:ext>
            </a:extLst>
          </p:cNvPr>
          <p:cNvSpPr/>
          <p:nvPr/>
        </p:nvSpPr>
        <p:spPr>
          <a:xfrm>
            <a:off x="3819226" y="2201633"/>
            <a:ext cx="661179" cy="169315"/>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5" name="Stroomdiagram: Scheidingslijn 274">
            <a:extLst>
              <a:ext uri="{FF2B5EF4-FFF2-40B4-BE49-F238E27FC236}">
                <a16:creationId xmlns:a16="http://schemas.microsoft.com/office/drawing/2014/main" id="{2D2B18EC-3DAD-443D-99A8-620981F2E878}"/>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473" name="Rechte verbindingslijn 472">
            <a:extLst>
              <a:ext uri="{FF2B5EF4-FFF2-40B4-BE49-F238E27FC236}">
                <a16:creationId xmlns:a16="http://schemas.microsoft.com/office/drawing/2014/main" id="{ECDCDC58-99EB-499C-AA40-24BB4EA2ADC9}"/>
              </a:ext>
            </a:extLst>
          </p:cNvPr>
          <p:cNvCxnSpPr>
            <a:cxnSpLocks/>
            <a:stCxn id="292" idx="6"/>
          </p:cNvCxnSpPr>
          <p:nvPr/>
        </p:nvCxnSpPr>
        <p:spPr>
          <a:xfrm>
            <a:off x="1932836" y="586298"/>
            <a:ext cx="4154868" cy="556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8" name="Rechte verbindingslijn 487">
            <a:extLst>
              <a:ext uri="{FF2B5EF4-FFF2-40B4-BE49-F238E27FC236}">
                <a16:creationId xmlns:a16="http://schemas.microsoft.com/office/drawing/2014/main" id="{BF075DF7-316F-450F-944D-35D3D58F7E3F}"/>
              </a:ext>
            </a:extLst>
          </p:cNvPr>
          <p:cNvCxnSpPr>
            <a:cxnSpLocks/>
            <a:endCxn id="290" idx="6"/>
          </p:cNvCxnSpPr>
          <p:nvPr/>
        </p:nvCxnSpPr>
        <p:spPr>
          <a:xfrm flipH="1">
            <a:off x="1932836" y="747746"/>
            <a:ext cx="2500380" cy="154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20D6B031-18AA-41C8-9A23-FAD8D108D82D}"/>
              </a:ext>
            </a:extLst>
          </p:cNvPr>
          <p:cNvCxnSpPr>
            <a:cxnSpLocks/>
            <a:endCxn id="254" idx="2"/>
          </p:cNvCxnSpPr>
          <p:nvPr/>
        </p:nvCxnSpPr>
        <p:spPr>
          <a:xfrm>
            <a:off x="2357593" y="660640"/>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C5AC1E0A-B7C0-4C9F-B131-EC8724060D18}"/>
              </a:ext>
            </a:extLst>
          </p:cNvPr>
          <p:cNvCxnSpPr>
            <a:cxnSpLocks/>
            <a:stCxn id="269" idx="0"/>
            <a:endCxn id="268" idx="4"/>
          </p:cNvCxnSpPr>
          <p:nvPr/>
        </p:nvCxnSpPr>
        <p:spPr>
          <a:xfrm flipH="1" flipV="1">
            <a:off x="1693580" y="1087579"/>
            <a:ext cx="4236" cy="51905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7" name="Rechte verbindingslijn 366">
            <a:extLst>
              <a:ext uri="{FF2B5EF4-FFF2-40B4-BE49-F238E27FC236}">
                <a16:creationId xmlns:a16="http://schemas.microsoft.com/office/drawing/2014/main" id="{48F16AA6-C875-4A86-BF38-2B62ADD79657}"/>
              </a:ext>
            </a:extLst>
          </p:cNvPr>
          <p:cNvCxnSpPr>
            <a:cxnSpLocks/>
            <a:stCxn id="279" idx="4"/>
            <a:endCxn id="280" idx="0"/>
          </p:cNvCxnSpPr>
          <p:nvPr/>
        </p:nvCxnSpPr>
        <p:spPr>
          <a:xfrm>
            <a:off x="1550517" y="1088281"/>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4" name="Rechte verbindingslijn 493">
            <a:extLst>
              <a:ext uri="{FF2B5EF4-FFF2-40B4-BE49-F238E27FC236}">
                <a16:creationId xmlns:a16="http://schemas.microsoft.com/office/drawing/2014/main" id="{E9AEB532-52CE-4162-9431-087BE34CB55A}"/>
              </a:ext>
            </a:extLst>
          </p:cNvPr>
          <p:cNvCxnSpPr>
            <a:cxnSpLocks/>
            <a:stCxn id="303" idx="4"/>
            <a:endCxn id="306" idx="0"/>
          </p:cNvCxnSpPr>
          <p:nvPr/>
        </p:nvCxnSpPr>
        <p:spPr>
          <a:xfrm>
            <a:off x="1392994" y="1068185"/>
            <a:ext cx="4675" cy="5336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5BA712EE-27BE-41F2-8397-DA58AAF3198D}"/>
              </a:ext>
            </a:extLst>
          </p:cNvPr>
          <p:cNvCxnSpPr>
            <a:cxnSpLocks/>
            <a:stCxn id="273" idx="2"/>
            <a:endCxn id="2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4" name="Rechte verbindingslijn 383">
            <a:extLst>
              <a:ext uri="{FF2B5EF4-FFF2-40B4-BE49-F238E27FC236}">
                <a16:creationId xmlns:a16="http://schemas.microsoft.com/office/drawing/2014/main" id="{49077539-E2AB-4796-88AA-E92CDBB9BEE9}"/>
              </a:ext>
            </a:extLst>
          </p:cNvPr>
          <p:cNvCxnSpPr>
            <a:cxnSpLocks/>
            <a:stCxn id="283" idx="2"/>
            <a:endCxn id="281" idx="6"/>
          </p:cNvCxnSpPr>
          <p:nvPr/>
        </p:nvCxnSpPr>
        <p:spPr>
          <a:xfrm flipH="1">
            <a:off x="2266226" y="2442096"/>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2" name="Rechte verbindingslijn 411">
            <a:extLst>
              <a:ext uri="{FF2B5EF4-FFF2-40B4-BE49-F238E27FC236}">
                <a16:creationId xmlns:a16="http://schemas.microsoft.com/office/drawing/2014/main" id="{79394454-4559-4662-9C05-05C1B1B481A8}"/>
              </a:ext>
            </a:extLst>
          </p:cNvPr>
          <p:cNvCxnSpPr>
            <a:cxnSpLocks/>
            <a:stCxn id="286" idx="6"/>
            <a:endCxn id="287" idx="2"/>
          </p:cNvCxnSpPr>
          <p:nvPr/>
        </p:nvCxnSpPr>
        <p:spPr>
          <a:xfrm flipV="1">
            <a:off x="2266226" y="2608614"/>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B3A7AAED-C345-4D15-B328-5C8CE836CEBA}"/>
              </a:ext>
            </a:extLst>
          </p:cNvPr>
          <p:cNvCxnSpPr>
            <a:cxnSpLocks/>
            <a:stCxn id="298" idx="2"/>
            <a:endCxn id="297" idx="6"/>
          </p:cNvCxnSpPr>
          <p:nvPr/>
        </p:nvCxnSpPr>
        <p:spPr>
          <a:xfrm flipH="1">
            <a:off x="2260914" y="2767636"/>
            <a:ext cx="737440" cy="24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5" name="Rechte verbindingslijn 364">
            <a:extLst>
              <a:ext uri="{FF2B5EF4-FFF2-40B4-BE49-F238E27FC236}">
                <a16:creationId xmlns:a16="http://schemas.microsoft.com/office/drawing/2014/main" id="{918AA14F-6B05-4AA8-83F0-591851616C43}"/>
              </a:ext>
            </a:extLst>
          </p:cNvPr>
          <p:cNvCxnSpPr>
            <a:cxnSpLocks/>
          </p:cNvCxnSpPr>
          <p:nvPr/>
        </p:nvCxnSpPr>
        <p:spPr>
          <a:xfrm flipH="1">
            <a:off x="4505609" y="3202909"/>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7" name="Rechte verbindingslijn 406">
            <a:extLst>
              <a:ext uri="{FF2B5EF4-FFF2-40B4-BE49-F238E27FC236}">
                <a16:creationId xmlns:a16="http://schemas.microsoft.com/office/drawing/2014/main" id="{EE1C70CA-A2DB-4127-97BD-235043071C09}"/>
              </a:ext>
            </a:extLst>
          </p:cNvPr>
          <p:cNvCxnSpPr>
            <a:cxnSpLocks/>
          </p:cNvCxnSpPr>
          <p:nvPr/>
        </p:nvCxnSpPr>
        <p:spPr>
          <a:xfrm>
            <a:off x="4740456" y="2178577"/>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8" name="Rechte verbindingslijn 407">
            <a:extLst>
              <a:ext uri="{FF2B5EF4-FFF2-40B4-BE49-F238E27FC236}">
                <a16:creationId xmlns:a16="http://schemas.microsoft.com/office/drawing/2014/main" id="{86104159-832F-4A55-849F-56BA23F97EA4}"/>
              </a:ext>
            </a:extLst>
          </p:cNvPr>
          <p:cNvCxnSpPr>
            <a:cxnSpLocks/>
          </p:cNvCxnSpPr>
          <p:nvPr/>
        </p:nvCxnSpPr>
        <p:spPr>
          <a:xfrm flipH="1" flipV="1">
            <a:off x="4480405" y="1967253"/>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9" name="Rechte verbindingslijn 408">
            <a:extLst>
              <a:ext uri="{FF2B5EF4-FFF2-40B4-BE49-F238E27FC236}">
                <a16:creationId xmlns:a16="http://schemas.microsoft.com/office/drawing/2014/main" id="{68F29B8D-C26D-4BAA-9B57-F02A9338B11D}"/>
              </a:ext>
            </a:extLst>
          </p:cNvPr>
          <p:cNvCxnSpPr>
            <a:cxnSpLocks/>
          </p:cNvCxnSpPr>
          <p:nvPr/>
        </p:nvCxnSpPr>
        <p:spPr>
          <a:xfrm>
            <a:off x="3855677" y="1964457"/>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0" name="Rechte verbindingslijn 409">
            <a:extLst>
              <a:ext uri="{FF2B5EF4-FFF2-40B4-BE49-F238E27FC236}">
                <a16:creationId xmlns:a16="http://schemas.microsoft.com/office/drawing/2014/main" id="{BFBABCDB-0277-47D8-A04A-6CA4EFFBFEA6}"/>
              </a:ext>
            </a:extLst>
          </p:cNvPr>
          <p:cNvCxnSpPr>
            <a:cxnSpLocks/>
          </p:cNvCxnSpPr>
          <p:nvPr/>
        </p:nvCxnSpPr>
        <p:spPr>
          <a:xfrm flipH="1" flipV="1">
            <a:off x="3625053" y="1736732"/>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1" name="Rechte verbindingslijn 410">
            <a:extLst>
              <a:ext uri="{FF2B5EF4-FFF2-40B4-BE49-F238E27FC236}">
                <a16:creationId xmlns:a16="http://schemas.microsoft.com/office/drawing/2014/main" id="{1591228B-BCFE-4653-8B50-7184DC60E16D}"/>
              </a:ext>
            </a:extLst>
          </p:cNvPr>
          <p:cNvCxnSpPr>
            <a:cxnSpLocks/>
          </p:cNvCxnSpPr>
          <p:nvPr/>
        </p:nvCxnSpPr>
        <p:spPr>
          <a:xfrm flipH="1">
            <a:off x="3625054" y="1057430"/>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3" name="Rechte verbindingslijn 412">
            <a:extLst>
              <a:ext uri="{FF2B5EF4-FFF2-40B4-BE49-F238E27FC236}">
                <a16:creationId xmlns:a16="http://schemas.microsoft.com/office/drawing/2014/main" id="{C20D63A8-B0EE-46A9-B981-6B02292103E1}"/>
              </a:ext>
            </a:extLst>
          </p:cNvPr>
          <p:cNvCxnSpPr>
            <a:cxnSpLocks/>
          </p:cNvCxnSpPr>
          <p:nvPr/>
        </p:nvCxnSpPr>
        <p:spPr>
          <a:xfrm flipH="1" flipV="1">
            <a:off x="3453997" y="903940"/>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4" name="Ovaal 413">
            <a:extLst>
              <a:ext uri="{FF2B5EF4-FFF2-40B4-BE49-F238E27FC236}">
                <a16:creationId xmlns:a16="http://schemas.microsoft.com/office/drawing/2014/main" id="{CFA5D78C-88E8-4F40-9A71-0AA2D756131B}"/>
              </a:ext>
            </a:extLst>
          </p:cNvPr>
          <p:cNvSpPr/>
          <p:nvPr/>
        </p:nvSpPr>
        <p:spPr>
          <a:xfrm>
            <a:off x="1768070" y="83937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16" name="Rechte verbindingslijn 415">
            <a:extLst>
              <a:ext uri="{FF2B5EF4-FFF2-40B4-BE49-F238E27FC236}">
                <a16:creationId xmlns:a16="http://schemas.microsoft.com/office/drawing/2014/main" id="{DFBA5F35-4E95-475E-A016-6A7FF866CA9C}"/>
              </a:ext>
            </a:extLst>
          </p:cNvPr>
          <p:cNvCxnSpPr>
            <a:cxnSpLocks/>
          </p:cNvCxnSpPr>
          <p:nvPr/>
        </p:nvCxnSpPr>
        <p:spPr>
          <a:xfrm flipV="1">
            <a:off x="1912249" y="916080"/>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7" name="Stroomdiagram: Scheidingslijn 416">
            <a:extLst>
              <a:ext uri="{FF2B5EF4-FFF2-40B4-BE49-F238E27FC236}">
                <a16:creationId xmlns:a16="http://schemas.microsoft.com/office/drawing/2014/main" id="{D4C50121-9408-4D5E-87EE-7DD3296F5965}"/>
              </a:ext>
            </a:extLst>
          </p:cNvPr>
          <p:cNvSpPr/>
          <p:nvPr/>
        </p:nvSpPr>
        <p:spPr>
          <a:xfrm rot="16200000">
            <a:off x="985280" y="1047597"/>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419" name="Stroomdiagram: Scheidingslijn 418">
            <a:extLst>
              <a:ext uri="{FF2B5EF4-FFF2-40B4-BE49-F238E27FC236}">
                <a16:creationId xmlns:a16="http://schemas.microsoft.com/office/drawing/2014/main" id="{50BB3339-DCF9-4BC8-A202-B1422639689E}"/>
              </a:ext>
            </a:extLst>
          </p:cNvPr>
          <p:cNvSpPr/>
          <p:nvPr/>
        </p:nvSpPr>
        <p:spPr>
          <a:xfrm>
            <a:off x="1128204" y="903940"/>
            <a:ext cx="350465" cy="17896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0" name="Stroomdiagram: Scheidingslijn 419">
            <a:extLst>
              <a:ext uri="{FF2B5EF4-FFF2-40B4-BE49-F238E27FC236}">
                <a16:creationId xmlns:a16="http://schemas.microsoft.com/office/drawing/2014/main" id="{0BC239A1-B44B-4F15-8919-372715CB6EAD}"/>
              </a:ext>
            </a:extLst>
          </p:cNvPr>
          <p:cNvSpPr/>
          <p:nvPr/>
        </p:nvSpPr>
        <p:spPr>
          <a:xfrm>
            <a:off x="939814" y="1532417"/>
            <a:ext cx="376855" cy="149771"/>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rgbClr val="FFFFFF"/>
                </a:solidFill>
                <a:latin typeface="Arial"/>
              </a:rPr>
              <a:t>1</a:t>
            </a:r>
          </a:p>
        </p:txBody>
      </p:sp>
      <p:sp>
        <p:nvSpPr>
          <p:cNvPr id="421" name="Stroomdiagram: Scheidingslijn 420">
            <a:extLst>
              <a:ext uri="{FF2B5EF4-FFF2-40B4-BE49-F238E27FC236}">
                <a16:creationId xmlns:a16="http://schemas.microsoft.com/office/drawing/2014/main" id="{AA579E73-E75A-4B03-8D8F-A5FCD70C0AA5}"/>
              </a:ext>
            </a:extLst>
          </p:cNvPr>
          <p:cNvSpPr/>
          <p:nvPr/>
        </p:nvSpPr>
        <p:spPr>
          <a:xfrm>
            <a:off x="1284066" y="1178885"/>
            <a:ext cx="350465" cy="154969"/>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3" name="Stroomdiagram: Scheidingslijn 422">
            <a:extLst>
              <a:ext uri="{FF2B5EF4-FFF2-40B4-BE49-F238E27FC236}">
                <a16:creationId xmlns:a16="http://schemas.microsoft.com/office/drawing/2014/main" id="{D9042547-2990-4BE6-9221-03A79C800903}"/>
              </a:ext>
            </a:extLst>
          </p:cNvPr>
          <p:cNvSpPr/>
          <p:nvPr/>
        </p:nvSpPr>
        <p:spPr>
          <a:xfrm rot="16200000">
            <a:off x="1343096" y="1030830"/>
            <a:ext cx="440506" cy="162000"/>
          </a:xfrm>
          <a:prstGeom prst="flowChartTerminator">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296" name="Rechte verbindingslijn 295">
            <a:extLst>
              <a:ext uri="{FF2B5EF4-FFF2-40B4-BE49-F238E27FC236}">
                <a16:creationId xmlns:a16="http://schemas.microsoft.com/office/drawing/2014/main" id="{AAE680DA-F897-44CE-8761-81E5FA90AC63}"/>
              </a:ext>
            </a:extLst>
          </p:cNvPr>
          <p:cNvCxnSpPr>
            <a:cxnSpLocks/>
            <a:stCxn id="317" idx="2"/>
          </p:cNvCxnSpPr>
          <p:nvPr/>
        </p:nvCxnSpPr>
        <p:spPr>
          <a:xfrm flipH="1" flipV="1">
            <a:off x="5105029" y="1224691"/>
            <a:ext cx="253529" cy="106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45" name="Rechte verbindingslijn 344">
            <a:extLst>
              <a:ext uri="{FF2B5EF4-FFF2-40B4-BE49-F238E27FC236}">
                <a16:creationId xmlns:a16="http://schemas.microsoft.com/office/drawing/2014/main" id="{7CFB8B23-1DA3-4F78-91D8-D04A842983E0}"/>
              </a:ext>
            </a:extLst>
          </p:cNvPr>
          <p:cNvCxnSpPr>
            <a:cxnSpLocks/>
            <a:stCxn id="308" idx="2"/>
            <a:endCxn id="262" idx="6"/>
          </p:cNvCxnSpPr>
          <p:nvPr/>
        </p:nvCxnSpPr>
        <p:spPr>
          <a:xfrm flipH="1">
            <a:off x="4174547" y="1488509"/>
            <a:ext cx="2861223" cy="569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pic>
        <p:nvPicPr>
          <p:cNvPr id="302" name="Afbeelding 301">
            <a:extLst>
              <a:ext uri="{FF2B5EF4-FFF2-40B4-BE49-F238E27FC236}">
                <a16:creationId xmlns:a16="http://schemas.microsoft.com/office/drawing/2014/main" id="{88BFD4AE-B413-49E5-8774-AE93B003C7FD}"/>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64487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Klant">
            <a:extLst>
              <a:ext uri="{FF2B5EF4-FFF2-40B4-BE49-F238E27FC236}">
                <a16:creationId xmlns:a16="http://schemas.microsoft.com/office/drawing/2014/main" id="{CC1687F5-75D9-4057-AD1A-8321CE9A6BC8}"/>
              </a:ext>
            </a:extLst>
          </p:cNvPr>
          <p:cNvSpPr/>
          <p:nvPr/>
        </p:nvSpPr>
        <p:spPr>
          <a:xfrm>
            <a:off x="522000" y="771750"/>
            <a:ext cx="1080000" cy="4185000"/>
          </a:xfrm>
          <a:prstGeom prst="rect">
            <a:avLst/>
          </a:prstGeom>
          <a:solidFill>
            <a:schemeClr val="bg1"/>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Klant</a:t>
            </a:r>
          </a:p>
        </p:txBody>
      </p:sp>
      <p:sp>
        <p:nvSpPr>
          <p:cNvPr id="29" name="Rechthoek 28">
            <a:extLst>
              <a:ext uri="{FF2B5EF4-FFF2-40B4-BE49-F238E27FC236}">
                <a16:creationId xmlns:a16="http://schemas.microsoft.com/office/drawing/2014/main" id="{568E26EA-7375-4F01-8215-CAAECCFB3084}"/>
              </a:ext>
            </a:extLst>
          </p:cNvPr>
          <p:cNvSpPr/>
          <p:nvPr/>
        </p:nvSpPr>
        <p:spPr>
          <a:xfrm>
            <a:off x="612000" y="996750"/>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dirty="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dirty="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Alle niveaus</a:t>
            </a:r>
            <a:endParaRPr kumimoji="0" lang="nl-NL" sz="1500" b="0" i="0" u="none" strike="noStrike" kern="1200" cap="none" spc="0" normalizeH="0" baseline="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7" name="Rechthoek 26">
            <a:extLst>
              <a:ext uri="{FF2B5EF4-FFF2-40B4-BE49-F238E27FC236}">
                <a16:creationId xmlns:a16="http://schemas.microsoft.com/office/drawing/2014/main" id="{182C9338-1F96-45B0-83FE-298CBCCC8A12}"/>
              </a:ext>
            </a:extLst>
          </p:cNvPr>
          <p:cNvSpPr/>
          <p:nvPr/>
        </p:nvSpPr>
        <p:spPr>
          <a:xfrm>
            <a:off x="657000" y="11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a:t>
            </a:r>
          </a:p>
        </p:txBody>
      </p:sp>
      <p:sp>
        <p:nvSpPr>
          <p:cNvPr id="59" name="Rechthoek 58">
            <a:extLst>
              <a:ext uri="{FF2B5EF4-FFF2-40B4-BE49-F238E27FC236}">
                <a16:creationId xmlns:a16="http://schemas.microsoft.com/office/drawing/2014/main" id="{11111403-F385-4095-881C-5DD5EE30DD51}"/>
              </a:ext>
            </a:extLst>
          </p:cNvPr>
          <p:cNvSpPr/>
          <p:nvPr/>
        </p:nvSpPr>
        <p:spPr>
          <a:xfrm>
            <a:off x="612000" y="1446750"/>
            <a:ext cx="900000" cy="12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Klantinteractie</a:t>
            </a:r>
          </a:p>
        </p:txBody>
      </p:sp>
      <p:sp>
        <p:nvSpPr>
          <p:cNvPr id="60" name="Rechthoek 59">
            <a:extLst>
              <a:ext uri="{FF2B5EF4-FFF2-40B4-BE49-F238E27FC236}">
                <a16:creationId xmlns:a16="http://schemas.microsoft.com/office/drawing/2014/main" id="{758B33C8-4D45-46A4-8A53-75FA8A08B949}"/>
              </a:ext>
            </a:extLst>
          </p:cNvPr>
          <p:cNvSpPr/>
          <p:nvPr/>
        </p:nvSpPr>
        <p:spPr>
          <a:xfrm>
            <a:off x="657000" y="162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Klantaanvraag</a:t>
            </a:r>
          </a:p>
        </p:txBody>
      </p:sp>
      <p:sp>
        <p:nvSpPr>
          <p:cNvPr id="61" name="Rechthoek 60">
            <a:extLst>
              <a:ext uri="{FF2B5EF4-FFF2-40B4-BE49-F238E27FC236}">
                <a16:creationId xmlns:a16="http://schemas.microsoft.com/office/drawing/2014/main" id="{36EDB2D1-536A-4C63-B0E6-389F35CD8D10}"/>
              </a:ext>
            </a:extLst>
          </p:cNvPr>
          <p:cNvSpPr/>
          <p:nvPr/>
        </p:nvSpPr>
        <p:spPr>
          <a:xfrm>
            <a:off x="657000" y="180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Transportbehoefte</a:t>
            </a:r>
          </a:p>
        </p:txBody>
      </p:sp>
      <p:sp>
        <p:nvSpPr>
          <p:cNvPr id="64" name="Rechthoek 63">
            <a:extLst>
              <a:ext uri="{FF2B5EF4-FFF2-40B4-BE49-F238E27FC236}">
                <a16:creationId xmlns:a16="http://schemas.microsoft.com/office/drawing/2014/main" id="{65EB9F87-649A-4C1A-9E80-A5E8E16A8D01}"/>
              </a:ext>
            </a:extLst>
          </p:cNvPr>
          <p:cNvSpPr/>
          <p:nvPr/>
        </p:nvSpPr>
        <p:spPr>
          <a:xfrm>
            <a:off x="657000" y="19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Klantcontactmoment</a:t>
            </a:r>
          </a:p>
        </p:txBody>
      </p:sp>
      <p:sp>
        <p:nvSpPr>
          <p:cNvPr id="65" name="Rechthoek 64">
            <a:extLst>
              <a:ext uri="{FF2B5EF4-FFF2-40B4-BE49-F238E27FC236}">
                <a16:creationId xmlns:a16="http://schemas.microsoft.com/office/drawing/2014/main" id="{9660BC3D-6169-4595-9EB2-911073D86D94}"/>
              </a:ext>
            </a:extLst>
          </p:cNvPr>
          <p:cNvSpPr/>
          <p:nvPr/>
        </p:nvSpPr>
        <p:spPr>
          <a:xfrm>
            <a:off x="657000" y="216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Klantnotificatie</a:t>
            </a:r>
          </a:p>
        </p:txBody>
      </p:sp>
      <p:sp>
        <p:nvSpPr>
          <p:cNvPr id="66" name="Rechthoek 65">
            <a:extLst>
              <a:ext uri="{FF2B5EF4-FFF2-40B4-BE49-F238E27FC236}">
                <a16:creationId xmlns:a16="http://schemas.microsoft.com/office/drawing/2014/main" id="{7984369E-1AF9-4A57-93DD-63DED683EEA6}"/>
              </a:ext>
            </a:extLst>
          </p:cNvPr>
          <p:cNvSpPr/>
          <p:nvPr/>
        </p:nvSpPr>
        <p:spPr>
          <a:xfrm>
            <a:off x="657000" y="252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14400" rIns="7200" bIns="36000" rtlCol="0" anchor="t"/>
          <a:lstStyle/>
          <a:p>
            <a:pPr algn="ctr"/>
            <a:r>
              <a:rPr lang="nl-NL" sz="400" dirty="0">
                <a:solidFill>
                  <a:schemeClr val="tx1"/>
                </a:solidFill>
              </a:rPr>
              <a:t>Klantzaak</a:t>
            </a:r>
          </a:p>
        </p:txBody>
      </p:sp>
      <p:sp>
        <p:nvSpPr>
          <p:cNvPr id="81" name="Rechthoek 80">
            <a:extLst>
              <a:ext uri="{FF2B5EF4-FFF2-40B4-BE49-F238E27FC236}">
                <a16:creationId xmlns:a16="http://schemas.microsoft.com/office/drawing/2014/main" id="{E165757D-310F-46F7-9C68-179EA932FFC5}"/>
              </a:ext>
            </a:extLst>
          </p:cNvPr>
          <p:cNvSpPr/>
          <p:nvPr/>
        </p:nvSpPr>
        <p:spPr>
          <a:xfrm>
            <a:off x="88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87" name="Rechthoek 86">
            <a:extLst>
              <a:ext uri="{FF2B5EF4-FFF2-40B4-BE49-F238E27FC236}">
                <a16:creationId xmlns:a16="http://schemas.microsoft.com/office/drawing/2014/main" id="{A990E25C-0B74-4793-B659-F36C18D3D0C3}"/>
              </a:ext>
            </a:extLst>
          </p:cNvPr>
          <p:cNvSpPr/>
          <p:nvPr/>
        </p:nvSpPr>
        <p:spPr>
          <a:xfrm>
            <a:off x="612000" y="2796750"/>
            <a:ext cx="900000" cy="72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Klantovereenkomst</a:t>
            </a:r>
          </a:p>
        </p:txBody>
      </p:sp>
      <p:sp>
        <p:nvSpPr>
          <p:cNvPr id="88" name="Rechthoek 87">
            <a:extLst>
              <a:ext uri="{FF2B5EF4-FFF2-40B4-BE49-F238E27FC236}">
                <a16:creationId xmlns:a16="http://schemas.microsoft.com/office/drawing/2014/main" id="{7CA44023-9B09-4558-A3A8-4845C99C5798}"/>
              </a:ext>
            </a:extLst>
          </p:cNvPr>
          <p:cNvSpPr/>
          <p:nvPr/>
        </p:nvSpPr>
        <p:spPr>
          <a:xfrm>
            <a:off x="657000" y="29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Klantofferte</a:t>
            </a:r>
          </a:p>
        </p:txBody>
      </p:sp>
      <p:sp>
        <p:nvSpPr>
          <p:cNvPr id="89" name="!!3Klantovereenkomst">
            <a:extLst>
              <a:ext uri="{FF2B5EF4-FFF2-40B4-BE49-F238E27FC236}">
                <a16:creationId xmlns:a16="http://schemas.microsoft.com/office/drawing/2014/main" id="{C7C4CF21-2862-4F27-94E6-4F1597087079}"/>
              </a:ext>
            </a:extLst>
          </p:cNvPr>
          <p:cNvSpPr/>
          <p:nvPr/>
        </p:nvSpPr>
        <p:spPr>
          <a:xfrm>
            <a:off x="657000" y="315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Klantovereenkomst</a:t>
            </a:r>
          </a:p>
        </p:txBody>
      </p:sp>
      <p:sp>
        <p:nvSpPr>
          <p:cNvPr id="90" name="Rechthoek 89">
            <a:extLst>
              <a:ext uri="{FF2B5EF4-FFF2-40B4-BE49-F238E27FC236}">
                <a16:creationId xmlns:a16="http://schemas.microsoft.com/office/drawing/2014/main" id="{95DCA934-EAFC-4CE6-BAF2-94D3F2091815}"/>
              </a:ext>
            </a:extLst>
          </p:cNvPr>
          <p:cNvSpPr/>
          <p:nvPr/>
        </p:nvSpPr>
        <p:spPr>
          <a:xfrm>
            <a:off x="612000" y="3606750"/>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Klantverrekening</a:t>
            </a:r>
          </a:p>
        </p:txBody>
      </p:sp>
      <p:sp>
        <p:nvSpPr>
          <p:cNvPr id="91" name="Rechthoek 90">
            <a:extLst>
              <a:ext uri="{FF2B5EF4-FFF2-40B4-BE49-F238E27FC236}">
                <a16:creationId xmlns:a16="http://schemas.microsoft.com/office/drawing/2014/main" id="{284D2294-733A-4F4F-A7FF-71DEDB5D1C38}"/>
              </a:ext>
            </a:extLst>
          </p:cNvPr>
          <p:cNvSpPr/>
          <p:nvPr/>
        </p:nvSpPr>
        <p:spPr>
          <a:xfrm>
            <a:off x="657000" y="37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Klantfactuur</a:t>
            </a:r>
          </a:p>
        </p:txBody>
      </p:sp>
      <p:sp>
        <p:nvSpPr>
          <p:cNvPr id="190" name="!!Energietransport">
            <a:extLst>
              <a:ext uri="{FF2B5EF4-FFF2-40B4-BE49-F238E27FC236}">
                <a16:creationId xmlns:a16="http://schemas.microsoft.com/office/drawing/2014/main" id="{B1724192-B55B-40EC-825A-736E7442AD48}"/>
              </a:ext>
            </a:extLst>
          </p:cNvPr>
          <p:cNvSpPr/>
          <p:nvPr/>
        </p:nvSpPr>
        <p:spPr>
          <a:xfrm>
            <a:off x="1737000" y="771750"/>
            <a:ext cx="1080000" cy="4185000"/>
          </a:xfrm>
          <a:prstGeom prst="rect">
            <a:avLst/>
          </a:prstGeom>
          <a:solidFill>
            <a:schemeClr val="bg1"/>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Energietransport</a:t>
            </a:r>
          </a:p>
        </p:txBody>
      </p:sp>
      <p:sp>
        <p:nvSpPr>
          <p:cNvPr id="191" name="!!Energienet">
            <a:extLst>
              <a:ext uri="{FF2B5EF4-FFF2-40B4-BE49-F238E27FC236}">
                <a16:creationId xmlns:a16="http://schemas.microsoft.com/office/drawing/2014/main" id="{69FC7E07-DD1E-4E74-9466-4ACFB3BEA97E}"/>
              </a:ext>
            </a:extLst>
          </p:cNvPr>
          <p:cNvSpPr/>
          <p:nvPr/>
        </p:nvSpPr>
        <p:spPr>
          <a:xfrm>
            <a:off x="2952000" y="771750"/>
            <a:ext cx="1080000" cy="41850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Energienet</a:t>
            </a:r>
          </a:p>
        </p:txBody>
      </p:sp>
      <p:sp>
        <p:nvSpPr>
          <p:cNvPr id="192" name="!!Meting">
            <a:extLst>
              <a:ext uri="{FF2B5EF4-FFF2-40B4-BE49-F238E27FC236}">
                <a16:creationId xmlns:a16="http://schemas.microsoft.com/office/drawing/2014/main" id="{48840206-EE0E-456E-971D-BEA165F37F14}"/>
              </a:ext>
            </a:extLst>
          </p:cNvPr>
          <p:cNvSpPr/>
          <p:nvPr/>
        </p:nvSpPr>
        <p:spPr>
          <a:xfrm>
            <a:off x="4167000" y="771750"/>
            <a:ext cx="1080000" cy="4185000"/>
          </a:xfrm>
          <a:prstGeom prst="rect">
            <a:avLst/>
          </a:prstGeom>
          <a:solidFill>
            <a:schemeClr val="bg1"/>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Meting</a:t>
            </a:r>
          </a:p>
        </p:txBody>
      </p:sp>
      <p:sp>
        <p:nvSpPr>
          <p:cNvPr id="193" name="!!Werk">
            <a:extLst>
              <a:ext uri="{FF2B5EF4-FFF2-40B4-BE49-F238E27FC236}">
                <a16:creationId xmlns:a16="http://schemas.microsoft.com/office/drawing/2014/main" id="{94C3F32D-EA5B-4DA0-BB70-DEAFB8495ACF}"/>
              </a:ext>
            </a:extLst>
          </p:cNvPr>
          <p:cNvSpPr/>
          <p:nvPr/>
        </p:nvSpPr>
        <p:spPr>
          <a:xfrm>
            <a:off x="5382000" y="771750"/>
            <a:ext cx="1080000" cy="4185000"/>
          </a:xfrm>
          <a:prstGeom prst="rect">
            <a:avLst/>
          </a:prstGeom>
          <a:solidFill>
            <a:schemeClr val="bg1"/>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Werk</a:t>
            </a:r>
          </a:p>
        </p:txBody>
      </p:sp>
      <p:sp>
        <p:nvSpPr>
          <p:cNvPr id="194" name="!!Energiemarkt">
            <a:extLst>
              <a:ext uri="{FF2B5EF4-FFF2-40B4-BE49-F238E27FC236}">
                <a16:creationId xmlns:a16="http://schemas.microsoft.com/office/drawing/2014/main" id="{93C5B65A-134A-4BDB-8C85-35B4EF598158}"/>
              </a:ext>
            </a:extLst>
          </p:cNvPr>
          <p:cNvSpPr/>
          <p:nvPr/>
        </p:nvSpPr>
        <p:spPr>
          <a:xfrm>
            <a:off x="6597000" y="771750"/>
            <a:ext cx="1080000" cy="418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dirty="0">
                <a:solidFill>
                  <a:schemeClr val="tx1"/>
                </a:solidFill>
              </a:rPr>
              <a:t>Energiemarkt</a:t>
            </a:r>
          </a:p>
        </p:txBody>
      </p:sp>
      <p:sp>
        <p:nvSpPr>
          <p:cNvPr id="195" name="Rechthoek 194">
            <a:extLst>
              <a:ext uri="{FF2B5EF4-FFF2-40B4-BE49-F238E27FC236}">
                <a16:creationId xmlns:a16="http://schemas.microsoft.com/office/drawing/2014/main" id="{94EA077D-49F6-4815-8A41-16AF21E3AA70}"/>
              </a:ext>
            </a:extLst>
          </p:cNvPr>
          <p:cNvSpPr/>
          <p:nvPr/>
        </p:nvSpPr>
        <p:spPr>
          <a:xfrm>
            <a:off x="70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196" name="Rechthoek 195">
            <a:extLst>
              <a:ext uri="{FF2B5EF4-FFF2-40B4-BE49-F238E27FC236}">
                <a16:creationId xmlns:a16="http://schemas.microsoft.com/office/drawing/2014/main" id="{A1262285-FC71-4406-AD7C-196C1D22DB4A}"/>
              </a:ext>
            </a:extLst>
          </p:cNvPr>
          <p:cNvSpPr/>
          <p:nvPr/>
        </p:nvSpPr>
        <p:spPr>
          <a:xfrm>
            <a:off x="106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197" name="Rechthoek 196">
            <a:extLst>
              <a:ext uri="{FF2B5EF4-FFF2-40B4-BE49-F238E27FC236}">
                <a16:creationId xmlns:a16="http://schemas.microsoft.com/office/drawing/2014/main" id="{E40DD842-142C-4569-A541-A81B3A3DBFAA}"/>
              </a:ext>
            </a:extLst>
          </p:cNvPr>
          <p:cNvSpPr/>
          <p:nvPr/>
        </p:nvSpPr>
        <p:spPr>
          <a:xfrm>
            <a:off x="1242000" y="261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198" name="Rechthoek 197">
            <a:extLst>
              <a:ext uri="{FF2B5EF4-FFF2-40B4-BE49-F238E27FC236}">
                <a16:creationId xmlns:a16="http://schemas.microsoft.com/office/drawing/2014/main" id="{2BC67393-1A20-4437-9C0A-91738E44408E}"/>
              </a:ext>
            </a:extLst>
          </p:cNvPr>
          <p:cNvSpPr/>
          <p:nvPr/>
        </p:nvSpPr>
        <p:spPr>
          <a:xfrm>
            <a:off x="1827000" y="996750"/>
            <a:ext cx="900000" cy="108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Transportbesturing</a:t>
            </a:r>
          </a:p>
        </p:txBody>
      </p:sp>
      <p:sp>
        <p:nvSpPr>
          <p:cNvPr id="199" name="Rechthoek 198">
            <a:extLst>
              <a:ext uri="{FF2B5EF4-FFF2-40B4-BE49-F238E27FC236}">
                <a16:creationId xmlns:a16="http://schemas.microsoft.com/office/drawing/2014/main" id="{3953BF21-8203-4B4D-96D9-EFCB8B253A29}"/>
              </a:ext>
            </a:extLst>
          </p:cNvPr>
          <p:cNvSpPr/>
          <p:nvPr/>
        </p:nvSpPr>
        <p:spPr>
          <a:xfrm>
            <a:off x="1872000" y="11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Energietransport</a:t>
            </a:r>
          </a:p>
        </p:txBody>
      </p:sp>
      <p:sp>
        <p:nvSpPr>
          <p:cNvPr id="200" name="Rechthoek 199">
            <a:extLst>
              <a:ext uri="{FF2B5EF4-FFF2-40B4-BE49-F238E27FC236}">
                <a16:creationId xmlns:a16="http://schemas.microsoft.com/office/drawing/2014/main" id="{7FBD5C83-A779-4A35-BB5F-9CD41DC030F2}"/>
              </a:ext>
            </a:extLst>
          </p:cNvPr>
          <p:cNvSpPr/>
          <p:nvPr/>
        </p:nvSpPr>
        <p:spPr>
          <a:xfrm>
            <a:off x="1872000" y="13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Bedieningssituatie</a:t>
            </a:r>
          </a:p>
        </p:txBody>
      </p:sp>
      <p:sp>
        <p:nvSpPr>
          <p:cNvPr id="201" name="Rechthoek 200">
            <a:extLst>
              <a:ext uri="{FF2B5EF4-FFF2-40B4-BE49-F238E27FC236}">
                <a16:creationId xmlns:a16="http://schemas.microsoft.com/office/drawing/2014/main" id="{AC3988FB-BFF0-4366-B482-F52DE585A1A8}"/>
              </a:ext>
            </a:extLst>
          </p:cNvPr>
          <p:cNvSpPr/>
          <p:nvPr/>
        </p:nvSpPr>
        <p:spPr>
          <a:xfrm>
            <a:off x="3042000" y="99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Energienet</a:t>
            </a:r>
          </a:p>
        </p:txBody>
      </p:sp>
      <p:sp>
        <p:nvSpPr>
          <p:cNvPr id="203" name="Rechthoek 202">
            <a:extLst>
              <a:ext uri="{FF2B5EF4-FFF2-40B4-BE49-F238E27FC236}">
                <a16:creationId xmlns:a16="http://schemas.microsoft.com/office/drawing/2014/main" id="{4244BABA-A371-4575-9D7D-38D270D685D0}"/>
              </a:ext>
            </a:extLst>
          </p:cNvPr>
          <p:cNvSpPr/>
          <p:nvPr/>
        </p:nvSpPr>
        <p:spPr>
          <a:xfrm>
            <a:off x="3087000" y="13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Netfunctie</a:t>
            </a:r>
          </a:p>
        </p:txBody>
      </p:sp>
      <p:sp>
        <p:nvSpPr>
          <p:cNvPr id="204" name="Rechthoek 203">
            <a:extLst>
              <a:ext uri="{FF2B5EF4-FFF2-40B4-BE49-F238E27FC236}">
                <a16:creationId xmlns:a16="http://schemas.microsoft.com/office/drawing/2014/main" id="{C9B71DB7-818C-4494-AA89-141224D9FE04}"/>
              </a:ext>
            </a:extLst>
          </p:cNvPr>
          <p:cNvSpPr/>
          <p:nvPr/>
        </p:nvSpPr>
        <p:spPr>
          <a:xfrm>
            <a:off x="4257000" y="996750"/>
            <a:ext cx="900000" cy="360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Meting</a:t>
            </a:r>
          </a:p>
        </p:txBody>
      </p:sp>
      <p:sp>
        <p:nvSpPr>
          <p:cNvPr id="205" name="Rechthoek 204">
            <a:extLst>
              <a:ext uri="{FF2B5EF4-FFF2-40B4-BE49-F238E27FC236}">
                <a16:creationId xmlns:a16="http://schemas.microsoft.com/office/drawing/2014/main" id="{CA2A8EA1-8577-4820-9EE9-9B8B6D13537F}"/>
              </a:ext>
            </a:extLst>
          </p:cNvPr>
          <p:cNvSpPr/>
          <p:nvPr/>
        </p:nvSpPr>
        <p:spPr>
          <a:xfrm>
            <a:off x="4302000" y="1176750"/>
            <a:ext cx="81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Meting</a:t>
            </a:r>
          </a:p>
        </p:txBody>
      </p:sp>
      <p:sp>
        <p:nvSpPr>
          <p:cNvPr id="207" name="Rechthoek 206">
            <a:extLst>
              <a:ext uri="{FF2B5EF4-FFF2-40B4-BE49-F238E27FC236}">
                <a16:creationId xmlns:a16="http://schemas.microsoft.com/office/drawing/2014/main" id="{A8971DBF-54C8-42EB-A331-BBD976F56847}"/>
              </a:ext>
            </a:extLst>
          </p:cNvPr>
          <p:cNvSpPr/>
          <p:nvPr/>
        </p:nvSpPr>
        <p:spPr>
          <a:xfrm>
            <a:off x="5472000" y="996750"/>
            <a:ext cx="90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500" dirty="0">
                <a:solidFill>
                  <a:schemeClr val="tx1"/>
                </a:solidFill>
              </a:rPr>
              <a:t>Werkportfolio</a:t>
            </a:r>
          </a:p>
        </p:txBody>
      </p:sp>
      <p:sp>
        <p:nvSpPr>
          <p:cNvPr id="210" name="Rechthoek 209">
            <a:extLst>
              <a:ext uri="{FF2B5EF4-FFF2-40B4-BE49-F238E27FC236}">
                <a16:creationId xmlns:a16="http://schemas.microsoft.com/office/drawing/2014/main" id="{57B674D7-B071-4374-9789-6DFCD9CA4B12}"/>
              </a:ext>
            </a:extLst>
          </p:cNvPr>
          <p:cNvSpPr/>
          <p:nvPr/>
        </p:nvSpPr>
        <p:spPr>
          <a:xfrm>
            <a:off x="6687000" y="99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Marktpartij</a:t>
            </a:r>
          </a:p>
        </p:txBody>
      </p:sp>
      <p:sp>
        <p:nvSpPr>
          <p:cNvPr id="211" name="!!3Marktpartij">
            <a:extLst>
              <a:ext uri="{FF2B5EF4-FFF2-40B4-BE49-F238E27FC236}">
                <a16:creationId xmlns:a16="http://schemas.microsoft.com/office/drawing/2014/main" id="{80910924-F818-47EA-8249-EC2440D8A73F}"/>
              </a:ext>
            </a:extLst>
          </p:cNvPr>
          <p:cNvSpPr/>
          <p:nvPr/>
        </p:nvSpPr>
        <p:spPr>
          <a:xfrm>
            <a:off x="6732000" y="11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Marktpartij</a:t>
            </a:r>
          </a:p>
        </p:txBody>
      </p:sp>
      <p:sp>
        <p:nvSpPr>
          <p:cNvPr id="212" name="Rechthoek 211">
            <a:extLst>
              <a:ext uri="{FF2B5EF4-FFF2-40B4-BE49-F238E27FC236}">
                <a16:creationId xmlns:a16="http://schemas.microsoft.com/office/drawing/2014/main" id="{2ABD10F4-20D9-44CD-A100-4378C5E27DE8}"/>
              </a:ext>
            </a:extLst>
          </p:cNvPr>
          <p:cNvSpPr/>
          <p:nvPr/>
        </p:nvSpPr>
        <p:spPr>
          <a:xfrm>
            <a:off x="6732000" y="13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Marktzaak</a:t>
            </a:r>
          </a:p>
        </p:txBody>
      </p:sp>
      <p:sp>
        <p:nvSpPr>
          <p:cNvPr id="213" name="Rechthoek 212">
            <a:extLst>
              <a:ext uri="{FF2B5EF4-FFF2-40B4-BE49-F238E27FC236}">
                <a16:creationId xmlns:a16="http://schemas.microsoft.com/office/drawing/2014/main" id="{ECBA1D1C-C693-42A7-B13A-3F3D6F5CA6DC}"/>
              </a:ext>
            </a:extLst>
          </p:cNvPr>
          <p:cNvSpPr/>
          <p:nvPr/>
        </p:nvSpPr>
        <p:spPr>
          <a:xfrm>
            <a:off x="6732000" y="15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Energiemarkt</a:t>
            </a:r>
          </a:p>
        </p:txBody>
      </p:sp>
      <p:sp>
        <p:nvSpPr>
          <p:cNvPr id="214" name="Rechthoek 213">
            <a:extLst>
              <a:ext uri="{FF2B5EF4-FFF2-40B4-BE49-F238E27FC236}">
                <a16:creationId xmlns:a16="http://schemas.microsoft.com/office/drawing/2014/main" id="{F359DECA-D486-4190-85E9-BF6FCC38FB88}"/>
              </a:ext>
            </a:extLst>
          </p:cNvPr>
          <p:cNvSpPr/>
          <p:nvPr/>
        </p:nvSpPr>
        <p:spPr>
          <a:xfrm>
            <a:off x="6732000" y="17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Marktovereenkomst</a:t>
            </a:r>
          </a:p>
        </p:txBody>
      </p:sp>
      <p:sp>
        <p:nvSpPr>
          <p:cNvPr id="215" name="Rechthoek 214">
            <a:extLst>
              <a:ext uri="{FF2B5EF4-FFF2-40B4-BE49-F238E27FC236}">
                <a16:creationId xmlns:a16="http://schemas.microsoft.com/office/drawing/2014/main" id="{75B8084D-F99E-45EC-82FB-F3F8E5D46732}"/>
              </a:ext>
            </a:extLst>
          </p:cNvPr>
          <p:cNvSpPr/>
          <p:nvPr/>
        </p:nvSpPr>
        <p:spPr>
          <a:xfrm>
            <a:off x="6687000" y="198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Aansluiting</a:t>
            </a:r>
          </a:p>
        </p:txBody>
      </p:sp>
      <p:sp>
        <p:nvSpPr>
          <p:cNvPr id="216" name="Rechthoek 215">
            <a:extLst>
              <a:ext uri="{FF2B5EF4-FFF2-40B4-BE49-F238E27FC236}">
                <a16:creationId xmlns:a16="http://schemas.microsoft.com/office/drawing/2014/main" id="{267BBDA3-5184-4C65-A936-48F9F2CB63F4}"/>
              </a:ext>
            </a:extLst>
          </p:cNvPr>
          <p:cNvSpPr/>
          <p:nvPr/>
        </p:nvSpPr>
        <p:spPr>
          <a:xfrm>
            <a:off x="6732000" y="216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Aansluiting</a:t>
            </a:r>
          </a:p>
        </p:txBody>
      </p:sp>
      <p:sp>
        <p:nvSpPr>
          <p:cNvPr id="217" name="Rechthoek 216">
            <a:extLst>
              <a:ext uri="{FF2B5EF4-FFF2-40B4-BE49-F238E27FC236}">
                <a16:creationId xmlns:a16="http://schemas.microsoft.com/office/drawing/2014/main" id="{A79BD0C3-6C39-4773-A90E-7B46A8C3228E}"/>
              </a:ext>
            </a:extLst>
          </p:cNvPr>
          <p:cNvSpPr/>
          <p:nvPr/>
        </p:nvSpPr>
        <p:spPr>
          <a:xfrm>
            <a:off x="6732000" y="234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Aansluitlocatie</a:t>
            </a:r>
          </a:p>
        </p:txBody>
      </p:sp>
      <p:sp>
        <p:nvSpPr>
          <p:cNvPr id="219" name="Rechthoek 218">
            <a:extLst>
              <a:ext uri="{FF2B5EF4-FFF2-40B4-BE49-F238E27FC236}">
                <a16:creationId xmlns:a16="http://schemas.microsoft.com/office/drawing/2014/main" id="{68DE76EC-6398-4A97-A389-D384C2BDBDDB}"/>
              </a:ext>
            </a:extLst>
          </p:cNvPr>
          <p:cNvSpPr/>
          <p:nvPr/>
        </p:nvSpPr>
        <p:spPr>
          <a:xfrm>
            <a:off x="6732000" y="25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Installatie</a:t>
            </a:r>
          </a:p>
        </p:txBody>
      </p:sp>
      <p:sp>
        <p:nvSpPr>
          <p:cNvPr id="220" name="Rechthoek 219">
            <a:extLst>
              <a:ext uri="{FF2B5EF4-FFF2-40B4-BE49-F238E27FC236}">
                <a16:creationId xmlns:a16="http://schemas.microsoft.com/office/drawing/2014/main" id="{0DC133C6-D801-4C11-957B-239AFE01DE3D}"/>
              </a:ext>
            </a:extLst>
          </p:cNvPr>
          <p:cNvSpPr/>
          <p:nvPr/>
        </p:nvSpPr>
        <p:spPr>
          <a:xfrm>
            <a:off x="6732000" y="270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Congestiegebied</a:t>
            </a:r>
          </a:p>
        </p:txBody>
      </p:sp>
      <p:sp>
        <p:nvSpPr>
          <p:cNvPr id="221" name="Rechthoek 220">
            <a:extLst>
              <a:ext uri="{FF2B5EF4-FFF2-40B4-BE49-F238E27FC236}">
                <a16:creationId xmlns:a16="http://schemas.microsoft.com/office/drawing/2014/main" id="{ED659769-3584-477F-B5EC-F8B8284DF09A}"/>
              </a:ext>
            </a:extLst>
          </p:cNvPr>
          <p:cNvSpPr/>
          <p:nvPr/>
        </p:nvSpPr>
        <p:spPr>
          <a:xfrm>
            <a:off x="6687000" y="2976750"/>
            <a:ext cx="900000" cy="108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Marktproces</a:t>
            </a:r>
          </a:p>
        </p:txBody>
      </p:sp>
      <p:sp>
        <p:nvSpPr>
          <p:cNvPr id="222" name="Rechthoek 221">
            <a:extLst>
              <a:ext uri="{FF2B5EF4-FFF2-40B4-BE49-F238E27FC236}">
                <a16:creationId xmlns:a16="http://schemas.microsoft.com/office/drawing/2014/main" id="{816DEA19-8F4A-45B2-94D3-1941B1213F57}"/>
              </a:ext>
            </a:extLst>
          </p:cNvPr>
          <p:cNvSpPr/>
          <p:nvPr/>
        </p:nvSpPr>
        <p:spPr>
          <a:xfrm>
            <a:off x="6732000" y="31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Marktverzoek</a:t>
            </a:r>
          </a:p>
        </p:txBody>
      </p:sp>
      <p:sp>
        <p:nvSpPr>
          <p:cNvPr id="223" name="!!3Energieprogramma of prognose">
            <a:extLst>
              <a:ext uri="{FF2B5EF4-FFF2-40B4-BE49-F238E27FC236}">
                <a16:creationId xmlns:a16="http://schemas.microsoft.com/office/drawing/2014/main" id="{CD7A640D-7AF7-4D5E-AA9B-93996A3054C9}"/>
              </a:ext>
            </a:extLst>
          </p:cNvPr>
          <p:cNvSpPr/>
          <p:nvPr/>
        </p:nvSpPr>
        <p:spPr>
          <a:xfrm>
            <a:off x="6732000" y="33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Energieprogramma of prognose</a:t>
            </a:r>
          </a:p>
        </p:txBody>
      </p:sp>
      <p:sp>
        <p:nvSpPr>
          <p:cNvPr id="224" name="Rechthoek 223">
            <a:extLst>
              <a:ext uri="{FF2B5EF4-FFF2-40B4-BE49-F238E27FC236}">
                <a16:creationId xmlns:a16="http://schemas.microsoft.com/office/drawing/2014/main" id="{9CC4DFAD-BFD7-4838-94D6-9838F7AD39B7}"/>
              </a:ext>
            </a:extLst>
          </p:cNvPr>
          <p:cNvSpPr/>
          <p:nvPr/>
        </p:nvSpPr>
        <p:spPr>
          <a:xfrm>
            <a:off x="6732000" y="35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Energie-uitwisseling</a:t>
            </a:r>
          </a:p>
        </p:txBody>
      </p:sp>
      <p:sp>
        <p:nvSpPr>
          <p:cNvPr id="226" name="Rechthoek 225">
            <a:extLst>
              <a:ext uri="{FF2B5EF4-FFF2-40B4-BE49-F238E27FC236}">
                <a16:creationId xmlns:a16="http://schemas.microsoft.com/office/drawing/2014/main" id="{755F6670-6B56-4FD6-8026-4795AC2B2D8F}"/>
              </a:ext>
            </a:extLst>
          </p:cNvPr>
          <p:cNvSpPr/>
          <p:nvPr/>
        </p:nvSpPr>
        <p:spPr>
          <a:xfrm>
            <a:off x="6732000" y="369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Opregel- of afregelbehoefte</a:t>
            </a:r>
          </a:p>
        </p:txBody>
      </p:sp>
      <p:sp>
        <p:nvSpPr>
          <p:cNvPr id="227" name="Rechthoek 226">
            <a:extLst>
              <a:ext uri="{FF2B5EF4-FFF2-40B4-BE49-F238E27FC236}">
                <a16:creationId xmlns:a16="http://schemas.microsoft.com/office/drawing/2014/main" id="{FC0FDE7F-8461-4310-B102-2038DA30C602}"/>
              </a:ext>
            </a:extLst>
          </p:cNvPr>
          <p:cNvSpPr/>
          <p:nvPr/>
        </p:nvSpPr>
        <p:spPr>
          <a:xfrm>
            <a:off x="6732000" y="38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Opregel- of afregelaanbod</a:t>
            </a:r>
          </a:p>
        </p:txBody>
      </p:sp>
      <p:sp>
        <p:nvSpPr>
          <p:cNvPr id="228" name="Rechthoek 227">
            <a:extLst>
              <a:ext uri="{FF2B5EF4-FFF2-40B4-BE49-F238E27FC236}">
                <a16:creationId xmlns:a16="http://schemas.microsoft.com/office/drawing/2014/main" id="{3BF0B441-4295-43CD-87D9-F9891393D96B}"/>
              </a:ext>
            </a:extLst>
          </p:cNvPr>
          <p:cNvSpPr/>
          <p:nvPr/>
        </p:nvSpPr>
        <p:spPr>
          <a:xfrm>
            <a:off x="6687000" y="4146750"/>
            <a:ext cx="900000" cy="36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err="1">
                <a:solidFill>
                  <a:schemeClr val="tx1"/>
                </a:solidFill>
              </a:rPr>
              <a:t>Marktdataverstrekking</a:t>
            </a:r>
            <a:endParaRPr lang="nl-NL" sz="500" dirty="0">
              <a:solidFill>
                <a:schemeClr val="tx1"/>
              </a:solidFill>
            </a:endParaRPr>
          </a:p>
        </p:txBody>
      </p:sp>
      <p:sp>
        <p:nvSpPr>
          <p:cNvPr id="229" name="Rechthoek 228">
            <a:extLst>
              <a:ext uri="{FF2B5EF4-FFF2-40B4-BE49-F238E27FC236}">
                <a16:creationId xmlns:a16="http://schemas.microsoft.com/office/drawing/2014/main" id="{834741CC-EBA9-4FE8-B17C-A2CE40B51F57}"/>
              </a:ext>
            </a:extLst>
          </p:cNvPr>
          <p:cNvSpPr/>
          <p:nvPr/>
        </p:nvSpPr>
        <p:spPr>
          <a:xfrm>
            <a:off x="6732000" y="43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Toestemming van aangeslotene</a:t>
            </a:r>
          </a:p>
        </p:txBody>
      </p:sp>
      <p:sp>
        <p:nvSpPr>
          <p:cNvPr id="230" name="!!3Netcomponentconfiguratie">
            <a:extLst>
              <a:ext uri="{FF2B5EF4-FFF2-40B4-BE49-F238E27FC236}">
                <a16:creationId xmlns:a16="http://schemas.microsoft.com/office/drawing/2014/main" id="{41B3F29B-5279-4D9D-B851-E47518796821}"/>
              </a:ext>
            </a:extLst>
          </p:cNvPr>
          <p:cNvSpPr/>
          <p:nvPr/>
        </p:nvSpPr>
        <p:spPr>
          <a:xfrm>
            <a:off x="3087000" y="15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Netcomponentconfiguratie</a:t>
            </a:r>
          </a:p>
        </p:txBody>
      </p:sp>
      <p:sp>
        <p:nvSpPr>
          <p:cNvPr id="231" name="Rechthoek 230">
            <a:extLst>
              <a:ext uri="{FF2B5EF4-FFF2-40B4-BE49-F238E27FC236}">
                <a16:creationId xmlns:a16="http://schemas.microsoft.com/office/drawing/2014/main" id="{27737CCD-2FB8-4B65-BA37-5D8D41620C29}"/>
              </a:ext>
            </a:extLst>
          </p:cNvPr>
          <p:cNvSpPr/>
          <p:nvPr/>
        </p:nvSpPr>
        <p:spPr>
          <a:xfrm>
            <a:off x="3087000" y="17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Omgevingsanalyse</a:t>
            </a:r>
          </a:p>
        </p:txBody>
      </p:sp>
      <p:sp>
        <p:nvSpPr>
          <p:cNvPr id="232" name="Rechthoek 231">
            <a:extLst>
              <a:ext uri="{FF2B5EF4-FFF2-40B4-BE49-F238E27FC236}">
                <a16:creationId xmlns:a16="http://schemas.microsoft.com/office/drawing/2014/main" id="{D5FA7EB2-1597-45D9-AE40-949C67B4B1CF}"/>
              </a:ext>
            </a:extLst>
          </p:cNvPr>
          <p:cNvSpPr/>
          <p:nvPr/>
        </p:nvSpPr>
        <p:spPr>
          <a:xfrm>
            <a:off x="3087000" y="18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Zakelijk recht of tracévergunning</a:t>
            </a:r>
          </a:p>
        </p:txBody>
      </p:sp>
      <p:sp>
        <p:nvSpPr>
          <p:cNvPr id="233" name="Rechthoek 232">
            <a:extLst>
              <a:ext uri="{FF2B5EF4-FFF2-40B4-BE49-F238E27FC236}">
                <a16:creationId xmlns:a16="http://schemas.microsoft.com/office/drawing/2014/main" id="{9F399621-B250-485B-8C37-BAAC6927A4A3}"/>
              </a:ext>
            </a:extLst>
          </p:cNvPr>
          <p:cNvSpPr/>
          <p:nvPr/>
        </p:nvSpPr>
        <p:spPr>
          <a:xfrm>
            <a:off x="3042000" y="216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Netverandering</a:t>
            </a:r>
          </a:p>
        </p:txBody>
      </p:sp>
      <p:sp>
        <p:nvSpPr>
          <p:cNvPr id="234" name="Rechthoek 233">
            <a:extLst>
              <a:ext uri="{FF2B5EF4-FFF2-40B4-BE49-F238E27FC236}">
                <a16:creationId xmlns:a16="http://schemas.microsoft.com/office/drawing/2014/main" id="{CEF52957-6470-4DA7-8720-255DAF8C1E8B}"/>
              </a:ext>
            </a:extLst>
          </p:cNvPr>
          <p:cNvSpPr/>
          <p:nvPr/>
        </p:nvSpPr>
        <p:spPr>
          <a:xfrm>
            <a:off x="3087000" y="252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Netberekening</a:t>
            </a:r>
          </a:p>
        </p:txBody>
      </p:sp>
      <p:sp>
        <p:nvSpPr>
          <p:cNvPr id="235" name="Rechthoek 234">
            <a:extLst>
              <a:ext uri="{FF2B5EF4-FFF2-40B4-BE49-F238E27FC236}">
                <a16:creationId xmlns:a16="http://schemas.microsoft.com/office/drawing/2014/main" id="{80F69209-2C33-4B04-86D9-B3E5B1110C97}"/>
              </a:ext>
            </a:extLst>
          </p:cNvPr>
          <p:cNvSpPr/>
          <p:nvPr/>
        </p:nvSpPr>
        <p:spPr>
          <a:xfrm>
            <a:off x="3087000" y="270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Capaciteitsknelpunt</a:t>
            </a:r>
          </a:p>
        </p:txBody>
      </p:sp>
      <p:sp>
        <p:nvSpPr>
          <p:cNvPr id="236" name="Rechthoek 235">
            <a:extLst>
              <a:ext uri="{FF2B5EF4-FFF2-40B4-BE49-F238E27FC236}">
                <a16:creationId xmlns:a16="http://schemas.microsoft.com/office/drawing/2014/main" id="{06853E20-8050-4750-A0D1-A8C9F1E95DD7}"/>
              </a:ext>
            </a:extLst>
          </p:cNvPr>
          <p:cNvSpPr/>
          <p:nvPr/>
        </p:nvSpPr>
        <p:spPr>
          <a:xfrm>
            <a:off x="3087000" y="288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Netaanpassingsopdracht</a:t>
            </a:r>
          </a:p>
        </p:txBody>
      </p:sp>
      <p:sp>
        <p:nvSpPr>
          <p:cNvPr id="237" name="Rechthoek 236">
            <a:extLst>
              <a:ext uri="{FF2B5EF4-FFF2-40B4-BE49-F238E27FC236}">
                <a16:creationId xmlns:a16="http://schemas.microsoft.com/office/drawing/2014/main" id="{37ED6FD8-2EB9-4EF1-BE2B-1F649BFFB000}"/>
              </a:ext>
            </a:extLst>
          </p:cNvPr>
          <p:cNvSpPr/>
          <p:nvPr/>
        </p:nvSpPr>
        <p:spPr>
          <a:xfrm>
            <a:off x="3087000" y="306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Investeringsplan</a:t>
            </a:r>
          </a:p>
        </p:txBody>
      </p:sp>
      <p:sp>
        <p:nvSpPr>
          <p:cNvPr id="239" name="Rechthoek 238">
            <a:extLst>
              <a:ext uri="{FF2B5EF4-FFF2-40B4-BE49-F238E27FC236}">
                <a16:creationId xmlns:a16="http://schemas.microsoft.com/office/drawing/2014/main" id="{DFA871A2-04EE-4F8A-97D0-50C66169009E}"/>
              </a:ext>
            </a:extLst>
          </p:cNvPr>
          <p:cNvSpPr/>
          <p:nvPr/>
        </p:nvSpPr>
        <p:spPr>
          <a:xfrm>
            <a:off x="3042000" y="333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Netkwaliteit</a:t>
            </a:r>
          </a:p>
        </p:txBody>
      </p:sp>
      <p:sp>
        <p:nvSpPr>
          <p:cNvPr id="240" name="Rechthoek 239">
            <a:extLst>
              <a:ext uri="{FF2B5EF4-FFF2-40B4-BE49-F238E27FC236}">
                <a16:creationId xmlns:a16="http://schemas.microsoft.com/office/drawing/2014/main" id="{62A12900-9205-434E-A7F1-5CEA3B01DE7D}"/>
              </a:ext>
            </a:extLst>
          </p:cNvPr>
          <p:cNvSpPr/>
          <p:nvPr/>
        </p:nvSpPr>
        <p:spPr>
          <a:xfrm>
            <a:off x="3087000" y="35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Netcomponentconditie</a:t>
            </a:r>
          </a:p>
        </p:txBody>
      </p:sp>
      <p:sp>
        <p:nvSpPr>
          <p:cNvPr id="241" name="Rechthoek 240">
            <a:extLst>
              <a:ext uri="{FF2B5EF4-FFF2-40B4-BE49-F238E27FC236}">
                <a16:creationId xmlns:a16="http://schemas.microsoft.com/office/drawing/2014/main" id="{DC0856D1-63E7-4587-BC46-388DFC35B8BC}"/>
              </a:ext>
            </a:extLst>
          </p:cNvPr>
          <p:cNvSpPr/>
          <p:nvPr/>
        </p:nvSpPr>
        <p:spPr>
          <a:xfrm>
            <a:off x="3087000" y="36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Kwaliteitsknelpunt</a:t>
            </a:r>
          </a:p>
        </p:txBody>
      </p:sp>
      <p:sp>
        <p:nvSpPr>
          <p:cNvPr id="242" name="Rechthoek 241">
            <a:extLst>
              <a:ext uri="{FF2B5EF4-FFF2-40B4-BE49-F238E27FC236}">
                <a16:creationId xmlns:a16="http://schemas.microsoft.com/office/drawing/2014/main" id="{98DB95AB-4761-46AD-8447-FF6B3EE7FB5E}"/>
              </a:ext>
            </a:extLst>
          </p:cNvPr>
          <p:cNvSpPr/>
          <p:nvPr/>
        </p:nvSpPr>
        <p:spPr>
          <a:xfrm>
            <a:off x="3087000" y="38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Onderhouds- of inspectieplan</a:t>
            </a:r>
          </a:p>
        </p:txBody>
      </p:sp>
      <p:sp>
        <p:nvSpPr>
          <p:cNvPr id="243" name="Rechthoek 242">
            <a:extLst>
              <a:ext uri="{FF2B5EF4-FFF2-40B4-BE49-F238E27FC236}">
                <a16:creationId xmlns:a16="http://schemas.microsoft.com/office/drawing/2014/main" id="{6FB82A54-356F-4539-9343-23E77F8129C6}"/>
              </a:ext>
            </a:extLst>
          </p:cNvPr>
          <p:cNvSpPr/>
          <p:nvPr/>
        </p:nvSpPr>
        <p:spPr>
          <a:xfrm>
            <a:off x="3087000" y="40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Onderhouds- of inspectieopdracht</a:t>
            </a:r>
          </a:p>
        </p:txBody>
      </p:sp>
      <p:sp>
        <p:nvSpPr>
          <p:cNvPr id="244" name="Rechthoek 243">
            <a:extLst>
              <a:ext uri="{FF2B5EF4-FFF2-40B4-BE49-F238E27FC236}">
                <a16:creationId xmlns:a16="http://schemas.microsoft.com/office/drawing/2014/main" id="{5C879B11-F09E-49C8-BAF7-51415C953EBD}"/>
              </a:ext>
            </a:extLst>
          </p:cNvPr>
          <p:cNvSpPr/>
          <p:nvPr/>
        </p:nvSpPr>
        <p:spPr>
          <a:xfrm>
            <a:off x="3087000" y="42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Graafbericht</a:t>
            </a:r>
          </a:p>
        </p:txBody>
      </p:sp>
      <p:sp>
        <p:nvSpPr>
          <p:cNvPr id="245" name="Rechthoek 244">
            <a:extLst>
              <a:ext uri="{FF2B5EF4-FFF2-40B4-BE49-F238E27FC236}">
                <a16:creationId xmlns:a16="http://schemas.microsoft.com/office/drawing/2014/main" id="{97CACB5D-A047-4DF5-B84E-CA8500ABE954}"/>
              </a:ext>
            </a:extLst>
          </p:cNvPr>
          <p:cNvSpPr/>
          <p:nvPr/>
        </p:nvSpPr>
        <p:spPr>
          <a:xfrm>
            <a:off x="3042000" y="4506750"/>
            <a:ext cx="900000" cy="36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Netbeleid</a:t>
            </a:r>
          </a:p>
        </p:txBody>
      </p:sp>
      <p:sp>
        <p:nvSpPr>
          <p:cNvPr id="246" name="Rechthoek 245">
            <a:extLst>
              <a:ext uri="{FF2B5EF4-FFF2-40B4-BE49-F238E27FC236}">
                <a16:creationId xmlns:a16="http://schemas.microsoft.com/office/drawing/2014/main" id="{A351AF6D-6B64-4409-9245-7FF64A8C9580}"/>
              </a:ext>
            </a:extLst>
          </p:cNvPr>
          <p:cNvSpPr/>
          <p:nvPr/>
        </p:nvSpPr>
        <p:spPr>
          <a:xfrm>
            <a:off x="3087000" y="468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Technische bedrijfsstandaard</a:t>
            </a:r>
          </a:p>
        </p:txBody>
      </p:sp>
      <p:sp>
        <p:nvSpPr>
          <p:cNvPr id="251" name="Rechthoek 250">
            <a:extLst>
              <a:ext uri="{FF2B5EF4-FFF2-40B4-BE49-F238E27FC236}">
                <a16:creationId xmlns:a16="http://schemas.microsoft.com/office/drawing/2014/main" id="{AF1BA21E-8632-4CA3-B9FA-6320C7D12C43}"/>
              </a:ext>
            </a:extLst>
          </p:cNvPr>
          <p:cNvSpPr/>
          <p:nvPr/>
        </p:nvSpPr>
        <p:spPr>
          <a:xfrm>
            <a:off x="1872000" y="15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Bedieningshandeling</a:t>
            </a:r>
          </a:p>
        </p:txBody>
      </p:sp>
      <p:sp>
        <p:nvSpPr>
          <p:cNvPr id="252" name="Rechthoek 251">
            <a:extLst>
              <a:ext uri="{FF2B5EF4-FFF2-40B4-BE49-F238E27FC236}">
                <a16:creationId xmlns:a16="http://schemas.microsoft.com/office/drawing/2014/main" id="{5FEC0537-E86C-4CBA-B3DC-066477124A18}"/>
              </a:ext>
            </a:extLst>
          </p:cNvPr>
          <p:cNvSpPr/>
          <p:nvPr/>
        </p:nvSpPr>
        <p:spPr>
          <a:xfrm>
            <a:off x="1872000" y="17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Opregel- of afregelactie</a:t>
            </a:r>
          </a:p>
        </p:txBody>
      </p:sp>
      <p:sp>
        <p:nvSpPr>
          <p:cNvPr id="253" name="Rechthoek 252">
            <a:extLst>
              <a:ext uri="{FF2B5EF4-FFF2-40B4-BE49-F238E27FC236}">
                <a16:creationId xmlns:a16="http://schemas.microsoft.com/office/drawing/2014/main" id="{DF054EE2-C3A0-4A93-91DA-1E4AD2823B60}"/>
              </a:ext>
            </a:extLst>
          </p:cNvPr>
          <p:cNvSpPr/>
          <p:nvPr/>
        </p:nvSpPr>
        <p:spPr>
          <a:xfrm>
            <a:off x="1872000" y="18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Netcomponentprestatie</a:t>
            </a:r>
          </a:p>
        </p:txBody>
      </p:sp>
      <p:sp>
        <p:nvSpPr>
          <p:cNvPr id="254" name="Rechthoek 253">
            <a:extLst>
              <a:ext uri="{FF2B5EF4-FFF2-40B4-BE49-F238E27FC236}">
                <a16:creationId xmlns:a16="http://schemas.microsoft.com/office/drawing/2014/main" id="{F93216A2-7F04-4B2C-B746-DF1183E19FE7}"/>
              </a:ext>
            </a:extLst>
          </p:cNvPr>
          <p:cNvSpPr/>
          <p:nvPr/>
        </p:nvSpPr>
        <p:spPr>
          <a:xfrm>
            <a:off x="1827000" y="2166750"/>
            <a:ext cx="900000" cy="3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Transportafwijking</a:t>
            </a:r>
          </a:p>
        </p:txBody>
      </p:sp>
      <p:sp>
        <p:nvSpPr>
          <p:cNvPr id="255" name="Rechthoek 254">
            <a:extLst>
              <a:ext uri="{FF2B5EF4-FFF2-40B4-BE49-F238E27FC236}">
                <a16:creationId xmlns:a16="http://schemas.microsoft.com/office/drawing/2014/main" id="{12BD0838-CCD0-48AB-BC8E-045632F13BBD}"/>
              </a:ext>
            </a:extLst>
          </p:cNvPr>
          <p:cNvSpPr/>
          <p:nvPr/>
        </p:nvSpPr>
        <p:spPr>
          <a:xfrm>
            <a:off x="1872000" y="234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Storing</a:t>
            </a:r>
          </a:p>
        </p:txBody>
      </p:sp>
      <p:sp>
        <p:nvSpPr>
          <p:cNvPr id="261" name="Rechthoek 260">
            <a:extLst>
              <a:ext uri="{FF2B5EF4-FFF2-40B4-BE49-F238E27FC236}">
                <a16:creationId xmlns:a16="http://schemas.microsoft.com/office/drawing/2014/main" id="{B55FCF50-26DC-4B41-92F2-ADBF39BDBE19}"/>
              </a:ext>
            </a:extLst>
          </p:cNvPr>
          <p:cNvSpPr/>
          <p:nvPr/>
        </p:nvSpPr>
        <p:spPr>
          <a:xfrm>
            <a:off x="1827000" y="2616750"/>
            <a:ext cx="900000" cy="90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Transportplanning</a:t>
            </a:r>
          </a:p>
        </p:txBody>
      </p:sp>
      <p:sp>
        <p:nvSpPr>
          <p:cNvPr id="262" name="!!3Transportberekening">
            <a:extLst>
              <a:ext uri="{FF2B5EF4-FFF2-40B4-BE49-F238E27FC236}">
                <a16:creationId xmlns:a16="http://schemas.microsoft.com/office/drawing/2014/main" id="{3B8215E1-CBFC-43DB-83A7-A71D4FC03826}"/>
              </a:ext>
            </a:extLst>
          </p:cNvPr>
          <p:cNvSpPr/>
          <p:nvPr/>
        </p:nvSpPr>
        <p:spPr>
          <a:xfrm>
            <a:off x="1872000" y="27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Transportberekening</a:t>
            </a:r>
          </a:p>
        </p:txBody>
      </p:sp>
      <p:sp>
        <p:nvSpPr>
          <p:cNvPr id="263" name="Rechthoek 262">
            <a:extLst>
              <a:ext uri="{FF2B5EF4-FFF2-40B4-BE49-F238E27FC236}">
                <a16:creationId xmlns:a16="http://schemas.microsoft.com/office/drawing/2014/main" id="{A508D745-F558-47FE-A32D-70A30CE1C231}"/>
              </a:ext>
            </a:extLst>
          </p:cNvPr>
          <p:cNvSpPr/>
          <p:nvPr/>
        </p:nvSpPr>
        <p:spPr>
          <a:xfrm>
            <a:off x="1872000" y="29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Bedieningsplan</a:t>
            </a:r>
          </a:p>
        </p:txBody>
      </p:sp>
      <p:sp>
        <p:nvSpPr>
          <p:cNvPr id="265" name="Rechthoek 264">
            <a:extLst>
              <a:ext uri="{FF2B5EF4-FFF2-40B4-BE49-F238E27FC236}">
                <a16:creationId xmlns:a16="http://schemas.microsoft.com/office/drawing/2014/main" id="{26EDBB07-61D6-49BC-BEF5-7B18C3338CCC}"/>
              </a:ext>
            </a:extLst>
          </p:cNvPr>
          <p:cNvSpPr/>
          <p:nvPr/>
        </p:nvSpPr>
        <p:spPr>
          <a:xfrm>
            <a:off x="3087000" y="11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14400" rIns="7200" bIns="36000" rtlCol="0" anchor="t"/>
          <a:lstStyle/>
          <a:p>
            <a:pPr algn="ctr"/>
            <a:r>
              <a:rPr lang="nl-NL" sz="400" dirty="0">
                <a:solidFill>
                  <a:schemeClr val="tx1"/>
                </a:solidFill>
              </a:rPr>
              <a:t>Netcomponent</a:t>
            </a:r>
          </a:p>
        </p:txBody>
      </p:sp>
      <p:sp>
        <p:nvSpPr>
          <p:cNvPr id="266" name="Rechthoek 265">
            <a:extLst>
              <a:ext uri="{FF2B5EF4-FFF2-40B4-BE49-F238E27FC236}">
                <a16:creationId xmlns:a16="http://schemas.microsoft.com/office/drawing/2014/main" id="{52E3F021-AB30-47AC-B061-0104884F7458}"/>
              </a:ext>
            </a:extLst>
          </p:cNvPr>
          <p:cNvSpPr/>
          <p:nvPr/>
        </p:nvSpPr>
        <p:spPr>
          <a:xfrm>
            <a:off x="331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267" name="Rechthoek 266">
            <a:extLst>
              <a:ext uri="{FF2B5EF4-FFF2-40B4-BE49-F238E27FC236}">
                <a16:creationId xmlns:a16="http://schemas.microsoft.com/office/drawing/2014/main" id="{338FA9D6-9A39-4601-A049-EE7B2A7B5DD7}"/>
              </a:ext>
            </a:extLst>
          </p:cNvPr>
          <p:cNvSpPr/>
          <p:nvPr/>
        </p:nvSpPr>
        <p:spPr>
          <a:xfrm>
            <a:off x="313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268" name="Rechthoek 267">
            <a:extLst>
              <a:ext uri="{FF2B5EF4-FFF2-40B4-BE49-F238E27FC236}">
                <a16:creationId xmlns:a16="http://schemas.microsoft.com/office/drawing/2014/main" id="{9676BF8B-E9E3-4C7E-B68A-2A958A09B782}"/>
              </a:ext>
            </a:extLst>
          </p:cNvPr>
          <p:cNvSpPr/>
          <p:nvPr/>
        </p:nvSpPr>
        <p:spPr>
          <a:xfrm>
            <a:off x="349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269" name="Rechthoek 268">
            <a:extLst>
              <a:ext uri="{FF2B5EF4-FFF2-40B4-BE49-F238E27FC236}">
                <a16:creationId xmlns:a16="http://schemas.microsoft.com/office/drawing/2014/main" id="{D1893E41-5916-4322-B10F-3269D4C835F7}"/>
              </a:ext>
            </a:extLst>
          </p:cNvPr>
          <p:cNvSpPr/>
          <p:nvPr/>
        </p:nvSpPr>
        <p:spPr>
          <a:xfrm>
            <a:off x="367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dirty="0">
              <a:solidFill>
                <a:schemeClr val="tx1"/>
              </a:solidFill>
            </a:endParaRPr>
          </a:p>
        </p:txBody>
      </p:sp>
      <p:sp>
        <p:nvSpPr>
          <p:cNvPr id="270" name="Rechthoek 269">
            <a:extLst>
              <a:ext uri="{FF2B5EF4-FFF2-40B4-BE49-F238E27FC236}">
                <a16:creationId xmlns:a16="http://schemas.microsoft.com/office/drawing/2014/main" id="{B11587A9-B767-4041-B711-BB2F0F73BAE1}"/>
              </a:ext>
            </a:extLst>
          </p:cNvPr>
          <p:cNvSpPr/>
          <p:nvPr/>
        </p:nvSpPr>
        <p:spPr>
          <a:xfrm>
            <a:off x="5472000" y="135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Werkopdracht</a:t>
            </a:r>
          </a:p>
        </p:txBody>
      </p:sp>
      <p:sp>
        <p:nvSpPr>
          <p:cNvPr id="271" name="Rechthoek 270">
            <a:extLst>
              <a:ext uri="{FF2B5EF4-FFF2-40B4-BE49-F238E27FC236}">
                <a16:creationId xmlns:a16="http://schemas.microsoft.com/office/drawing/2014/main" id="{D9DD172C-4D02-4DAB-A11C-107910306D89}"/>
              </a:ext>
            </a:extLst>
          </p:cNvPr>
          <p:cNvSpPr/>
          <p:nvPr/>
        </p:nvSpPr>
        <p:spPr>
          <a:xfrm>
            <a:off x="5517000" y="153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Werkopdracht</a:t>
            </a:r>
          </a:p>
        </p:txBody>
      </p:sp>
      <p:sp>
        <p:nvSpPr>
          <p:cNvPr id="273" name="Rechthoek 272">
            <a:extLst>
              <a:ext uri="{FF2B5EF4-FFF2-40B4-BE49-F238E27FC236}">
                <a16:creationId xmlns:a16="http://schemas.microsoft.com/office/drawing/2014/main" id="{0D36E902-64DF-41E9-B21A-230C6D7DF3C4}"/>
              </a:ext>
            </a:extLst>
          </p:cNvPr>
          <p:cNvSpPr/>
          <p:nvPr/>
        </p:nvSpPr>
        <p:spPr>
          <a:xfrm>
            <a:off x="5472000" y="1806750"/>
            <a:ext cx="900000" cy="90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Werkactiviteit</a:t>
            </a:r>
          </a:p>
        </p:txBody>
      </p:sp>
      <p:sp>
        <p:nvSpPr>
          <p:cNvPr id="274" name="Rechthoek 273">
            <a:extLst>
              <a:ext uri="{FF2B5EF4-FFF2-40B4-BE49-F238E27FC236}">
                <a16:creationId xmlns:a16="http://schemas.microsoft.com/office/drawing/2014/main" id="{5EFF135A-785D-4B60-814E-8E4525EFC788}"/>
              </a:ext>
            </a:extLst>
          </p:cNvPr>
          <p:cNvSpPr/>
          <p:nvPr/>
        </p:nvSpPr>
        <p:spPr>
          <a:xfrm>
            <a:off x="5517000" y="198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Voorlopig of definitief ontwerp</a:t>
            </a:r>
          </a:p>
        </p:txBody>
      </p:sp>
      <p:sp>
        <p:nvSpPr>
          <p:cNvPr id="275" name="Rechthoek 274">
            <a:extLst>
              <a:ext uri="{FF2B5EF4-FFF2-40B4-BE49-F238E27FC236}">
                <a16:creationId xmlns:a16="http://schemas.microsoft.com/office/drawing/2014/main" id="{4668048B-5EF7-48CB-81E5-E2652222281A}"/>
              </a:ext>
            </a:extLst>
          </p:cNvPr>
          <p:cNvSpPr/>
          <p:nvPr/>
        </p:nvSpPr>
        <p:spPr>
          <a:xfrm>
            <a:off x="5517000" y="216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Werkplan</a:t>
            </a:r>
          </a:p>
        </p:txBody>
      </p:sp>
      <p:sp>
        <p:nvSpPr>
          <p:cNvPr id="276" name="Rechthoek 275">
            <a:extLst>
              <a:ext uri="{FF2B5EF4-FFF2-40B4-BE49-F238E27FC236}">
                <a16:creationId xmlns:a16="http://schemas.microsoft.com/office/drawing/2014/main" id="{2CD79CB8-49C2-4134-9C75-E07A3FB0514E}"/>
              </a:ext>
            </a:extLst>
          </p:cNvPr>
          <p:cNvSpPr/>
          <p:nvPr/>
        </p:nvSpPr>
        <p:spPr>
          <a:xfrm>
            <a:off x="5517000" y="234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Medewerkerinzet</a:t>
            </a:r>
          </a:p>
        </p:txBody>
      </p:sp>
      <p:sp>
        <p:nvSpPr>
          <p:cNvPr id="277" name="Rechthoek 276">
            <a:extLst>
              <a:ext uri="{FF2B5EF4-FFF2-40B4-BE49-F238E27FC236}">
                <a16:creationId xmlns:a16="http://schemas.microsoft.com/office/drawing/2014/main" id="{03DCB9F0-DA56-48E8-BFE0-15A6632179B0}"/>
              </a:ext>
            </a:extLst>
          </p:cNvPr>
          <p:cNvSpPr/>
          <p:nvPr/>
        </p:nvSpPr>
        <p:spPr>
          <a:xfrm>
            <a:off x="5517000" y="252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Werkactiviteit</a:t>
            </a:r>
          </a:p>
        </p:txBody>
      </p:sp>
      <p:sp>
        <p:nvSpPr>
          <p:cNvPr id="278" name="Rechthoek 277">
            <a:extLst>
              <a:ext uri="{FF2B5EF4-FFF2-40B4-BE49-F238E27FC236}">
                <a16:creationId xmlns:a16="http://schemas.microsoft.com/office/drawing/2014/main" id="{9F105096-2847-4BA1-A130-CFD75D43F740}"/>
              </a:ext>
            </a:extLst>
          </p:cNvPr>
          <p:cNvSpPr/>
          <p:nvPr/>
        </p:nvSpPr>
        <p:spPr>
          <a:xfrm>
            <a:off x="5472000" y="2796750"/>
            <a:ext cx="900000" cy="12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Werkmiddel</a:t>
            </a:r>
          </a:p>
        </p:txBody>
      </p:sp>
      <p:sp>
        <p:nvSpPr>
          <p:cNvPr id="279" name="Rechthoek 278">
            <a:extLst>
              <a:ext uri="{FF2B5EF4-FFF2-40B4-BE49-F238E27FC236}">
                <a16:creationId xmlns:a16="http://schemas.microsoft.com/office/drawing/2014/main" id="{5582CAD9-8E8B-4693-999C-8E01D0F2C29D}"/>
              </a:ext>
            </a:extLst>
          </p:cNvPr>
          <p:cNvSpPr/>
          <p:nvPr/>
        </p:nvSpPr>
        <p:spPr>
          <a:xfrm>
            <a:off x="5517000" y="29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Standaardwerkproduct</a:t>
            </a:r>
          </a:p>
        </p:txBody>
      </p:sp>
      <p:sp>
        <p:nvSpPr>
          <p:cNvPr id="280" name="Rechthoek 279">
            <a:extLst>
              <a:ext uri="{FF2B5EF4-FFF2-40B4-BE49-F238E27FC236}">
                <a16:creationId xmlns:a16="http://schemas.microsoft.com/office/drawing/2014/main" id="{43714740-AB53-4133-AAB0-7EE86C6F8A37}"/>
              </a:ext>
            </a:extLst>
          </p:cNvPr>
          <p:cNvSpPr/>
          <p:nvPr/>
        </p:nvSpPr>
        <p:spPr>
          <a:xfrm>
            <a:off x="5517000" y="315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Uitvoeringscapaciteit</a:t>
            </a:r>
          </a:p>
        </p:txBody>
      </p:sp>
      <p:sp>
        <p:nvSpPr>
          <p:cNvPr id="281" name="Rechthoek 280">
            <a:extLst>
              <a:ext uri="{FF2B5EF4-FFF2-40B4-BE49-F238E27FC236}">
                <a16:creationId xmlns:a16="http://schemas.microsoft.com/office/drawing/2014/main" id="{D4AB0777-D33B-481B-93AE-0F416651B6FE}"/>
              </a:ext>
            </a:extLst>
          </p:cNvPr>
          <p:cNvSpPr/>
          <p:nvPr/>
        </p:nvSpPr>
        <p:spPr>
          <a:xfrm>
            <a:off x="5517000" y="333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Materiaal</a:t>
            </a:r>
          </a:p>
        </p:txBody>
      </p:sp>
      <p:sp>
        <p:nvSpPr>
          <p:cNvPr id="282" name="Rechthoek 281">
            <a:extLst>
              <a:ext uri="{FF2B5EF4-FFF2-40B4-BE49-F238E27FC236}">
                <a16:creationId xmlns:a16="http://schemas.microsoft.com/office/drawing/2014/main" id="{07384D2C-38D5-4ECF-B5F3-9B7CED3B6CE1}"/>
              </a:ext>
            </a:extLst>
          </p:cNvPr>
          <p:cNvSpPr/>
          <p:nvPr/>
        </p:nvSpPr>
        <p:spPr>
          <a:xfrm>
            <a:off x="5517000" y="351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Werkmiddel</a:t>
            </a:r>
          </a:p>
        </p:txBody>
      </p:sp>
      <p:sp>
        <p:nvSpPr>
          <p:cNvPr id="284" name="Rechthoek 283">
            <a:extLst>
              <a:ext uri="{FF2B5EF4-FFF2-40B4-BE49-F238E27FC236}">
                <a16:creationId xmlns:a16="http://schemas.microsoft.com/office/drawing/2014/main" id="{DAED703E-E7F2-4166-A704-74BF5CCEA572}"/>
              </a:ext>
            </a:extLst>
          </p:cNvPr>
          <p:cNvSpPr/>
          <p:nvPr/>
        </p:nvSpPr>
        <p:spPr>
          <a:xfrm>
            <a:off x="5517000" y="369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Goederenbeweging</a:t>
            </a:r>
          </a:p>
        </p:txBody>
      </p:sp>
      <p:sp>
        <p:nvSpPr>
          <p:cNvPr id="285" name="Rechthoek 284">
            <a:extLst>
              <a:ext uri="{FF2B5EF4-FFF2-40B4-BE49-F238E27FC236}">
                <a16:creationId xmlns:a16="http://schemas.microsoft.com/office/drawing/2014/main" id="{2D876E98-AC83-4E76-9560-3EBE14FEAC0E}"/>
              </a:ext>
            </a:extLst>
          </p:cNvPr>
          <p:cNvSpPr/>
          <p:nvPr/>
        </p:nvSpPr>
        <p:spPr>
          <a:xfrm>
            <a:off x="5517000" y="38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Uitvoeringsvergunning</a:t>
            </a:r>
          </a:p>
        </p:txBody>
      </p:sp>
      <p:sp>
        <p:nvSpPr>
          <p:cNvPr id="102" name="Rechthoek 101">
            <a:extLst>
              <a:ext uri="{FF2B5EF4-FFF2-40B4-BE49-F238E27FC236}">
                <a16:creationId xmlns:a16="http://schemas.microsoft.com/office/drawing/2014/main" id="{1A066416-91AA-40F9-95D8-F451FEBF42B1}"/>
              </a:ext>
            </a:extLst>
          </p:cNvPr>
          <p:cNvSpPr/>
          <p:nvPr/>
        </p:nvSpPr>
        <p:spPr>
          <a:xfrm>
            <a:off x="3087000" y="234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Functioneel ontwerp</a:t>
            </a:r>
          </a:p>
        </p:txBody>
      </p:sp>
      <p:sp>
        <p:nvSpPr>
          <p:cNvPr id="100" name="Rechthoek 99">
            <a:extLst>
              <a:ext uri="{FF2B5EF4-FFF2-40B4-BE49-F238E27FC236}">
                <a16:creationId xmlns:a16="http://schemas.microsoft.com/office/drawing/2014/main" id="{F757293E-B287-4656-B764-EFC8CDE439D7}"/>
              </a:ext>
            </a:extLst>
          </p:cNvPr>
          <p:cNvSpPr/>
          <p:nvPr/>
        </p:nvSpPr>
        <p:spPr>
          <a:xfrm>
            <a:off x="1872000" y="31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Niet-beschikbaarheid</a:t>
            </a:r>
          </a:p>
        </p:txBody>
      </p:sp>
      <p:sp>
        <p:nvSpPr>
          <p:cNvPr id="101" name="Rechthoek 100">
            <a:extLst>
              <a:ext uri="{FF2B5EF4-FFF2-40B4-BE49-F238E27FC236}">
                <a16:creationId xmlns:a16="http://schemas.microsoft.com/office/drawing/2014/main" id="{0C3882B1-9A36-47ED-8338-3DDE25DCDEF0}"/>
              </a:ext>
            </a:extLst>
          </p:cNvPr>
          <p:cNvSpPr/>
          <p:nvPr/>
        </p:nvSpPr>
        <p:spPr>
          <a:xfrm>
            <a:off x="1872000" y="33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Onderbreking</a:t>
            </a:r>
          </a:p>
        </p:txBody>
      </p:sp>
      <p:sp>
        <p:nvSpPr>
          <p:cNvPr id="104" name="Rechthoek 103">
            <a:extLst>
              <a:ext uri="{FF2B5EF4-FFF2-40B4-BE49-F238E27FC236}">
                <a16:creationId xmlns:a16="http://schemas.microsoft.com/office/drawing/2014/main" id="{8D9D795E-81E2-4924-9834-F156A55FBD3B}"/>
              </a:ext>
            </a:extLst>
          </p:cNvPr>
          <p:cNvSpPr/>
          <p:nvPr/>
        </p:nvSpPr>
        <p:spPr>
          <a:xfrm>
            <a:off x="657000" y="234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Klantervaring</a:t>
            </a:r>
          </a:p>
        </p:txBody>
      </p:sp>
      <p:sp>
        <p:nvSpPr>
          <p:cNvPr id="2" name="!!3Klantovereenkomst">
            <a:extLst>
              <a:ext uri="{FF2B5EF4-FFF2-40B4-BE49-F238E27FC236}">
                <a16:creationId xmlns:a16="http://schemas.microsoft.com/office/drawing/2014/main" id="{DF23E809-2F7D-0E59-2FDE-C4AC927979A4}"/>
              </a:ext>
            </a:extLst>
          </p:cNvPr>
          <p:cNvSpPr/>
          <p:nvPr/>
        </p:nvSpPr>
        <p:spPr>
          <a:xfrm>
            <a:off x="657000" y="333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Product</a:t>
            </a:r>
          </a:p>
        </p:txBody>
      </p:sp>
    </p:spTree>
    <p:extLst>
      <p:ext uri="{BB962C8B-B14F-4D97-AF65-F5344CB8AC3E}">
        <p14:creationId xmlns:p14="http://schemas.microsoft.com/office/powerpoint/2010/main" val="1988599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8" name="Stroomdiagram: Verbindingslijn 7">
            <a:extLst>
              <a:ext uri="{FF2B5EF4-FFF2-40B4-BE49-F238E27FC236}">
                <a16:creationId xmlns:a16="http://schemas.microsoft.com/office/drawing/2014/main" id="{D51917F1-C7BF-4DDA-AD64-4D2A6FAA3D28}"/>
              </a:ext>
            </a:extLst>
          </p:cNvPr>
          <p:cNvSpPr/>
          <p:nvPr/>
        </p:nvSpPr>
        <p:spPr>
          <a:xfrm>
            <a:off x="6370730" y="1872785"/>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sp>
        <p:nvSpPr>
          <p:cNvPr id="9" name="Stroomdiagram: Verbindingslijn 8">
            <a:extLst>
              <a:ext uri="{FF2B5EF4-FFF2-40B4-BE49-F238E27FC236}">
                <a16:creationId xmlns:a16="http://schemas.microsoft.com/office/drawing/2014/main" id="{D038DD3F-743C-450C-9F39-1F5FCDDB8B24}"/>
              </a:ext>
            </a:extLst>
          </p:cNvPr>
          <p:cNvSpPr/>
          <p:nvPr/>
        </p:nvSpPr>
        <p:spPr>
          <a:xfrm>
            <a:off x="5722658" y="2950691"/>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sp>
        <p:nvSpPr>
          <p:cNvPr id="10" name="Stroomdiagram: Verbindingslijn 9">
            <a:extLst>
              <a:ext uri="{FF2B5EF4-FFF2-40B4-BE49-F238E27FC236}">
                <a16:creationId xmlns:a16="http://schemas.microsoft.com/office/drawing/2014/main" id="{4DC0B736-D1CE-48D3-8DAA-BF55D6F7B735}"/>
              </a:ext>
            </a:extLst>
          </p:cNvPr>
          <p:cNvSpPr/>
          <p:nvPr/>
        </p:nvSpPr>
        <p:spPr>
          <a:xfrm>
            <a:off x="7075011" y="2949940"/>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cxnSp>
        <p:nvCxnSpPr>
          <p:cNvPr id="11" name="Rechte verbindingslijn met pijl 10">
            <a:extLst>
              <a:ext uri="{FF2B5EF4-FFF2-40B4-BE49-F238E27FC236}">
                <a16:creationId xmlns:a16="http://schemas.microsoft.com/office/drawing/2014/main" id="{7CEFC4A8-68B4-43AF-924E-48DDAFF6854D}"/>
              </a:ext>
            </a:extLst>
          </p:cNvPr>
          <p:cNvCxnSpPr>
            <a:cxnSpLocks/>
          </p:cNvCxnSpPr>
          <p:nvPr/>
        </p:nvCxnSpPr>
        <p:spPr>
          <a:xfrm flipV="1">
            <a:off x="6100700" y="2304833"/>
            <a:ext cx="378042" cy="594066"/>
          </a:xfrm>
          <a:prstGeom prst="straightConnector1">
            <a:avLst/>
          </a:prstGeom>
          <a:noFill/>
          <a:ln w="38100" cap="flat" cmpd="sng" algn="ctr">
            <a:solidFill>
              <a:srgbClr val="008EBE"/>
            </a:solidFill>
            <a:prstDash val="solid"/>
            <a:miter lim="800000"/>
            <a:headEnd type="triangle"/>
            <a:tailEnd type="triangle"/>
          </a:ln>
          <a:effectLst/>
        </p:spPr>
      </p:cxnSp>
      <p:cxnSp>
        <p:nvCxnSpPr>
          <p:cNvPr id="12" name="Rechte verbindingslijn met pijl 11">
            <a:extLst>
              <a:ext uri="{FF2B5EF4-FFF2-40B4-BE49-F238E27FC236}">
                <a16:creationId xmlns:a16="http://schemas.microsoft.com/office/drawing/2014/main" id="{F711CD83-A046-4E2A-83AF-13CAEA0839BA}"/>
              </a:ext>
            </a:extLst>
          </p:cNvPr>
          <p:cNvCxnSpPr>
            <a:cxnSpLocks/>
          </p:cNvCxnSpPr>
          <p:nvPr/>
        </p:nvCxnSpPr>
        <p:spPr>
          <a:xfrm flipH="1" flipV="1">
            <a:off x="6748772" y="2304833"/>
            <a:ext cx="378042" cy="594066"/>
          </a:xfrm>
          <a:prstGeom prst="straightConnector1">
            <a:avLst/>
          </a:prstGeom>
          <a:noFill/>
          <a:ln w="38100" cap="flat" cmpd="sng" algn="ctr">
            <a:solidFill>
              <a:srgbClr val="008EBE"/>
            </a:solidFill>
            <a:prstDash val="solid"/>
            <a:miter lim="800000"/>
            <a:headEnd type="triangle"/>
            <a:tailEnd type="triangle"/>
          </a:ln>
          <a:effectLst/>
        </p:spPr>
      </p:cxnSp>
      <p:cxnSp>
        <p:nvCxnSpPr>
          <p:cNvPr id="13" name="Rechte verbindingslijn met pijl 12">
            <a:extLst>
              <a:ext uri="{FF2B5EF4-FFF2-40B4-BE49-F238E27FC236}">
                <a16:creationId xmlns:a16="http://schemas.microsoft.com/office/drawing/2014/main" id="{599E234F-CF25-4FAC-903E-0BE400460EDE}"/>
              </a:ext>
            </a:extLst>
          </p:cNvPr>
          <p:cNvCxnSpPr>
            <a:cxnSpLocks/>
          </p:cNvCxnSpPr>
          <p:nvPr/>
        </p:nvCxnSpPr>
        <p:spPr>
          <a:xfrm>
            <a:off x="6215000" y="3168929"/>
            <a:ext cx="846507" cy="0"/>
          </a:xfrm>
          <a:prstGeom prst="straightConnector1">
            <a:avLst/>
          </a:prstGeom>
          <a:noFill/>
          <a:ln w="38100" cap="flat" cmpd="sng" algn="ctr">
            <a:solidFill>
              <a:srgbClr val="008EBE"/>
            </a:solidFill>
            <a:prstDash val="solid"/>
            <a:miter lim="800000"/>
            <a:headEnd type="triangle"/>
            <a:tailEnd type="triangle"/>
          </a:ln>
          <a:effectLst/>
        </p:spPr>
      </p:cxnSp>
      <p:sp>
        <p:nvSpPr>
          <p:cNvPr id="14" name="Tekstvak 13">
            <a:extLst>
              <a:ext uri="{FF2B5EF4-FFF2-40B4-BE49-F238E27FC236}">
                <a16:creationId xmlns:a16="http://schemas.microsoft.com/office/drawing/2014/main" id="{19C7F332-22EC-4F56-BBD3-BA3A773AF1F6}"/>
              </a:ext>
            </a:extLst>
          </p:cNvPr>
          <p:cNvSpPr txBox="1"/>
          <p:nvPr/>
        </p:nvSpPr>
        <p:spPr>
          <a:xfrm>
            <a:off x="6100700" y="1494743"/>
            <a:ext cx="960808" cy="369332"/>
          </a:xfrm>
          <a:prstGeom prst="rect">
            <a:avLst/>
          </a:prstGeom>
          <a:noFill/>
        </p:spPr>
        <p:txBody>
          <a:bodyPr wrap="square" lIns="0" tIns="0" rIns="0" bIns="0" rtlCol="0" anchor="t">
            <a:spAutoFit/>
          </a:bodyPr>
          <a:lstStyle/>
          <a:p>
            <a:pPr algn="ctr" defTabSz="767871"/>
            <a:r>
              <a:rPr lang="nl-NL" sz="1200">
                <a:solidFill>
                  <a:srgbClr val="30297F"/>
                </a:solidFill>
                <a:latin typeface="Microsoft JhengHei Light"/>
              </a:rPr>
              <a:t>Strategische doelen</a:t>
            </a:r>
          </a:p>
        </p:txBody>
      </p:sp>
      <p:sp>
        <p:nvSpPr>
          <p:cNvPr id="15" name="Tekstvak 14">
            <a:extLst>
              <a:ext uri="{FF2B5EF4-FFF2-40B4-BE49-F238E27FC236}">
                <a16:creationId xmlns:a16="http://schemas.microsoft.com/office/drawing/2014/main" id="{69A204E3-BE42-4943-A454-AAE8D57D09EA}"/>
              </a:ext>
            </a:extLst>
          </p:cNvPr>
          <p:cNvSpPr txBox="1"/>
          <p:nvPr/>
        </p:nvSpPr>
        <p:spPr>
          <a:xfrm>
            <a:off x="5166161" y="3360043"/>
            <a:ext cx="960808" cy="553998"/>
          </a:xfrm>
          <a:prstGeom prst="rect">
            <a:avLst/>
          </a:prstGeom>
          <a:noFill/>
        </p:spPr>
        <p:txBody>
          <a:bodyPr wrap="square" lIns="0" tIns="0" rIns="0" bIns="0" rtlCol="0" anchor="t">
            <a:spAutoFit/>
          </a:bodyPr>
          <a:lstStyle/>
          <a:p>
            <a:pPr algn="ctr" defTabSz="767871"/>
            <a:r>
              <a:rPr lang="nl-NL" sz="1200" err="1">
                <a:solidFill>
                  <a:srgbClr val="30297F"/>
                </a:solidFill>
                <a:latin typeface="Microsoft JhengHei Light"/>
              </a:rPr>
              <a:t>Operationeleuitdagingen</a:t>
            </a:r>
            <a:r>
              <a:rPr lang="nl-NL" sz="1200">
                <a:solidFill>
                  <a:srgbClr val="30297F"/>
                </a:solidFill>
                <a:latin typeface="Microsoft JhengHei Light"/>
              </a:rPr>
              <a:t> &amp; knelpunten</a:t>
            </a:r>
            <a:endParaRPr lang="nl-NL" sz="1511">
              <a:solidFill>
                <a:srgbClr val="30297F"/>
              </a:solidFill>
              <a:latin typeface="Microsoft JhengHei Light"/>
            </a:endParaRPr>
          </a:p>
        </p:txBody>
      </p:sp>
      <p:sp>
        <p:nvSpPr>
          <p:cNvPr id="16" name="Tekstvak 15">
            <a:extLst>
              <a:ext uri="{FF2B5EF4-FFF2-40B4-BE49-F238E27FC236}">
                <a16:creationId xmlns:a16="http://schemas.microsoft.com/office/drawing/2014/main" id="{CB4F728B-7559-4467-8B4E-B8155C09B52D}"/>
              </a:ext>
            </a:extLst>
          </p:cNvPr>
          <p:cNvSpPr txBox="1"/>
          <p:nvPr/>
        </p:nvSpPr>
        <p:spPr>
          <a:xfrm>
            <a:off x="7180820" y="3359293"/>
            <a:ext cx="960808" cy="923330"/>
          </a:xfrm>
          <a:prstGeom prst="rect">
            <a:avLst/>
          </a:prstGeom>
          <a:noFill/>
        </p:spPr>
        <p:txBody>
          <a:bodyPr wrap="square" lIns="0" tIns="0" rIns="0" bIns="0" rtlCol="0" anchor="t">
            <a:spAutoFit/>
          </a:bodyPr>
          <a:lstStyle/>
          <a:p>
            <a:pPr algn="ctr" defTabSz="767871"/>
            <a:r>
              <a:rPr lang="nl-NL" sz="1200">
                <a:solidFill>
                  <a:srgbClr val="30297F"/>
                </a:solidFill>
                <a:latin typeface="Microsoft JhengHei Light"/>
              </a:rPr>
              <a:t>Verandering &amp; prioritering in programma en portfolio</a:t>
            </a:r>
          </a:p>
        </p:txBody>
      </p:sp>
      <p:sp>
        <p:nvSpPr>
          <p:cNvPr id="17" name="Tijdelijke aanduiding voor verticale tekst 5">
            <a:extLst>
              <a:ext uri="{FF2B5EF4-FFF2-40B4-BE49-F238E27FC236}">
                <a16:creationId xmlns:a16="http://schemas.microsoft.com/office/drawing/2014/main" id="{EA33019F-D9D2-4C6D-BA10-F0ECD637E8AB}"/>
              </a:ext>
            </a:extLst>
          </p:cNvPr>
          <p:cNvSpPr txBox="1">
            <a:spLocks/>
          </p:cNvSpPr>
          <p:nvPr/>
        </p:nvSpPr>
        <p:spPr>
          <a:xfrm>
            <a:off x="535676" y="1449582"/>
            <a:ext cx="8363441" cy="3361384"/>
          </a:xfrm>
          <a:prstGeom prst="rect">
            <a:avLst/>
          </a:prstGeom>
        </p:spPr>
        <p:txBody>
          <a:bodyPr vert="horz" lIns="0" tIns="0" rIns="0" bIns="0" numCol="2" spcCol="57600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16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4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4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200" kern="1200" baseline="0">
                <a:solidFill>
                  <a:schemeClr val="tx1">
                    <a:lumMod val="75000"/>
                    <a:lumOff val="25000"/>
                  </a:schemeClr>
                </a:solidFill>
                <a:latin typeface="+mj-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4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2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400" kern="1200">
                <a:solidFill>
                  <a:schemeClr val="tx2"/>
                </a:solidFill>
                <a:latin typeface="+mj-lt"/>
                <a:ea typeface="+mn-ea"/>
                <a:cs typeface="Calibri Light" panose="020F0302020204030204" pitchFamily="34" charset="0"/>
              </a:defRPr>
            </a:lvl9pPr>
          </a:lstStyle>
          <a:p>
            <a:pPr defTabSz="685800">
              <a:buClr>
                <a:srgbClr val="008EBE"/>
              </a:buClr>
              <a:defRPr/>
            </a:pPr>
            <a:r>
              <a:rPr lang="nl-NL" sz="975" b="0">
                <a:solidFill>
                  <a:srgbClr val="30297F"/>
                </a:solidFill>
                <a:latin typeface="Microsoft JhengHei Light"/>
                <a:ea typeface="Microsoft JhengHei Light"/>
                <a:cs typeface="+mn-lt"/>
              </a:rPr>
              <a:t>Het NBility business </a:t>
            </a:r>
            <a:r>
              <a:rPr lang="nl-NL" sz="975" b="0" err="1">
                <a:solidFill>
                  <a:srgbClr val="30297F"/>
                </a:solidFill>
                <a:latin typeface="Microsoft JhengHei Light"/>
                <a:ea typeface="Microsoft JhengHei Light"/>
                <a:cs typeface="+mn-lt"/>
              </a:rPr>
              <a:t>capability</a:t>
            </a:r>
            <a:r>
              <a:rPr lang="nl-NL" sz="975" b="0">
                <a:solidFill>
                  <a:srgbClr val="30297F"/>
                </a:solidFill>
                <a:latin typeface="Microsoft JhengHei Light"/>
                <a:ea typeface="Microsoft JhengHei Light"/>
                <a:cs typeface="+mn-lt"/>
              </a:rPr>
              <a:t> model: </a:t>
            </a: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Verbindt </a:t>
            </a:r>
            <a:r>
              <a:rPr lang="nl-NL" sz="975" b="0">
                <a:solidFill>
                  <a:srgbClr val="605B9D"/>
                </a:solidFill>
                <a:latin typeface="Microsoft JhengHei Light"/>
                <a:ea typeface="Microsoft JhengHei Light"/>
                <a:cs typeface="+mn-lt"/>
              </a:rPr>
              <a:t>besluitvormers</a:t>
            </a:r>
            <a:r>
              <a:rPr lang="nl-NL" sz="975" b="0">
                <a:solidFill>
                  <a:srgbClr val="30297F"/>
                </a:solidFill>
                <a:latin typeface="Microsoft JhengHei Light"/>
                <a:ea typeface="Microsoft JhengHei Light"/>
                <a:cs typeface="+mn-lt"/>
              </a:rPr>
              <a:t> met uitvoerders van besluiten.</a:t>
            </a: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Verbindt strategie met lopende en geplande verandering en de impact daarvan op organisatie, processen, kennis, systemen, technologie.</a:t>
            </a:r>
            <a:endParaRPr lang="nl-NL" sz="1200">
              <a:solidFill>
                <a:srgbClr val="30297F"/>
              </a:solidFill>
              <a:latin typeface="Microsoft JhengHei Light"/>
            </a:endParaRP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Maakt het makkelijker om een nieuwe keuze te maken gegeven huidige as-is situatie, lopende en geplande veranderingen.</a:t>
            </a:r>
          </a:p>
          <a:p>
            <a:pPr marL="214313" indent="-214313" defTabSz="685800">
              <a:buClr>
                <a:srgbClr val="008EBE"/>
              </a:buClr>
              <a:buFont typeface="Arial"/>
              <a:buChar char="•"/>
              <a:defRPr/>
            </a:pPr>
            <a:endParaRPr lang="nl-NL" sz="975" b="0">
              <a:solidFill>
                <a:srgbClr val="30297F"/>
              </a:solidFill>
              <a:latin typeface="Microsoft JhengHei Light"/>
              <a:ea typeface="Microsoft JhengHei Light"/>
              <a:cs typeface="Calibri Light"/>
            </a:endParaRP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Calibri Light"/>
              </a:rPr>
              <a:t>Zorgt voor betere besluitvorming over de activiteitenportfolio:</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Helpt overzicht houden. </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Completere impactanalyse zijn sneller beschikbaar. </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Intern en extern wordt hetzelfde model gebruikt om netbeheer 'kunde' te benoemen.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Business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verbinden Strategie, veranderportfolio, operatie</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2" name="Afbeelding 1">
            <a:extLst>
              <a:ext uri="{FF2B5EF4-FFF2-40B4-BE49-F238E27FC236}">
                <a16:creationId xmlns:a16="http://schemas.microsoft.com/office/drawing/2014/main" id="{BA87E9A7-9C4C-48AC-AEE9-8585D2526530}"/>
              </a:ext>
            </a:extLst>
          </p:cNvPr>
          <p:cNvPicPr>
            <a:picLocks noChangeAspect="1"/>
          </p:cNvPicPr>
          <p:nvPr/>
        </p:nvPicPr>
        <p:blipFill>
          <a:blip r:embed="rId2"/>
          <a:stretch>
            <a:fillRect/>
          </a:stretch>
        </p:blipFill>
        <p:spPr>
          <a:xfrm>
            <a:off x="7605494" y="135626"/>
            <a:ext cx="1401647" cy="359100"/>
          </a:xfrm>
          <a:prstGeom prst="rect">
            <a:avLst/>
          </a:prstGeom>
        </p:spPr>
      </p:pic>
      <p:sp>
        <p:nvSpPr>
          <p:cNvPr id="18" name="Tijdelijke aanduiding voor dianummer 2">
            <a:extLst>
              <a:ext uri="{FF2B5EF4-FFF2-40B4-BE49-F238E27FC236}">
                <a16:creationId xmlns:a16="http://schemas.microsoft.com/office/drawing/2014/main" id="{68BBCE15-DBF2-4FA2-9C8A-4648CC1977D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19</a:t>
            </a:fld>
            <a:endParaRPr lang="en-GB" sz="750">
              <a:solidFill>
                <a:srgbClr val="625D62">
                  <a:tint val="75000"/>
                </a:srgbClr>
              </a:solidFill>
              <a:latin typeface="Arial"/>
            </a:endParaRPr>
          </a:p>
        </p:txBody>
      </p:sp>
    </p:spTree>
    <p:extLst>
      <p:ext uri="{BB962C8B-B14F-4D97-AF65-F5344CB8AC3E}">
        <p14:creationId xmlns:p14="http://schemas.microsoft.com/office/powerpoint/2010/main" val="65201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Voorwoord</a:t>
            </a:r>
          </a:p>
        </p:txBody>
      </p:sp>
      <p:pic>
        <p:nvPicPr>
          <p:cNvPr id="11" name="Afbeelding 10" descr="Afbeelding met persoon, kostuum, binnen, staand&#10;&#10;Automatisch gegenereerde beschrijving">
            <a:extLst>
              <a:ext uri="{FF2B5EF4-FFF2-40B4-BE49-F238E27FC236}">
                <a16:creationId xmlns:a16="http://schemas.microsoft.com/office/drawing/2014/main" id="{0BE59FEF-0444-49C2-AD86-A606C4355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706" y="1715377"/>
            <a:ext cx="3425492" cy="1712746"/>
          </a:xfrm>
          <a:prstGeom prst="rect">
            <a:avLst/>
          </a:prstGeom>
        </p:spPr>
      </p:pic>
      <p:sp>
        <p:nvSpPr>
          <p:cNvPr id="9" name="Tijdelijke aanduiding voor verticale tekst 5">
            <a:extLst>
              <a:ext uri="{FF2B5EF4-FFF2-40B4-BE49-F238E27FC236}">
                <a16:creationId xmlns:a16="http://schemas.microsoft.com/office/drawing/2014/main" id="{E00C5DEB-17CD-4AA1-84E2-5802DE9DEE85}"/>
              </a:ext>
            </a:extLst>
          </p:cNvPr>
          <p:cNvSpPr txBox="1">
            <a:spLocks noGrp="1"/>
          </p:cNvSpPr>
          <p:nvPr>
            <p:ph sz="quarter" idx="14"/>
          </p:nvPr>
        </p:nvSpPr>
        <p:spPr>
          <a:xfrm>
            <a:off x="591366" y="1044624"/>
            <a:ext cx="4754165" cy="3364090"/>
          </a:xfrm>
          <a:prstGeom prst="rect">
            <a:avLst/>
          </a:prstGeom>
          <a:solidFill>
            <a:schemeClr val="bg1"/>
          </a:solidFill>
          <a:ln>
            <a:solidFill>
              <a:schemeClr val="tx1"/>
            </a:solidFill>
          </a:ln>
          <a:effectLst>
            <a:outerShdw blurRad="88900" dist="38100" dir="2700000" algn="tl" rotWithShape="0">
              <a:prstClr val="black">
                <a:alpha val="40000"/>
              </a:prstClr>
            </a:outerShdw>
          </a:effectLst>
        </p:spPr>
        <p:txBody>
          <a:bodyPr vert="horz" lIns="72000" tIns="72000" rIns="72000" bIns="72000" numCol="1" spcCol="576000" rtlCol="0" anchor="t" anchorCtr="0">
            <a:noAutofit/>
          </a:bodyPr>
          <a:lstStyle>
            <a:lvl1pPr marL="0" indent="0" algn="l" defTabSz="914400" rtl="0" eaLnBrk="1" latinLnBrk="0" hangingPunct="1">
              <a:lnSpc>
                <a:spcPct val="120000"/>
              </a:lnSpc>
              <a:spcBef>
                <a:spcPts val="0"/>
              </a:spcBef>
              <a:spcAft>
                <a:spcPts val="0"/>
              </a:spcAft>
              <a:buClr>
                <a:schemeClr val="accent1"/>
              </a:buClr>
              <a:buFontTx/>
              <a:buNone/>
              <a:defRPr sz="16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4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4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200" kern="1200" baseline="0">
                <a:solidFill>
                  <a:schemeClr val="tx1">
                    <a:lumMod val="75000"/>
                    <a:lumOff val="25000"/>
                  </a:schemeClr>
                </a:solidFill>
                <a:latin typeface="+mj-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4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2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400" kern="1200">
                <a:solidFill>
                  <a:schemeClr val="tx2"/>
                </a:solidFill>
                <a:latin typeface="+mj-lt"/>
                <a:ea typeface="+mn-ea"/>
                <a:cs typeface="Calibri Light" panose="020F0302020204030204" pitchFamily="34" charset="0"/>
              </a:defRPr>
            </a:lvl9pPr>
          </a:lstStyle>
          <a:p>
            <a:r>
              <a:rPr lang="nl-NL" sz="975" b="0">
                <a:latin typeface="Microsoft JhengHei Light" panose="020B0304030504040204" pitchFamily="34" charset="-120"/>
                <a:ea typeface="Microsoft JhengHei Light" panose="020B0304030504040204" pitchFamily="34" charset="-120"/>
                <a:cs typeface="+mn-lt"/>
              </a:rPr>
              <a:t>Heb jij al gehoord van het NBility model?</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Dit is een nieuw referentiemodel voor de gezamenlijke netbeheerders. Het is ontwikkeld om een nieuwe standaard te creëren binnen de energiesector. Door te werken met zo’n gezamenlijk referentiemodel voor business </a:t>
            </a:r>
            <a:r>
              <a:rPr lang="nl-NL" sz="975" b="0" err="1">
                <a:latin typeface="Microsoft JhengHei Light" panose="020B0304030504040204" pitchFamily="34" charset="-120"/>
                <a:ea typeface="Microsoft JhengHei Light" panose="020B0304030504040204" pitchFamily="34" charset="-120"/>
                <a:cs typeface="+mn-lt"/>
              </a:rPr>
              <a:t>capabilities</a:t>
            </a:r>
            <a:r>
              <a:rPr lang="nl-NL" sz="975" b="0">
                <a:latin typeface="Microsoft JhengHei Light" panose="020B0304030504040204" pitchFamily="34" charset="-120"/>
                <a:ea typeface="Microsoft JhengHei Light" panose="020B0304030504040204" pitchFamily="34" charset="-120"/>
                <a:cs typeface="+mn-lt"/>
              </a:rPr>
              <a:t>, </a:t>
            </a:r>
            <a:r>
              <a:rPr lang="nl-NL" sz="975" b="0" err="1">
                <a:latin typeface="Microsoft JhengHei Light" panose="020B0304030504040204" pitchFamily="34" charset="-120"/>
                <a:ea typeface="Microsoft JhengHei Light" panose="020B0304030504040204" pitchFamily="34" charset="-120"/>
                <a:cs typeface="+mn-lt"/>
              </a:rPr>
              <a:t>waardestromen</a:t>
            </a:r>
            <a:r>
              <a:rPr lang="nl-NL" sz="975" b="0">
                <a:latin typeface="Microsoft JhengHei Light" panose="020B0304030504040204" pitchFamily="34" charset="-120"/>
                <a:ea typeface="Microsoft JhengHei Light" panose="020B0304030504040204" pitchFamily="34" charset="-120"/>
                <a:cs typeface="+mn-lt"/>
              </a:rPr>
              <a:t> en business objecten wordt de onderlinge samenwerking een stuk eenvoudiger. </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Hoe beter we op elkaar afgestemd zijn, hoe sneller we waarde kunnen toevoegen en uitdagingen het hoofd kunnen bieden.</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Als netbeheerders én leveranciers dezelfde taal spreken, wordt het bovendien eenvoudiger om de versnelling vorm te geven die nodig is voor de energietransitie en alle overige ontwikkelingen binnen onze sector. </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Dit model zorgt ervoor dat we het SAMEN gaan doen!</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Klinkt goed? We leggen je uit hoe het precies werkt.</a:t>
            </a:r>
          </a:p>
        </p:txBody>
      </p:sp>
    </p:spTree>
    <p:extLst>
      <p:ext uri="{BB962C8B-B14F-4D97-AF65-F5344CB8AC3E}">
        <p14:creationId xmlns:p14="http://schemas.microsoft.com/office/powerpoint/2010/main" val="4573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Afbeeldingsresultaat voor enthusiastic person">
            <a:extLst>
              <a:ext uri="{FF2B5EF4-FFF2-40B4-BE49-F238E27FC236}">
                <a16:creationId xmlns:a16="http://schemas.microsoft.com/office/drawing/2014/main" id="{5FBA8B0D-5275-45FB-8252-9E4A8C0F17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3984" y="3355822"/>
            <a:ext cx="1408814" cy="177363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Inzichten op verschillende niveaus en verschillende doelen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Rechthoek 1">
            <a:extLst>
              <a:ext uri="{FF2B5EF4-FFF2-40B4-BE49-F238E27FC236}">
                <a16:creationId xmlns:a16="http://schemas.microsoft.com/office/drawing/2014/main" id="{3C87374C-259E-40D3-B916-E0E7E03F05DE}"/>
              </a:ext>
            </a:extLst>
          </p:cNvPr>
          <p:cNvSpPr/>
          <p:nvPr/>
        </p:nvSpPr>
        <p:spPr>
          <a:xfrm>
            <a:off x="884468" y="1097431"/>
            <a:ext cx="3513221" cy="2189747"/>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a:solidFill>
                  <a:srgbClr val="605B9D"/>
                </a:solidFill>
                <a:latin typeface="Microsoft JhengHei Light" panose="020B0304030504040204" pitchFamily="34" charset="-120"/>
                <a:ea typeface="Microsoft JhengHei Light" panose="020B0304030504040204" pitchFamily="34" charset="-120"/>
              </a:rPr>
              <a:t>Beste </a:t>
            </a:r>
            <a:r>
              <a:rPr lang="nl-NL" sz="1050" err="1">
                <a:solidFill>
                  <a:srgbClr val="605B9D"/>
                </a:solidFill>
                <a:latin typeface="Microsoft JhengHei Light" panose="020B0304030504040204" pitchFamily="34" charset="-120"/>
                <a:ea typeface="Microsoft JhengHei Light" panose="020B0304030504040204" pitchFamily="34" charset="-120"/>
              </a:rPr>
              <a:t>RvB’er</a:t>
            </a:r>
            <a:r>
              <a:rPr lang="nl-NL" sz="1050">
                <a:solidFill>
                  <a:srgbClr val="605B9D"/>
                </a:solidFill>
                <a:latin typeface="Microsoft JhengHei Light" panose="020B0304030504040204" pitchFamily="34" charset="-120"/>
                <a:ea typeface="Microsoft JhengHei Light" panose="020B0304030504040204" pitchFamily="34" charset="-120"/>
              </a:rPr>
              <a:t>,</a:t>
            </a:r>
          </a:p>
          <a:p>
            <a:pPr algn="ctr"/>
            <a:endParaRPr lang="nl-NL" sz="1050">
              <a:solidFill>
                <a:srgbClr val="605B9D"/>
              </a:solidFill>
              <a:latin typeface="Microsoft JhengHei Light" panose="020B0304030504040204" pitchFamily="34" charset="-120"/>
              <a:ea typeface="Microsoft JhengHei Light" panose="020B0304030504040204" pitchFamily="34" charset="-120"/>
            </a:endParaRPr>
          </a:p>
          <a:p>
            <a:pPr algn="ctr"/>
            <a:r>
              <a:rPr lang="nl-NL" sz="1050">
                <a:solidFill>
                  <a:srgbClr val="605B9D"/>
                </a:solidFill>
                <a:latin typeface="Microsoft JhengHei Light" panose="020B0304030504040204" pitchFamily="34" charset="-120"/>
                <a:ea typeface="Microsoft JhengHei Light" panose="020B0304030504040204" pitchFamily="34" charset="-120"/>
              </a:rPr>
              <a:t>We hebben een hulpmiddel waarmee je inzicht in samenhang en impact van veranderportfolio krijgt zodat je besluiten over strategische initiatieven, sector initiatieven en verandervoorstellen uit de organisatie beter en sneller kunt nemen. Het betreft het NBility model dat staat voor Netbeheer Business </a:t>
            </a:r>
            <a:r>
              <a:rPr lang="nl-NL" sz="1050" err="1">
                <a:solidFill>
                  <a:srgbClr val="605B9D"/>
                </a:solidFill>
                <a:latin typeface="Microsoft JhengHei Light" panose="020B0304030504040204" pitchFamily="34" charset="-120"/>
                <a:ea typeface="Microsoft JhengHei Light" panose="020B0304030504040204" pitchFamily="34" charset="-120"/>
              </a:rPr>
              <a:t>Capability</a:t>
            </a:r>
            <a:r>
              <a:rPr lang="nl-NL" sz="1050">
                <a:solidFill>
                  <a:srgbClr val="605B9D"/>
                </a:solidFill>
                <a:latin typeface="Microsoft JhengHei Light" panose="020B0304030504040204" pitchFamily="34" charset="-120"/>
                <a:ea typeface="Microsoft JhengHei Light" panose="020B0304030504040204" pitchFamily="34" charset="-120"/>
              </a:rPr>
              <a:t> model met alle activiteiten die een netbeheerder goed moet kunnen om succesvol te zijn. Dit model biedt een gemeenschappelijke noemer waarop je de veranderingen en impact plot. </a:t>
            </a:r>
          </a:p>
        </p:txBody>
      </p:sp>
      <p:sp>
        <p:nvSpPr>
          <p:cNvPr id="18" name="Rechthoek 17">
            <a:extLst>
              <a:ext uri="{FF2B5EF4-FFF2-40B4-BE49-F238E27FC236}">
                <a16:creationId xmlns:a16="http://schemas.microsoft.com/office/drawing/2014/main" id="{3FC6F05A-3546-48D8-B3B6-5F174554626E}"/>
              </a:ext>
            </a:extLst>
          </p:cNvPr>
          <p:cNvSpPr/>
          <p:nvPr/>
        </p:nvSpPr>
        <p:spPr>
          <a:xfrm>
            <a:off x="535676" y="3476023"/>
            <a:ext cx="3513221" cy="1311441"/>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
                <a:srgbClr val="008EBE"/>
              </a:buClr>
              <a:defRPr/>
            </a:pPr>
            <a:r>
              <a:rPr lang="nl-NL" sz="1050">
                <a:solidFill>
                  <a:srgbClr val="30297F"/>
                </a:solidFill>
                <a:latin typeface="Microsoft JhengHei Light"/>
                <a:ea typeface="Microsoft JhengHei Light"/>
                <a:cs typeface="+mn-lt"/>
              </a:rPr>
              <a:t>Beste manager IT,</a:t>
            </a:r>
            <a:endParaRPr lang="nl-NL" sz="1050" b="1">
              <a:solidFill>
                <a:srgbClr val="30297F"/>
              </a:solidFill>
              <a:latin typeface="Microsoft JhengHei Light"/>
              <a:ea typeface="Microsoft JhengHei Light"/>
              <a:cs typeface="+mn-lt"/>
            </a:endParaRPr>
          </a:p>
          <a:p>
            <a:pPr lvl="0">
              <a:lnSpc>
                <a:spcPct val="120000"/>
              </a:lnSpc>
              <a:buClr>
                <a:srgbClr val="008EBE"/>
              </a:buClr>
              <a:defRPr/>
            </a:pPr>
            <a:endParaRPr lang="nl-NL" sz="1050">
              <a:solidFill>
                <a:srgbClr val="30297F"/>
              </a:solidFill>
              <a:latin typeface="Microsoft JhengHei Light"/>
              <a:ea typeface="Microsoft JhengHei Light"/>
              <a:cs typeface="+mn-lt"/>
            </a:endParaRPr>
          </a:p>
          <a:p>
            <a:pPr lvl="0">
              <a:buClr>
                <a:srgbClr val="008EBE"/>
              </a:buClr>
              <a:defRPr/>
            </a:pPr>
            <a:r>
              <a:rPr lang="nl-NL" sz="1050">
                <a:solidFill>
                  <a:srgbClr val="30297F"/>
                </a:solidFill>
                <a:latin typeface="Microsoft JhengHei Light"/>
                <a:ea typeface="Microsoft JhengHei Light"/>
                <a:cs typeface="+mn-lt"/>
              </a:rPr>
              <a:t>Naast het besturen van de verandering helpt het NBility model je ook bij het realiseren van een ontkoppeld en wendbaar IT landschap met optimale inzet van SaaS en Sector </a:t>
            </a:r>
            <a:r>
              <a:rPr lang="nl-NL" sz="1050" err="1">
                <a:solidFill>
                  <a:srgbClr val="30297F"/>
                </a:solidFill>
                <a:latin typeface="Microsoft JhengHei Light"/>
                <a:ea typeface="Microsoft JhengHei Light"/>
                <a:cs typeface="+mn-lt"/>
              </a:rPr>
              <a:t>capabilities</a:t>
            </a:r>
            <a:r>
              <a:rPr lang="nl-NL" sz="1050">
                <a:solidFill>
                  <a:srgbClr val="30297F"/>
                </a:solidFill>
                <a:latin typeface="Microsoft JhengHei Light"/>
                <a:ea typeface="Microsoft JhengHei Light"/>
                <a:cs typeface="+mn-lt"/>
              </a:rPr>
              <a:t>.</a:t>
            </a:r>
            <a:endParaRPr lang="nl-NL" sz="1050" b="1">
              <a:solidFill>
                <a:srgbClr val="30297F"/>
              </a:solidFill>
              <a:latin typeface="Microsoft JhengHei Light"/>
              <a:ea typeface="Microsoft JhengHei Light"/>
              <a:cs typeface="+mn-lt"/>
            </a:endParaRPr>
          </a:p>
        </p:txBody>
      </p:sp>
      <p:sp>
        <p:nvSpPr>
          <p:cNvPr id="19" name="Rechthoek 18">
            <a:extLst>
              <a:ext uri="{FF2B5EF4-FFF2-40B4-BE49-F238E27FC236}">
                <a16:creationId xmlns:a16="http://schemas.microsoft.com/office/drawing/2014/main" id="{5E4A7C9B-E9B1-455F-897D-4E2AE6C16E61}"/>
              </a:ext>
            </a:extLst>
          </p:cNvPr>
          <p:cNvSpPr/>
          <p:nvPr/>
        </p:nvSpPr>
        <p:spPr>
          <a:xfrm>
            <a:off x="5281855" y="3059906"/>
            <a:ext cx="3513221" cy="1311441"/>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
                <a:srgbClr val="008EBE"/>
              </a:buClr>
              <a:defRPr/>
            </a:pPr>
            <a:r>
              <a:rPr lang="nl-NL" sz="1050">
                <a:solidFill>
                  <a:srgbClr val="30297F"/>
                </a:solidFill>
                <a:latin typeface="Microsoft JhengHei Light"/>
                <a:ea typeface="Microsoft JhengHei Light"/>
                <a:cs typeface="+mn-lt"/>
              </a:rPr>
              <a:t>Beste manager Change office,</a:t>
            </a:r>
          </a:p>
          <a:p>
            <a:pPr lvl="0">
              <a:lnSpc>
                <a:spcPct val="120000"/>
              </a:lnSpc>
              <a:buClr>
                <a:srgbClr val="008EBE"/>
              </a:buClr>
              <a:defRPr/>
            </a:pPr>
            <a:endParaRPr lang="nl-NL" sz="1050">
              <a:solidFill>
                <a:srgbClr val="30297F"/>
              </a:solidFill>
              <a:latin typeface="Microsoft JhengHei Light"/>
              <a:ea typeface="Microsoft JhengHei Light"/>
              <a:cs typeface="+mn-lt"/>
            </a:endParaRPr>
          </a:p>
          <a:p>
            <a:pPr lvl="0">
              <a:buClr>
                <a:srgbClr val="008EBE"/>
              </a:buClr>
              <a:defRPr/>
            </a:pPr>
            <a:r>
              <a:rPr lang="nl-NL" sz="1050">
                <a:solidFill>
                  <a:srgbClr val="30297F"/>
                </a:solidFill>
                <a:latin typeface="Microsoft JhengHei Light"/>
                <a:ea typeface="Microsoft JhengHei Light"/>
                <a:cs typeface="+mn-lt"/>
              </a:rPr>
              <a:t>Naast het besturen van de verandering helpt het NBility model je ook bij het sneller realiseren van veranderingen doordat het een gemeenschappelijke taal biedt en een template voor de Waardestromen van een netbeheerder.</a:t>
            </a:r>
          </a:p>
        </p:txBody>
      </p:sp>
      <p:pic>
        <p:nvPicPr>
          <p:cNvPr id="9" name="Afbeelding 8">
            <a:extLst>
              <a:ext uri="{FF2B5EF4-FFF2-40B4-BE49-F238E27FC236}">
                <a16:creationId xmlns:a16="http://schemas.microsoft.com/office/drawing/2014/main" id="{A9D52D8F-A2E6-4287-8306-FDA9F407A881}"/>
              </a:ext>
            </a:extLst>
          </p:cNvPr>
          <p:cNvPicPr>
            <a:picLocks noChangeAspect="1"/>
          </p:cNvPicPr>
          <p:nvPr/>
        </p:nvPicPr>
        <p:blipFill>
          <a:blip r:embed="rId3"/>
          <a:stretch>
            <a:fillRect/>
          </a:stretch>
        </p:blipFill>
        <p:spPr>
          <a:xfrm>
            <a:off x="7605494" y="135626"/>
            <a:ext cx="1401647" cy="359100"/>
          </a:xfrm>
          <a:prstGeom prst="rect">
            <a:avLst/>
          </a:prstGeom>
        </p:spPr>
      </p:pic>
      <p:sp>
        <p:nvSpPr>
          <p:cNvPr id="4" name="Tekstvak 3">
            <a:extLst>
              <a:ext uri="{FF2B5EF4-FFF2-40B4-BE49-F238E27FC236}">
                <a16:creationId xmlns:a16="http://schemas.microsoft.com/office/drawing/2014/main" id="{7ED741F3-4221-43B4-BC4A-691D6E39E3B6}"/>
              </a:ext>
            </a:extLst>
          </p:cNvPr>
          <p:cNvSpPr txBox="1"/>
          <p:nvPr/>
        </p:nvSpPr>
        <p:spPr>
          <a:xfrm>
            <a:off x="5595837" y="4806289"/>
            <a:ext cx="2891684" cy="323165"/>
          </a:xfrm>
          <a:prstGeom prst="rect">
            <a:avLst/>
          </a:prstGeom>
          <a:noFill/>
        </p:spPr>
        <p:txBody>
          <a:bodyPr wrap="square" rtlCol="0" anchor="ctr">
            <a:spAutoFit/>
          </a:bodyPr>
          <a:lstStyle/>
          <a:p>
            <a:pPr>
              <a:spcAft>
                <a:spcPts val="450"/>
              </a:spcAft>
              <a:buClr>
                <a:schemeClr val="tx2"/>
              </a:buClr>
            </a:pPr>
            <a:r>
              <a:rPr lang="nl-NL" sz="750">
                <a:latin typeface="+mj-lt"/>
              </a:rPr>
              <a:t>Betreffen voorbeelden van stakeholders en de toegevoegde waarde van NBility voor hen, geen uitputtend overzicht.</a:t>
            </a:r>
          </a:p>
        </p:txBody>
      </p:sp>
      <p:sp>
        <p:nvSpPr>
          <p:cNvPr id="11" name="Tijdelijke aanduiding voor dianummer 2">
            <a:extLst>
              <a:ext uri="{FF2B5EF4-FFF2-40B4-BE49-F238E27FC236}">
                <a16:creationId xmlns:a16="http://schemas.microsoft.com/office/drawing/2014/main" id="{C86388A8-84B4-4D5F-BE55-D2A728E0E352}"/>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20</a:t>
            </a:fld>
            <a:endParaRPr lang="en-GB" sz="750">
              <a:solidFill>
                <a:srgbClr val="625D62">
                  <a:tint val="75000"/>
                </a:srgbClr>
              </a:solidFill>
              <a:latin typeface="Arial"/>
            </a:endParaRPr>
          </a:p>
        </p:txBody>
      </p:sp>
      <p:sp>
        <p:nvSpPr>
          <p:cNvPr id="12" name="Rechthoek 11">
            <a:extLst>
              <a:ext uri="{FF2B5EF4-FFF2-40B4-BE49-F238E27FC236}">
                <a16:creationId xmlns:a16="http://schemas.microsoft.com/office/drawing/2014/main" id="{EEFB2598-1059-4690-A957-40D84CE5EFB8}"/>
              </a:ext>
            </a:extLst>
          </p:cNvPr>
          <p:cNvSpPr/>
          <p:nvPr/>
        </p:nvSpPr>
        <p:spPr>
          <a:xfrm>
            <a:off x="4974300" y="1097430"/>
            <a:ext cx="3513221" cy="1773633"/>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8EBE"/>
              </a:buClr>
              <a:defRPr/>
            </a:pPr>
            <a:r>
              <a:rPr lang="nl-NL" sz="1050">
                <a:solidFill>
                  <a:srgbClr val="605B9D"/>
                </a:solidFill>
                <a:latin typeface="Microsoft JhengHei Light" panose="020B0304030504040204" pitchFamily="34" charset="-120"/>
                <a:ea typeface="Microsoft JhengHei Light" panose="020B0304030504040204" pitchFamily="34" charset="-120"/>
              </a:rPr>
              <a:t>Beste leverancier,</a:t>
            </a:r>
          </a:p>
          <a:p>
            <a:pPr lvl="0" algn="ctr">
              <a:buClr>
                <a:srgbClr val="008EBE"/>
              </a:buClr>
              <a:defRPr/>
            </a:pPr>
            <a:endParaRPr lang="nl-NL" sz="1050">
              <a:solidFill>
                <a:srgbClr val="605B9D"/>
              </a:solidFill>
              <a:latin typeface="Microsoft JhengHei Light" panose="020B0304030504040204" pitchFamily="34" charset="-120"/>
              <a:ea typeface="Microsoft JhengHei Light" panose="020B0304030504040204" pitchFamily="34" charset="-120"/>
            </a:endParaRPr>
          </a:p>
          <a:p>
            <a:pPr lvl="0" algn="ctr">
              <a:buClr>
                <a:srgbClr val="008EBE"/>
              </a:buClr>
              <a:defRPr/>
            </a:pPr>
            <a:r>
              <a:rPr lang="nl-NL" sz="1050">
                <a:solidFill>
                  <a:srgbClr val="605B9D"/>
                </a:solidFill>
                <a:latin typeface="Microsoft JhengHei Light" panose="020B0304030504040204" pitchFamily="34" charset="-120"/>
                <a:ea typeface="Microsoft JhengHei Light" panose="020B0304030504040204" pitchFamily="34" charset="-120"/>
              </a:rPr>
              <a:t>Het NBility helpt je de taal te spreken van de Netbeheerder zodat je sneller waarde toe kan voegen. Daarnaast vergemakkelijkt het NBility model de </a:t>
            </a:r>
            <a:r>
              <a:rPr lang="nl-NL" sz="1050" err="1">
                <a:solidFill>
                  <a:srgbClr val="605B9D"/>
                </a:solidFill>
                <a:latin typeface="Microsoft JhengHei Light" panose="020B0304030504040204" pitchFamily="34" charset="-120"/>
                <a:ea typeface="Microsoft JhengHei Light" panose="020B0304030504040204" pitchFamily="34" charset="-120"/>
              </a:rPr>
              <a:t>loosely</a:t>
            </a:r>
            <a:r>
              <a:rPr lang="nl-NL" sz="1050">
                <a:solidFill>
                  <a:srgbClr val="605B9D"/>
                </a:solidFill>
                <a:latin typeface="Microsoft JhengHei Light" panose="020B0304030504040204" pitchFamily="34" charset="-120"/>
                <a:ea typeface="Microsoft JhengHei Light" panose="020B0304030504040204" pitchFamily="34" charset="-120"/>
              </a:rPr>
              <a:t> </a:t>
            </a:r>
            <a:r>
              <a:rPr lang="nl-NL" sz="1050" err="1">
                <a:solidFill>
                  <a:srgbClr val="605B9D"/>
                </a:solidFill>
                <a:latin typeface="Microsoft JhengHei Light" panose="020B0304030504040204" pitchFamily="34" charset="-120"/>
                <a:ea typeface="Microsoft JhengHei Light" panose="020B0304030504040204" pitchFamily="34" charset="-120"/>
              </a:rPr>
              <a:t>coupling</a:t>
            </a:r>
            <a:r>
              <a:rPr lang="nl-NL" sz="1050">
                <a:solidFill>
                  <a:srgbClr val="605B9D"/>
                </a:solidFill>
                <a:latin typeface="Microsoft JhengHei Light" panose="020B0304030504040204" pitchFamily="34" charset="-120"/>
                <a:ea typeface="Microsoft JhengHei Light" panose="020B0304030504040204" pitchFamily="34" charset="-120"/>
              </a:rPr>
              <a:t> in de informatiehuishouding. Door je ICT producten hierop aan te sluiten help je ons de wendbaarheid te creëren die we nodig hebben voor de energietransitie. </a:t>
            </a:r>
          </a:p>
        </p:txBody>
      </p:sp>
    </p:spTree>
    <p:extLst>
      <p:ext uri="{BB962C8B-B14F-4D97-AF65-F5344CB8AC3E}">
        <p14:creationId xmlns:p14="http://schemas.microsoft.com/office/powerpoint/2010/main" val="2094754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6321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Sneller veranderen door gezamenlijke taal en inzichten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10" name="Rechthoek 9">
            <a:extLst>
              <a:ext uri="{FF2B5EF4-FFF2-40B4-BE49-F238E27FC236}">
                <a16:creationId xmlns:a16="http://schemas.microsoft.com/office/drawing/2014/main" id="{77525E43-33A6-45D8-AB44-43D21FFB1E9A}"/>
              </a:ext>
            </a:extLst>
          </p:cNvPr>
          <p:cNvSpPr/>
          <p:nvPr/>
        </p:nvSpPr>
        <p:spPr>
          <a:xfrm>
            <a:off x="220805" y="943834"/>
            <a:ext cx="4165456" cy="779102"/>
          </a:xfrm>
          <a:prstGeom prst="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27000" tIns="8100" rIns="27000" bIns="3429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Elkaar </a:t>
            </a:r>
            <a:r>
              <a:rPr lang="nl-NL" sz="1200" b="1">
                <a:solidFill>
                  <a:srgbClr val="4D4D4D"/>
                </a:solidFill>
                <a:latin typeface="Calibri Light"/>
              </a:rPr>
              <a:t>sneller begrijpen </a:t>
            </a:r>
            <a:r>
              <a:rPr lang="nl-NL" sz="1200">
                <a:solidFill>
                  <a:srgbClr val="4D4D4D"/>
                </a:solidFill>
                <a:latin typeface="Calibri Light"/>
              </a:rPr>
              <a:t>en daardoor sneller veranderen.</a:t>
            </a:r>
          </a:p>
        </p:txBody>
      </p:sp>
      <p:sp>
        <p:nvSpPr>
          <p:cNvPr id="11" name="Rechthoek 10">
            <a:extLst>
              <a:ext uri="{FF2B5EF4-FFF2-40B4-BE49-F238E27FC236}">
                <a16:creationId xmlns:a16="http://schemas.microsoft.com/office/drawing/2014/main" id="{527F789A-5392-403B-8BB2-259C0C1E3C12}"/>
              </a:ext>
            </a:extLst>
          </p:cNvPr>
          <p:cNvSpPr/>
          <p:nvPr/>
        </p:nvSpPr>
        <p:spPr>
          <a:xfrm>
            <a:off x="220803" y="1722935"/>
            <a:ext cx="4165456" cy="738168"/>
          </a:xfrm>
          <a:prstGeom prst="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b="1">
                <a:solidFill>
                  <a:srgbClr val="4D4D4D"/>
                </a:solidFill>
                <a:latin typeface="Calibri Light"/>
              </a:rPr>
              <a:t>Ontwerpkeuzes</a:t>
            </a:r>
            <a:r>
              <a:rPr lang="nl-NL" sz="1200">
                <a:solidFill>
                  <a:srgbClr val="4D4D4D"/>
                </a:solidFill>
                <a:latin typeface="Calibri Light"/>
              </a:rPr>
              <a:t> om de juiste ontkoppelingen (applicatie</a:t>
            </a:r>
            <a:r>
              <a:rPr lang="nl-NL" sz="1200" b="1">
                <a:solidFill>
                  <a:srgbClr val="4D4D4D"/>
                </a:solidFill>
                <a:latin typeface="Calibri Light"/>
              </a:rPr>
              <a:t>grenzen</a:t>
            </a:r>
            <a:r>
              <a:rPr lang="nl-NL" sz="1200">
                <a:solidFill>
                  <a:srgbClr val="4D4D4D"/>
                </a:solidFill>
                <a:latin typeface="Calibri Light"/>
              </a:rPr>
              <a:t>) en juiste </a:t>
            </a:r>
            <a:r>
              <a:rPr lang="nl-NL" sz="1200" b="1">
                <a:solidFill>
                  <a:srgbClr val="4D4D4D"/>
                </a:solidFill>
                <a:latin typeface="Calibri Light"/>
              </a:rPr>
              <a:t>interfaces (</a:t>
            </a:r>
            <a:r>
              <a:rPr lang="nl-NL" sz="1200" b="1" err="1">
                <a:solidFill>
                  <a:srgbClr val="4D4D4D"/>
                </a:solidFill>
                <a:latin typeface="Calibri Light"/>
              </a:rPr>
              <a:t>API’s</a:t>
            </a:r>
            <a:r>
              <a:rPr lang="nl-NL" sz="1200">
                <a:solidFill>
                  <a:srgbClr val="4D4D4D"/>
                </a:solidFill>
                <a:latin typeface="Calibri Light"/>
              </a:rPr>
              <a:t>/integraties) te realiseren. </a:t>
            </a:r>
          </a:p>
        </p:txBody>
      </p:sp>
      <p:sp>
        <p:nvSpPr>
          <p:cNvPr id="12" name="Rechthoek 11">
            <a:extLst>
              <a:ext uri="{FF2B5EF4-FFF2-40B4-BE49-F238E27FC236}">
                <a16:creationId xmlns:a16="http://schemas.microsoft.com/office/drawing/2014/main" id="{038CBA92-16F7-48C4-9E66-0B1AD258AC4C}"/>
              </a:ext>
            </a:extLst>
          </p:cNvPr>
          <p:cNvSpPr/>
          <p:nvPr/>
        </p:nvSpPr>
        <p:spPr>
          <a:xfrm>
            <a:off x="220803" y="2468083"/>
            <a:ext cx="4165456" cy="784691"/>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Snel ontwerp</a:t>
            </a:r>
            <a:r>
              <a:rPr lang="nl-NL" sz="1200">
                <a:solidFill>
                  <a:srgbClr val="4D4D4D"/>
                </a:solidFill>
                <a:latin typeface="Calibri Light"/>
              </a:rPr>
              <a:t> van nieuwe keten: NBility als </a:t>
            </a:r>
            <a:r>
              <a:rPr lang="nl-NL" sz="1200" b="1">
                <a:solidFill>
                  <a:srgbClr val="4D4D4D"/>
                </a:solidFill>
                <a:latin typeface="Calibri Light"/>
              </a:rPr>
              <a:t>template</a:t>
            </a:r>
            <a:r>
              <a:rPr lang="nl-NL" sz="1200">
                <a:solidFill>
                  <a:srgbClr val="4D4D4D"/>
                </a:solidFill>
                <a:latin typeface="Calibri Light"/>
              </a:rPr>
              <a:t> voor nieuw procesontwerp.</a:t>
            </a:r>
          </a:p>
        </p:txBody>
      </p:sp>
      <p:sp>
        <p:nvSpPr>
          <p:cNvPr id="13" name="Rechthoek 12">
            <a:extLst>
              <a:ext uri="{FF2B5EF4-FFF2-40B4-BE49-F238E27FC236}">
                <a16:creationId xmlns:a16="http://schemas.microsoft.com/office/drawing/2014/main" id="{A27A3899-51FB-4BAA-A67E-5CDDC1D4F32D}"/>
              </a:ext>
            </a:extLst>
          </p:cNvPr>
          <p:cNvSpPr/>
          <p:nvPr/>
        </p:nvSpPr>
        <p:spPr>
          <a:xfrm>
            <a:off x="220801" y="3254119"/>
            <a:ext cx="4165456" cy="766507"/>
          </a:xfrm>
          <a:prstGeom prst="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Snelle </a:t>
            </a:r>
            <a:r>
              <a:rPr lang="nl-NL" sz="1200" b="1">
                <a:solidFill>
                  <a:srgbClr val="4D4D4D"/>
                </a:solidFill>
                <a:latin typeface="Calibri Light"/>
              </a:rPr>
              <a:t>impactanalyse</a:t>
            </a:r>
            <a:r>
              <a:rPr lang="nl-NL" sz="1200">
                <a:solidFill>
                  <a:srgbClr val="4D4D4D"/>
                </a:solidFill>
                <a:latin typeface="Calibri Light"/>
              </a:rPr>
              <a:t> of herbruikbare </a:t>
            </a:r>
            <a:r>
              <a:rPr lang="nl-NL" sz="1200" err="1">
                <a:solidFill>
                  <a:srgbClr val="4D4D4D"/>
                </a:solidFill>
                <a:latin typeface="Calibri Light"/>
              </a:rPr>
              <a:t>capabilities</a:t>
            </a:r>
            <a:r>
              <a:rPr lang="nl-NL" sz="1200">
                <a:solidFill>
                  <a:srgbClr val="4D4D4D"/>
                </a:solidFill>
                <a:latin typeface="Calibri Light"/>
              </a:rPr>
              <a:t> bestaan</a:t>
            </a:r>
          </a:p>
        </p:txBody>
      </p:sp>
      <p:sp>
        <p:nvSpPr>
          <p:cNvPr id="14" name="Rechthoek 13">
            <a:extLst>
              <a:ext uri="{FF2B5EF4-FFF2-40B4-BE49-F238E27FC236}">
                <a16:creationId xmlns:a16="http://schemas.microsoft.com/office/drawing/2014/main" id="{FBD8CED5-EF11-4319-8758-9F54F6CA14F7}"/>
              </a:ext>
            </a:extLst>
          </p:cNvPr>
          <p:cNvSpPr/>
          <p:nvPr/>
        </p:nvSpPr>
        <p:spPr>
          <a:xfrm>
            <a:off x="220801" y="4017766"/>
            <a:ext cx="4165456" cy="779102"/>
          </a:xfrm>
          <a:prstGeom prst="rect">
            <a:avLst/>
          </a:prstGeom>
          <a:solidFill>
            <a:srgbClr val="FFFFCC"/>
          </a:solidFill>
          <a:ln w="3175" cap="flat" cmpd="sng" algn="ctr">
            <a:solidFill>
              <a:srgbClr val="F2B800"/>
            </a:solidFill>
            <a:prstDash val="solid"/>
          </a:ln>
          <a:effectLst/>
        </p:spPr>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Organisatie </a:t>
            </a:r>
            <a:r>
              <a:rPr lang="nl-NL" sz="1200">
                <a:solidFill>
                  <a:srgbClr val="4D4D4D"/>
                </a:solidFill>
                <a:latin typeface="Calibri Light"/>
              </a:rPr>
              <a:t>vormgeven</a:t>
            </a:r>
            <a:r>
              <a:rPr lang="nl-NL" sz="1200" b="1">
                <a:solidFill>
                  <a:srgbClr val="4D4D4D"/>
                </a:solidFill>
                <a:latin typeface="Calibri Light"/>
              </a:rPr>
              <a:t> </a:t>
            </a:r>
            <a:r>
              <a:rPr lang="nl-NL" sz="1200">
                <a:solidFill>
                  <a:srgbClr val="4D4D4D"/>
                </a:solidFill>
                <a:latin typeface="Calibri Light"/>
              </a:rPr>
              <a:t>en </a:t>
            </a:r>
            <a:r>
              <a:rPr lang="nl-NL" sz="1200" b="1">
                <a:solidFill>
                  <a:srgbClr val="4D4D4D"/>
                </a:solidFill>
                <a:latin typeface="Calibri Light"/>
              </a:rPr>
              <a:t>verantwoordelijkheden</a:t>
            </a:r>
            <a:r>
              <a:rPr lang="nl-NL" sz="1200">
                <a:solidFill>
                  <a:srgbClr val="4D4D4D"/>
                </a:solidFill>
                <a:latin typeface="Calibri Light"/>
              </a:rPr>
              <a:t> expliciet maken zowel binnen de </a:t>
            </a:r>
            <a:r>
              <a:rPr lang="nl-NL" sz="1200" b="1">
                <a:solidFill>
                  <a:srgbClr val="4D4D4D"/>
                </a:solidFill>
                <a:latin typeface="Calibri Light"/>
              </a:rPr>
              <a:t>business</a:t>
            </a:r>
            <a:r>
              <a:rPr lang="nl-NL" sz="1200">
                <a:solidFill>
                  <a:srgbClr val="4D4D4D"/>
                </a:solidFill>
                <a:latin typeface="Calibri Light"/>
              </a:rPr>
              <a:t>  als binnen de IT: over welke </a:t>
            </a:r>
            <a:r>
              <a:rPr lang="nl-NL" sz="1200" err="1">
                <a:solidFill>
                  <a:srgbClr val="4D4D4D"/>
                </a:solidFill>
                <a:latin typeface="Calibri Light"/>
              </a:rPr>
              <a:t>waardestroom</a:t>
            </a:r>
            <a:r>
              <a:rPr lang="nl-NL" sz="1200">
                <a:solidFill>
                  <a:srgbClr val="4D4D4D"/>
                </a:solidFill>
                <a:latin typeface="Calibri Light"/>
              </a:rPr>
              <a:t> en/of over welke functies gaat een </a:t>
            </a:r>
            <a:r>
              <a:rPr lang="nl-NL" sz="1200" b="1">
                <a:solidFill>
                  <a:srgbClr val="4D4D4D"/>
                </a:solidFill>
                <a:latin typeface="Calibri Light"/>
              </a:rPr>
              <a:t>afdeling/team</a:t>
            </a:r>
            <a:endParaRPr lang="nl-NL" sz="1200">
              <a:solidFill>
                <a:srgbClr val="4D4D4D"/>
              </a:solidFill>
              <a:latin typeface="Calibri Light"/>
            </a:endParaRPr>
          </a:p>
        </p:txBody>
      </p:sp>
      <p:sp>
        <p:nvSpPr>
          <p:cNvPr id="15" name="Rechthoek 14">
            <a:extLst>
              <a:ext uri="{FF2B5EF4-FFF2-40B4-BE49-F238E27FC236}">
                <a16:creationId xmlns:a16="http://schemas.microsoft.com/office/drawing/2014/main" id="{16E8C972-9248-456C-9415-9A42E8994C24}"/>
              </a:ext>
            </a:extLst>
          </p:cNvPr>
          <p:cNvSpPr/>
          <p:nvPr/>
        </p:nvSpPr>
        <p:spPr>
          <a:xfrm>
            <a:off x="4710106" y="940318"/>
            <a:ext cx="4165456" cy="773540"/>
          </a:xfrm>
          <a:prstGeom prst="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a:solidFill>
                  <a:srgbClr val="4D4D4D"/>
                </a:solidFill>
                <a:latin typeface="Calibri Light"/>
              </a:rPr>
              <a:t>Besturen van de architectuur om maximaal </a:t>
            </a:r>
            <a:r>
              <a:rPr lang="nl-NL" sz="1200" b="1">
                <a:solidFill>
                  <a:srgbClr val="4D4D4D"/>
                </a:solidFill>
                <a:latin typeface="Calibri Light"/>
              </a:rPr>
              <a:t>efficiënt</a:t>
            </a:r>
            <a:r>
              <a:rPr lang="nl-NL" sz="1200">
                <a:solidFill>
                  <a:srgbClr val="4D4D4D"/>
                </a:solidFill>
                <a:latin typeface="Calibri Light"/>
              </a:rPr>
              <a:t> proces en IT </a:t>
            </a:r>
            <a:r>
              <a:rPr lang="nl-NL" sz="1200" b="1">
                <a:solidFill>
                  <a:srgbClr val="4D4D4D"/>
                </a:solidFill>
                <a:latin typeface="Calibri Light"/>
              </a:rPr>
              <a:t>landschap</a:t>
            </a:r>
            <a:r>
              <a:rPr lang="nl-NL" sz="1200">
                <a:solidFill>
                  <a:srgbClr val="4D4D4D"/>
                </a:solidFill>
                <a:latin typeface="Calibri Light"/>
              </a:rPr>
              <a:t> te realiseren (proces en applicatieportfolio, </a:t>
            </a:r>
            <a:r>
              <a:rPr lang="nl-NL" sz="1200" b="1">
                <a:solidFill>
                  <a:srgbClr val="4D4D4D"/>
                </a:solidFill>
                <a:latin typeface="Calibri Light"/>
              </a:rPr>
              <a:t>ontdubbelen</a:t>
            </a:r>
            <a:r>
              <a:rPr lang="nl-NL" sz="1200">
                <a:solidFill>
                  <a:srgbClr val="4D4D4D"/>
                </a:solidFill>
                <a:latin typeface="Calibri Light"/>
              </a:rPr>
              <a:t>)</a:t>
            </a:r>
            <a:endParaRPr lang="nl-NL" sz="1200" b="1" kern="0">
              <a:solidFill>
                <a:srgbClr val="625D62">
                  <a:lumMod val="50000"/>
                </a:srgbClr>
              </a:solidFill>
              <a:latin typeface="Microsoft JhengHei Light"/>
            </a:endParaRPr>
          </a:p>
        </p:txBody>
      </p:sp>
      <p:sp>
        <p:nvSpPr>
          <p:cNvPr id="16" name="Rechthoek 15">
            <a:extLst>
              <a:ext uri="{FF2B5EF4-FFF2-40B4-BE49-F238E27FC236}">
                <a16:creationId xmlns:a16="http://schemas.microsoft.com/office/drawing/2014/main" id="{D820B542-CAD9-4889-B360-8B660F0D6AF3}"/>
              </a:ext>
            </a:extLst>
          </p:cNvPr>
          <p:cNvSpPr/>
          <p:nvPr/>
        </p:nvSpPr>
        <p:spPr>
          <a:xfrm>
            <a:off x="4710105" y="1704755"/>
            <a:ext cx="4165456" cy="765426"/>
          </a:xfrm>
          <a:prstGeom prst="rect">
            <a:avLst/>
          </a:prstGeom>
          <a:solidFill>
            <a:schemeClr val="bg1">
              <a:lumMod val="85000"/>
            </a:schemeClr>
          </a:solidFill>
          <a:ln w="3175" cap="flat" cmpd="sng" algn="ctr">
            <a:solidFill>
              <a:schemeClr val="bg1">
                <a:lumMod val="50000"/>
              </a:schemeClr>
            </a:solidFill>
            <a:prstDash val="solid"/>
          </a:ln>
          <a:effectLst/>
        </p:spPr>
        <p:txBody>
          <a:bodyPr vert="horz" wrap="square" lIns="27000" tIns="27000" rIns="27000" bIns="27000" rtlCol="0" anchor="ctr"/>
          <a:lstStyle/>
          <a:p>
            <a:pPr algn="ctr">
              <a:defRPr/>
            </a:pPr>
            <a:r>
              <a:rPr lang="nl-NL" sz="1200">
                <a:solidFill>
                  <a:srgbClr val="4D4D4D"/>
                </a:solidFill>
                <a:latin typeface="Calibri Light"/>
              </a:rPr>
              <a:t>Keuzes in veranderportfolio: focus en verdeling van veranderingen / investeringen over de business</a:t>
            </a:r>
          </a:p>
        </p:txBody>
      </p:sp>
      <p:sp>
        <p:nvSpPr>
          <p:cNvPr id="17" name="Rechthoek 16">
            <a:extLst>
              <a:ext uri="{FF2B5EF4-FFF2-40B4-BE49-F238E27FC236}">
                <a16:creationId xmlns:a16="http://schemas.microsoft.com/office/drawing/2014/main" id="{28417C22-8BA2-4FE7-A2C2-2593D61F5A30}"/>
              </a:ext>
            </a:extLst>
          </p:cNvPr>
          <p:cNvSpPr/>
          <p:nvPr/>
        </p:nvSpPr>
        <p:spPr>
          <a:xfrm>
            <a:off x="4710111" y="3212302"/>
            <a:ext cx="4165456" cy="811562"/>
          </a:xfrm>
          <a:prstGeom prst="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a:solidFill>
                  <a:srgbClr val="4D4D4D"/>
                </a:solidFill>
                <a:latin typeface="Calibri Light"/>
              </a:rPr>
              <a:t>Sneller </a:t>
            </a:r>
            <a:r>
              <a:rPr lang="nl-NL" sz="1200" b="1">
                <a:solidFill>
                  <a:srgbClr val="4D4D4D"/>
                </a:solidFill>
                <a:latin typeface="Calibri Light"/>
              </a:rPr>
              <a:t>interpreteren</a:t>
            </a:r>
            <a:r>
              <a:rPr lang="nl-NL" sz="1200">
                <a:solidFill>
                  <a:srgbClr val="4D4D4D"/>
                </a:solidFill>
                <a:latin typeface="Calibri Light"/>
              </a:rPr>
              <a:t> en </a:t>
            </a:r>
            <a:r>
              <a:rPr lang="nl-NL" sz="1200" b="1">
                <a:solidFill>
                  <a:srgbClr val="4D4D4D"/>
                </a:solidFill>
                <a:latin typeface="Calibri Light"/>
              </a:rPr>
              <a:t>implementeren</a:t>
            </a:r>
            <a:r>
              <a:rPr lang="nl-NL" sz="1200">
                <a:solidFill>
                  <a:srgbClr val="4D4D4D"/>
                </a:solidFill>
                <a:latin typeface="Calibri Light"/>
              </a:rPr>
              <a:t> van </a:t>
            </a:r>
            <a:r>
              <a:rPr lang="nl-NL" sz="1200" b="1">
                <a:solidFill>
                  <a:srgbClr val="4D4D4D"/>
                </a:solidFill>
                <a:latin typeface="Calibri Light"/>
              </a:rPr>
              <a:t>adviezen</a:t>
            </a:r>
            <a:r>
              <a:rPr lang="nl-NL" sz="1200">
                <a:solidFill>
                  <a:srgbClr val="4D4D4D"/>
                </a:solidFill>
                <a:latin typeface="Calibri Light"/>
              </a:rPr>
              <a:t>/</a:t>
            </a:r>
            <a:r>
              <a:rPr lang="nl-NL" sz="1200" b="1">
                <a:solidFill>
                  <a:srgbClr val="4D4D4D"/>
                </a:solidFill>
                <a:latin typeface="Calibri Light"/>
              </a:rPr>
              <a:t>tools</a:t>
            </a:r>
            <a:r>
              <a:rPr lang="nl-NL" sz="1200">
                <a:solidFill>
                  <a:srgbClr val="4D4D4D"/>
                </a:solidFill>
                <a:latin typeface="Calibri Light"/>
              </a:rPr>
              <a:t> van </a:t>
            </a:r>
            <a:r>
              <a:rPr lang="nl-NL" sz="1200" b="1">
                <a:solidFill>
                  <a:srgbClr val="4D4D4D"/>
                </a:solidFill>
                <a:latin typeface="Calibri Light"/>
              </a:rPr>
              <a:t>externe</a:t>
            </a:r>
            <a:r>
              <a:rPr lang="nl-NL" sz="1200">
                <a:solidFill>
                  <a:srgbClr val="4D4D4D"/>
                </a:solidFill>
                <a:latin typeface="Calibri Light"/>
              </a:rPr>
              <a:t> adviseurs/leveranciers.</a:t>
            </a:r>
            <a:endParaRPr lang="nl-NL" sz="1200">
              <a:solidFill>
                <a:prstClr val="black"/>
              </a:solidFill>
              <a:latin typeface="Calibri Light"/>
            </a:endParaRPr>
          </a:p>
        </p:txBody>
      </p:sp>
      <p:sp>
        <p:nvSpPr>
          <p:cNvPr id="22" name="Rechthoek 21">
            <a:extLst>
              <a:ext uri="{FF2B5EF4-FFF2-40B4-BE49-F238E27FC236}">
                <a16:creationId xmlns:a16="http://schemas.microsoft.com/office/drawing/2014/main" id="{AD44B331-0029-46B1-A9EF-C66A820F4967}"/>
              </a:ext>
            </a:extLst>
          </p:cNvPr>
          <p:cNvSpPr/>
          <p:nvPr/>
        </p:nvSpPr>
        <p:spPr>
          <a:xfrm>
            <a:off x="4710112" y="2469745"/>
            <a:ext cx="4165456" cy="789128"/>
          </a:xfrm>
          <a:prstGeom prst="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27000" tIns="8100" rIns="27000" bIns="3429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Besturen en vergelijken van procesprestaties/</a:t>
            </a:r>
            <a:r>
              <a:rPr lang="nl-NL" sz="1200" err="1">
                <a:solidFill>
                  <a:srgbClr val="4D4D4D"/>
                </a:solidFill>
                <a:latin typeface="Calibri Light"/>
              </a:rPr>
              <a:t>KPI’s</a:t>
            </a:r>
            <a:r>
              <a:rPr lang="nl-NL" sz="1200">
                <a:solidFill>
                  <a:srgbClr val="4D4D4D"/>
                </a:solidFill>
                <a:latin typeface="Calibri Light"/>
              </a:rPr>
              <a:t> binnen en buiten de Netbeheerders</a:t>
            </a:r>
          </a:p>
        </p:txBody>
      </p:sp>
      <p:sp>
        <p:nvSpPr>
          <p:cNvPr id="23" name="Rechthoek 22">
            <a:extLst>
              <a:ext uri="{FF2B5EF4-FFF2-40B4-BE49-F238E27FC236}">
                <a16:creationId xmlns:a16="http://schemas.microsoft.com/office/drawing/2014/main" id="{47E410E2-1ACB-41A5-A05A-4876BA145536}"/>
              </a:ext>
            </a:extLst>
          </p:cNvPr>
          <p:cNvSpPr/>
          <p:nvPr/>
        </p:nvSpPr>
        <p:spPr>
          <a:xfrm>
            <a:off x="4710111" y="4011841"/>
            <a:ext cx="4165456" cy="779887"/>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Hergebruik </a:t>
            </a:r>
            <a:r>
              <a:rPr lang="nl-NL" sz="1200">
                <a:solidFill>
                  <a:srgbClr val="4D4D4D"/>
                </a:solidFill>
                <a:latin typeface="Calibri Light"/>
              </a:rPr>
              <a:t>best </a:t>
            </a:r>
            <a:r>
              <a:rPr lang="nl-NL" sz="1200" err="1">
                <a:solidFill>
                  <a:srgbClr val="4D4D4D"/>
                </a:solidFill>
                <a:latin typeface="Calibri Light"/>
              </a:rPr>
              <a:t>practices</a:t>
            </a:r>
            <a:r>
              <a:rPr lang="nl-NL" sz="1200">
                <a:solidFill>
                  <a:srgbClr val="4D4D4D"/>
                </a:solidFill>
                <a:latin typeface="Calibri Light"/>
              </a:rPr>
              <a:t> van collega netbeheerders =&gt; versnelling energie-ecosysteem</a:t>
            </a:r>
          </a:p>
        </p:txBody>
      </p:sp>
      <p:pic>
        <p:nvPicPr>
          <p:cNvPr id="18" name="Afbeelding 17">
            <a:extLst>
              <a:ext uri="{FF2B5EF4-FFF2-40B4-BE49-F238E27FC236}">
                <a16:creationId xmlns:a16="http://schemas.microsoft.com/office/drawing/2014/main" id="{F370EE25-F534-479A-BF19-944FB36B5234}"/>
              </a:ext>
            </a:extLst>
          </p:cNvPr>
          <p:cNvPicPr>
            <a:picLocks noChangeAspect="1"/>
          </p:cNvPicPr>
          <p:nvPr/>
        </p:nvPicPr>
        <p:blipFill>
          <a:blip r:embed="rId3"/>
          <a:stretch>
            <a:fillRect/>
          </a:stretch>
        </p:blipFill>
        <p:spPr>
          <a:xfrm>
            <a:off x="7605494" y="135626"/>
            <a:ext cx="1401647" cy="359100"/>
          </a:xfrm>
          <a:prstGeom prst="rect">
            <a:avLst/>
          </a:prstGeom>
        </p:spPr>
      </p:pic>
      <p:sp>
        <p:nvSpPr>
          <p:cNvPr id="19" name="Tijdelijke aanduiding voor dianummer 2">
            <a:extLst>
              <a:ext uri="{FF2B5EF4-FFF2-40B4-BE49-F238E27FC236}">
                <a16:creationId xmlns:a16="http://schemas.microsoft.com/office/drawing/2014/main" id="{D1689DE2-3B0E-4889-985C-5E98D8D0CC75}"/>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21</a:t>
            </a:fld>
            <a:endParaRPr lang="en-GB" sz="750">
              <a:solidFill>
                <a:srgbClr val="625D62">
                  <a:tint val="75000"/>
                </a:srgbClr>
              </a:solidFill>
              <a:latin typeface="Arial"/>
            </a:endParaRPr>
          </a:p>
        </p:txBody>
      </p:sp>
    </p:spTree>
    <p:extLst>
      <p:ext uri="{BB962C8B-B14F-4D97-AF65-F5344CB8AC3E}">
        <p14:creationId xmlns:p14="http://schemas.microsoft.com/office/powerpoint/2010/main" val="243141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6321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Usecases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voor Netbeheerders: Waar is het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 voor te gebruiken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7" name="Rechthoek 6">
            <a:extLst>
              <a:ext uri="{FF2B5EF4-FFF2-40B4-BE49-F238E27FC236}">
                <a16:creationId xmlns:a16="http://schemas.microsoft.com/office/drawing/2014/main" id="{22B01B1F-910B-408C-9A00-1CFDF5D16BFD}"/>
              </a:ext>
            </a:extLst>
          </p:cNvPr>
          <p:cNvSpPr/>
          <p:nvPr/>
        </p:nvSpPr>
        <p:spPr>
          <a:xfrm>
            <a:off x="452842" y="946870"/>
            <a:ext cx="8432479" cy="4340547"/>
          </a:xfrm>
          <a:prstGeom prst="rect">
            <a:avLst/>
          </a:prstGeom>
        </p:spPr>
        <p:txBody>
          <a:bodyPr wrap="square">
            <a:spAutoFit/>
          </a:bodyPr>
          <a:lstStyle/>
          <a:p>
            <a:pPr lvl="0">
              <a:lnSpc>
                <a:spcPct val="120000"/>
              </a:lnSpc>
              <a:buClr>
                <a:srgbClr val="008EBE"/>
              </a:buClr>
            </a:pPr>
            <a:r>
              <a:rPr lang="nl-NL" sz="1050" b="1">
                <a:solidFill>
                  <a:srgbClr val="605B9D"/>
                </a:solidFill>
                <a:latin typeface="Microsoft JhengHei Light"/>
                <a:cs typeface="Calibri Light" panose="020F0302020204030204" pitchFamily="34" charset="0"/>
              </a:rPr>
              <a:t>Change</a:t>
            </a:r>
          </a:p>
          <a:p>
            <a:pPr marL="214313" indent="-214313">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panose="020F0302020204030204" pitchFamily="34" charset="0"/>
              </a:rPr>
              <a:t>Klopt de focus van de ontwikkeling met de strategische focus?</a:t>
            </a:r>
          </a:p>
          <a:p>
            <a:pPr marL="214313" indent="-214313">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panose="020F0302020204030204" pitchFamily="34" charset="0"/>
              </a:rPr>
              <a:t>Klopt de focus van de ontwikkeling met de knelpunten in processen, geredeneerd vanuit de </a:t>
            </a:r>
            <a:r>
              <a:rPr lang="nl-NL" sz="1050" err="1">
                <a:solidFill>
                  <a:srgbClr val="605B9D"/>
                </a:solidFill>
                <a:latin typeface="Microsoft JhengHei Light"/>
                <a:cs typeface="Calibri Light" panose="020F0302020204030204" pitchFamily="34" charset="0"/>
              </a:rPr>
              <a:t>capability</a:t>
            </a:r>
            <a:r>
              <a:rPr lang="nl-NL" sz="1050">
                <a:solidFill>
                  <a:srgbClr val="605B9D"/>
                </a:solidFill>
                <a:latin typeface="Microsoft JhengHei Light"/>
                <a:cs typeface="Calibri Light" panose="020F0302020204030204" pitchFamily="34" charset="0"/>
              </a:rPr>
              <a:t> in plaats van uit het proces</a:t>
            </a:r>
          </a:p>
          <a:p>
            <a:pPr marL="214313" indent="-214313">
              <a:lnSpc>
                <a:spcPct val="120000"/>
              </a:lnSpc>
              <a:buClr>
                <a:srgbClr val="008EBE"/>
              </a:buClr>
              <a:buFont typeface="Arial" panose="020B0604020202020204" pitchFamily="34" charset="0"/>
              <a:buChar char="•"/>
            </a:pPr>
            <a:r>
              <a:rPr lang="nl-NL" sz="1050" err="1">
                <a:solidFill>
                  <a:srgbClr val="605B9D"/>
                </a:solidFill>
                <a:latin typeface="Microsoft JhengHei Light"/>
                <a:cs typeface="Calibri Light" panose="020F0302020204030204" pitchFamily="34" charset="0"/>
              </a:rPr>
              <a:t>Capability</a:t>
            </a:r>
            <a:r>
              <a:rPr lang="nl-NL" sz="1050">
                <a:solidFill>
                  <a:srgbClr val="605B9D"/>
                </a:solidFill>
                <a:latin typeface="Microsoft JhengHei Light"/>
                <a:cs typeface="Calibri Light" panose="020F0302020204030204" pitchFamily="34" charset="0"/>
              </a:rPr>
              <a:t> map </a:t>
            </a:r>
            <a:r>
              <a:rPr lang="nl-NL" sz="1050" err="1">
                <a:solidFill>
                  <a:srgbClr val="605B9D"/>
                </a:solidFill>
                <a:latin typeface="Microsoft JhengHei Light"/>
                <a:cs typeface="Calibri Light" panose="020F0302020204030204" pitchFamily="34" charset="0"/>
              </a:rPr>
              <a:t>Ist</a:t>
            </a:r>
            <a:r>
              <a:rPr lang="nl-NL" sz="1050">
                <a:solidFill>
                  <a:srgbClr val="605B9D"/>
                </a:solidFill>
                <a:latin typeface="Microsoft JhengHei Light"/>
                <a:cs typeface="Calibri Light" panose="020F0302020204030204" pitchFamily="34" charset="0"/>
              </a:rPr>
              <a:t> en </a:t>
            </a:r>
            <a:r>
              <a:rPr lang="nl-NL" sz="1050" err="1">
                <a:solidFill>
                  <a:srgbClr val="605B9D"/>
                </a:solidFill>
                <a:latin typeface="Microsoft JhengHei Light"/>
                <a:cs typeface="Calibri Light" panose="020F0302020204030204" pitchFamily="34" charset="0"/>
              </a:rPr>
              <a:t>Soll</a:t>
            </a:r>
            <a:r>
              <a:rPr lang="nl-NL" sz="1050">
                <a:solidFill>
                  <a:srgbClr val="605B9D"/>
                </a:solidFill>
                <a:latin typeface="Microsoft JhengHei Light"/>
                <a:cs typeface="Calibri Light" panose="020F0302020204030204" pitchFamily="34" charset="0"/>
              </a:rPr>
              <a:t>.</a:t>
            </a:r>
          </a:p>
          <a:p>
            <a:pPr marL="214313" indent="-214313">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panose="020F0302020204030204" pitchFamily="34" charset="0"/>
              </a:rPr>
              <a:t>Change inzichtelijk onafhankelijk van organisatiewijze op dashboard/KPI.</a:t>
            </a:r>
          </a:p>
          <a:p>
            <a:pPr marL="214313" indent="-214313">
              <a:lnSpc>
                <a:spcPct val="120000"/>
              </a:lnSpc>
              <a:buClr>
                <a:srgbClr val="008EBE"/>
              </a:buClr>
              <a:buFont typeface="Arial" panose="020B0604020202020204" pitchFamily="34" charset="0"/>
              <a:buChar char="•"/>
            </a:pPr>
            <a:endParaRPr lang="nl-NL" sz="1050">
              <a:solidFill>
                <a:srgbClr val="605B9D"/>
              </a:solidFill>
              <a:latin typeface="Microsoft JhengHei Light"/>
              <a:cs typeface="Calibri Light" panose="020F0302020204030204" pitchFamily="34" charset="0"/>
            </a:endParaRPr>
          </a:p>
          <a:p>
            <a:pPr lvl="0">
              <a:lnSpc>
                <a:spcPct val="120000"/>
              </a:lnSpc>
              <a:buClr>
                <a:srgbClr val="008EBE"/>
              </a:buClr>
            </a:pPr>
            <a:r>
              <a:rPr lang="nl-NL" sz="1050" b="1">
                <a:solidFill>
                  <a:srgbClr val="605B9D"/>
                </a:solidFill>
                <a:latin typeface="Microsoft JhengHei Light"/>
                <a:cs typeface="Calibri Light" panose="020F0302020204030204" pitchFamily="34" charset="0"/>
              </a:rPr>
              <a:t>Organisatie/reorganisatie</a:t>
            </a:r>
          </a:p>
          <a:p>
            <a:pPr marL="214313" indent="-214313">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panose="020F0302020204030204" pitchFamily="34" charset="0"/>
              </a:rPr>
              <a:t>Toekennen van verantwoordelijkheden.</a:t>
            </a: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r>
              <a:rPr lang="nl-NL" sz="1050" b="1">
                <a:solidFill>
                  <a:srgbClr val="30297F"/>
                </a:solidFill>
                <a:latin typeface="Microsoft JhengHei Light"/>
                <a:ea typeface="Microsoft JhengHei Light"/>
                <a:cs typeface="Calibri Light" panose="020F0302020204030204" pitchFamily="34" charset="0"/>
              </a:rPr>
              <a:t>Run/operatie</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Benchmarking.</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Waarde ketens (template beschikbaar zie uitwerking).</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Identificeer knelpunten in het proces/de waardeketen.</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Strategie </a:t>
            </a:r>
            <a:r>
              <a:rPr lang="nl-NL" sz="1050" err="1">
                <a:solidFill>
                  <a:srgbClr val="30297F"/>
                </a:solidFill>
                <a:latin typeface="Microsoft JhengHei Light"/>
                <a:ea typeface="Microsoft JhengHei Light"/>
                <a:cs typeface="Calibri Light" panose="020F0302020204030204" pitchFamily="34" charset="0"/>
              </a:rPr>
              <a:t>mapping</a:t>
            </a:r>
            <a:r>
              <a:rPr lang="nl-NL" sz="1050">
                <a:solidFill>
                  <a:srgbClr val="30297F"/>
                </a:solidFill>
                <a:latin typeface="Microsoft JhengHei Light"/>
                <a:ea typeface="Microsoft JhengHei Light"/>
                <a:cs typeface="Calibri Light" panose="020F0302020204030204" pitchFamily="34" charset="0"/>
              </a:rPr>
              <a:t> op </a:t>
            </a:r>
            <a:r>
              <a:rPr lang="nl-NL" sz="1050" err="1">
                <a:solidFill>
                  <a:srgbClr val="30297F"/>
                </a:solidFill>
                <a:latin typeface="Microsoft JhengHei Light"/>
                <a:ea typeface="Microsoft JhengHei Light"/>
                <a:cs typeface="Calibri Light" panose="020F0302020204030204" pitchFamily="34" charset="0"/>
              </a:rPr>
              <a:t>Capabilities</a:t>
            </a:r>
            <a:r>
              <a:rPr lang="nl-NL" sz="1050">
                <a:solidFill>
                  <a:srgbClr val="30297F"/>
                </a:solidFill>
                <a:latin typeface="Microsoft JhengHei Light"/>
                <a:ea typeface="Microsoft JhengHei Light"/>
                <a:cs typeface="Calibri Light" panose="020F0302020204030204" pitchFamily="34" charset="0"/>
              </a:rPr>
              <a:t>: procesknelpunt (mensen, kennis, kunde), prioriteit aan strategische doelen (</a:t>
            </a:r>
            <a:r>
              <a:rPr lang="nl-NL" sz="1050" err="1">
                <a:solidFill>
                  <a:srgbClr val="30297F"/>
                </a:solidFill>
                <a:latin typeface="Microsoft JhengHei Light"/>
                <a:ea typeface="Microsoft JhengHei Light"/>
                <a:cs typeface="Calibri Light" panose="020F0302020204030204" pitchFamily="34" charset="0"/>
              </a:rPr>
              <a:t>Capability</a:t>
            </a:r>
            <a:r>
              <a:rPr lang="nl-NL" sz="1050">
                <a:solidFill>
                  <a:srgbClr val="30297F"/>
                </a:solidFill>
                <a:latin typeface="Microsoft JhengHei Light"/>
                <a:ea typeface="Microsoft JhengHei Light"/>
                <a:cs typeface="Calibri Light" panose="020F0302020204030204" pitchFamily="34" charset="0"/>
              </a:rPr>
              <a:t> map </a:t>
            </a:r>
            <a:r>
              <a:rPr lang="nl-NL" sz="1050" err="1">
                <a:solidFill>
                  <a:srgbClr val="30297F"/>
                </a:solidFill>
                <a:latin typeface="Microsoft JhengHei Light"/>
                <a:ea typeface="Microsoft JhengHei Light"/>
                <a:cs typeface="Calibri Light" panose="020F0302020204030204" pitchFamily="34" charset="0"/>
              </a:rPr>
              <a:t>Soll</a:t>
            </a:r>
            <a:r>
              <a:rPr lang="nl-NL" sz="1050">
                <a:solidFill>
                  <a:srgbClr val="30297F"/>
                </a:solidFill>
                <a:latin typeface="Microsoft JhengHei Light"/>
                <a:ea typeface="Microsoft JhengHei Light"/>
                <a:cs typeface="Calibri Light" panose="020F0302020204030204" pitchFamily="34" charset="0"/>
              </a:rPr>
              <a:t> en Change dashboard) klopt de change focus/capaciteit..</a:t>
            </a:r>
          </a:p>
          <a:p>
            <a:pPr marL="214313" indent="-214313">
              <a:lnSpc>
                <a:spcPct val="120000"/>
              </a:lnSpc>
              <a:buClr>
                <a:srgbClr val="008EBE"/>
              </a:buClr>
              <a:buFont typeface="Arial" panose="020B0604020202020204" pitchFamily="34" charset="0"/>
              <a:buChar cha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r>
              <a:rPr lang="nl-NL" sz="1050" b="1">
                <a:solidFill>
                  <a:srgbClr val="30297F"/>
                </a:solidFill>
                <a:latin typeface="Microsoft JhengHei Light"/>
                <a:ea typeface="Microsoft JhengHei Light"/>
                <a:cs typeface="Calibri Light" panose="020F0302020204030204" pitchFamily="34" charset="0"/>
              </a:rPr>
              <a:t>Gezamenlijk met de sector zelfde ‘taal’</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Hergebruik best </a:t>
            </a:r>
            <a:r>
              <a:rPr lang="nl-NL" sz="1050" err="1">
                <a:solidFill>
                  <a:srgbClr val="30297F"/>
                </a:solidFill>
                <a:latin typeface="Microsoft JhengHei Light"/>
                <a:ea typeface="Microsoft JhengHei Light"/>
                <a:cs typeface="Calibri Light" panose="020F0302020204030204" pitchFamily="34" charset="0"/>
              </a:rPr>
              <a:t>practice</a:t>
            </a:r>
            <a:r>
              <a:rPr lang="nl-NL" sz="1050">
                <a:solidFill>
                  <a:srgbClr val="30297F"/>
                </a:solidFill>
                <a:latin typeface="Microsoft JhengHei Light"/>
                <a:ea typeface="Microsoft JhengHei Light"/>
                <a:cs typeface="Calibri Light" panose="020F0302020204030204" pitchFamily="34" charset="0"/>
              </a:rPr>
              <a:t>.</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1x wiel uit vinden en makkelijker onderling delen.</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Eenduidigere communicatie met omgeving, zoals met consultancy </a:t>
            </a:r>
            <a:r>
              <a:rPr lang="nl-NL" sz="1050" err="1">
                <a:solidFill>
                  <a:srgbClr val="30297F"/>
                </a:solidFill>
                <a:latin typeface="Microsoft JhengHei Light"/>
                <a:ea typeface="Microsoft JhengHei Light"/>
                <a:cs typeface="Calibri Light" panose="020F0302020204030204" pitchFamily="34" charset="0"/>
              </a:rPr>
              <a:t>bureau’s</a:t>
            </a:r>
            <a:r>
              <a:rPr lang="nl-NL" sz="1050">
                <a:solidFill>
                  <a:srgbClr val="30297F"/>
                </a:solidFill>
                <a:latin typeface="Microsoft JhengHei Light"/>
                <a:ea typeface="Microsoft JhengHei Light"/>
                <a:cs typeface="Calibri Light" panose="020F0302020204030204" pitchFamily="34" charset="0"/>
              </a:rPr>
              <a:t>.</a:t>
            </a: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B13CB0AB-67BC-44CB-A29D-7CE7F93B6B4E}"/>
              </a:ext>
            </a:extLst>
          </p:cNvPr>
          <p:cNvPicPr>
            <a:picLocks noChangeAspect="1"/>
          </p:cNvPicPr>
          <p:nvPr/>
        </p:nvPicPr>
        <p:blipFill>
          <a:blip r:embed="rId2"/>
          <a:stretch>
            <a:fillRect/>
          </a:stretch>
        </p:blipFill>
        <p:spPr>
          <a:xfrm>
            <a:off x="7605494" y="135626"/>
            <a:ext cx="1401647" cy="359100"/>
          </a:xfrm>
          <a:prstGeom prst="rect">
            <a:avLst/>
          </a:prstGeom>
        </p:spPr>
      </p:pic>
      <p:sp>
        <p:nvSpPr>
          <p:cNvPr id="8" name="Tijdelijke aanduiding voor dianummer 2">
            <a:extLst>
              <a:ext uri="{FF2B5EF4-FFF2-40B4-BE49-F238E27FC236}">
                <a16:creationId xmlns:a16="http://schemas.microsoft.com/office/drawing/2014/main" id="{EAB8C448-7348-4B12-8269-30988DF6065E}"/>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22</a:t>
            </a:fld>
            <a:endParaRPr lang="en-GB" sz="750">
              <a:solidFill>
                <a:srgbClr val="625D62">
                  <a:tint val="75000"/>
                </a:srgbClr>
              </a:solidFill>
              <a:latin typeface="Arial"/>
            </a:endParaRPr>
          </a:p>
        </p:txBody>
      </p:sp>
    </p:spTree>
    <p:extLst>
      <p:ext uri="{BB962C8B-B14F-4D97-AF65-F5344CB8AC3E}">
        <p14:creationId xmlns:p14="http://schemas.microsoft.com/office/powerpoint/2010/main" val="88848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35676" y="65445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Showcases: Waar passen Netbeheerders nu 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modellen toe</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Rechthoek 1">
            <a:extLst>
              <a:ext uri="{FF2B5EF4-FFF2-40B4-BE49-F238E27FC236}">
                <a16:creationId xmlns:a16="http://schemas.microsoft.com/office/drawing/2014/main" id="{15F21233-5850-45AC-9F3A-2598C4D9F50F}"/>
              </a:ext>
            </a:extLst>
          </p:cNvPr>
          <p:cNvSpPr/>
          <p:nvPr/>
        </p:nvSpPr>
        <p:spPr>
          <a:xfrm>
            <a:off x="477702" y="1035506"/>
            <a:ext cx="8432479" cy="3562450"/>
          </a:xfrm>
          <a:prstGeom prst="rect">
            <a:avLst/>
          </a:prstGeom>
        </p:spPr>
        <p:txBody>
          <a:bodyPr wrap="square">
            <a:spAutoFit/>
          </a:bodyPr>
          <a:lstStyle/>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Teamindelingen organiseren (ketenteams, functieteams) koppelen business </a:t>
            </a:r>
            <a:r>
              <a:rPr lang="nl-NL" sz="1200" err="1">
                <a:solidFill>
                  <a:srgbClr val="30297F"/>
                </a:solidFill>
                <a:latin typeface="Microsoft JhengHei Light"/>
                <a:ea typeface="Microsoft JhengHei Light"/>
                <a:cs typeface="+mn-lt"/>
              </a:rPr>
              <a:t>capabilities</a:t>
            </a:r>
            <a:r>
              <a:rPr lang="nl-NL" sz="1200">
                <a:solidFill>
                  <a:srgbClr val="30297F"/>
                </a:solidFill>
                <a:latin typeface="Microsoft JhengHei Light"/>
                <a:ea typeface="Microsoft JhengHei Light"/>
                <a:cs typeface="+mn-lt"/>
              </a:rPr>
              <a:t> (Stedin).</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Scherp maken welke business </a:t>
            </a:r>
            <a:r>
              <a:rPr lang="nl-NL" sz="1200" err="1">
                <a:solidFill>
                  <a:srgbClr val="30297F"/>
                </a:solidFill>
                <a:latin typeface="Microsoft JhengHei Light"/>
                <a:ea typeface="Microsoft JhengHei Light"/>
                <a:cs typeface="+mn-lt"/>
              </a:rPr>
              <a:t>capabilities</a:t>
            </a:r>
            <a:r>
              <a:rPr lang="nl-NL" sz="1200">
                <a:solidFill>
                  <a:srgbClr val="30297F"/>
                </a:solidFill>
                <a:latin typeface="Microsoft JhengHei Light"/>
                <a:ea typeface="Microsoft JhengHei Light"/>
                <a:cs typeface="+mn-lt"/>
              </a:rPr>
              <a:t> onderscheidend zijn voor het slagen van strategische doelen (</a:t>
            </a:r>
            <a:r>
              <a:rPr lang="nl-NL" sz="1200" err="1">
                <a:solidFill>
                  <a:srgbClr val="30297F"/>
                </a:solidFill>
                <a:latin typeface="Microsoft JhengHei Light"/>
                <a:ea typeface="Microsoft JhengHei Light"/>
                <a:cs typeface="+mn-lt"/>
              </a:rPr>
              <a:t>Alliander</a:t>
            </a:r>
            <a:r>
              <a:rPr lang="nl-NL" sz="1200">
                <a:solidFill>
                  <a:srgbClr val="30297F"/>
                </a:solidFill>
                <a:latin typeface="Microsoft JhengHei Light"/>
                <a:ea typeface="Microsoft JhengHei Light"/>
                <a:cs typeface="+mn-l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Scherper maken in welke mate een </a:t>
            </a:r>
            <a:r>
              <a:rPr lang="nl-NL" sz="1200" err="1">
                <a:solidFill>
                  <a:srgbClr val="30297F"/>
                </a:solidFill>
                <a:latin typeface="Microsoft JhengHei Light"/>
                <a:ea typeface="Microsoft JhengHei Light"/>
                <a:cs typeface="+mn-lt"/>
              </a:rPr>
              <a:t>epic</a:t>
            </a:r>
            <a:r>
              <a:rPr lang="nl-NL" sz="1200">
                <a:solidFill>
                  <a:srgbClr val="30297F"/>
                </a:solidFill>
                <a:latin typeface="Microsoft JhengHei Light"/>
                <a:ea typeface="Microsoft JhengHei Light"/>
                <a:cs typeface="+mn-lt"/>
              </a:rPr>
              <a:t> bijdraagt aan een strategisch doel (</a:t>
            </a:r>
            <a:r>
              <a:rPr lang="nl-NL" sz="1200" err="1">
                <a:solidFill>
                  <a:srgbClr val="30297F"/>
                </a:solidFill>
                <a:latin typeface="Microsoft JhengHei Light"/>
                <a:ea typeface="Microsoft JhengHei Light"/>
                <a:cs typeface="+mn-lt"/>
              </a:rPr>
              <a:t>Alliander</a:t>
            </a:r>
            <a:r>
              <a:rPr lang="nl-NL" sz="1200">
                <a:solidFill>
                  <a:srgbClr val="30297F"/>
                </a:solidFill>
                <a:latin typeface="Microsoft JhengHei Light"/>
                <a:ea typeface="Microsoft JhengHei Light"/>
                <a:cs typeface="+mn-lt"/>
              </a:rPr>
              <a:t>).</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Prioriteren van </a:t>
            </a:r>
            <a:r>
              <a:rPr lang="nl-NL" sz="1200" err="1">
                <a:solidFill>
                  <a:srgbClr val="30297F"/>
                </a:solidFill>
                <a:latin typeface="Microsoft JhengHei Light"/>
                <a:ea typeface="Microsoft JhengHei Light"/>
                <a:cs typeface="+mn-lt"/>
              </a:rPr>
              <a:t>epics</a:t>
            </a:r>
            <a:r>
              <a:rPr lang="nl-NL" sz="1200">
                <a:solidFill>
                  <a:srgbClr val="30297F"/>
                </a:solidFill>
                <a:latin typeface="Microsoft JhengHei Light"/>
                <a:ea typeface="Microsoft JhengHei Light"/>
                <a:cs typeface="+mn-lt"/>
              </a:rPr>
              <a:t> binnen de portfolio (</a:t>
            </a:r>
            <a:r>
              <a:rPr lang="nl-NL" sz="1200" err="1">
                <a:solidFill>
                  <a:srgbClr val="30297F"/>
                </a:solidFill>
                <a:latin typeface="Microsoft JhengHei Light"/>
                <a:ea typeface="Microsoft JhengHei Light"/>
                <a:cs typeface="+mn-lt"/>
              </a:rPr>
              <a:t>Enexis</a:t>
            </a:r>
            <a:r>
              <a:rPr lang="nl-NL" sz="1200">
                <a:solidFill>
                  <a:srgbClr val="30297F"/>
                </a:solidFill>
                <a:latin typeface="Microsoft JhengHei Light"/>
                <a:ea typeface="Microsoft JhengHei Light"/>
                <a:cs typeface="+mn-l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Impact bepalen van </a:t>
            </a:r>
            <a:r>
              <a:rPr lang="nl-NL" sz="1200" err="1">
                <a:solidFill>
                  <a:srgbClr val="30297F"/>
                </a:solidFill>
                <a:latin typeface="Microsoft JhengHei Light"/>
                <a:ea typeface="Microsoft JhengHei Light"/>
                <a:cs typeface="+mn-lt"/>
              </a:rPr>
              <a:t>epics</a:t>
            </a:r>
            <a:r>
              <a:rPr lang="nl-NL" sz="1200">
                <a:solidFill>
                  <a:srgbClr val="30297F"/>
                </a:solidFill>
                <a:latin typeface="Microsoft JhengHei Light"/>
                <a:ea typeface="Microsoft JhengHei Light"/>
                <a:cs typeface="+mn-lt"/>
              </a:rPr>
              <a:t> (op organisatie, proces, systeem) (Stedin).</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Afbakenen van grenzen van applicatie/</a:t>
            </a:r>
            <a:r>
              <a:rPr lang="nl-NL" sz="1200" err="1">
                <a:solidFill>
                  <a:srgbClr val="30297F"/>
                </a:solidFill>
                <a:latin typeface="Microsoft JhengHei Light"/>
                <a:ea typeface="Microsoft JhengHei Light"/>
                <a:cs typeface="+mn-lt"/>
              </a:rPr>
              <a:t>api</a:t>
            </a:r>
            <a:r>
              <a:rPr lang="nl-NL" sz="1200">
                <a:solidFill>
                  <a:srgbClr val="30297F"/>
                </a:solidFill>
                <a:latin typeface="Microsoft JhengHei Light"/>
                <a:ea typeface="Microsoft JhengHei Light"/>
                <a:cs typeface="+mn-lt"/>
              </a:rPr>
              <a:t> ontkoppeld op L3 (Stedin) .</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Calibri Light"/>
              </a:rPr>
              <a:t>Gezamenlijke sectortaal (in SAP IS-U exercitie </a:t>
            </a:r>
            <a:r>
              <a:rPr lang="nl-NL" sz="1200" err="1">
                <a:solidFill>
                  <a:srgbClr val="30297F"/>
                </a:solidFill>
                <a:latin typeface="Microsoft JhengHei Light"/>
                <a:ea typeface="Microsoft JhengHei Light"/>
                <a:cs typeface="Calibri Light"/>
              </a:rPr>
              <a:t>Alliander+Stedin</a:t>
            </a:r>
            <a:r>
              <a:rPr lang="nl-NL" sz="1200">
                <a:solidFill>
                  <a:srgbClr val="30297F"/>
                </a:solidFill>
                <a:latin typeface="Microsoft JhengHei Light"/>
                <a:ea typeface="Microsoft JhengHei Light"/>
                <a:cs typeface="Calibri Ligh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Calibri Light"/>
              </a:rPr>
              <a:t>Inzichtelijk maken welke business </a:t>
            </a:r>
            <a:r>
              <a:rPr lang="nl-NL" sz="1200" err="1">
                <a:solidFill>
                  <a:srgbClr val="30297F"/>
                </a:solidFill>
                <a:latin typeface="Microsoft JhengHei Light"/>
                <a:ea typeface="Microsoft JhengHei Light"/>
                <a:cs typeface="Calibri Light"/>
              </a:rPr>
              <a:t>capabilities</a:t>
            </a:r>
            <a:r>
              <a:rPr lang="nl-NL" sz="1200">
                <a:solidFill>
                  <a:srgbClr val="30297F"/>
                </a:solidFill>
                <a:latin typeface="Microsoft JhengHei Light"/>
                <a:ea typeface="Microsoft JhengHei Light"/>
                <a:cs typeface="Calibri Light"/>
              </a:rPr>
              <a:t> nodig zijn en gebruikt worden in een </a:t>
            </a:r>
            <a:r>
              <a:rPr lang="nl-NL" sz="1200" err="1">
                <a:solidFill>
                  <a:srgbClr val="30297F"/>
                </a:solidFill>
                <a:latin typeface="Microsoft JhengHei Light"/>
                <a:ea typeface="Microsoft JhengHei Light"/>
                <a:cs typeface="Calibri Light"/>
              </a:rPr>
              <a:t>waardestroom</a:t>
            </a:r>
            <a:r>
              <a:rPr lang="nl-NL" sz="1200">
                <a:solidFill>
                  <a:srgbClr val="30297F"/>
                </a:solidFill>
                <a:latin typeface="Microsoft JhengHei Light"/>
                <a:ea typeface="Microsoft JhengHei Light"/>
                <a:cs typeface="Calibri Light"/>
              </a:rPr>
              <a:t> (volwassenheid). (</a:t>
            </a:r>
            <a:r>
              <a:rPr lang="nl-NL" sz="1200" err="1">
                <a:solidFill>
                  <a:srgbClr val="30297F"/>
                </a:solidFill>
                <a:latin typeface="Microsoft JhengHei Light"/>
                <a:ea typeface="Microsoft JhengHei Light"/>
                <a:cs typeface="Calibri Light"/>
              </a:rPr>
              <a:t>Enexis</a:t>
            </a:r>
            <a:r>
              <a:rPr lang="nl-NL" sz="1200">
                <a:solidFill>
                  <a:srgbClr val="30297F"/>
                </a:solidFill>
                <a:latin typeface="Microsoft JhengHei Light"/>
                <a:ea typeface="Microsoft JhengHei Light"/>
                <a:cs typeface="Calibri Light"/>
              </a:rPr>
              <a:t>)</a:t>
            </a:r>
            <a:r>
              <a:rPr lang="nl-NL" sz="1200">
                <a:solidFill>
                  <a:srgbClr val="30297F"/>
                </a:solidFill>
                <a:latin typeface="Microsoft JhengHei Light"/>
                <a:ea typeface="Microsoft JhengHei Light"/>
                <a:cs typeface="+mn-lt"/>
              </a:rPr>
              <a:t> (Stedin heeft de NBility ref </a:t>
            </a:r>
            <a:r>
              <a:rPr lang="nl-NL" sz="1200" err="1">
                <a:solidFill>
                  <a:srgbClr val="30297F"/>
                </a:solidFill>
                <a:latin typeface="Microsoft JhengHei Light"/>
                <a:ea typeface="Microsoft JhengHei Light"/>
                <a:cs typeface="+mn-lt"/>
              </a:rPr>
              <a:t>arch</a:t>
            </a:r>
            <a:r>
              <a:rPr lang="nl-NL" sz="1200">
                <a:solidFill>
                  <a:srgbClr val="30297F"/>
                </a:solidFill>
                <a:latin typeface="Microsoft JhengHei Light"/>
                <a:ea typeface="Microsoft JhengHei Light"/>
                <a:cs typeface="+mn-lt"/>
              </a:rPr>
              <a:t> benut als blueprint, </a:t>
            </a:r>
            <a:r>
              <a:rPr lang="nl-NL" sz="1200" err="1">
                <a:solidFill>
                  <a:srgbClr val="30297F"/>
                </a:solidFill>
                <a:latin typeface="Microsoft JhengHei Light"/>
                <a:ea typeface="Microsoft JhengHei Light"/>
                <a:cs typeface="+mn-lt"/>
              </a:rPr>
              <a:t>Enexis</a:t>
            </a:r>
            <a:r>
              <a:rPr lang="nl-NL" sz="1200">
                <a:solidFill>
                  <a:srgbClr val="30297F"/>
                </a:solidFill>
                <a:latin typeface="Microsoft JhengHei Light"/>
                <a:ea typeface="Microsoft JhengHei Light"/>
                <a:cs typeface="+mn-lt"/>
              </a:rPr>
              <a:t> heeft volwassenheid bus caps bepaald).</a:t>
            </a:r>
          </a:p>
          <a:p>
            <a:pPr marL="257175" indent="-257175">
              <a:lnSpc>
                <a:spcPct val="150000"/>
              </a:lnSpc>
              <a:buClr>
                <a:srgbClr val="008EBE"/>
              </a:buClr>
              <a:buFont typeface="+mj-lt"/>
              <a:buAutoNum type="arabicPeriod"/>
            </a:pPr>
            <a:r>
              <a:rPr lang="nl-NL" sz="1200">
                <a:solidFill>
                  <a:srgbClr val="30297F"/>
                </a:solidFill>
                <a:latin typeface="Microsoft JhengHei Light"/>
                <a:cs typeface="Calibri Light" panose="020F0302020204030204" pitchFamily="34" charset="0"/>
              </a:rPr>
              <a:t>Analyse voor </a:t>
            </a:r>
            <a:r>
              <a:rPr lang="nl-NL" sz="1200" err="1">
                <a:solidFill>
                  <a:srgbClr val="30297F"/>
                </a:solidFill>
                <a:latin typeface="Microsoft JhengHei Light"/>
                <a:cs typeface="Calibri Light" panose="020F0302020204030204" pitchFamily="34" charset="0"/>
              </a:rPr>
              <a:t>sectorroadmap</a:t>
            </a:r>
            <a:r>
              <a:rPr lang="nl-NL" sz="1200">
                <a:solidFill>
                  <a:srgbClr val="30297F"/>
                </a:solidFill>
                <a:latin typeface="Microsoft JhengHei Light"/>
                <a:cs typeface="Calibri Light" panose="020F0302020204030204" pitchFamily="34" charset="0"/>
              </a:rPr>
              <a:t> per </a:t>
            </a:r>
            <a:r>
              <a:rPr lang="nl-NL" sz="1200" err="1">
                <a:solidFill>
                  <a:srgbClr val="30297F"/>
                </a:solidFill>
                <a:latin typeface="Microsoft JhengHei Light"/>
                <a:cs typeface="Calibri Light" panose="020F0302020204030204" pitchFamily="34" charset="0"/>
              </a:rPr>
              <a:t>capability</a:t>
            </a:r>
            <a:r>
              <a:rPr lang="nl-NL" sz="1200">
                <a:solidFill>
                  <a:srgbClr val="30297F"/>
                </a:solidFill>
                <a:latin typeface="Microsoft JhengHei Light"/>
                <a:cs typeface="Calibri Light" panose="020F0302020204030204" pitchFamily="34" charset="0"/>
              </a:rPr>
              <a:t> (</a:t>
            </a:r>
            <a:r>
              <a:rPr lang="nl-NL" sz="1200" err="1">
                <a:solidFill>
                  <a:srgbClr val="30297F"/>
                </a:solidFill>
                <a:latin typeface="Microsoft JhengHei Light"/>
                <a:cs typeface="Calibri Light" panose="020F0302020204030204" pitchFamily="34" charset="0"/>
              </a:rPr>
              <a:t>Alliander</a:t>
            </a:r>
            <a:r>
              <a:rPr lang="nl-NL" sz="1200">
                <a:solidFill>
                  <a:srgbClr val="30297F"/>
                </a:solidFill>
                <a:latin typeface="Microsoft JhengHei Light"/>
                <a:cs typeface="Calibri Light" panose="020F0302020204030204" pitchFamily="34" charset="0"/>
              </a:rPr>
              <a:t>)</a:t>
            </a:r>
          </a:p>
          <a:p>
            <a:pPr marL="257175" indent="-257175">
              <a:lnSpc>
                <a:spcPct val="150000"/>
              </a:lnSpc>
              <a:buClr>
                <a:srgbClr val="008EBE"/>
              </a:buClr>
              <a:buFont typeface="+mj-lt"/>
              <a:buAutoNum type="arabicPeriod"/>
            </a:pPr>
            <a:r>
              <a:rPr lang="nl-NL" sz="1200">
                <a:solidFill>
                  <a:srgbClr val="30297F"/>
                </a:solidFill>
                <a:latin typeface="Microsoft JhengHei Light"/>
                <a:cs typeface="Calibri Light" panose="020F0302020204030204" pitchFamily="34" charset="0"/>
              </a:rPr>
              <a:t>Formuleren digitale ambitie (</a:t>
            </a:r>
            <a:r>
              <a:rPr lang="nl-NL" sz="1200" err="1">
                <a:solidFill>
                  <a:srgbClr val="30297F"/>
                </a:solidFill>
                <a:latin typeface="Microsoft JhengHei Light"/>
                <a:cs typeface="Calibri Light" panose="020F0302020204030204" pitchFamily="34" charset="0"/>
              </a:rPr>
              <a:t>Gasunie</a:t>
            </a:r>
            <a:r>
              <a:rPr lang="nl-NL" sz="1200">
                <a:solidFill>
                  <a:srgbClr val="30297F"/>
                </a:solidFill>
                <a:latin typeface="Microsoft JhengHei Light"/>
                <a:cs typeface="Calibri Light" panose="020F0302020204030204" pitchFamily="34" charset="0"/>
              </a:rPr>
              <a:t>).</a:t>
            </a:r>
            <a:endParaRPr lang="nl-NL" sz="1200" b="1">
              <a:solidFill>
                <a:srgbClr val="30297F"/>
              </a:solidFill>
              <a:latin typeface="Microsoft JhengHei Light"/>
              <a:ea typeface="Microsoft JhengHei Light"/>
              <a:cs typeface="Calibri Light" panose="020F0302020204030204" pitchFamily="34" charset="0"/>
            </a:endParaRPr>
          </a:p>
          <a:p>
            <a:pPr marL="214313" indent="-214313">
              <a:lnSpc>
                <a:spcPct val="120000"/>
              </a:lnSpc>
              <a:buClr>
                <a:srgbClr val="008EBE"/>
              </a:buClr>
              <a:buFont typeface="Arial"/>
              <a:buChar char="•"/>
            </a:pPr>
            <a:endParaRPr lang="nl-NL" sz="120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endParaRPr lang="nl-NL" sz="1200">
              <a:solidFill>
                <a:srgbClr val="30297F"/>
              </a:solidFill>
              <a:latin typeface="Microsoft JhengHei Light"/>
              <a:ea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EE2A1DB0-E787-4EBA-B89D-7DEAFAA8BADA}"/>
              </a:ext>
            </a:extLst>
          </p:cNvPr>
          <p:cNvPicPr>
            <a:picLocks noChangeAspect="1"/>
          </p:cNvPicPr>
          <p:nvPr/>
        </p:nvPicPr>
        <p:blipFill>
          <a:blip r:embed="rId2"/>
          <a:stretch>
            <a:fillRect/>
          </a:stretch>
        </p:blipFill>
        <p:spPr>
          <a:xfrm>
            <a:off x="7605494" y="135626"/>
            <a:ext cx="1401647" cy="359100"/>
          </a:xfrm>
          <a:prstGeom prst="rect">
            <a:avLst/>
          </a:prstGeom>
        </p:spPr>
      </p:pic>
      <p:sp>
        <p:nvSpPr>
          <p:cNvPr id="7" name="Tijdelijke aanduiding voor dianummer 2">
            <a:extLst>
              <a:ext uri="{FF2B5EF4-FFF2-40B4-BE49-F238E27FC236}">
                <a16:creationId xmlns:a16="http://schemas.microsoft.com/office/drawing/2014/main" id="{701F23FB-8887-4BBD-9347-DA40ADC67315}"/>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23</a:t>
            </a:fld>
            <a:endParaRPr lang="en-GB" sz="750">
              <a:solidFill>
                <a:srgbClr val="625D62">
                  <a:tint val="75000"/>
                </a:srgbClr>
              </a:solidFill>
              <a:latin typeface="Arial"/>
            </a:endParaRPr>
          </a:p>
        </p:txBody>
      </p:sp>
    </p:spTree>
    <p:extLst>
      <p:ext uri="{BB962C8B-B14F-4D97-AF65-F5344CB8AC3E}">
        <p14:creationId xmlns:p14="http://schemas.microsoft.com/office/powerpoint/2010/main" val="2303513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1</a:t>
            </a:r>
          </a:p>
        </p:txBody>
      </p:sp>
      <p:sp>
        <p:nvSpPr>
          <p:cNvPr id="8" name="Tijdelijke aanduiding voor inhoud 7"/>
          <p:cNvSpPr>
            <a:spLocks noGrp="1"/>
          </p:cNvSpPr>
          <p:nvPr>
            <p:ph sz="quarter" idx="14"/>
          </p:nvPr>
        </p:nvSpPr>
        <p:spPr/>
        <p:txBody>
          <a:bodyPr>
            <a:normAutofit/>
          </a:bodyPr>
          <a:lstStyle/>
          <a:p>
            <a:r>
              <a:rPr lang="nl-NL" sz="1050" b="1">
                <a:latin typeface="Microsoft JhengHei Light" panose="020B0304030504040204" pitchFamily="34" charset="-120"/>
                <a:ea typeface="Microsoft JhengHei Light" panose="020B0304030504040204" pitchFamily="34" charset="-120"/>
              </a:rPr>
              <a:t>Waarom zijn er 6 </a:t>
            </a:r>
            <a:r>
              <a:rPr lang="nl-NL" sz="1050" b="1" err="1">
                <a:latin typeface="Microsoft JhengHei Light" panose="020B0304030504040204" pitchFamily="34" charset="-120"/>
                <a:ea typeface="Microsoft JhengHei Light" panose="020B0304030504040204" pitchFamily="34" charset="-120"/>
              </a:rPr>
              <a:t>capability</a:t>
            </a:r>
            <a:r>
              <a:rPr lang="nl-NL" sz="1050" b="1">
                <a:latin typeface="Microsoft JhengHei Light" panose="020B0304030504040204" pitchFamily="34" charset="-120"/>
                <a:ea typeface="Microsoft JhengHei Light" panose="020B0304030504040204" pitchFamily="34" charset="-120"/>
              </a:rPr>
              <a:t> domeinen binnen een netbeheerder?</a:t>
            </a:r>
          </a:p>
          <a:p>
            <a:pPr lvl="1"/>
            <a:r>
              <a:rPr lang="nl-NL" sz="825">
                <a:latin typeface="Microsoft JhengHei Light" panose="020B0304030504040204" pitchFamily="34" charset="-120"/>
                <a:ea typeface="Microsoft JhengHei Light" panose="020B0304030504040204" pitchFamily="34" charset="-120"/>
              </a:rPr>
              <a:t>De </a:t>
            </a:r>
            <a:r>
              <a:rPr lang="nl-NL" sz="825" err="1">
                <a:latin typeface="Microsoft JhengHei Light" panose="020B0304030504040204" pitchFamily="34" charset="-120"/>
                <a:ea typeface="Microsoft JhengHei Light" panose="020B0304030504040204" pitchFamily="34" charset="-120"/>
              </a:rPr>
              <a:t>capability</a:t>
            </a:r>
            <a:r>
              <a:rPr lang="nl-NL" sz="825">
                <a:latin typeface="Microsoft JhengHei Light" panose="020B0304030504040204" pitchFamily="34" charset="-120"/>
                <a:ea typeface="Microsoft JhengHei Light" panose="020B0304030504040204" pitchFamily="34" charset="-120"/>
              </a:rPr>
              <a:t> domeinen hebben een verschillende focus en dynamiek en wil je los van elkaar kunnen optimaliseren.</a:t>
            </a:r>
          </a:p>
          <a:p>
            <a:pPr lvl="1"/>
            <a:r>
              <a:rPr lang="nl-NL" sz="825">
                <a:latin typeface="Microsoft JhengHei Light" panose="020B0304030504040204" pitchFamily="34" charset="-120"/>
                <a:ea typeface="Microsoft JhengHei Light" panose="020B0304030504040204" pitchFamily="34" charset="-120"/>
              </a:rPr>
              <a:t>De </a:t>
            </a:r>
            <a:r>
              <a:rPr lang="nl-NL" sz="825" err="1">
                <a:latin typeface="Microsoft JhengHei Light" panose="020B0304030504040204" pitchFamily="34" charset="-120"/>
                <a:ea typeface="Microsoft JhengHei Light" panose="020B0304030504040204" pitchFamily="34" charset="-120"/>
              </a:rPr>
              <a:t>capability</a:t>
            </a:r>
            <a:r>
              <a:rPr lang="nl-NL" sz="825">
                <a:latin typeface="Microsoft JhengHei Light" panose="020B0304030504040204" pitchFamily="34" charset="-120"/>
                <a:ea typeface="Microsoft JhengHei Light" panose="020B0304030504040204" pitchFamily="34" charset="-120"/>
              </a:rPr>
              <a:t> domeinen vereisen verschillende expertises (kennis en kunde). </a:t>
            </a:r>
          </a:p>
        </p:txBody>
      </p:sp>
      <p:pic>
        <p:nvPicPr>
          <p:cNvPr id="3" name="Afbeelding 2">
            <a:extLst>
              <a:ext uri="{FF2B5EF4-FFF2-40B4-BE49-F238E27FC236}">
                <a16:creationId xmlns:a16="http://schemas.microsoft.com/office/drawing/2014/main" id="{3AB7F116-1291-4505-A157-F400E05B3CBD}"/>
              </a:ext>
            </a:extLst>
          </p:cNvPr>
          <p:cNvPicPr>
            <a:picLocks noChangeAspect="1"/>
          </p:cNvPicPr>
          <p:nvPr/>
        </p:nvPicPr>
        <p:blipFill>
          <a:blip r:embed="rId2"/>
          <a:stretch>
            <a:fillRect/>
          </a:stretch>
        </p:blipFill>
        <p:spPr>
          <a:xfrm>
            <a:off x="7425595" y="144534"/>
            <a:ext cx="1319420" cy="359100"/>
          </a:xfrm>
          <a:prstGeom prst="rect">
            <a:avLst/>
          </a:prstGeom>
        </p:spPr>
      </p:pic>
      <p:cxnSp>
        <p:nvCxnSpPr>
          <p:cNvPr id="6" name="Rechte verbindingslijn 5">
            <a:extLst>
              <a:ext uri="{FF2B5EF4-FFF2-40B4-BE49-F238E27FC236}">
                <a16:creationId xmlns:a16="http://schemas.microsoft.com/office/drawing/2014/main" id="{B81F1DC9-92D9-4BFC-87F1-0C8131F1B871}"/>
              </a:ext>
            </a:extLst>
          </p:cNvPr>
          <p:cNvCxnSpPr>
            <a:cxnSpLocks/>
            <a:stCxn id="21" idx="3"/>
          </p:cNvCxnSpPr>
          <p:nvPr/>
        </p:nvCxnSpPr>
        <p:spPr>
          <a:xfrm>
            <a:off x="14860787" y="2880048"/>
            <a:ext cx="360485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B770F71-7C4E-418E-825F-F71BEC127C6B}"/>
              </a:ext>
            </a:extLst>
          </p:cNvPr>
          <p:cNvCxnSpPr>
            <a:cxnSpLocks/>
          </p:cNvCxnSpPr>
          <p:nvPr/>
        </p:nvCxnSpPr>
        <p:spPr>
          <a:xfrm>
            <a:off x="14280642" y="3285049"/>
            <a:ext cx="0" cy="16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79BD042-6129-4CCF-B9FF-001E537913C6}"/>
              </a:ext>
            </a:extLst>
          </p:cNvPr>
          <p:cNvCxnSpPr>
            <a:cxnSpLocks/>
          </p:cNvCxnSpPr>
          <p:nvPr/>
        </p:nvCxnSpPr>
        <p:spPr>
          <a:xfrm>
            <a:off x="14263373" y="855049"/>
            <a:ext cx="0" cy="16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E8897477-4C25-4C38-9F42-803EC5300296}"/>
              </a:ext>
            </a:extLst>
          </p:cNvPr>
          <p:cNvCxnSpPr>
            <a:cxnSpLocks/>
            <a:endCxn id="21" idx="1"/>
          </p:cNvCxnSpPr>
          <p:nvPr/>
        </p:nvCxnSpPr>
        <p:spPr>
          <a:xfrm flipV="1">
            <a:off x="10095642" y="2880048"/>
            <a:ext cx="3581495" cy="780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BCE252FF-F24F-4CD9-9844-A0562844583F}"/>
              </a:ext>
            </a:extLst>
          </p:cNvPr>
          <p:cNvSpPr txBox="1"/>
          <p:nvPr/>
        </p:nvSpPr>
        <p:spPr>
          <a:xfrm>
            <a:off x="10122495" y="4656543"/>
            <a:ext cx="959622"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Realisatie</a:t>
            </a:r>
          </a:p>
        </p:txBody>
      </p:sp>
      <p:sp>
        <p:nvSpPr>
          <p:cNvPr id="12" name="Tekstvak 11">
            <a:extLst>
              <a:ext uri="{FF2B5EF4-FFF2-40B4-BE49-F238E27FC236}">
                <a16:creationId xmlns:a16="http://schemas.microsoft.com/office/drawing/2014/main" id="{DB439BFF-42B7-42A2-BD27-A359C45C8C58}"/>
              </a:ext>
            </a:extLst>
          </p:cNvPr>
          <p:cNvSpPr txBox="1"/>
          <p:nvPr/>
        </p:nvSpPr>
        <p:spPr>
          <a:xfrm>
            <a:off x="10122495" y="847318"/>
            <a:ext cx="1482072"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Marktdiensten</a:t>
            </a:r>
          </a:p>
        </p:txBody>
      </p:sp>
      <p:sp>
        <p:nvSpPr>
          <p:cNvPr id="13" name="Tekstvak 12">
            <a:extLst>
              <a:ext uri="{FF2B5EF4-FFF2-40B4-BE49-F238E27FC236}">
                <a16:creationId xmlns:a16="http://schemas.microsoft.com/office/drawing/2014/main" id="{A4BD61B0-5320-40BA-8AE3-2210E4BA7F70}"/>
              </a:ext>
            </a:extLst>
          </p:cNvPr>
          <p:cNvSpPr txBox="1"/>
          <p:nvPr/>
        </p:nvSpPr>
        <p:spPr>
          <a:xfrm>
            <a:off x="16759724" y="847318"/>
            <a:ext cx="1729961"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Systeemoperatie</a:t>
            </a:r>
          </a:p>
        </p:txBody>
      </p:sp>
      <p:sp>
        <p:nvSpPr>
          <p:cNvPr id="14" name="Tekstvak 13">
            <a:extLst>
              <a:ext uri="{FF2B5EF4-FFF2-40B4-BE49-F238E27FC236}">
                <a16:creationId xmlns:a16="http://schemas.microsoft.com/office/drawing/2014/main" id="{1255E0B7-B8D1-4697-A146-21817E38F398}"/>
              </a:ext>
            </a:extLst>
          </p:cNvPr>
          <p:cNvSpPr txBox="1"/>
          <p:nvPr/>
        </p:nvSpPr>
        <p:spPr>
          <a:xfrm>
            <a:off x="17933845" y="4656543"/>
            <a:ext cx="554639"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Asset</a:t>
            </a:r>
          </a:p>
        </p:txBody>
      </p:sp>
      <p:sp>
        <p:nvSpPr>
          <p:cNvPr id="15" name="Tekstvak 14">
            <a:extLst>
              <a:ext uri="{FF2B5EF4-FFF2-40B4-BE49-F238E27FC236}">
                <a16:creationId xmlns:a16="http://schemas.microsoft.com/office/drawing/2014/main" id="{61DC6CD1-8B27-4085-A840-97573D4339A7}"/>
              </a:ext>
            </a:extLst>
          </p:cNvPr>
          <p:cNvSpPr txBox="1"/>
          <p:nvPr/>
        </p:nvSpPr>
        <p:spPr>
          <a:xfrm>
            <a:off x="10092785" y="2727991"/>
            <a:ext cx="577081" cy="115416"/>
          </a:xfrm>
          <a:prstGeom prst="rect">
            <a:avLst/>
          </a:prstGeom>
          <a:noFill/>
        </p:spPr>
        <p:txBody>
          <a:bodyPr wrap="none" lIns="0" tIns="0" rIns="0" bIns="0" rtlCol="0" anchor="t">
            <a:spAutoFit/>
          </a:bodyPr>
          <a:lstStyle/>
          <a:p>
            <a:pPr>
              <a:defRPr/>
            </a:pPr>
            <a:r>
              <a:rPr lang="nl-NL" sz="750" i="1">
                <a:solidFill>
                  <a:srgbClr val="30297F"/>
                </a:solidFill>
                <a:latin typeface="Microsoft JhengHei Light"/>
              </a:rPr>
              <a:t>diensten laag</a:t>
            </a:r>
          </a:p>
        </p:txBody>
      </p:sp>
      <p:sp>
        <p:nvSpPr>
          <p:cNvPr id="16" name="Tekstvak 15">
            <a:extLst>
              <a:ext uri="{FF2B5EF4-FFF2-40B4-BE49-F238E27FC236}">
                <a16:creationId xmlns:a16="http://schemas.microsoft.com/office/drawing/2014/main" id="{8676B99E-DCA4-4136-892F-88F67186E2FE}"/>
              </a:ext>
            </a:extLst>
          </p:cNvPr>
          <p:cNvSpPr txBox="1"/>
          <p:nvPr/>
        </p:nvSpPr>
        <p:spPr>
          <a:xfrm>
            <a:off x="10092785" y="2937680"/>
            <a:ext cx="498534" cy="115416"/>
          </a:xfrm>
          <a:prstGeom prst="rect">
            <a:avLst/>
          </a:prstGeom>
          <a:noFill/>
        </p:spPr>
        <p:txBody>
          <a:bodyPr wrap="none" lIns="0" tIns="0" rIns="0" bIns="0" rtlCol="0" anchor="t">
            <a:spAutoFit/>
          </a:bodyPr>
          <a:lstStyle/>
          <a:p>
            <a:pPr>
              <a:defRPr/>
            </a:pPr>
            <a:r>
              <a:rPr lang="nl-NL" sz="750" i="1">
                <a:solidFill>
                  <a:srgbClr val="30297F"/>
                </a:solidFill>
                <a:latin typeface="Microsoft JhengHei Light"/>
              </a:rPr>
              <a:t>fysieke laag</a:t>
            </a:r>
          </a:p>
        </p:txBody>
      </p:sp>
      <p:cxnSp>
        <p:nvCxnSpPr>
          <p:cNvPr id="17" name="Rechte verbindingslijn met pijl 16">
            <a:extLst>
              <a:ext uri="{FF2B5EF4-FFF2-40B4-BE49-F238E27FC236}">
                <a16:creationId xmlns:a16="http://schemas.microsoft.com/office/drawing/2014/main" id="{737A83C7-1A82-417E-944E-850DC4E7A057}"/>
              </a:ext>
            </a:extLst>
          </p:cNvPr>
          <p:cNvCxnSpPr/>
          <p:nvPr/>
        </p:nvCxnSpPr>
        <p:spPr>
          <a:xfrm>
            <a:off x="10044202" y="2937681"/>
            <a:ext cx="0" cy="2111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071B2480-B038-4497-A30B-2E15018EEB61}"/>
              </a:ext>
            </a:extLst>
          </p:cNvPr>
          <p:cNvCxnSpPr>
            <a:cxnSpLocks/>
          </p:cNvCxnSpPr>
          <p:nvPr/>
        </p:nvCxnSpPr>
        <p:spPr>
          <a:xfrm flipV="1">
            <a:off x="10044202" y="2632307"/>
            <a:ext cx="0" cy="2111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Afgeronde rechthoek 16">
            <a:extLst>
              <a:ext uri="{FF2B5EF4-FFF2-40B4-BE49-F238E27FC236}">
                <a16:creationId xmlns:a16="http://schemas.microsoft.com/office/drawing/2014/main" id="{FD59C2D6-0769-4E50-A7D2-26550BE2DB92}"/>
              </a:ext>
            </a:extLst>
          </p:cNvPr>
          <p:cNvSpPr/>
          <p:nvPr/>
        </p:nvSpPr>
        <p:spPr>
          <a:xfrm>
            <a:off x="16003349" y="3343688"/>
            <a:ext cx="1183649" cy="108000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Ontwikkeling en instandhouding van energienetten besturen</a:t>
            </a:r>
          </a:p>
        </p:txBody>
      </p:sp>
      <p:sp>
        <p:nvSpPr>
          <p:cNvPr id="20" name="Afgeronde rechthoek 17">
            <a:extLst>
              <a:ext uri="{FF2B5EF4-FFF2-40B4-BE49-F238E27FC236}">
                <a16:creationId xmlns:a16="http://schemas.microsoft.com/office/drawing/2014/main" id="{072B09A9-371C-4696-8ECA-86CCB74DA76E}"/>
              </a:ext>
            </a:extLst>
          </p:cNvPr>
          <p:cNvSpPr/>
          <p:nvPr/>
        </p:nvSpPr>
        <p:spPr>
          <a:xfrm>
            <a:off x="11372729" y="3338930"/>
            <a:ext cx="1199726" cy="108000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Werkzaamheden</a:t>
            </a:r>
            <a:br>
              <a:rPr lang="nl-NL" sz="1125" b="1" kern="0">
                <a:solidFill>
                  <a:srgbClr val="8BB63B">
                    <a:lumMod val="50000"/>
                  </a:srgbClr>
                </a:solidFill>
                <a:latin typeface="Microsoft JhengHei Light"/>
              </a:rPr>
            </a:br>
            <a:r>
              <a:rPr lang="nl-NL" sz="1125" b="1" kern="0">
                <a:solidFill>
                  <a:srgbClr val="8BB63B">
                    <a:lumMod val="50000"/>
                  </a:srgbClr>
                </a:solidFill>
                <a:latin typeface="Microsoft JhengHei Light"/>
              </a:rPr>
              <a:t>uitvoeren aan</a:t>
            </a:r>
            <a:br>
              <a:rPr lang="nl-NL" sz="1125" b="1" kern="0">
                <a:solidFill>
                  <a:srgbClr val="8BB63B">
                    <a:lumMod val="50000"/>
                  </a:srgbClr>
                </a:solidFill>
                <a:latin typeface="Microsoft JhengHei Light"/>
              </a:rPr>
            </a:br>
            <a:r>
              <a:rPr lang="nl-NL" sz="1125" b="1" kern="0">
                <a:solidFill>
                  <a:srgbClr val="8BB63B">
                    <a:lumMod val="50000"/>
                  </a:srgbClr>
                </a:solidFill>
                <a:latin typeface="Microsoft JhengHei Light"/>
              </a:rPr>
              <a:t>energienetten</a:t>
            </a:r>
          </a:p>
        </p:txBody>
      </p:sp>
      <p:sp>
        <p:nvSpPr>
          <p:cNvPr id="21" name="Afgeronde rechthoek 21">
            <a:extLst>
              <a:ext uri="{FF2B5EF4-FFF2-40B4-BE49-F238E27FC236}">
                <a16:creationId xmlns:a16="http://schemas.microsoft.com/office/drawing/2014/main" id="{BE6A96E7-9B0D-4142-971B-2C202B01F6E1}"/>
              </a:ext>
            </a:extLst>
          </p:cNvPr>
          <p:cNvSpPr/>
          <p:nvPr/>
        </p:nvSpPr>
        <p:spPr>
          <a:xfrm>
            <a:off x="13677137" y="2340048"/>
            <a:ext cx="1183649" cy="1080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Energiestromen en -netten meten</a:t>
            </a:r>
          </a:p>
        </p:txBody>
      </p:sp>
      <p:sp>
        <p:nvSpPr>
          <p:cNvPr id="22" name="Afgeronde rechthoek 14">
            <a:extLst>
              <a:ext uri="{FF2B5EF4-FFF2-40B4-BE49-F238E27FC236}">
                <a16:creationId xmlns:a16="http://schemas.microsoft.com/office/drawing/2014/main" id="{26BB9F8F-4926-4498-88A2-813BC40416AC}"/>
              </a:ext>
            </a:extLst>
          </p:cNvPr>
          <p:cNvSpPr/>
          <p:nvPr/>
        </p:nvSpPr>
        <p:spPr>
          <a:xfrm>
            <a:off x="10614330" y="1366324"/>
            <a:ext cx="1187966" cy="1080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Klanten en marktpartijen bedienen</a:t>
            </a:r>
          </a:p>
        </p:txBody>
      </p:sp>
      <p:sp>
        <p:nvSpPr>
          <p:cNvPr id="23" name="Afgeronde rechthoek 15">
            <a:extLst>
              <a:ext uri="{FF2B5EF4-FFF2-40B4-BE49-F238E27FC236}">
                <a16:creationId xmlns:a16="http://schemas.microsoft.com/office/drawing/2014/main" id="{BBD7D169-4130-467E-8168-739F85CFDA23}"/>
              </a:ext>
            </a:extLst>
          </p:cNvPr>
          <p:cNvSpPr/>
          <p:nvPr/>
        </p:nvSpPr>
        <p:spPr>
          <a:xfrm>
            <a:off x="12142888" y="1366324"/>
            <a:ext cx="1187966" cy="1080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De energiemarkt</a:t>
            </a:r>
          </a:p>
          <a:p>
            <a:pPr algn="ctr" defTabSz="767871">
              <a:defRPr/>
            </a:pPr>
            <a:r>
              <a:rPr lang="nl-NL" sz="1125" b="1" kern="0">
                <a:solidFill>
                  <a:srgbClr val="8BB63B">
                    <a:lumMod val="50000"/>
                  </a:srgbClr>
                </a:solidFill>
                <a:latin typeface="Microsoft JhengHei Light"/>
              </a:rPr>
              <a:t>faciliteren</a:t>
            </a:r>
          </a:p>
        </p:txBody>
      </p:sp>
      <p:sp>
        <p:nvSpPr>
          <p:cNvPr id="24" name="Afgeronde rechthoek 18">
            <a:extLst>
              <a:ext uri="{FF2B5EF4-FFF2-40B4-BE49-F238E27FC236}">
                <a16:creationId xmlns:a16="http://schemas.microsoft.com/office/drawing/2014/main" id="{A5D1F0A4-699B-485A-A4B2-0F3EB10ABEC1}"/>
              </a:ext>
            </a:extLst>
          </p:cNvPr>
          <p:cNvSpPr/>
          <p:nvPr/>
        </p:nvSpPr>
        <p:spPr>
          <a:xfrm>
            <a:off x="15970563" y="1366324"/>
            <a:ext cx="1189616" cy="1080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 en distribueren</a:t>
            </a:r>
          </a:p>
        </p:txBody>
      </p:sp>
      <p:sp>
        <p:nvSpPr>
          <p:cNvPr id="25" name="Tijdelijke aanduiding voor dianummer 1">
            <a:extLst>
              <a:ext uri="{FF2B5EF4-FFF2-40B4-BE49-F238E27FC236}">
                <a16:creationId xmlns:a16="http://schemas.microsoft.com/office/drawing/2014/main" id="{25E5A506-A985-4F8B-9D9A-F14C5205FBB3}"/>
              </a:ext>
            </a:extLst>
          </p:cNvPr>
          <p:cNvSpPr txBox="1">
            <a:spLocks/>
          </p:cNvSpPr>
          <p:nvPr/>
        </p:nvSpPr>
        <p:spPr>
          <a:xfrm>
            <a:off x="627300" y="4881563"/>
            <a:ext cx="2057400" cy="273844"/>
          </a:xfrm>
          <a:prstGeom prst="rect">
            <a:avLst/>
          </a:prstGeom>
        </p:spPr>
        <p:txBody>
          <a:bodyPr vert="horz" lIns="68580" tIns="34290" rIns="68580" bIns="34290" rtlCol="0" anchor="ctr"/>
          <a:lstStyle>
            <a:defPPr>
              <a:defRPr lang="nl-NL"/>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2C9A5-716F-45E6-800B-D4D02CE26F90}" type="slidenum">
              <a:rPr lang="nl-NL" sz="750"/>
              <a:pPr/>
              <a:t>24</a:t>
            </a:fld>
            <a:endParaRPr lang="nl-NL" sz="750"/>
          </a:p>
        </p:txBody>
      </p:sp>
      <p:pic>
        <p:nvPicPr>
          <p:cNvPr id="26" name="Afbeelding 25">
            <a:extLst>
              <a:ext uri="{FF2B5EF4-FFF2-40B4-BE49-F238E27FC236}">
                <a16:creationId xmlns:a16="http://schemas.microsoft.com/office/drawing/2014/main" id="{A4579888-A302-C628-E179-F63B0EDD1579}"/>
              </a:ext>
            </a:extLst>
          </p:cNvPr>
          <p:cNvPicPr>
            <a:picLocks noChangeAspect="1"/>
          </p:cNvPicPr>
          <p:nvPr/>
        </p:nvPicPr>
        <p:blipFill>
          <a:blip r:embed="rId3"/>
          <a:stretch>
            <a:fillRect/>
          </a:stretch>
        </p:blipFill>
        <p:spPr>
          <a:xfrm>
            <a:off x="1285910" y="1817116"/>
            <a:ext cx="6539763" cy="3128000"/>
          </a:xfrm>
          <a:prstGeom prst="rect">
            <a:avLst/>
          </a:prstGeom>
        </p:spPr>
      </p:pic>
    </p:spTree>
    <p:extLst>
      <p:ext uri="{BB962C8B-B14F-4D97-AF65-F5344CB8AC3E}">
        <p14:creationId xmlns:p14="http://schemas.microsoft.com/office/powerpoint/2010/main" val="1438438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2</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12999" y="1172766"/>
            <a:ext cx="8109507" cy="3606944"/>
          </a:xfrm>
        </p:spPr>
        <p:txBody>
          <a:bodyPr>
            <a:normAutofit/>
          </a:bodyPr>
          <a:lstStyle/>
          <a:p>
            <a:pPr marL="0">
              <a:lnSpc>
                <a:spcPct val="120000"/>
              </a:lnSpc>
              <a:buClr>
                <a:srgbClr val="008EBE"/>
              </a:buClr>
            </a:pPr>
            <a:r>
              <a:rPr lang="nl-NL" sz="1050" b="1">
                <a:solidFill>
                  <a:srgbClr val="605B9D"/>
                </a:solidFill>
                <a:latin typeface="Microsoft JhengHei Light"/>
                <a:cs typeface="Calibri Light" panose="020F0302020204030204" pitchFamily="34" charset="0"/>
              </a:rPr>
              <a:t>Zijn alle </a:t>
            </a:r>
            <a:r>
              <a:rPr lang="nl-NL" sz="1050" b="1" err="1">
                <a:solidFill>
                  <a:srgbClr val="605B9D"/>
                </a:solidFill>
                <a:latin typeface="Microsoft JhengHei Light"/>
                <a:cs typeface="Calibri Light" panose="020F0302020204030204" pitchFamily="34" charset="0"/>
              </a:rPr>
              <a:t>capabilities</a:t>
            </a:r>
            <a:r>
              <a:rPr lang="nl-NL" sz="1050" b="1">
                <a:solidFill>
                  <a:srgbClr val="605B9D"/>
                </a:solidFill>
                <a:latin typeface="Microsoft JhengHei Light"/>
                <a:cs typeface="Calibri Light" panose="020F0302020204030204" pitchFamily="34" charset="0"/>
              </a:rPr>
              <a:t> van toepassing?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Het NBility model is een referentiemodel met alle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die nodig zijn  voor een succesvolle netbeheerder (WAT). Iedere Netbeheerder kiest zelf de wijze van implementatie (HOE). Het NBility model is generiek voor </a:t>
            </a:r>
            <a:r>
              <a:rPr lang="nl-NL" sz="850" err="1">
                <a:solidFill>
                  <a:srgbClr val="605B9D"/>
                </a:solidFill>
                <a:latin typeface="Microsoft JhengHei Light"/>
                <a:cs typeface="Calibri Light" panose="020F0302020204030204" pitchFamily="34" charset="0"/>
              </a:rPr>
              <a:t>DSO’s</a:t>
            </a:r>
            <a:r>
              <a:rPr lang="nl-NL" sz="850">
                <a:solidFill>
                  <a:srgbClr val="605B9D"/>
                </a:solidFill>
                <a:latin typeface="Microsoft JhengHei Light"/>
                <a:cs typeface="Calibri Light" panose="020F0302020204030204" pitchFamily="34" charset="0"/>
              </a:rPr>
              <a:t> en </a:t>
            </a:r>
            <a:r>
              <a:rPr lang="nl-NL" sz="850" err="1">
                <a:solidFill>
                  <a:srgbClr val="605B9D"/>
                </a:solidFill>
                <a:latin typeface="Microsoft JhengHei Light"/>
                <a:cs typeface="Calibri Light" panose="020F0302020204030204" pitchFamily="34" charset="0"/>
              </a:rPr>
              <a:t>TSO’s</a:t>
            </a:r>
            <a:r>
              <a:rPr lang="nl-NL" sz="850">
                <a:solidFill>
                  <a:srgbClr val="605B9D"/>
                </a:solidFill>
                <a:latin typeface="Microsoft JhengHei Light"/>
                <a:cs typeface="Calibri Light" panose="020F0302020204030204" pitchFamily="34" charset="0"/>
              </a:rPr>
              <a:t>. Sommige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zijn voor </a:t>
            </a:r>
            <a:r>
              <a:rPr lang="nl-NL" sz="850" err="1">
                <a:solidFill>
                  <a:srgbClr val="605B9D"/>
                </a:solidFill>
                <a:latin typeface="Microsoft JhengHei Light"/>
                <a:cs typeface="Calibri Light" panose="020F0302020204030204" pitchFamily="34" charset="0"/>
              </a:rPr>
              <a:t>TSO’s</a:t>
            </a:r>
            <a:r>
              <a:rPr lang="nl-NL" sz="850">
                <a:solidFill>
                  <a:srgbClr val="605B9D"/>
                </a:solidFill>
                <a:latin typeface="Microsoft JhengHei Light"/>
                <a:cs typeface="Calibri Light" panose="020F0302020204030204" pitchFamily="34" charset="0"/>
              </a:rPr>
              <a:t> niet van toepassing (b.v. consumenten bedienen).</a:t>
            </a:r>
          </a:p>
          <a:p>
            <a:pPr marL="394313" lvl="2" indent="-214313">
              <a:lnSpc>
                <a:spcPct val="120000"/>
              </a:lnSpc>
              <a:buClr>
                <a:srgbClr val="008EBE"/>
              </a:buClr>
            </a:pPr>
            <a:endParaRPr lang="nl-NL" sz="850">
              <a:solidFill>
                <a:srgbClr val="605B9D"/>
              </a:solidFill>
              <a:latin typeface="Microsoft JhengHei Light"/>
              <a:cs typeface="Calibri Light" panose="020F0302020204030204" pitchFamily="34" charset="0"/>
            </a:endParaRPr>
          </a:p>
          <a:p>
            <a:pPr marL="0">
              <a:lnSpc>
                <a:spcPct val="120000"/>
              </a:lnSpc>
              <a:buClr>
                <a:srgbClr val="008EBE"/>
              </a:buClr>
            </a:pPr>
            <a:r>
              <a:rPr lang="nl-NL" sz="1050" b="1">
                <a:solidFill>
                  <a:srgbClr val="605B9D"/>
                </a:solidFill>
                <a:latin typeface="Microsoft JhengHei Light"/>
                <a:cs typeface="Calibri Light" panose="020F0302020204030204" pitchFamily="34" charset="0"/>
              </a:rPr>
              <a:t>Wat is een </a:t>
            </a:r>
            <a:r>
              <a:rPr lang="nl-NL" sz="1050" b="1" err="1">
                <a:solidFill>
                  <a:srgbClr val="605B9D"/>
                </a:solidFill>
                <a:latin typeface="Microsoft JhengHei Light"/>
                <a:cs typeface="Calibri Light" panose="020F0302020204030204" pitchFamily="34" charset="0"/>
              </a:rPr>
              <a:t>waardestroom</a:t>
            </a:r>
            <a:r>
              <a:rPr lang="nl-NL" sz="1050" b="1">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Een Waardestroom is een groepering van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gericht op waarde-uitwisseling met een klant of maatschappij (groep klanten). Voor de belangrijkste waarde-uitwisselingen van een netbeheerder is een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gedefinieerd.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Per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zijn (normatief) 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benoemd die nodig zijn om de totale waarde-uitwisseling te realiseren. 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per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zijn in de vorm van een metrokaart gevisualiseerd (volgorde is indicatief voor een ‘gangbare’ procesflow binnen de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Iedere netbeheerder richt één of meerdere ketens in met een specifieke volgorde van 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gericht op een specifieke (deel)</a:t>
            </a:r>
            <a:r>
              <a:rPr lang="nl-NL" sz="850" err="1">
                <a:solidFill>
                  <a:srgbClr val="605B9D"/>
                </a:solidFill>
                <a:latin typeface="Microsoft JhengHei Light"/>
                <a:cs typeface="Calibri Light" panose="020F0302020204030204" pitchFamily="34" charset="0"/>
              </a:rPr>
              <a:t>waardeuitwisseling</a:t>
            </a:r>
            <a:r>
              <a:rPr lang="nl-NL" sz="850">
                <a:solidFill>
                  <a:srgbClr val="605B9D"/>
                </a:solidFill>
                <a:latin typeface="Microsoft JhengHei Light"/>
                <a:cs typeface="Calibri Light" panose="020F0302020204030204" pitchFamily="34" charset="0"/>
              </a:rPr>
              <a:t> of specifieke product/markt combinatie.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Bijvoorbeeld binnen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Contracteren, aan- en afsluiten gebruikers zouden ketens kunnen worden ingericht voor:</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Aansluitingen (aanvraag tot en met realisatie) voor particulieren.</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Aansluitingen voor (groot) zakelijke klanten.</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SVEL (switch, ……).</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Afhandelen </a:t>
            </a:r>
            <a:r>
              <a:rPr lang="nl-NL" sz="850" err="1">
                <a:solidFill>
                  <a:srgbClr val="605B9D"/>
                </a:solidFill>
                <a:latin typeface="Microsoft JhengHei Light"/>
                <a:cs typeface="Calibri Light" panose="020F0302020204030204" pitchFamily="34" charset="0"/>
              </a:rPr>
              <a:t>contractloze</a:t>
            </a:r>
            <a:r>
              <a:rPr lang="nl-NL" sz="850">
                <a:solidFill>
                  <a:srgbClr val="605B9D"/>
                </a:solidFill>
                <a:latin typeface="Microsoft JhengHei Light"/>
                <a:cs typeface="Calibri Light" panose="020F0302020204030204" pitchFamily="34" charset="0"/>
              </a:rPr>
              <a:t> aansluiting.</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Borgen uitvoeringscapaciteit =&gt; S&amp;OP.</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Technische richtlijnen aansluitingen.</a:t>
            </a:r>
          </a:p>
        </p:txBody>
      </p:sp>
      <p:pic>
        <p:nvPicPr>
          <p:cNvPr id="6" name="Afbeelding 5">
            <a:extLst>
              <a:ext uri="{FF2B5EF4-FFF2-40B4-BE49-F238E27FC236}">
                <a16:creationId xmlns:a16="http://schemas.microsoft.com/office/drawing/2014/main" id="{6CB07470-A751-45CA-BE2E-D3FFF0574AD9}"/>
              </a:ext>
            </a:extLst>
          </p:cNvPr>
          <p:cNvPicPr>
            <a:picLocks noChangeAspect="1"/>
          </p:cNvPicPr>
          <p:nvPr/>
        </p:nvPicPr>
        <p:blipFill>
          <a:blip r:embed="rId2"/>
          <a:stretch>
            <a:fillRect/>
          </a:stretch>
        </p:blipFill>
        <p:spPr>
          <a:xfrm>
            <a:off x="7425595" y="144534"/>
            <a:ext cx="1319420" cy="359100"/>
          </a:xfrm>
          <a:prstGeom prst="rect">
            <a:avLst/>
          </a:prstGeom>
        </p:spPr>
      </p:pic>
      <p:sp>
        <p:nvSpPr>
          <p:cNvPr id="7" name="Tijdelijke aanduiding voor dianummer 2">
            <a:extLst>
              <a:ext uri="{FF2B5EF4-FFF2-40B4-BE49-F238E27FC236}">
                <a16:creationId xmlns:a16="http://schemas.microsoft.com/office/drawing/2014/main" id="{93E40ADD-5F6E-41DF-8F2E-2A05FD2C855A}"/>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25</a:t>
            </a:fld>
            <a:endParaRPr lang="en-GB" sz="750">
              <a:solidFill>
                <a:srgbClr val="625D62">
                  <a:tint val="75000"/>
                </a:srgbClr>
              </a:solidFill>
              <a:latin typeface="Arial"/>
            </a:endParaRPr>
          </a:p>
        </p:txBody>
      </p:sp>
    </p:spTree>
    <p:extLst>
      <p:ext uri="{BB962C8B-B14F-4D97-AF65-F5344CB8AC3E}">
        <p14:creationId xmlns:p14="http://schemas.microsoft.com/office/powerpoint/2010/main" val="178219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3</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21495" y="965597"/>
            <a:ext cx="8109507" cy="3606944"/>
          </a:xfrm>
        </p:spPr>
        <p:txBody>
          <a:bodyPr vert="horz" lIns="68580" tIns="34290" rIns="68580" bIns="34290" rtlCol="0" anchor="t" anchorCtr="0">
            <a:normAutofit/>
          </a:bodyPr>
          <a:lstStyle/>
          <a:p>
            <a:pPr marL="0">
              <a:lnSpc>
                <a:spcPct val="120000"/>
              </a:lnSpc>
              <a:buClr>
                <a:srgbClr val="008EBE"/>
              </a:buClr>
            </a:pPr>
            <a:r>
              <a:rPr lang="nl-NL" sz="1050" b="1">
                <a:solidFill>
                  <a:srgbClr val="605B9D"/>
                </a:solidFill>
                <a:latin typeface="Microsoft JhengHei Light"/>
                <a:cs typeface="Calibri Light" panose="020F0302020204030204" pitchFamily="34" charset="0"/>
              </a:rPr>
              <a:t>In welke </a:t>
            </a:r>
            <a:r>
              <a:rPr lang="nl-NL" sz="1050" b="1" err="1">
                <a:solidFill>
                  <a:srgbClr val="605B9D"/>
                </a:solidFill>
                <a:latin typeface="Microsoft JhengHei Light"/>
                <a:cs typeface="Calibri Light" panose="020F0302020204030204" pitchFamily="34" charset="0"/>
              </a:rPr>
              <a:t>waardestroom</a:t>
            </a:r>
            <a:r>
              <a:rPr lang="nl-NL" sz="1050" b="1">
                <a:solidFill>
                  <a:srgbClr val="605B9D"/>
                </a:solidFill>
                <a:latin typeface="Microsoft JhengHei Light"/>
                <a:cs typeface="Calibri Light" panose="020F0302020204030204" pitchFamily="34" charset="0"/>
              </a:rPr>
              <a:t> zit business </a:t>
            </a:r>
            <a:r>
              <a:rPr lang="nl-NL" sz="1050" b="1" err="1">
                <a:solidFill>
                  <a:srgbClr val="605B9D"/>
                </a:solidFill>
                <a:latin typeface="Microsoft JhengHei Light"/>
                <a:cs typeface="Calibri Light" panose="020F0302020204030204" pitchFamily="34" charset="0"/>
              </a:rPr>
              <a:t>capability</a:t>
            </a:r>
            <a:r>
              <a:rPr lang="nl-NL" sz="1050" b="1">
                <a:solidFill>
                  <a:srgbClr val="605B9D"/>
                </a:solidFill>
                <a:latin typeface="Microsoft JhengHei Light"/>
                <a:cs typeface="Calibri Light" panose="020F0302020204030204" pitchFamily="34" charset="0"/>
              </a:rPr>
              <a:t>:  6.2.1 Aansluitingen/ allocatiepunten beheren?</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Deze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zit in de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‘Contracteren, aan- en afsluiten van gebruikers’ aangezien in deze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het contract en de fysieke aansluiting wordt gerealiseerd en de bijbehorende registratie van de administratieve aansluiting plaatsvindt. Deze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zit in ook in de twee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‘Toewijzen van energiestromen’ en </a:t>
            </a:r>
            <a:r>
              <a:rPr lang="nl-NL" sz="850" err="1">
                <a:solidFill>
                  <a:srgbClr val="605B9D"/>
                </a:solidFill>
                <a:latin typeface="Microsoft JhengHei Light"/>
                <a:cs typeface="Calibri Light" panose="020F0302020204030204" pitchFamily="34" charset="0"/>
              </a:rPr>
              <a:t>beschikbaarstellen</a:t>
            </a:r>
            <a:r>
              <a:rPr lang="nl-NL" sz="850">
                <a:solidFill>
                  <a:srgbClr val="605B9D"/>
                </a:solidFill>
                <a:latin typeface="Microsoft JhengHei Light"/>
                <a:cs typeface="Calibri Light" panose="020F0302020204030204" pitchFamily="34" charset="0"/>
              </a:rPr>
              <a:t> van netbeheerdata’ omdat daarin de (administratieve) aansluitgegevens worden gebruikt. </a:t>
            </a:r>
          </a:p>
          <a:p>
            <a:pPr marL="394313" lvl="2" indent="-214313">
              <a:lnSpc>
                <a:spcPct val="120000"/>
              </a:lnSpc>
              <a:buClr>
                <a:srgbClr val="008EBE"/>
              </a:buClr>
            </a:pPr>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Hoe zit </a:t>
            </a:r>
            <a:r>
              <a:rPr lang="nl-NL" sz="1050" b="1" err="1">
                <a:solidFill>
                  <a:srgbClr val="605B9D"/>
                </a:solidFill>
                <a:latin typeface="Microsoft JhengHei Light"/>
                <a:cs typeface="Calibri Light" panose="020F0302020204030204" pitchFamily="34" charset="0"/>
              </a:rPr>
              <a:t>flex</a:t>
            </a:r>
            <a:r>
              <a:rPr lang="nl-NL" sz="1050" b="1">
                <a:solidFill>
                  <a:srgbClr val="605B9D"/>
                </a:solidFill>
                <a:latin typeface="Microsoft JhengHei Light"/>
                <a:cs typeface="Calibri Light" panose="020F0302020204030204" pitchFamily="34" charset="0"/>
              </a:rPr>
              <a:t> in het NBility model?</a:t>
            </a:r>
          </a:p>
          <a:p>
            <a:pPr marL="394313" lvl="2" indent="-214313">
              <a:lnSpc>
                <a:spcPct val="120000"/>
              </a:lnSpc>
              <a:buClr>
                <a:srgbClr val="008EBE"/>
              </a:buClr>
            </a:pPr>
            <a:r>
              <a:rPr lang="nl-NL" sz="850" err="1">
                <a:solidFill>
                  <a:srgbClr val="605B9D"/>
                </a:solidFill>
                <a:latin typeface="Microsoft JhengHei Light"/>
                <a:cs typeface="Calibri Light" panose="020F0302020204030204" pitchFamily="34" charset="0"/>
              </a:rPr>
              <a:t>Flexafspraken</a:t>
            </a:r>
            <a:r>
              <a:rPr lang="nl-NL" sz="850">
                <a:solidFill>
                  <a:srgbClr val="605B9D"/>
                </a:solidFill>
                <a:latin typeface="Microsoft JhengHei Light"/>
                <a:cs typeface="Calibri Light" panose="020F0302020204030204" pitchFamily="34" charset="0"/>
              </a:rPr>
              <a:t> met grote klanten worden 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‘1.2 Contracten verwerken en beheren’ afgesloten en in 6.2.4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beheren’ geregistreerd als onderdeel van de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‘Managen van beschikbare energiecapaciteit’.</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De netbeheerders registreren </a:t>
            </a:r>
            <a:r>
              <a:rPr lang="nl-NL" sz="850" err="1">
                <a:solidFill>
                  <a:srgbClr val="605B9D"/>
                </a:solidFill>
                <a:latin typeface="Microsoft JhengHei Light"/>
                <a:cs typeface="Calibri Light" panose="020F0302020204030204" pitchFamily="34" charset="0"/>
              </a:rPr>
              <a:t>aggregators</a:t>
            </a:r>
            <a:r>
              <a:rPr lang="nl-NL" sz="850">
                <a:solidFill>
                  <a:srgbClr val="605B9D"/>
                </a:solidFill>
                <a:latin typeface="Microsoft JhengHei Light"/>
                <a:cs typeface="Calibri Light" panose="020F0302020204030204" pitchFamily="34" charset="0"/>
              </a:rPr>
              <a:t> in 6.1.1 Relaties met marktpartijen onderhouden en hun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in 6.2.4.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beheren’.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2.4.1 wordt eventuele verwachte congestie vastgesteld en keuze gemaakt om deze via directe of markt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te managen. De </a:t>
            </a:r>
            <a:r>
              <a:rPr lang="nl-NL" sz="850" err="1">
                <a:solidFill>
                  <a:srgbClr val="605B9D"/>
                </a:solidFill>
                <a:latin typeface="Microsoft JhengHei Light"/>
                <a:cs typeface="Calibri Light" panose="020F0302020204030204" pitchFamily="34" charset="0"/>
              </a:rPr>
              <a:t>marktflex</a:t>
            </a:r>
            <a:r>
              <a:rPr lang="nl-NL" sz="850">
                <a:solidFill>
                  <a:srgbClr val="605B9D"/>
                </a:solidFill>
                <a:latin typeface="Microsoft JhengHei Light"/>
                <a:cs typeface="Calibri Light" panose="020F0302020204030204" pitchFamily="34" charset="0"/>
              </a:rPr>
              <a:t> wordt via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6.4.1. ‘</a:t>
            </a:r>
            <a:r>
              <a:rPr lang="nl-NL" sz="850" err="1">
                <a:solidFill>
                  <a:srgbClr val="605B9D"/>
                </a:solidFill>
                <a:latin typeface="Microsoft JhengHei Light"/>
                <a:cs typeface="Calibri Light" panose="020F0302020204030204" pitchFamily="34" charset="0"/>
              </a:rPr>
              <a:t>Flexvraag</a:t>
            </a:r>
            <a:r>
              <a:rPr lang="nl-NL" sz="850">
                <a:solidFill>
                  <a:srgbClr val="605B9D"/>
                </a:solidFill>
                <a:latin typeface="Microsoft JhengHei Light"/>
                <a:cs typeface="Calibri Light" panose="020F0302020204030204" pitchFamily="34" charset="0"/>
              </a:rPr>
              <a:t> / congestie communiceren’ in de markt gecommuniceerd waarna er via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6.4.2 </a:t>
            </a:r>
            <a:r>
              <a:rPr lang="nl-NL" sz="850" err="1">
                <a:solidFill>
                  <a:srgbClr val="605B9D"/>
                </a:solidFill>
                <a:latin typeface="Microsoft JhengHei Light"/>
                <a:cs typeface="Calibri Light" panose="020F0302020204030204" pitchFamily="34" charset="0"/>
              </a:rPr>
              <a:t>Marktflex</a:t>
            </a:r>
            <a:r>
              <a:rPr lang="nl-NL" sz="850">
                <a:solidFill>
                  <a:srgbClr val="605B9D"/>
                </a:solidFill>
                <a:latin typeface="Microsoft JhengHei Light"/>
                <a:cs typeface="Calibri Light" panose="020F0302020204030204" pitchFamily="34" charset="0"/>
              </a:rPr>
              <a:t> afroepen tot een overeenkomst wordt gekomen.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2.1.3 ‘Energiestromen besturen’ vindt keuze tot en afroep van directe en/of markt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plaats. Afrekening van de gebruikte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vindt plaats via 1.3 Factureren en innen en de verwerking van de betaling via 8.17 Financiën bewaken en besturen.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In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a:t>
            </a:r>
            <a:r>
              <a:rPr lang="nl-NL" sz="850" err="1">
                <a:solidFill>
                  <a:srgbClr val="605B9D"/>
                </a:solidFill>
                <a:latin typeface="Microsoft JhengHei Light"/>
                <a:cs typeface="Calibri Light" panose="020F0302020204030204" pitchFamily="34" charset="0"/>
              </a:rPr>
              <a:t>Netgedreven</a:t>
            </a:r>
            <a:r>
              <a:rPr lang="nl-NL" sz="850">
                <a:solidFill>
                  <a:srgbClr val="605B9D"/>
                </a:solidFill>
                <a:latin typeface="Microsoft JhengHei Light"/>
                <a:cs typeface="Calibri Light" panose="020F0302020204030204" pitchFamily="34" charset="0"/>
              </a:rPr>
              <a:t> aanpassen van energienetten’ wordt 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3.1.3 Alternatieven voor mitigatie risico  op capaciteit en/of functionaliteit </a:t>
            </a:r>
            <a:r>
              <a:rPr lang="nl-NL" sz="850" err="1">
                <a:solidFill>
                  <a:srgbClr val="605B9D"/>
                </a:solidFill>
                <a:latin typeface="Microsoft JhengHei Light"/>
                <a:cs typeface="Calibri Light" panose="020F0302020204030204" pitchFamily="34" charset="0"/>
              </a:rPr>
              <a:t>analyseren’de</a:t>
            </a:r>
            <a:r>
              <a:rPr lang="nl-NL" sz="850">
                <a:solidFill>
                  <a:srgbClr val="605B9D"/>
                </a:solidFill>
                <a:latin typeface="Microsoft JhengHei Light"/>
                <a:cs typeface="Calibri Light" panose="020F0302020204030204" pitchFamily="34" charset="0"/>
              </a:rPr>
              <a:t>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mogelijkheden gebruikt uit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6.2.4.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beheren’ bij de keuze of bij capaciteit te kort wordt ingezet op gebruik van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mogelijkheden. </a:t>
            </a:r>
          </a:p>
        </p:txBody>
      </p:sp>
      <p:pic>
        <p:nvPicPr>
          <p:cNvPr id="6" name="Afbeelding 5">
            <a:extLst>
              <a:ext uri="{FF2B5EF4-FFF2-40B4-BE49-F238E27FC236}">
                <a16:creationId xmlns:a16="http://schemas.microsoft.com/office/drawing/2014/main" id="{6CB07470-A751-45CA-BE2E-D3FFF0574AD9}"/>
              </a:ext>
            </a:extLst>
          </p:cNvPr>
          <p:cNvPicPr>
            <a:picLocks noChangeAspect="1"/>
          </p:cNvPicPr>
          <p:nvPr/>
        </p:nvPicPr>
        <p:blipFill>
          <a:blip r:embed="rId3"/>
          <a:stretch>
            <a:fillRect/>
          </a:stretch>
        </p:blipFill>
        <p:spPr>
          <a:xfrm>
            <a:off x="7425595" y="144534"/>
            <a:ext cx="1319420" cy="359100"/>
          </a:xfrm>
          <a:prstGeom prst="rect">
            <a:avLst/>
          </a:prstGeom>
        </p:spPr>
      </p:pic>
      <p:sp>
        <p:nvSpPr>
          <p:cNvPr id="7" name="Tijdelijke aanduiding voor dianummer 2">
            <a:extLst>
              <a:ext uri="{FF2B5EF4-FFF2-40B4-BE49-F238E27FC236}">
                <a16:creationId xmlns:a16="http://schemas.microsoft.com/office/drawing/2014/main" id="{01FFD636-3EB0-4BC8-BF54-B9B9DBB91453}"/>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26</a:t>
            </a:fld>
            <a:endParaRPr lang="en-GB" sz="750">
              <a:solidFill>
                <a:srgbClr val="625D62">
                  <a:tint val="75000"/>
                </a:srgbClr>
              </a:solidFill>
              <a:latin typeface="Arial"/>
            </a:endParaRPr>
          </a:p>
        </p:txBody>
      </p:sp>
    </p:spTree>
    <p:extLst>
      <p:ext uri="{BB962C8B-B14F-4D97-AF65-F5344CB8AC3E}">
        <p14:creationId xmlns:p14="http://schemas.microsoft.com/office/powerpoint/2010/main" val="1506480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4</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12999" y="1172766"/>
            <a:ext cx="8109507" cy="3606944"/>
          </a:xfrm>
        </p:spPr>
        <p:txBody>
          <a:bodyPr>
            <a:normAutofit/>
          </a:bodyPr>
          <a:lstStyle/>
          <a:p>
            <a:r>
              <a:rPr lang="nl-NL" sz="1050" b="1">
                <a:solidFill>
                  <a:srgbClr val="605B9D"/>
                </a:solidFill>
                <a:latin typeface="Microsoft JhengHei Light"/>
                <a:cs typeface="Calibri Light" panose="020F0302020204030204" pitchFamily="34" charset="0"/>
              </a:rPr>
              <a:t>Waarom zijn 1 Klant bedienen en 6 Markt faciliteren twee verschillende business </a:t>
            </a:r>
            <a:r>
              <a:rPr lang="nl-NL" sz="1050" b="1" err="1">
                <a:solidFill>
                  <a:srgbClr val="605B9D"/>
                </a:solidFill>
                <a:latin typeface="Microsoft JhengHei Light"/>
                <a:cs typeface="Calibri Light" panose="020F0302020204030204" pitchFamily="34" charset="0"/>
              </a:rPr>
              <a:t>capability</a:t>
            </a:r>
            <a:r>
              <a:rPr lang="nl-NL" sz="1050" b="1">
                <a:solidFill>
                  <a:srgbClr val="605B9D"/>
                </a:solidFill>
                <a:latin typeface="Microsoft JhengHei Light"/>
                <a:cs typeface="Calibri Light" panose="020F0302020204030204" pitchFamily="34" charset="0"/>
              </a:rPr>
              <a:t> domeinen?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Het zijn twee verschillende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domeinen omdat de dynamiek en de problematiek verschillend zijn en geen/nauwelijks een relatie hebben  </a:t>
            </a:r>
          </a:p>
          <a:p>
            <a:pPr marL="408600" lvl="2" indent="-228600">
              <a:lnSpc>
                <a:spcPct val="120000"/>
              </a:lnSpc>
              <a:buClr>
                <a:srgbClr val="008EBE"/>
              </a:buClr>
              <a:buFont typeface="+mj-lt"/>
              <a:buAutoNum type="arabicPeriod"/>
            </a:pPr>
            <a:r>
              <a:rPr lang="nl-NL" sz="850">
                <a:solidFill>
                  <a:srgbClr val="605B9D"/>
                </a:solidFill>
                <a:latin typeface="Microsoft JhengHei Light"/>
                <a:cs typeface="Calibri Light" panose="020F0302020204030204" pitchFamily="34" charset="0"/>
              </a:rPr>
              <a:t>Bedienen van klanten:</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Eén klantbeeld, sociale media, verschillende communicatiekanalen, </a:t>
            </a:r>
            <a:r>
              <a:rPr lang="nl-NL" sz="850" err="1">
                <a:solidFill>
                  <a:srgbClr val="605B9D"/>
                </a:solidFill>
                <a:latin typeface="Microsoft JhengHei Light"/>
                <a:cs typeface="Calibri Light" panose="020F0302020204030204" pitchFamily="34" charset="0"/>
              </a:rPr>
              <a:t>tone</a:t>
            </a:r>
            <a:r>
              <a:rPr lang="nl-NL" sz="850">
                <a:solidFill>
                  <a:srgbClr val="605B9D"/>
                </a:solidFill>
                <a:latin typeface="Microsoft JhengHei Light"/>
                <a:cs typeface="Calibri Light" panose="020F0302020204030204" pitchFamily="34" charset="0"/>
              </a:rPr>
              <a:t> of </a:t>
            </a:r>
            <a:r>
              <a:rPr lang="nl-NL" sz="850" err="1">
                <a:solidFill>
                  <a:srgbClr val="605B9D"/>
                </a:solidFill>
                <a:latin typeface="Microsoft JhengHei Light"/>
                <a:cs typeface="Calibri Light" panose="020F0302020204030204" pitchFamily="34" charset="0"/>
              </a:rPr>
              <a:t>voice</a:t>
            </a:r>
            <a:r>
              <a:rPr lang="nl-NL" sz="850">
                <a:solidFill>
                  <a:srgbClr val="605B9D"/>
                </a:solidFill>
                <a:latin typeface="Microsoft JhengHei Light"/>
                <a:cs typeface="Calibri Light" panose="020F0302020204030204" pitchFamily="34" charset="0"/>
              </a:rPr>
              <a:t>, marketing en sales, imago managen, voorlichting, klachten, claims, correspondentie, tarieven, offertes, facturen, enz.</a:t>
            </a:r>
          </a:p>
          <a:p>
            <a:pPr marL="408600" lvl="2" indent="-228600">
              <a:lnSpc>
                <a:spcPct val="120000"/>
              </a:lnSpc>
              <a:buClr>
                <a:srgbClr val="008EBE"/>
              </a:buClr>
              <a:buFont typeface="+mj-lt"/>
              <a:buAutoNum type="arabicPeriod"/>
            </a:pPr>
            <a:r>
              <a:rPr lang="nl-NL" sz="850">
                <a:solidFill>
                  <a:srgbClr val="605B9D"/>
                </a:solidFill>
                <a:latin typeface="Microsoft JhengHei Light"/>
                <a:cs typeface="Calibri Light" panose="020F0302020204030204" pitchFamily="34" charset="0"/>
              </a:rPr>
              <a:t>Marktfacilitering:</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Gestandaardiseerde en zo veel en ver mogelijk geautomatiseerde data </a:t>
            </a:r>
            <a:r>
              <a:rPr lang="nl-NL" sz="850" err="1">
                <a:solidFill>
                  <a:srgbClr val="605B9D"/>
                </a:solidFill>
                <a:latin typeface="Microsoft JhengHei Light"/>
                <a:cs typeface="Calibri Light" panose="020F0302020204030204" pitchFamily="34" charset="0"/>
              </a:rPr>
              <a:t>uitwisselings-processen</a:t>
            </a:r>
            <a:r>
              <a:rPr lang="nl-NL" sz="850">
                <a:solidFill>
                  <a:srgbClr val="605B9D"/>
                </a:solidFill>
                <a:latin typeface="Microsoft JhengHei Light"/>
                <a:cs typeface="Calibri Light" panose="020F0302020204030204" pitchFamily="34" charset="0"/>
              </a:rPr>
              <a:t> met professionele andere partijen. Complete Energie-data </a:t>
            </a:r>
            <a:r>
              <a:rPr lang="nl-NL" sz="850" err="1">
                <a:solidFill>
                  <a:srgbClr val="605B9D"/>
                </a:solidFill>
                <a:latin typeface="Microsoft JhengHei Light"/>
                <a:cs typeface="Calibri Light" panose="020F0302020204030204" pitchFamily="34" charset="0"/>
              </a:rPr>
              <a:t>Eco-systemen</a:t>
            </a:r>
            <a:r>
              <a:rPr lang="nl-NL" sz="850">
                <a:solidFill>
                  <a:srgbClr val="605B9D"/>
                </a:solidFill>
                <a:latin typeface="Microsoft JhengHei Light"/>
                <a:cs typeface="Calibri Light" panose="020F0302020204030204" pitchFamily="34" charset="0"/>
              </a:rPr>
              <a:t>. Een volledig geautomatiseerde data verwerkingsfabriek met op zijn hoogst monitoring van de data processen, management van uitval.</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Uitvoeren van de wettelijke taken als markfacilitator…waarbij wij dus data-diensten leveren aan/verzorgen voor leveranciers, meetbedrijven, transport en generatiesector. (switchen verhuizen opzeggen, alloceren/</a:t>
            </a:r>
            <a:r>
              <a:rPr lang="nl-NL" sz="850" err="1">
                <a:solidFill>
                  <a:srgbClr val="605B9D"/>
                </a:solidFill>
                <a:latin typeface="Microsoft JhengHei Light"/>
                <a:cs typeface="Calibri Light" panose="020F0302020204030204" pitchFamily="34" charset="0"/>
              </a:rPr>
              <a:t>reconcilieren</a:t>
            </a:r>
            <a:r>
              <a:rPr lang="nl-NL" sz="850">
                <a:solidFill>
                  <a:srgbClr val="605B9D"/>
                </a:solidFill>
                <a:latin typeface="Microsoft JhengHei Light"/>
                <a:cs typeface="Calibri Light" panose="020F0302020204030204" pitchFamily="34" charset="0"/>
              </a:rPr>
              <a:t>, T-prognoses).</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Nieuwe cross sectorale data diensten die bijdragen aan de energieverduurzaming…Groene lening, Energie </a:t>
            </a:r>
            <a:r>
              <a:rPr lang="nl-NL" sz="850" err="1">
                <a:solidFill>
                  <a:srgbClr val="605B9D"/>
                </a:solidFill>
                <a:latin typeface="Microsoft JhengHei Light"/>
                <a:cs typeface="Calibri Light" panose="020F0302020204030204" pitchFamily="34" charset="0"/>
              </a:rPr>
              <a:t>vergelijker</a:t>
            </a:r>
            <a:r>
              <a:rPr lang="nl-NL" sz="850">
                <a:solidFill>
                  <a:srgbClr val="605B9D"/>
                </a:solidFill>
                <a:latin typeface="Microsoft JhengHei Light"/>
                <a:cs typeface="Calibri Light" panose="020F0302020204030204" pitchFamily="34" charset="0"/>
              </a:rPr>
              <a:t>, …&gt; en wat de toekomst nog meer brengt op dat gebied.</a:t>
            </a:r>
          </a:p>
          <a:p>
            <a:pPr marL="574313" lvl="3" indent="-214313">
              <a:lnSpc>
                <a:spcPct val="120000"/>
              </a:lnSpc>
              <a:buClr>
                <a:srgbClr val="008EBE"/>
              </a:buClr>
            </a:pPr>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In welke </a:t>
            </a:r>
            <a:r>
              <a:rPr lang="nl-NL" sz="1050" b="1" err="1">
                <a:solidFill>
                  <a:srgbClr val="605B9D"/>
                </a:solidFill>
                <a:latin typeface="Microsoft JhengHei Light"/>
                <a:cs typeface="Calibri Light" panose="020F0302020204030204" pitchFamily="34" charset="0"/>
              </a:rPr>
              <a:t>value</a:t>
            </a:r>
            <a:r>
              <a:rPr lang="nl-NL" sz="1050" b="1">
                <a:solidFill>
                  <a:srgbClr val="605B9D"/>
                </a:solidFill>
                <a:latin typeface="Microsoft JhengHei Light"/>
                <a:cs typeface="Calibri Light" panose="020F0302020204030204" pitchFamily="34" charset="0"/>
              </a:rPr>
              <a:t> stream zitten de richtinggevende en ondersteunende business </a:t>
            </a:r>
            <a:r>
              <a:rPr lang="nl-NL" sz="1050" b="1" err="1">
                <a:solidFill>
                  <a:srgbClr val="605B9D"/>
                </a:solidFill>
                <a:latin typeface="Microsoft JhengHei Light"/>
                <a:cs typeface="Calibri Light" panose="020F0302020204030204" pitchFamily="34" charset="0"/>
              </a:rPr>
              <a:t>capabilities</a:t>
            </a:r>
            <a:r>
              <a:rPr lang="nl-NL" sz="1050" b="1">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De richtinggevende- en ondersteunende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realiseren waarde in interne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in de vorm van richting aan en ondersteuning van de primaire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Deze interne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zijn geen onderdeel van het NBility model maar kunnen door de netbeheerders naar behoefte aan het NBility model worden toegevoegd.  </a:t>
            </a:r>
          </a:p>
          <a:p>
            <a:endParaRPr lang="nl-NL">
              <a:latin typeface="Microsoft JhengHei Light" panose="020B0304030504040204" pitchFamily="34" charset="-120"/>
              <a:ea typeface="Microsoft JhengHei Light" panose="020B0304030504040204" pitchFamily="34" charset="-120"/>
            </a:endParaRPr>
          </a:p>
        </p:txBody>
      </p:sp>
      <p:pic>
        <p:nvPicPr>
          <p:cNvPr id="6" name="Afbeelding 5">
            <a:extLst>
              <a:ext uri="{FF2B5EF4-FFF2-40B4-BE49-F238E27FC236}">
                <a16:creationId xmlns:a16="http://schemas.microsoft.com/office/drawing/2014/main" id="{6CB07470-A751-45CA-BE2E-D3FFF0574AD9}"/>
              </a:ext>
            </a:extLst>
          </p:cNvPr>
          <p:cNvPicPr>
            <a:picLocks noChangeAspect="1"/>
          </p:cNvPicPr>
          <p:nvPr/>
        </p:nvPicPr>
        <p:blipFill>
          <a:blip r:embed="rId2"/>
          <a:stretch>
            <a:fillRect/>
          </a:stretch>
        </p:blipFill>
        <p:spPr>
          <a:xfrm>
            <a:off x="7425595" y="144534"/>
            <a:ext cx="1319420" cy="359100"/>
          </a:xfrm>
          <a:prstGeom prst="rect">
            <a:avLst/>
          </a:prstGeom>
        </p:spPr>
      </p:pic>
      <p:sp>
        <p:nvSpPr>
          <p:cNvPr id="7" name="Tijdelijke aanduiding voor dianummer 2">
            <a:extLst>
              <a:ext uri="{FF2B5EF4-FFF2-40B4-BE49-F238E27FC236}">
                <a16:creationId xmlns:a16="http://schemas.microsoft.com/office/drawing/2014/main" id="{21C8FD2C-B1A5-41CA-8232-360859541ABA}"/>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27</a:t>
            </a:fld>
            <a:endParaRPr lang="en-GB" sz="750">
              <a:solidFill>
                <a:srgbClr val="625D62">
                  <a:tint val="75000"/>
                </a:srgbClr>
              </a:solidFill>
              <a:latin typeface="Arial"/>
            </a:endParaRPr>
          </a:p>
        </p:txBody>
      </p:sp>
    </p:spTree>
    <p:extLst>
      <p:ext uri="{BB962C8B-B14F-4D97-AF65-F5344CB8AC3E}">
        <p14:creationId xmlns:p14="http://schemas.microsoft.com/office/powerpoint/2010/main" val="279451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5</a:t>
            </a:r>
          </a:p>
        </p:txBody>
      </p:sp>
      <p:sp>
        <p:nvSpPr>
          <p:cNvPr id="8" name="Tijdelijke aanduiding voor inhoud 7"/>
          <p:cNvSpPr>
            <a:spLocks noGrp="1"/>
          </p:cNvSpPr>
          <p:nvPr>
            <p:ph sz="quarter" idx="14"/>
          </p:nvPr>
        </p:nvSpPr>
        <p:spPr/>
        <p:txBody>
          <a:bodyPr>
            <a:normAutofit/>
          </a:bodyPr>
          <a:lstStyle/>
          <a:p>
            <a:r>
              <a:rPr lang="nl-NL" sz="1050" b="1">
                <a:solidFill>
                  <a:srgbClr val="605B9D"/>
                </a:solidFill>
                <a:latin typeface="Microsoft JhengHei Light"/>
                <a:cs typeface="Calibri Light" panose="020F0302020204030204" pitchFamily="34" charset="0"/>
              </a:rPr>
              <a:t>Waar zit </a:t>
            </a:r>
            <a:r>
              <a:rPr lang="nl-NL" sz="1050" b="1" err="1">
                <a:solidFill>
                  <a:srgbClr val="605B9D"/>
                </a:solidFill>
                <a:latin typeface="Microsoft JhengHei Light"/>
                <a:cs typeface="Calibri Light" panose="020F0302020204030204" pitchFamily="34" charset="0"/>
              </a:rPr>
              <a:t>forecasting</a:t>
            </a:r>
            <a:r>
              <a:rPr lang="nl-NL" sz="1050" b="1">
                <a:solidFill>
                  <a:srgbClr val="605B9D"/>
                </a:solidFill>
                <a:latin typeface="Microsoft JhengHei Light"/>
                <a:cs typeface="Calibri Light" panose="020F0302020204030204" pitchFamily="34" charset="0"/>
              </a:rPr>
              <a:t>/</a:t>
            </a:r>
            <a:r>
              <a:rPr lang="nl-NL" sz="1050" b="1" err="1">
                <a:solidFill>
                  <a:srgbClr val="605B9D"/>
                </a:solidFill>
                <a:latin typeface="Microsoft JhengHei Light"/>
                <a:cs typeface="Calibri Light" panose="020F0302020204030204" pitchFamily="34" charset="0"/>
              </a:rPr>
              <a:t>prognotiseren</a:t>
            </a:r>
            <a:r>
              <a:rPr lang="nl-NL" sz="1050" b="1">
                <a:solidFill>
                  <a:srgbClr val="605B9D"/>
                </a:solidFill>
                <a:latin typeface="Microsoft JhengHei Light"/>
                <a:cs typeface="Calibri Light" panose="020F0302020204030204" pitchFamily="34" charset="0"/>
              </a:rPr>
              <a:t>? </a:t>
            </a:r>
          </a:p>
          <a:p>
            <a:pPr lvl="1"/>
            <a:r>
              <a:rPr lang="nl-NL" sz="850">
                <a:solidFill>
                  <a:srgbClr val="605B9D"/>
                </a:solidFill>
                <a:latin typeface="Microsoft JhengHei Light"/>
                <a:cs typeface="Calibri Light" panose="020F0302020204030204" pitchFamily="34" charset="0"/>
              </a:rPr>
              <a:t>In verschillende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al naar gelang de voorspellingshorizon en het onderwerp</a:t>
            </a:r>
          </a:p>
          <a:p>
            <a:pPr lvl="2"/>
            <a:r>
              <a:rPr lang="nl-NL" sz="850">
                <a:solidFill>
                  <a:srgbClr val="605B9D"/>
                </a:solidFill>
                <a:latin typeface="Microsoft JhengHei Light"/>
                <a:cs typeface="Calibri Light" panose="020F0302020204030204" pitchFamily="34" charset="0"/>
              </a:rPr>
              <a:t>In 3.1: Lange termijn van de energienetten (&gt; jaar).</a:t>
            </a:r>
          </a:p>
          <a:p>
            <a:pPr lvl="2"/>
            <a:r>
              <a:rPr lang="nl-NL" sz="850">
                <a:solidFill>
                  <a:srgbClr val="605B9D"/>
                </a:solidFill>
                <a:latin typeface="Microsoft JhengHei Light"/>
                <a:cs typeface="Calibri Light" panose="020F0302020204030204" pitchFamily="34" charset="0"/>
              </a:rPr>
              <a:t>In 2.3: Korte termijn energiestromen (</a:t>
            </a:r>
            <a:r>
              <a:rPr lang="nl-NL" sz="850" err="1">
                <a:solidFill>
                  <a:srgbClr val="605B9D"/>
                </a:solidFill>
                <a:latin typeface="Microsoft JhengHei Light"/>
                <a:cs typeface="Calibri Light" panose="020F0302020204030204" pitchFamily="34" charset="0"/>
              </a:rPr>
              <a:t>intraday</a:t>
            </a:r>
            <a:r>
              <a:rPr lang="nl-NL" sz="850">
                <a:solidFill>
                  <a:srgbClr val="605B9D"/>
                </a:solidFill>
                <a:latin typeface="Microsoft JhengHei Light"/>
                <a:cs typeface="Calibri Light" panose="020F0302020204030204" pitchFamily="34" charset="0"/>
              </a:rPr>
              <a:t>, </a:t>
            </a:r>
            <a:r>
              <a:rPr lang="nl-NL" sz="850" err="1">
                <a:solidFill>
                  <a:srgbClr val="605B9D"/>
                </a:solidFill>
                <a:latin typeface="Microsoft JhengHei Light"/>
                <a:cs typeface="Calibri Light" panose="020F0302020204030204" pitchFamily="34" charset="0"/>
              </a:rPr>
              <a:t>day-ahead</a:t>
            </a:r>
            <a:r>
              <a:rPr lang="nl-NL" sz="850">
                <a:solidFill>
                  <a:srgbClr val="605B9D"/>
                </a:solidFill>
                <a:latin typeface="Microsoft JhengHei Light"/>
                <a:cs typeface="Calibri Light" panose="020F0302020204030204" pitchFamily="34" charset="0"/>
              </a:rPr>
              <a:t>, week, maand, jaar).</a:t>
            </a:r>
          </a:p>
          <a:p>
            <a:pPr lvl="2"/>
            <a:r>
              <a:rPr lang="nl-NL" sz="850">
                <a:solidFill>
                  <a:srgbClr val="605B9D"/>
                </a:solidFill>
                <a:latin typeface="Microsoft JhengHei Light"/>
                <a:cs typeface="Calibri Light" panose="020F0302020204030204" pitchFamily="34" charset="0"/>
              </a:rPr>
              <a:t>In 1.1: Verzamelen van externe input.</a:t>
            </a:r>
          </a:p>
          <a:p>
            <a:pPr lvl="2"/>
            <a:endParaRPr lang="nl-NL" sz="825">
              <a:latin typeface="Microsoft JhengHei Light" panose="020B0304030504040204" pitchFamily="34" charset="-120"/>
              <a:ea typeface="Microsoft JhengHei Light" panose="020B0304030504040204" pitchFamily="34" charset="-120"/>
            </a:endParaRPr>
          </a:p>
          <a:p>
            <a:r>
              <a:rPr lang="nl-NL" sz="1050" b="1">
                <a:solidFill>
                  <a:srgbClr val="605B9D"/>
                </a:solidFill>
                <a:latin typeface="Microsoft JhengHei Light"/>
                <a:cs typeface="Calibri Light" panose="020F0302020204030204" pitchFamily="34" charset="0"/>
              </a:rPr>
              <a:t>Waar zit </a:t>
            </a:r>
            <a:r>
              <a:rPr lang="nl-NL" sz="1050" b="1" err="1">
                <a:solidFill>
                  <a:srgbClr val="605B9D"/>
                </a:solidFill>
                <a:latin typeface="Microsoft JhengHei Light"/>
                <a:cs typeface="Calibri Light" panose="020F0302020204030204" pitchFamily="34" charset="0"/>
              </a:rPr>
              <a:t>netrekenen</a:t>
            </a:r>
            <a:r>
              <a:rPr lang="nl-NL" sz="1050" b="1">
                <a:solidFill>
                  <a:srgbClr val="605B9D"/>
                </a:solidFill>
                <a:latin typeface="Microsoft JhengHei Light"/>
                <a:cs typeface="Calibri Light" panose="020F0302020204030204" pitchFamily="34" charset="0"/>
              </a:rPr>
              <a:t>? </a:t>
            </a:r>
          </a:p>
          <a:p>
            <a:pPr lvl="1"/>
            <a:r>
              <a:rPr lang="nl-NL" sz="850">
                <a:solidFill>
                  <a:srgbClr val="605B9D"/>
                </a:solidFill>
                <a:latin typeface="Microsoft JhengHei Light"/>
                <a:cs typeface="Calibri Light" panose="020F0302020204030204" pitchFamily="34" charset="0"/>
              </a:rPr>
              <a:t>In 3.1. Energienetten uitbreiden, vervangen, en vernieuwen.</a:t>
            </a:r>
          </a:p>
          <a:p>
            <a:pPr lvl="1"/>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Waar zit assetregistratie?</a:t>
            </a:r>
          </a:p>
          <a:p>
            <a:pPr lvl="1"/>
            <a:r>
              <a:rPr lang="nl-NL" sz="850">
                <a:solidFill>
                  <a:srgbClr val="605B9D"/>
                </a:solidFill>
                <a:latin typeface="Microsoft JhengHei Light"/>
                <a:cs typeface="Calibri Light" panose="020F0302020204030204" pitchFamily="34" charset="0"/>
              </a:rPr>
              <a:t>In 3.1. Energienetten uitbreiden, vervangen, en vernieuwen.</a:t>
            </a:r>
          </a:p>
          <a:p>
            <a:pPr lvl="1"/>
            <a:endParaRPr lang="nl-NL" sz="850" b="1">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Wat is een energienet?</a:t>
            </a:r>
          </a:p>
          <a:p>
            <a:pPr lvl="1"/>
            <a:r>
              <a:rPr lang="nl-NL" sz="850">
                <a:solidFill>
                  <a:srgbClr val="605B9D"/>
                </a:solidFill>
                <a:latin typeface="Microsoft JhengHei Light"/>
                <a:cs typeface="Calibri Light" panose="020F0302020204030204" pitchFamily="34" charset="0"/>
              </a:rPr>
              <a:t>Het energienet is het geheel aan middelen dat nodig is voor het transporteren en distribueren van energie. Het betreft de operationele technologie en omvat de primaire, secundaire, tertiaire en telecom middelen. Het omvat niet de informatietechnologie die nodig is om de netbeheeractiviteiten te ondersteunen.</a:t>
            </a:r>
          </a:p>
          <a:p>
            <a:pPr lvl="1"/>
            <a:r>
              <a:rPr lang="nl-NL" sz="850">
                <a:solidFill>
                  <a:srgbClr val="605B9D"/>
                </a:solidFill>
                <a:latin typeface="Microsoft JhengHei Light"/>
                <a:cs typeface="Calibri Light" panose="020F0302020204030204" pitchFamily="34" charset="0"/>
              </a:rPr>
              <a:t>  </a:t>
            </a:r>
          </a:p>
          <a:p>
            <a:r>
              <a:rPr lang="nl-NL" sz="1050" b="1">
                <a:solidFill>
                  <a:srgbClr val="605B9D"/>
                </a:solidFill>
                <a:latin typeface="Microsoft JhengHei Light"/>
                <a:cs typeface="Calibri Light" panose="020F0302020204030204" pitchFamily="34" charset="0"/>
              </a:rPr>
              <a:t>Wat is een patroon?</a:t>
            </a:r>
          </a:p>
          <a:p>
            <a:pPr lvl="1"/>
            <a:r>
              <a:rPr lang="nl-NL" sz="850">
                <a:solidFill>
                  <a:srgbClr val="605B9D"/>
                </a:solidFill>
                <a:latin typeface="Microsoft JhengHei Light"/>
                <a:cs typeface="Calibri Light" panose="020F0302020204030204" pitchFamily="34" charset="0"/>
              </a:rPr>
              <a:t>Een van te voren vastgestelde componentenconfiguratie.</a:t>
            </a:r>
          </a:p>
        </p:txBody>
      </p:sp>
      <p:pic>
        <p:nvPicPr>
          <p:cNvPr id="3" name="Afbeelding 2">
            <a:extLst>
              <a:ext uri="{FF2B5EF4-FFF2-40B4-BE49-F238E27FC236}">
                <a16:creationId xmlns:a16="http://schemas.microsoft.com/office/drawing/2014/main" id="{3AB7F116-1291-4505-A157-F400E05B3CBD}"/>
              </a:ext>
            </a:extLst>
          </p:cNvPr>
          <p:cNvPicPr>
            <a:picLocks noChangeAspect="1"/>
          </p:cNvPicPr>
          <p:nvPr/>
        </p:nvPicPr>
        <p:blipFill>
          <a:blip r:embed="rId2"/>
          <a:stretch>
            <a:fillRect/>
          </a:stretch>
        </p:blipFill>
        <p:spPr>
          <a:xfrm>
            <a:off x="7425595" y="144534"/>
            <a:ext cx="1319420" cy="359100"/>
          </a:xfrm>
          <a:prstGeom prst="rect">
            <a:avLst/>
          </a:prstGeom>
        </p:spPr>
      </p:pic>
      <p:sp>
        <p:nvSpPr>
          <p:cNvPr id="7" name="Tijdelijke aanduiding voor dianummer 2">
            <a:extLst>
              <a:ext uri="{FF2B5EF4-FFF2-40B4-BE49-F238E27FC236}">
                <a16:creationId xmlns:a16="http://schemas.microsoft.com/office/drawing/2014/main" id="{B82B39C6-91AD-4A79-B38E-DF784DCCED89}"/>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28</a:t>
            </a:fld>
            <a:endParaRPr lang="en-GB" sz="750">
              <a:solidFill>
                <a:srgbClr val="625D62">
                  <a:tint val="75000"/>
                </a:srgbClr>
              </a:solidFill>
              <a:latin typeface="Arial"/>
            </a:endParaRPr>
          </a:p>
        </p:txBody>
      </p:sp>
    </p:spTree>
    <p:extLst>
      <p:ext uri="{BB962C8B-B14F-4D97-AF65-F5344CB8AC3E}">
        <p14:creationId xmlns:p14="http://schemas.microsoft.com/office/powerpoint/2010/main" val="3374097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6</a:t>
            </a:r>
          </a:p>
        </p:txBody>
      </p:sp>
      <p:sp>
        <p:nvSpPr>
          <p:cNvPr id="8" name="Tijdelijke aanduiding voor inhoud 7"/>
          <p:cNvSpPr>
            <a:spLocks noGrp="1"/>
          </p:cNvSpPr>
          <p:nvPr>
            <p:ph sz="quarter" idx="14"/>
          </p:nvPr>
        </p:nvSpPr>
        <p:spPr/>
        <p:txBody>
          <a:bodyPr>
            <a:normAutofit/>
          </a:bodyPr>
          <a:lstStyle/>
          <a:p>
            <a:r>
              <a:rPr lang="nl-NL" sz="1050" b="1">
                <a:solidFill>
                  <a:srgbClr val="605B9D"/>
                </a:solidFill>
                <a:latin typeface="Microsoft JhengHei Light"/>
                <a:cs typeface="Calibri Light" panose="020F0302020204030204" pitchFamily="34" charset="0"/>
              </a:rPr>
              <a:t>Wat zijn metingen?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(source: </a:t>
            </a:r>
            <a:r>
              <a:rPr lang="nl-NL" sz="850" err="1">
                <a:solidFill>
                  <a:srgbClr val="605B9D"/>
                </a:solidFill>
                <a:latin typeface="Microsoft JhengHei Light"/>
                <a:cs typeface="Calibri Light" panose="020F0302020204030204" pitchFamily="34" charset="0"/>
              </a:rPr>
              <a:t>wikipedia</a:t>
            </a:r>
            <a:r>
              <a:rPr lang="nl-NL" sz="850">
                <a:solidFill>
                  <a:srgbClr val="605B9D"/>
                </a:solidFill>
                <a:latin typeface="Microsoft JhengHei Light"/>
                <a:cs typeface="Calibri Light" panose="020F0302020204030204" pitchFamily="34" charset="0"/>
              </a:rPr>
              <a:t>) Meten is het uitdrukken van een waargenomen grootheid in een getal met een relevante eenheid die vergeleken kan worden met andere waardes van eenzelfde grootheid. Hiervoor kunnen meetinstrumenten worden gebruikt. Meting is echter niet beperkt tot natuurkundige grootheden, maar strekt zich uit tot een kwantitatieve beschrijving van de gehele werkelijkheid.</a:t>
            </a:r>
            <a:br>
              <a:rPr lang="nl-NL" sz="850">
                <a:solidFill>
                  <a:srgbClr val="605B9D"/>
                </a:solidFill>
                <a:latin typeface="Microsoft JhengHei Light"/>
                <a:cs typeface="Calibri Light" panose="020F0302020204030204" pitchFamily="34" charset="0"/>
              </a:rPr>
            </a:br>
            <a:r>
              <a:rPr lang="nl-NL" sz="850">
                <a:solidFill>
                  <a:srgbClr val="605B9D"/>
                </a:solidFill>
                <a:latin typeface="Microsoft JhengHei Light"/>
                <a:cs typeface="Calibri Light" panose="020F0302020204030204" pitchFamily="34" charset="0"/>
              </a:rPr>
              <a:t>Metingen zijn kwantitatieve waarnemingen: het resultaat wordt in een getalwaarde uitgedrukt, het meetresultaat. </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Toelichting: Metingen zijn waardevrij. Interpretatie van de metingen vindt plaats in andere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evenals het beschikbaar stellen van meetresultaten aan derden. Het betreft metingen van de </a:t>
            </a:r>
            <a:r>
              <a:rPr lang="nl-NL" sz="850" err="1">
                <a:solidFill>
                  <a:srgbClr val="605B9D"/>
                </a:solidFill>
                <a:latin typeface="Microsoft JhengHei Light"/>
                <a:cs typeface="Calibri Light" panose="020F0302020204030204" pitchFamily="34" charset="0"/>
              </a:rPr>
              <a:t>throughput</a:t>
            </a:r>
            <a:r>
              <a:rPr lang="nl-NL" sz="850">
                <a:solidFill>
                  <a:srgbClr val="605B9D"/>
                </a:solidFill>
                <a:latin typeface="Microsoft JhengHei Light"/>
                <a:cs typeface="Calibri Light" panose="020F0302020204030204" pitchFamily="34" charset="0"/>
              </a:rPr>
              <a:t> (energiestromen) van de functie (performance) en van de asset (eigenschap (b.v. temperatuur)). Het gebruiken van metingen in andere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(en eventueel verder verwerken/toerekenen, zoals relateren aan een contract, klant of marktpartij)) is geen onderdeel van de </a:t>
            </a:r>
            <a:r>
              <a:rPr lang="nl-NL" sz="850" err="1">
                <a:solidFill>
                  <a:srgbClr val="605B9D"/>
                </a:solidFill>
                <a:latin typeface="Microsoft JhengHei Light"/>
                <a:cs typeface="Calibri Light" panose="020F0302020204030204" pitchFamily="34" charset="0"/>
              </a:rPr>
              <a:t>meetcapability</a:t>
            </a:r>
            <a:r>
              <a:rPr lang="nl-NL" sz="850">
                <a:solidFill>
                  <a:srgbClr val="605B9D"/>
                </a:solidFill>
                <a:latin typeface="Microsoft JhengHei Light"/>
                <a:cs typeface="Calibri Light" panose="020F0302020204030204" pitchFamily="34" charset="0"/>
              </a:rPr>
              <a:t> maar onderdeel van desbetreffende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a:t>
            </a:r>
          </a:p>
          <a:p>
            <a:pPr lvl="1">
              <a:defRPr/>
            </a:pPr>
            <a:endParaRPr lang="nl-NL" sz="825">
              <a:latin typeface="Microsoft JhengHei Light" panose="020B0304030504040204" pitchFamily="34" charset="-120"/>
              <a:ea typeface="Microsoft JhengHei Light" panose="020B0304030504040204" pitchFamily="34" charset="-120"/>
            </a:endParaRPr>
          </a:p>
          <a:p>
            <a:pPr lvl="0">
              <a:defRPr/>
            </a:pPr>
            <a:r>
              <a:rPr lang="nl-NL" sz="1050" b="1">
                <a:solidFill>
                  <a:srgbClr val="605B9D"/>
                </a:solidFill>
                <a:latin typeface="Microsoft JhengHei Light"/>
                <a:cs typeface="Calibri Light" panose="020F0302020204030204" pitchFamily="34" charset="0"/>
              </a:rPr>
              <a:t>Wat is inkomstenverlies?</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Inkomstenverlies zijn prestatie die zijn geleverd waarvoor geen inkomsten zijn ontvangen terwijl de netbeheerder hier wel recht op heeft. Bijvoorbeeld: technisch netverlies, administratief netverlies door proces- en data-kwaliteit, dubieuze debiteuren, </a:t>
            </a:r>
            <a:r>
              <a:rPr lang="nl-NL" sz="850" err="1">
                <a:solidFill>
                  <a:srgbClr val="605B9D"/>
                </a:solidFill>
                <a:latin typeface="Microsoft JhengHei Light"/>
                <a:cs typeface="Calibri Light" panose="020F0302020204030204" pitchFamily="34" charset="0"/>
              </a:rPr>
              <a:t>contractloos</a:t>
            </a:r>
            <a:r>
              <a:rPr lang="nl-NL" sz="850">
                <a:solidFill>
                  <a:srgbClr val="605B9D"/>
                </a:solidFill>
                <a:latin typeface="Microsoft JhengHei Light"/>
                <a:cs typeface="Calibri Light" panose="020F0302020204030204" pitchFamily="34" charset="0"/>
              </a:rPr>
              <a:t> en fraude.</a:t>
            </a: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a:p>
            <a:pPr>
              <a:defRPr/>
            </a:pPr>
            <a:r>
              <a:rPr lang="nl-NL" sz="1050" b="1">
                <a:solidFill>
                  <a:srgbClr val="605B9D"/>
                </a:solidFill>
                <a:latin typeface="Microsoft JhengHei Light"/>
                <a:cs typeface="Calibri Light" panose="020F0302020204030204" pitchFamily="34" charset="0"/>
              </a:rPr>
              <a:t>Wat zijn contractaanpassingen? </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Dit betreffen aanpassingen op verzoek van de klant, door verhuizingen van klanten en door wijziging van marktrollen op de aansluiting ((b.v. SVEL processen (switchen, verhuizen, einde leverantie), als ook het administratief aan/uitzetten van de meter).</a:t>
            </a:r>
          </a:p>
          <a:p>
            <a:pPr lvl="1">
              <a:defRPr/>
            </a:pPr>
            <a:endParaRPr lang="nl-NL" sz="825">
              <a:latin typeface="Microsoft JhengHei Light" panose="020B0304030504040204" pitchFamily="34" charset="-120"/>
              <a:ea typeface="Microsoft JhengHei Light" panose="020B0304030504040204" pitchFamily="34" charset="-120"/>
            </a:endParaRPr>
          </a:p>
          <a:p>
            <a:pPr>
              <a:defRPr/>
            </a:pPr>
            <a:r>
              <a:rPr lang="nl-NL" sz="1050" b="1">
                <a:solidFill>
                  <a:srgbClr val="605B9D"/>
                </a:solidFill>
                <a:latin typeface="Microsoft JhengHei Light"/>
                <a:cs typeface="Calibri Light" panose="020F0302020204030204" pitchFamily="34" charset="0"/>
              </a:rPr>
              <a:t>Welke </a:t>
            </a:r>
            <a:r>
              <a:rPr lang="nl-NL" sz="1050" b="1" err="1">
                <a:solidFill>
                  <a:srgbClr val="605B9D"/>
                </a:solidFill>
                <a:latin typeface="Microsoft JhengHei Light"/>
                <a:cs typeface="Calibri Light" panose="020F0302020204030204" pitchFamily="34" charset="0"/>
              </a:rPr>
              <a:t>capability</a:t>
            </a:r>
            <a:r>
              <a:rPr lang="nl-NL" sz="1050" b="1">
                <a:solidFill>
                  <a:srgbClr val="605B9D"/>
                </a:solidFill>
                <a:latin typeface="Microsoft JhengHei Light"/>
                <a:cs typeface="Calibri Light" panose="020F0302020204030204" pitchFamily="34" charset="0"/>
              </a:rPr>
              <a:t> omvat het monitoren en bijsturen van werkzaamheden?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Dit betreft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5.2.3 Coördineren van werkzaamheden.</a:t>
            </a:r>
          </a:p>
        </p:txBody>
      </p:sp>
      <p:pic>
        <p:nvPicPr>
          <p:cNvPr id="6" name="Afbeelding 5">
            <a:extLst>
              <a:ext uri="{FF2B5EF4-FFF2-40B4-BE49-F238E27FC236}">
                <a16:creationId xmlns:a16="http://schemas.microsoft.com/office/drawing/2014/main" id="{79151679-9B87-4974-88F9-568695A886B7}"/>
              </a:ext>
            </a:extLst>
          </p:cNvPr>
          <p:cNvPicPr>
            <a:picLocks noChangeAspect="1"/>
          </p:cNvPicPr>
          <p:nvPr/>
        </p:nvPicPr>
        <p:blipFill>
          <a:blip r:embed="rId2"/>
          <a:stretch>
            <a:fillRect/>
          </a:stretch>
        </p:blipFill>
        <p:spPr>
          <a:xfrm>
            <a:off x="7425595" y="144534"/>
            <a:ext cx="1319420" cy="359100"/>
          </a:xfrm>
          <a:prstGeom prst="rect">
            <a:avLst/>
          </a:prstGeom>
        </p:spPr>
      </p:pic>
      <p:sp>
        <p:nvSpPr>
          <p:cNvPr id="9" name="Tijdelijke aanduiding voor dianummer 2">
            <a:extLst>
              <a:ext uri="{FF2B5EF4-FFF2-40B4-BE49-F238E27FC236}">
                <a16:creationId xmlns:a16="http://schemas.microsoft.com/office/drawing/2014/main" id="{532B37F3-A34A-4535-BC5F-3A2DDB2EF1BB}"/>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29</a:t>
            </a:fld>
            <a:endParaRPr lang="en-GB" sz="750">
              <a:solidFill>
                <a:srgbClr val="625D62">
                  <a:tint val="75000"/>
                </a:srgbClr>
              </a:solidFill>
              <a:latin typeface="Arial"/>
            </a:endParaRPr>
          </a:p>
        </p:txBody>
      </p:sp>
    </p:spTree>
    <p:extLst>
      <p:ext uri="{BB962C8B-B14F-4D97-AF65-F5344CB8AC3E}">
        <p14:creationId xmlns:p14="http://schemas.microsoft.com/office/powerpoint/2010/main" val="270128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agon 42">
            <a:extLst>
              <a:ext uri="{FF2B5EF4-FFF2-40B4-BE49-F238E27FC236}">
                <a16:creationId xmlns:a16="http://schemas.microsoft.com/office/drawing/2014/main" id="{AD216BD6-9C0B-4486-859B-77582822FCAB}"/>
              </a:ext>
            </a:extLst>
          </p:cNvPr>
          <p:cNvSpPr/>
          <p:nvPr/>
        </p:nvSpPr>
        <p:spPr>
          <a:xfrm flipH="1">
            <a:off x="3050522" y="2990277"/>
            <a:ext cx="2214179" cy="553024"/>
          </a:xfrm>
          <a:prstGeom prst="homePlate">
            <a:avLst/>
          </a:prstGeom>
          <a:solidFill>
            <a:srgbClr val="BA8EB8"/>
          </a:solidFill>
          <a:ln w="12700" cap="flat" cmpd="sng" algn="ctr">
            <a:noFill/>
            <a:prstDash val="solid"/>
            <a:miter lim="800000"/>
          </a:ln>
          <a:effectLst/>
        </p:spPr>
        <p:txBody>
          <a:bodyPr rtlCol="0" anchor="ctr"/>
          <a:lstStyle/>
          <a:p>
            <a:pPr>
              <a:defRPr/>
            </a:pPr>
            <a:r>
              <a:rPr lang="en-US" sz="2100" kern="0">
                <a:solidFill>
                  <a:prstClr val="white"/>
                </a:solidFill>
                <a:latin typeface="Calibri" panose="020F0502020204030204"/>
              </a:rPr>
              <a:t>4. </a:t>
            </a:r>
            <a:r>
              <a:rPr lang="en-US" sz="2100" b="1" spc="-113">
                <a:solidFill>
                  <a:prstClr val="white"/>
                </a:solidFill>
                <a:latin typeface="Calibri" panose="020F0502020204030204"/>
              </a:rPr>
              <a:t>FAQ</a:t>
            </a:r>
          </a:p>
        </p:txBody>
      </p:sp>
      <p:grpSp>
        <p:nvGrpSpPr>
          <p:cNvPr id="34" name="Groep 33">
            <a:extLst>
              <a:ext uri="{FF2B5EF4-FFF2-40B4-BE49-F238E27FC236}">
                <a16:creationId xmlns:a16="http://schemas.microsoft.com/office/drawing/2014/main" id="{4C8EC524-AEA5-4EF2-B4D9-A8F446791E9D}"/>
              </a:ext>
            </a:extLst>
          </p:cNvPr>
          <p:cNvGrpSpPr/>
          <p:nvPr/>
        </p:nvGrpSpPr>
        <p:grpSpPr>
          <a:xfrm>
            <a:off x="4821260" y="2375569"/>
            <a:ext cx="3538577" cy="1972022"/>
            <a:chOff x="6536267" y="3909871"/>
            <a:chExt cx="4718103" cy="2629362"/>
          </a:xfrm>
        </p:grpSpPr>
        <p:sp>
          <p:nvSpPr>
            <p:cNvPr id="35" name="Vrije vorm: vorm 34">
              <a:extLst>
                <a:ext uri="{FF2B5EF4-FFF2-40B4-BE49-F238E27FC236}">
                  <a16:creationId xmlns:a16="http://schemas.microsoft.com/office/drawing/2014/main" id="{1046428F-3DAD-463A-8787-902FBD38A600}"/>
                </a:ext>
              </a:extLst>
            </p:cNvPr>
            <p:cNvSpPr/>
            <p:nvPr/>
          </p:nvSpPr>
          <p:spPr>
            <a:xfrm>
              <a:off x="6536267" y="4727787"/>
              <a:ext cx="2357120" cy="1808480"/>
            </a:xfrm>
            <a:custGeom>
              <a:avLst/>
              <a:gdLst>
                <a:gd name="connsiteX0" fmla="*/ 2350346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0346 w 2357120"/>
                <a:gd name="connsiteY4" fmla="*/ 785706 h 1808480"/>
                <a:gd name="connsiteX0" fmla="*/ 2357119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7119 w 2357120"/>
                <a:gd name="connsiteY4" fmla="*/ 785706 h 180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120" h="1808480">
                  <a:moveTo>
                    <a:pt x="2357119" y="785706"/>
                  </a:moveTo>
                  <a:lnTo>
                    <a:pt x="575733" y="0"/>
                  </a:lnTo>
                  <a:lnTo>
                    <a:pt x="0" y="745066"/>
                  </a:lnTo>
                  <a:lnTo>
                    <a:pt x="2357120" y="1808480"/>
                  </a:lnTo>
                  <a:cubicBezTo>
                    <a:pt x="2357120" y="1467555"/>
                    <a:pt x="2357119" y="1126631"/>
                    <a:pt x="2357119" y="785706"/>
                  </a:cubicBezTo>
                  <a:close/>
                </a:path>
              </a:pathLst>
            </a:custGeom>
            <a:solidFill>
              <a:srgbClr val="814E7E"/>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sp>
          <p:nvSpPr>
            <p:cNvPr id="36" name="Vrije vorm: vorm 35">
              <a:extLst>
                <a:ext uri="{FF2B5EF4-FFF2-40B4-BE49-F238E27FC236}">
                  <a16:creationId xmlns:a16="http://schemas.microsoft.com/office/drawing/2014/main" id="{BDEB7600-E214-4BDE-8C6B-9665225938D8}"/>
                </a:ext>
              </a:extLst>
            </p:cNvPr>
            <p:cNvSpPr/>
            <p:nvPr/>
          </p:nvSpPr>
          <p:spPr>
            <a:xfrm flipH="1">
              <a:off x="8883704" y="4730753"/>
              <a:ext cx="2370666" cy="1808480"/>
            </a:xfrm>
            <a:custGeom>
              <a:avLst/>
              <a:gdLst>
                <a:gd name="connsiteX0" fmla="*/ 2350346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0346 w 2357120"/>
                <a:gd name="connsiteY4" fmla="*/ 785706 h 1808480"/>
                <a:gd name="connsiteX0" fmla="*/ 2370666 w 2370666"/>
                <a:gd name="connsiteY0" fmla="*/ 785706 h 1808480"/>
                <a:gd name="connsiteX1" fmla="*/ 575733 w 2370666"/>
                <a:gd name="connsiteY1" fmla="*/ 0 h 1808480"/>
                <a:gd name="connsiteX2" fmla="*/ 0 w 2370666"/>
                <a:gd name="connsiteY2" fmla="*/ 745066 h 1808480"/>
                <a:gd name="connsiteX3" fmla="*/ 2357120 w 2370666"/>
                <a:gd name="connsiteY3" fmla="*/ 1808480 h 1808480"/>
                <a:gd name="connsiteX4" fmla="*/ 2370666 w 2370666"/>
                <a:gd name="connsiteY4" fmla="*/ 785706 h 180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6" h="1808480">
                  <a:moveTo>
                    <a:pt x="2370666" y="785706"/>
                  </a:moveTo>
                  <a:lnTo>
                    <a:pt x="575733" y="0"/>
                  </a:lnTo>
                  <a:lnTo>
                    <a:pt x="0" y="745066"/>
                  </a:lnTo>
                  <a:lnTo>
                    <a:pt x="2357120" y="1808480"/>
                  </a:lnTo>
                  <a:lnTo>
                    <a:pt x="2370666" y="785706"/>
                  </a:lnTo>
                  <a:close/>
                </a:path>
              </a:pathLst>
            </a:custGeom>
            <a:solidFill>
              <a:srgbClr val="BA8EB8"/>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sp>
          <p:nvSpPr>
            <p:cNvPr id="37" name="Ruit 36">
              <a:extLst>
                <a:ext uri="{FF2B5EF4-FFF2-40B4-BE49-F238E27FC236}">
                  <a16:creationId xmlns:a16="http://schemas.microsoft.com/office/drawing/2014/main" id="{4005D99B-B22F-46FA-914B-BBE934292AFA}"/>
                </a:ext>
              </a:extLst>
            </p:cNvPr>
            <p:cNvSpPr/>
            <p:nvPr/>
          </p:nvSpPr>
          <p:spPr>
            <a:xfrm>
              <a:off x="7091681" y="3909871"/>
              <a:ext cx="3603412" cy="1623074"/>
            </a:xfrm>
            <a:prstGeom prst="diamond">
              <a:avLst/>
            </a:prstGeom>
            <a:solidFill>
              <a:srgbClr val="45214C"/>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grpSp>
      <p:sp>
        <p:nvSpPr>
          <p:cNvPr id="7" name="Titel 6"/>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Inhoudsopgave</a:t>
            </a:r>
          </a:p>
        </p:txBody>
      </p:sp>
      <p:sp>
        <p:nvSpPr>
          <p:cNvPr id="6" name="Pentagon 40">
            <a:extLst>
              <a:ext uri="{FF2B5EF4-FFF2-40B4-BE49-F238E27FC236}">
                <a16:creationId xmlns:a16="http://schemas.microsoft.com/office/drawing/2014/main" id="{0CCDB484-6179-43D4-BCC1-C48D202A1D4C}"/>
              </a:ext>
            </a:extLst>
          </p:cNvPr>
          <p:cNvSpPr/>
          <p:nvPr/>
        </p:nvSpPr>
        <p:spPr>
          <a:xfrm flipH="1">
            <a:off x="4593507" y="1245527"/>
            <a:ext cx="2002781" cy="517229"/>
          </a:xfrm>
          <a:prstGeom prst="homePlate">
            <a:avLst/>
          </a:prstGeom>
          <a:solidFill>
            <a:srgbClr val="F3D400"/>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9" name="Pentagon 41">
            <a:extLst>
              <a:ext uri="{FF2B5EF4-FFF2-40B4-BE49-F238E27FC236}">
                <a16:creationId xmlns:a16="http://schemas.microsoft.com/office/drawing/2014/main" id="{93E39CD8-7AAC-400F-834F-E2BDDEEFCDDD}"/>
              </a:ext>
            </a:extLst>
          </p:cNvPr>
          <p:cNvSpPr/>
          <p:nvPr/>
        </p:nvSpPr>
        <p:spPr>
          <a:xfrm flipH="1">
            <a:off x="4027779" y="1817027"/>
            <a:ext cx="2214179" cy="547134"/>
          </a:xfrm>
          <a:prstGeom prst="homePlate">
            <a:avLst/>
          </a:prstGeom>
          <a:solidFill>
            <a:srgbClr val="7BB21B"/>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10" name="Pentagon 42">
            <a:extLst>
              <a:ext uri="{FF2B5EF4-FFF2-40B4-BE49-F238E27FC236}">
                <a16:creationId xmlns:a16="http://schemas.microsoft.com/office/drawing/2014/main" id="{3CB74081-A6F7-4E66-A4A8-1827916075CB}"/>
              </a:ext>
            </a:extLst>
          </p:cNvPr>
          <p:cNvSpPr/>
          <p:nvPr/>
        </p:nvSpPr>
        <p:spPr>
          <a:xfrm flipH="1">
            <a:off x="3690235" y="2426283"/>
            <a:ext cx="2214179" cy="487294"/>
          </a:xfrm>
          <a:prstGeom prst="homePlate">
            <a:avLst/>
          </a:prstGeom>
          <a:solidFill>
            <a:srgbClr val="0095CD"/>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grpSp>
        <p:nvGrpSpPr>
          <p:cNvPr id="11" name="Group 58">
            <a:extLst>
              <a:ext uri="{FF2B5EF4-FFF2-40B4-BE49-F238E27FC236}">
                <a16:creationId xmlns:a16="http://schemas.microsoft.com/office/drawing/2014/main" id="{5AB83468-F843-4C51-9B27-5F9C0435FDC1}"/>
              </a:ext>
            </a:extLst>
          </p:cNvPr>
          <p:cNvGrpSpPr/>
          <p:nvPr/>
        </p:nvGrpSpPr>
        <p:grpSpPr>
          <a:xfrm>
            <a:off x="5297170" y="2228443"/>
            <a:ext cx="2615513" cy="1254506"/>
            <a:chOff x="5329238" y="2790825"/>
            <a:chExt cx="2651125" cy="1271588"/>
          </a:xfrm>
        </p:grpSpPr>
        <p:sp>
          <p:nvSpPr>
            <p:cNvPr id="12" name="Freeform 6">
              <a:extLst>
                <a:ext uri="{FF2B5EF4-FFF2-40B4-BE49-F238E27FC236}">
                  <a16:creationId xmlns:a16="http://schemas.microsoft.com/office/drawing/2014/main" id="{7341E61A-A2FF-4FB4-A40D-5EA72FB53229}"/>
                </a:ext>
              </a:extLst>
            </p:cNvPr>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0095CD">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3" name="Freeform 11">
              <a:extLst>
                <a:ext uri="{FF2B5EF4-FFF2-40B4-BE49-F238E27FC236}">
                  <a16:creationId xmlns:a16="http://schemas.microsoft.com/office/drawing/2014/main" id="{B61F8373-FB02-4406-8712-B77879FA2558}"/>
                </a:ext>
              </a:extLst>
            </p:cNvPr>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0095CD"/>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4" name="Freeform 12">
              <a:extLst>
                <a:ext uri="{FF2B5EF4-FFF2-40B4-BE49-F238E27FC236}">
                  <a16:creationId xmlns:a16="http://schemas.microsoft.com/office/drawing/2014/main" id="{43CBC41B-2342-47DF-A45B-44BDC013D157}"/>
                </a:ext>
              </a:extLst>
            </p:cNvPr>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rgbClr val="0095CD">
                <a:lumMod val="75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grpSp>
        <p:nvGrpSpPr>
          <p:cNvPr id="15" name="Group 57">
            <a:extLst>
              <a:ext uri="{FF2B5EF4-FFF2-40B4-BE49-F238E27FC236}">
                <a16:creationId xmlns:a16="http://schemas.microsoft.com/office/drawing/2014/main" id="{CA68FB99-7829-439E-9DFF-C07316FB66BB}"/>
              </a:ext>
            </a:extLst>
          </p:cNvPr>
          <p:cNvGrpSpPr/>
          <p:nvPr/>
        </p:nvGrpSpPr>
        <p:grpSpPr>
          <a:xfrm>
            <a:off x="5723172" y="1742927"/>
            <a:ext cx="1758815" cy="869227"/>
            <a:chOff x="5761038" y="2298700"/>
            <a:chExt cx="1782762" cy="881063"/>
          </a:xfrm>
        </p:grpSpPr>
        <p:sp>
          <p:nvSpPr>
            <p:cNvPr id="16" name="Freeform 5">
              <a:extLst>
                <a:ext uri="{FF2B5EF4-FFF2-40B4-BE49-F238E27FC236}">
                  <a16:creationId xmlns:a16="http://schemas.microsoft.com/office/drawing/2014/main" id="{D828BB0B-CACF-4B53-A1CE-3642E4BF3F7B}"/>
                </a:ext>
              </a:extLst>
            </p:cNvPr>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3">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7" name="Freeform 9">
              <a:extLst>
                <a:ext uri="{FF2B5EF4-FFF2-40B4-BE49-F238E27FC236}">
                  <a16:creationId xmlns:a16="http://schemas.microsoft.com/office/drawing/2014/main" id="{B753E8CC-BDDE-4976-ACAF-AF26FB1A6164}"/>
                </a:ext>
              </a:extLst>
            </p:cNvPr>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5C8614"/>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8" name="Freeform 10">
              <a:extLst>
                <a:ext uri="{FF2B5EF4-FFF2-40B4-BE49-F238E27FC236}">
                  <a16:creationId xmlns:a16="http://schemas.microsoft.com/office/drawing/2014/main" id="{945B39EF-A8D7-4735-BCD8-F688972BA123}"/>
                </a:ext>
              </a:extLst>
            </p:cNvPr>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rgbClr val="7BB21B"/>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grpSp>
        <p:nvGrpSpPr>
          <p:cNvPr id="19" name="Group 56">
            <a:extLst>
              <a:ext uri="{FF2B5EF4-FFF2-40B4-BE49-F238E27FC236}">
                <a16:creationId xmlns:a16="http://schemas.microsoft.com/office/drawing/2014/main" id="{2498FFF9-DCAE-4F7E-91A8-7C4E6CFE24D8}"/>
              </a:ext>
            </a:extLst>
          </p:cNvPr>
          <p:cNvGrpSpPr/>
          <p:nvPr/>
        </p:nvGrpSpPr>
        <p:grpSpPr>
          <a:xfrm>
            <a:off x="6191462" y="1238621"/>
            <a:ext cx="803449" cy="584183"/>
            <a:chOff x="6235700" y="1787525"/>
            <a:chExt cx="814388" cy="592138"/>
          </a:xfrm>
        </p:grpSpPr>
        <p:sp>
          <p:nvSpPr>
            <p:cNvPr id="20" name="Freeform 7">
              <a:extLst>
                <a:ext uri="{FF2B5EF4-FFF2-40B4-BE49-F238E27FC236}">
                  <a16:creationId xmlns:a16="http://schemas.microsoft.com/office/drawing/2014/main" id="{F7C3EBE4-ACDF-4B2D-AD7C-D42F9651968B}"/>
                </a:ext>
              </a:extLst>
            </p:cNvPr>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F3D4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21" name="Freeform 8">
              <a:extLst>
                <a:ext uri="{FF2B5EF4-FFF2-40B4-BE49-F238E27FC236}">
                  <a16:creationId xmlns:a16="http://schemas.microsoft.com/office/drawing/2014/main" id="{A0AF15AB-A0A0-4944-9B43-EBA0DE3499AE}"/>
                </a:ext>
              </a:extLst>
            </p:cNvPr>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FFC0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sp>
        <p:nvSpPr>
          <p:cNvPr id="22" name="Text Placeholder 3">
            <a:extLst>
              <a:ext uri="{FF2B5EF4-FFF2-40B4-BE49-F238E27FC236}">
                <a16:creationId xmlns:a16="http://schemas.microsoft.com/office/drawing/2014/main" id="{69642D29-2075-49F4-9CA9-0EEF3244DCF8}"/>
              </a:ext>
            </a:extLst>
          </p:cNvPr>
          <p:cNvSpPr txBox="1">
            <a:spLocks/>
          </p:cNvSpPr>
          <p:nvPr/>
        </p:nvSpPr>
        <p:spPr>
          <a:xfrm>
            <a:off x="4802763" y="1342564"/>
            <a:ext cx="688907"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1. WAT</a:t>
            </a:r>
          </a:p>
        </p:txBody>
      </p:sp>
      <p:sp>
        <p:nvSpPr>
          <p:cNvPr id="23" name="Text Placeholder 3">
            <a:extLst>
              <a:ext uri="{FF2B5EF4-FFF2-40B4-BE49-F238E27FC236}">
                <a16:creationId xmlns:a16="http://schemas.microsoft.com/office/drawing/2014/main" id="{63F79376-7D6E-46DA-B590-4039867D99FF}"/>
              </a:ext>
            </a:extLst>
          </p:cNvPr>
          <p:cNvSpPr txBox="1">
            <a:spLocks/>
          </p:cNvSpPr>
          <p:nvPr/>
        </p:nvSpPr>
        <p:spPr>
          <a:xfrm>
            <a:off x="4351639" y="1929018"/>
            <a:ext cx="1333250"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2. WAARMEE</a:t>
            </a:r>
          </a:p>
        </p:txBody>
      </p:sp>
      <p:sp>
        <p:nvSpPr>
          <p:cNvPr id="24" name="Text Placeholder 3">
            <a:extLst>
              <a:ext uri="{FF2B5EF4-FFF2-40B4-BE49-F238E27FC236}">
                <a16:creationId xmlns:a16="http://schemas.microsoft.com/office/drawing/2014/main" id="{A2F69AFC-6D06-433D-8125-5A90E01B30A1}"/>
              </a:ext>
            </a:extLst>
          </p:cNvPr>
          <p:cNvSpPr txBox="1">
            <a:spLocks/>
          </p:cNvSpPr>
          <p:nvPr/>
        </p:nvSpPr>
        <p:spPr>
          <a:xfrm>
            <a:off x="3900515" y="2508353"/>
            <a:ext cx="1150571"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3. WAARDE</a:t>
            </a:r>
          </a:p>
        </p:txBody>
      </p:sp>
      <p:grpSp>
        <p:nvGrpSpPr>
          <p:cNvPr id="25" name="Group 58">
            <a:extLst>
              <a:ext uri="{FF2B5EF4-FFF2-40B4-BE49-F238E27FC236}">
                <a16:creationId xmlns:a16="http://schemas.microsoft.com/office/drawing/2014/main" id="{01CC7114-0054-490D-ABFE-E9ACDE9E2CB9}"/>
              </a:ext>
            </a:extLst>
          </p:cNvPr>
          <p:cNvGrpSpPr/>
          <p:nvPr/>
        </p:nvGrpSpPr>
        <p:grpSpPr>
          <a:xfrm>
            <a:off x="1098399" y="1212770"/>
            <a:ext cx="3139792" cy="444246"/>
            <a:chOff x="838200" y="2205427"/>
            <a:chExt cx="4186389" cy="592327"/>
          </a:xfrm>
        </p:grpSpPr>
        <p:sp>
          <p:nvSpPr>
            <p:cNvPr id="26" name="Rectangle 1436">
              <a:extLst>
                <a:ext uri="{FF2B5EF4-FFF2-40B4-BE49-F238E27FC236}">
                  <a16:creationId xmlns:a16="http://schemas.microsoft.com/office/drawing/2014/main" id="{34B77CCB-F193-400B-9C9E-CD9BF9FBAB23}"/>
                </a:ext>
              </a:extLst>
            </p:cNvPr>
            <p:cNvSpPr>
              <a:spLocks noChangeArrowheads="1"/>
            </p:cNvSpPr>
            <p:nvPr/>
          </p:nvSpPr>
          <p:spPr bwMode="auto">
            <a:xfrm>
              <a:off x="1771963" y="2205427"/>
              <a:ext cx="3252626"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F17C3F"/>
                  </a:solidFill>
                  <a:latin typeface="Calibri" panose="020F0502020204030204"/>
                </a:rPr>
                <a:t>1. Wat is het </a:t>
              </a:r>
              <a:r>
                <a:rPr lang="en-US" sz="1013" err="1">
                  <a:solidFill>
                    <a:srgbClr val="F17C3F"/>
                  </a:solidFill>
                  <a:latin typeface="Calibri" panose="020F0502020204030204"/>
                </a:rPr>
                <a:t>Nbility</a:t>
              </a:r>
              <a:r>
                <a:rPr lang="en-US" sz="1013">
                  <a:solidFill>
                    <a:srgbClr val="F17C3F"/>
                  </a:solidFill>
                  <a:latin typeface="Calibri" panose="020F0502020204030204"/>
                </a:rPr>
                <a:t> model </a:t>
              </a:r>
            </a:p>
          </p:txBody>
        </p:sp>
        <p:sp>
          <p:nvSpPr>
            <p:cNvPr id="27" name="Content Placeholder 2">
              <a:extLst>
                <a:ext uri="{FF2B5EF4-FFF2-40B4-BE49-F238E27FC236}">
                  <a16:creationId xmlns:a16="http://schemas.microsoft.com/office/drawing/2014/main" id="{0C20F112-0FE9-4D59-BDE8-22337E03EAAD}"/>
                </a:ext>
              </a:extLst>
            </p:cNvPr>
            <p:cNvSpPr txBox="1">
              <a:spLocks/>
            </p:cNvSpPr>
            <p:nvPr/>
          </p:nvSpPr>
          <p:spPr>
            <a:xfrm>
              <a:off x="838200" y="2520756"/>
              <a:ext cx="4186388" cy="276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Inleiding</a:t>
              </a:r>
              <a:r>
                <a:rPr lang="en-US" sz="900">
                  <a:solidFill>
                    <a:srgbClr val="8C9CA6"/>
                  </a:solidFill>
                  <a:latin typeface="Calibri" panose="020F0502020204030204"/>
                </a:rPr>
                <a:t> </a:t>
              </a:r>
              <a:r>
                <a:rPr lang="en-US" sz="900" err="1">
                  <a:solidFill>
                    <a:srgbClr val="8C9CA6"/>
                  </a:solidFill>
                  <a:latin typeface="Calibri" panose="020F0502020204030204"/>
                </a:rPr>
                <a:t>naar</a:t>
              </a:r>
              <a:r>
                <a:rPr lang="en-US" sz="900">
                  <a:solidFill>
                    <a:srgbClr val="8C9CA6"/>
                  </a:solidFill>
                  <a:latin typeface="Calibri" panose="020F0502020204030204"/>
                </a:rPr>
                <a:t> wat het </a:t>
              </a:r>
              <a:r>
                <a:rPr lang="en-US" sz="900" err="1">
                  <a:solidFill>
                    <a:srgbClr val="8C9CA6"/>
                  </a:solidFill>
                  <a:latin typeface="Calibri" panose="020F0502020204030204"/>
                </a:rPr>
                <a:t>Netbeheer</a:t>
              </a:r>
              <a:r>
                <a:rPr lang="en-US" sz="900">
                  <a:solidFill>
                    <a:srgbClr val="8C9CA6"/>
                  </a:solidFill>
                  <a:latin typeface="Calibri" panose="020F0502020204030204"/>
                </a:rPr>
                <a:t> Business </a:t>
              </a:r>
              <a:r>
                <a:rPr lang="en-US" sz="900" err="1">
                  <a:solidFill>
                    <a:srgbClr val="8C9CA6"/>
                  </a:solidFill>
                  <a:latin typeface="Calibri" panose="020F0502020204030204"/>
                </a:rPr>
                <a:t>capabILITY</a:t>
              </a:r>
              <a:r>
                <a:rPr lang="en-US" sz="900">
                  <a:solidFill>
                    <a:srgbClr val="8C9CA6"/>
                  </a:solidFill>
                  <a:latin typeface="Calibri" panose="020F0502020204030204"/>
                </a:rPr>
                <a:t> model is</a:t>
              </a:r>
            </a:p>
          </p:txBody>
        </p:sp>
      </p:grpSp>
      <p:grpSp>
        <p:nvGrpSpPr>
          <p:cNvPr id="28" name="Group 59">
            <a:extLst>
              <a:ext uri="{FF2B5EF4-FFF2-40B4-BE49-F238E27FC236}">
                <a16:creationId xmlns:a16="http://schemas.microsoft.com/office/drawing/2014/main" id="{294621DA-FC95-4834-B05F-90A6DA097EF2}"/>
              </a:ext>
            </a:extLst>
          </p:cNvPr>
          <p:cNvGrpSpPr/>
          <p:nvPr/>
        </p:nvGrpSpPr>
        <p:grpSpPr>
          <a:xfrm>
            <a:off x="711013" y="1795663"/>
            <a:ext cx="3047069" cy="582746"/>
            <a:chOff x="961830" y="2205427"/>
            <a:chExt cx="4062758" cy="776994"/>
          </a:xfrm>
        </p:grpSpPr>
        <p:sp>
          <p:nvSpPr>
            <p:cNvPr id="29" name="Rectangle 1436">
              <a:extLst>
                <a:ext uri="{FF2B5EF4-FFF2-40B4-BE49-F238E27FC236}">
                  <a16:creationId xmlns:a16="http://schemas.microsoft.com/office/drawing/2014/main" id="{975335CF-983A-40E8-A062-A60A9D1C51A1}"/>
                </a:ext>
              </a:extLst>
            </p:cNvPr>
            <p:cNvSpPr>
              <a:spLocks noChangeArrowheads="1"/>
            </p:cNvSpPr>
            <p:nvPr/>
          </p:nvSpPr>
          <p:spPr bwMode="auto">
            <a:xfrm>
              <a:off x="1693613" y="2205427"/>
              <a:ext cx="3330975"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008C44"/>
                  </a:solidFill>
                  <a:latin typeface="Calibri" panose="020F0502020204030204"/>
                </a:rPr>
                <a:t>2. </a:t>
              </a:r>
              <a:r>
                <a:rPr lang="en-US" sz="1013" err="1">
                  <a:solidFill>
                    <a:srgbClr val="008C44"/>
                  </a:solidFill>
                  <a:latin typeface="Calibri" panose="020F0502020204030204"/>
                </a:rPr>
                <a:t>Waarmee</a:t>
              </a:r>
              <a:r>
                <a:rPr lang="en-US" sz="1013">
                  <a:solidFill>
                    <a:srgbClr val="008C44"/>
                  </a:solidFill>
                  <a:latin typeface="Calibri" panose="020F0502020204030204"/>
                </a:rPr>
                <a:t> is het model </a:t>
              </a:r>
              <a:r>
                <a:rPr lang="en-US" sz="1013" err="1">
                  <a:solidFill>
                    <a:srgbClr val="008C44"/>
                  </a:solidFill>
                  <a:latin typeface="Calibri" panose="020F0502020204030204"/>
                </a:rPr>
                <a:t>gevuld</a:t>
              </a:r>
              <a:endParaRPr lang="en-US" sz="1013">
                <a:solidFill>
                  <a:srgbClr val="008C44"/>
                </a:solidFill>
                <a:latin typeface="Calibri" panose="020F0502020204030204"/>
              </a:endParaRPr>
            </a:p>
          </p:txBody>
        </p:sp>
        <p:sp>
          <p:nvSpPr>
            <p:cNvPr id="30" name="Content Placeholder 2">
              <a:extLst>
                <a:ext uri="{FF2B5EF4-FFF2-40B4-BE49-F238E27FC236}">
                  <a16:creationId xmlns:a16="http://schemas.microsoft.com/office/drawing/2014/main" id="{B90CA3C2-2030-4194-A001-07560F58B87B}"/>
                </a:ext>
              </a:extLst>
            </p:cNvPr>
            <p:cNvSpPr txBox="1">
              <a:spLocks/>
            </p:cNvSpPr>
            <p:nvPr/>
          </p:nvSpPr>
          <p:spPr>
            <a:xfrm>
              <a:off x="961830" y="2520756"/>
              <a:ext cx="4062758" cy="461665"/>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Toelichting</a:t>
              </a:r>
              <a:r>
                <a:rPr lang="en-US" sz="900">
                  <a:solidFill>
                    <a:srgbClr val="8C9CA6"/>
                  </a:solidFill>
                  <a:latin typeface="Calibri" panose="020F0502020204030204"/>
                </a:rPr>
                <a:t> hoe het </a:t>
              </a:r>
              <a:r>
                <a:rPr lang="en-US" sz="900" err="1">
                  <a:solidFill>
                    <a:srgbClr val="8C9CA6"/>
                  </a:solidFill>
                  <a:latin typeface="Calibri" panose="020F0502020204030204"/>
                </a:rPr>
                <a:t>NBility</a:t>
              </a:r>
              <a:r>
                <a:rPr lang="en-US" sz="900">
                  <a:solidFill>
                    <a:srgbClr val="8C9CA6"/>
                  </a:solidFill>
                  <a:latin typeface="Calibri" panose="020F0502020204030204"/>
                </a:rPr>
                <a:t> model is </a:t>
              </a:r>
              <a:r>
                <a:rPr lang="en-US" sz="900" err="1">
                  <a:solidFill>
                    <a:srgbClr val="8C9CA6"/>
                  </a:solidFill>
                  <a:latin typeface="Calibri" panose="020F0502020204030204"/>
                </a:rPr>
                <a:t>opgebouwd</a:t>
              </a:r>
              <a:r>
                <a:rPr lang="en-US" sz="900">
                  <a:solidFill>
                    <a:srgbClr val="8C9CA6"/>
                  </a:solidFill>
                  <a:latin typeface="Calibri" panose="020F0502020204030204"/>
                </a:rPr>
                <a:t> </a:t>
              </a:r>
              <a:r>
                <a:rPr lang="en-US" sz="900" err="1">
                  <a:solidFill>
                    <a:srgbClr val="8C9CA6"/>
                  </a:solidFill>
                  <a:latin typeface="Calibri" panose="020F0502020204030204"/>
                </a:rPr>
                <a:t>uit</a:t>
              </a:r>
              <a:r>
                <a:rPr lang="en-US" sz="900">
                  <a:solidFill>
                    <a:srgbClr val="8C9CA6"/>
                  </a:solidFill>
                  <a:latin typeface="Calibri" panose="020F0502020204030204"/>
                </a:rPr>
                <a:t> capabilities, </a:t>
              </a:r>
              <a:r>
                <a:rPr lang="en-US" sz="900" err="1">
                  <a:solidFill>
                    <a:srgbClr val="8C9CA6"/>
                  </a:solidFill>
                  <a:latin typeface="Calibri" panose="020F0502020204030204"/>
                </a:rPr>
                <a:t>waardestromen</a:t>
              </a:r>
              <a:r>
                <a:rPr lang="en-US" sz="900">
                  <a:solidFill>
                    <a:srgbClr val="8C9CA6"/>
                  </a:solidFill>
                  <a:latin typeface="Calibri" panose="020F0502020204030204"/>
                </a:rPr>
                <a:t> en business </a:t>
              </a:r>
              <a:r>
                <a:rPr lang="en-US" sz="900" err="1">
                  <a:solidFill>
                    <a:srgbClr val="8C9CA6"/>
                  </a:solidFill>
                  <a:latin typeface="Calibri" panose="020F0502020204030204"/>
                </a:rPr>
                <a:t>objecten</a:t>
              </a:r>
              <a:r>
                <a:rPr lang="en-US" sz="900">
                  <a:solidFill>
                    <a:srgbClr val="8C9CA6"/>
                  </a:solidFill>
                  <a:latin typeface="Calibri" panose="020F0502020204030204"/>
                </a:rPr>
                <a:t>*</a:t>
              </a:r>
            </a:p>
          </p:txBody>
        </p:sp>
      </p:grpSp>
      <p:grpSp>
        <p:nvGrpSpPr>
          <p:cNvPr id="31" name="Group 62">
            <a:extLst>
              <a:ext uri="{FF2B5EF4-FFF2-40B4-BE49-F238E27FC236}">
                <a16:creationId xmlns:a16="http://schemas.microsoft.com/office/drawing/2014/main" id="{29492364-F68A-452D-BFF8-F4D1A2A34C9C}"/>
              </a:ext>
            </a:extLst>
          </p:cNvPr>
          <p:cNvGrpSpPr/>
          <p:nvPr/>
        </p:nvGrpSpPr>
        <p:grpSpPr>
          <a:xfrm>
            <a:off x="138183" y="2378558"/>
            <a:ext cx="3139792" cy="582746"/>
            <a:chOff x="838200" y="2205427"/>
            <a:chExt cx="4186389" cy="776994"/>
          </a:xfrm>
        </p:grpSpPr>
        <p:sp>
          <p:nvSpPr>
            <p:cNvPr id="32" name="Rectangle 1436">
              <a:extLst>
                <a:ext uri="{FF2B5EF4-FFF2-40B4-BE49-F238E27FC236}">
                  <a16:creationId xmlns:a16="http://schemas.microsoft.com/office/drawing/2014/main" id="{2B8D82FB-E5E0-4CF3-8216-02E9FF9EB805}"/>
                </a:ext>
              </a:extLst>
            </p:cNvPr>
            <p:cNvSpPr>
              <a:spLocks noChangeArrowheads="1"/>
            </p:cNvSpPr>
            <p:nvPr/>
          </p:nvSpPr>
          <p:spPr bwMode="auto">
            <a:xfrm>
              <a:off x="1752841" y="2205427"/>
              <a:ext cx="3271748"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0095CD"/>
                  </a:solidFill>
                  <a:latin typeface="Calibri" panose="020F0502020204030204"/>
                </a:rPr>
                <a:t>3. Wat is de </a:t>
              </a:r>
              <a:r>
                <a:rPr lang="en-US" sz="1013" err="1">
                  <a:solidFill>
                    <a:srgbClr val="0095CD"/>
                  </a:solidFill>
                  <a:latin typeface="Calibri" panose="020F0502020204030204"/>
                </a:rPr>
                <a:t>toegevoegde</a:t>
              </a:r>
              <a:r>
                <a:rPr lang="en-US" sz="1013">
                  <a:solidFill>
                    <a:srgbClr val="0095CD"/>
                  </a:solidFill>
                  <a:latin typeface="Calibri" panose="020F0502020204030204"/>
                </a:rPr>
                <a:t> </a:t>
              </a:r>
              <a:r>
                <a:rPr lang="en-US" sz="1013" err="1">
                  <a:solidFill>
                    <a:srgbClr val="0095CD"/>
                  </a:solidFill>
                  <a:latin typeface="Calibri" panose="020F0502020204030204"/>
                </a:rPr>
                <a:t>waarde</a:t>
              </a:r>
              <a:endParaRPr lang="en-US" sz="1013">
                <a:solidFill>
                  <a:srgbClr val="0095CD"/>
                </a:solidFill>
                <a:latin typeface="Calibri" panose="020F0502020204030204"/>
              </a:endParaRPr>
            </a:p>
          </p:txBody>
        </p:sp>
        <p:sp>
          <p:nvSpPr>
            <p:cNvPr id="33" name="Content Placeholder 2">
              <a:extLst>
                <a:ext uri="{FF2B5EF4-FFF2-40B4-BE49-F238E27FC236}">
                  <a16:creationId xmlns:a16="http://schemas.microsoft.com/office/drawing/2014/main" id="{1313F464-73A6-48D9-91A1-0087886EA113}"/>
                </a:ext>
              </a:extLst>
            </p:cNvPr>
            <p:cNvSpPr txBox="1">
              <a:spLocks/>
            </p:cNvSpPr>
            <p:nvPr/>
          </p:nvSpPr>
          <p:spPr>
            <a:xfrm>
              <a:off x="838200" y="2520756"/>
              <a:ext cx="4186388" cy="461665"/>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a:solidFill>
                    <a:srgbClr val="8C9CA6"/>
                  </a:solidFill>
                  <a:latin typeface="Calibri" panose="020F0502020204030204"/>
                </a:rPr>
                <a:t>Showcases </a:t>
              </a:r>
              <a:r>
                <a:rPr lang="en-US" sz="900" err="1">
                  <a:solidFill>
                    <a:srgbClr val="8C9CA6"/>
                  </a:solidFill>
                  <a:latin typeface="Calibri" panose="020F0502020204030204"/>
                </a:rPr>
                <a:t>en</a:t>
              </a:r>
              <a:r>
                <a:rPr lang="en-US" sz="900">
                  <a:solidFill>
                    <a:srgbClr val="8C9CA6"/>
                  </a:solidFill>
                  <a:latin typeface="Calibri" panose="020F0502020204030204"/>
                </a:rPr>
                <a:t> </a:t>
              </a:r>
              <a:r>
                <a:rPr lang="en-US" sz="900" err="1">
                  <a:solidFill>
                    <a:srgbClr val="8C9CA6"/>
                  </a:solidFill>
                  <a:latin typeface="Calibri" panose="020F0502020204030204"/>
                </a:rPr>
                <a:t>Usecases</a:t>
              </a:r>
              <a:r>
                <a:rPr lang="en-US" sz="900">
                  <a:solidFill>
                    <a:srgbClr val="8C9CA6"/>
                  </a:solidFill>
                  <a:latin typeface="Calibri" panose="020F0502020204030204"/>
                </a:rPr>
                <a:t> die de </a:t>
              </a:r>
              <a:r>
                <a:rPr lang="en-US" sz="900" err="1">
                  <a:solidFill>
                    <a:srgbClr val="8C9CA6"/>
                  </a:solidFill>
                  <a:latin typeface="Calibri" panose="020F0502020204030204"/>
                </a:rPr>
                <a:t>toegevoegde</a:t>
              </a:r>
              <a:r>
                <a:rPr lang="en-US" sz="900">
                  <a:solidFill>
                    <a:srgbClr val="8C9CA6"/>
                  </a:solidFill>
                  <a:latin typeface="Calibri" panose="020F0502020204030204"/>
                </a:rPr>
                <a:t> </a:t>
              </a:r>
              <a:r>
                <a:rPr lang="en-US" sz="900" err="1">
                  <a:solidFill>
                    <a:srgbClr val="8C9CA6"/>
                  </a:solidFill>
                  <a:latin typeface="Calibri" panose="020F0502020204030204"/>
                </a:rPr>
                <a:t>waarde</a:t>
              </a:r>
              <a:r>
                <a:rPr lang="en-US" sz="900">
                  <a:solidFill>
                    <a:srgbClr val="8C9CA6"/>
                  </a:solidFill>
                  <a:latin typeface="Calibri" panose="020F0502020204030204"/>
                </a:rPr>
                <a:t> </a:t>
              </a:r>
              <a:r>
                <a:rPr lang="en-US" sz="900" err="1">
                  <a:solidFill>
                    <a:srgbClr val="8C9CA6"/>
                  </a:solidFill>
                  <a:latin typeface="Calibri" panose="020F0502020204030204"/>
                </a:rPr>
                <a:t>tonen</a:t>
              </a:r>
              <a:r>
                <a:rPr lang="en-US" sz="900">
                  <a:solidFill>
                    <a:srgbClr val="8C9CA6"/>
                  </a:solidFill>
                  <a:latin typeface="Calibri" panose="020F0502020204030204"/>
                </a:rPr>
                <a:t> </a:t>
              </a:r>
              <a:br>
                <a:rPr lang="en-US" sz="900">
                  <a:solidFill>
                    <a:srgbClr val="8C9CA6"/>
                  </a:solidFill>
                  <a:latin typeface="Calibri" panose="020F0502020204030204"/>
                </a:rPr>
              </a:br>
              <a:r>
                <a:rPr lang="en-US" sz="900">
                  <a:solidFill>
                    <a:srgbClr val="8C9CA6"/>
                  </a:solidFill>
                  <a:latin typeface="Calibri" panose="020F0502020204030204"/>
                </a:rPr>
                <a:t>door het </a:t>
              </a:r>
              <a:r>
                <a:rPr lang="en-US" sz="900" err="1">
                  <a:solidFill>
                    <a:srgbClr val="8C9CA6"/>
                  </a:solidFill>
                  <a:latin typeface="Calibri" panose="020F0502020204030204"/>
                </a:rPr>
                <a:t>toepassen</a:t>
              </a:r>
              <a:r>
                <a:rPr lang="en-US" sz="900">
                  <a:solidFill>
                    <a:srgbClr val="8C9CA6"/>
                  </a:solidFill>
                  <a:latin typeface="Calibri" panose="020F0502020204030204"/>
                </a:rPr>
                <a:t> van het </a:t>
              </a:r>
              <a:r>
                <a:rPr lang="en-US" sz="900" err="1">
                  <a:solidFill>
                    <a:srgbClr val="8C9CA6"/>
                  </a:solidFill>
                  <a:latin typeface="Calibri" panose="020F0502020204030204"/>
                </a:rPr>
                <a:t>NBility</a:t>
              </a:r>
              <a:r>
                <a:rPr lang="en-US" sz="900">
                  <a:solidFill>
                    <a:srgbClr val="8C9CA6"/>
                  </a:solidFill>
                  <a:latin typeface="Calibri" panose="020F0502020204030204"/>
                </a:rPr>
                <a:t> model</a:t>
              </a:r>
            </a:p>
          </p:txBody>
        </p:sp>
      </p:grpSp>
      <p:grpSp>
        <p:nvGrpSpPr>
          <p:cNvPr id="39" name="Group 62">
            <a:extLst>
              <a:ext uri="{FF2B5EF4-FFF2-40B4-BE49-F238E27FC236}">
                <a16:creationId xmlns:a16="http://schemas.microsoft.com/office/drawing/2014/main" id="{4BEFCCF1-936B-474E-BE3C-4A48B6AD9D73}"/>
              </a:ext>
            </a:extLst>
          </p:cNvPr>
          <p:cNvGrpSpPr/>
          <p:nvPr/>
        </p:nvGrpSpPr>
        <p:grpSpPr>
          <a:xfrm>
            <a:off x="-352156" y="2989008"/>
            <a:ext cx="3139792" cy="444246"/>
            <a:chOff x="838200" y="2205427"/>
            <a:chExt cx="4186389" cy="592327"/>
          </a:xfrm>
        </p:grpSpPr>
        <p:sp>
          <p:nvSpPr>
            <p:cNvPr id="40" name="Rectangle 1436">
              <a:extLst>
                <a:ext uri="{FF2B5EF4-FFF2-40B4-BE49-F238E27FC236}">
                  <a16:creationId xmlns:a16="http://schemas.microsoft.com/office/drawing/2014/main" id="{460CB3E4-79A5-4487-A8E8-E23C3B7D6BB3}"/>
                </a:ext>
              </a:extLst>
            </p:cNvPr>
            <p:cNvSpPr>
              <a:spLocks noChangeArrowheads="1"/>
            </p:cNvSpPr>
            <p:nvPr/>
          </p:nvSpPr>
          <p:spPr bwMode="auto">
            <a:xfrm>
              <a:off x="1752841" y="2205427"/>
              <a:ext cx="3271748"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814E7E"/>
                  </a:solidFill>
                  <a:latin typeface="Calibri" panose="020F0502020204030204"/>
                </a:rPr>
                <a:t>4. </a:t>
              </a:r>
              <a:r>
                <a:rPr lang="en-US" sz="1013" err="1">
                  <a:solidFill>
                    <a:srgbClr val="814E7E"/>
                  </a:solidFill>
                  <a:latin typeface="Calibri" panose="020F0502020204030204"/>
                </a:rPr>
                <a:t>Veel</a:t>
              </a:r>
              <a:r>
                <a:rPr lang="en-US" sz="1013">
                  <a:solidFill>
                    <a:srgbClr val="814E7E"/>
                  </a:solidFill>
                  <a:latin typeface="Calibri" panose="020F0502020204030204"/>
                </a:rPr>
                <a:t> </a:t>
              </a:r>
              <a:r>
                <a:rPr lang="en-US" sz="1013" err="1">
                  <a:solidFill>
                    <a:srgbClr val="814E7E"/>
                  </a:solidFill>
                  <a:latin typeface="Calibri" panose="020F0502020204030204"/>
                </a:rPr>
                <a:t>gestelde</a:t>
              </a:r>
              <a:r>
                <a:rPr lang="en-US" sz="1013">
                  <a:solidFill>
                    <a:srgbClr val="814E7E"/>
                  </a:solidFill>
                  <a:latin typeface="Calibri" panose="020F0502020204030204"/>
                </a:rPr>
                <a:t> </a:t>
              </a:r>
              <a:r>
                <a:rPr lang="en-US" sz="1013" err="1">
                  <a:solidFill>
                    <a:srgbClr val="814E7E"/>
                  </a:solidFill>
                  <a:latin typeface="Calibri" panose="020F0502020204030204"/>
                </a:rPr>
                <a:t>vragen</a:t>
              </a:r>
              <a:endParaRPr lang="en-US" sz="1013">
                <a:solidFill>
                  <a:srgbClr val="814E7E"/>
                </a:solidFill>
                <a:latin typeface="Calibri" panose="020F0502020204030204"/>
              </a:endParaRPr>
            </a:p>
          </p:txBody>
        </p:sp>
        <p:sp>
          <p:nvSpPr>
            <p:cNvPr id="41" name="Content Placeholder 2">
              <a:extLst>
                <a:ext uri="{FF2B5EF4-FFF2-40B4-BE49-F238E27FC236}">
                  <a16:creationId xmlns:a16="http://schemas.microsoft.com/office/drawing/2014/main" id="{E1A82527-DA5E-4B4D-B2BC-A78B2ADDF4C1}"/>
                </a:ext>
              </a:extLst>
            </p:cNvPr>
            <p:cNvSpPr txBox="1">
              <a:spLocks/>
            </p:cNvSpPr>
            <p:nvPr/>
          </p:nvSpPr>
          <p:spPr>
            <a:xfrm>
              <a:off x="838200" y="2520756"/>
              <a:ext cx="4186388" cy="276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Veel</a:t>
              </a:r>
              <a:r>
                <a:rPr lang="en-US" sz="900">
                  <a:solidFill>
                    <a:srgbClr val="8C9CA6"/>
                  </a:solidFill>
                  <a:latin typeface="Calibri" panose="020F0502020204030204"/>
                </a:rPr>
                <a:t> </a:t>
              </a:r>
              <a:r>
                <a:rPr lang="en-US" sz="900" err="1">
                  <a:solidFill>
                    <a:srgbClr val="8C9CA6"/>
                  </a:solidFill>
                  <a:latin typeface="Calibri" panose="020F0502020204030204"/>
                </a:rPr>
                <a:t>voorkomende</a:t>
              </a:r>
              <a:r>
                <a:rPr lang="en-US" sz="900">
                  <a:solidFill>
                    <a:srgbClr val="8C9CA6"/>
                  </a:solidFill>
                  <a:latin typeface="Calibri" panose="020F0502020204030204"/>
                </a:rPr>
                <a:t> </a:t>
              </a:r>
              <a:r>
                <a:rPr lang="en-US" sz="900" err="1">
                  <a:solidFill>
                    <a:srgbClr val="8C9CA6"/>
                  </a:solidFill>
                  <a:latin typeface="Calibri" panose="020F0502020204030204"/>
                </a:rPr>
                <a:t>vragen</a:t>
              </a:r>
              <a:r>
                <a:rPr lang="en-US" sz="900">
                  <a:solidFill>
                    <a:srgbClr val="8C9CA6"/>
                  </a:solidFill>
                  <a:latin typeface="Calibri" panose="020F0502020204030204"/>
                </a:rPr>
                <a:t> met </a:t>
              </a:r>
              <a:r>
                <a:rPr lang="en-US" sz="900" err="1">
                  <a:solidFill>
                    <a:srgbClr val="8C9CA6"/>
                  </a:solidFill>
                  <a:latin typeface="Calibri" panose="020F0502020204030204"/>
                </a:rPr>
                <a:t>antwoorden</a:t>
              </a:r>
              <a:endParaRPr lang="en-US" sz="900">
                <a:solidFill>
                  <a:srgbClr val="8C9CA6"/>
                </a:solidFill>
                <a:latin typeface="Calibri" panose="020F0502020204030204"/>
              </a:endParaRPr>
            </a:p>
          </p:txBody>
        </p:sp>
      </p:grpSp>
      <p:sp>
        <p:nvSpPr>
          <p:cNvPr id="2" name="Tekstvak 1">
            <a:extLst>
              <a:ext uri="{FF2B5EF4-FFF2-40B4-BE49-F238E27FC236}">
                <a16:creationId xmlns:a16="http://schemas.microsoft.com/office/drawing/2014/main" id="{B3354EF7-F22D-43FB-A328-FCECC123FCDF}"/>
              </a:ext>
            </a:extLst>
          </p:cNvPr>
          <p:cNvSpPr txBox="1"/>
          <p:nvPr/>
        </p:nvSpPr>
        <p:spPr>
          <a:xfrm>
            <a:off x="595279" y="4363918"/>
            <a:ext cx="3682418" cy="577081"/>
          </a:xfrm>
          <a:prstGeom prst="rect">
            <a:avLst/>
          </a:prstGeom>
          <a:noFill/>
        </p:spPr>
        <p:txBody>
          <a:bodyPr wrap="none" rtlCol="0">
            <a:spAutoFit/>
          </a:bodyPr>
          <a:lstStyle/>
          <a:p>
            <a:r>
              <a:rPr lang="nl-NL" sz="900">
                <a:solidFill>
                  <a:srgbClr val="8C9CA6"/>
                </a:solidFill>
                <a:latin typeface="Calibri" panose="020F0502020204030204"/>
              </a:rPr>
              <a:t>*Het</a:t>
            </a:r>
            <a:r>
              <a:rPr lang="nl-NL"/>
              <a:t> </a:t>
            </a:r>
            <a:r>
              <a:rPr lang="nl-NL" sz="900">
                <a:solidFill>
                  <a:srgbClr val="8C9CA6"/>
                </a:solidFill>
                <a:latin typeface="Calibri" panose="020F0502020204030204"/>
              </a:rPr>
              <a:t>totale NBility model is opgenomen in presentatie ‘NBility model 2.1’.</a:t>
            </a:r>
          </a:p>
          <a:p>
            <a:endParaRPr lang="nl-NL" sz="900">
              <a:solidFill>
                <a:srgbClr val="8C9CA6"/>
              </a:solidFill>
              <a:latin typeface="Calibri" panose="020F0502020204030204"/>
            </a:endParaRPr>
          </a:p>
          <a:p>
            <a:r>
              <a:rPr lang="nl-NL" sz="900">
                <a:solidFill>
                  <a:srgbClr val="8C9CA6"/>
                </a:solidFill>
                <a:latin typeface="Calibri" panose="020F0502020204030204"/>
              </a:rPr>
              <a:t>Deze presentatie bevat animaties. </a:t>
            </a:r>
          </a:p>
        </p:txBody>
      </p:sp>
    </p:spTree>
    <p:extLst>
      <p:ext uri="{BB962C8B-B14F-4D97-AF65-F5344CB8AC3E}">
        <p14:creationId xmlns:p14="http://schemas.microsoft.com/office/powerpoint/2010/main" val="233824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7</a:t>
            </a:r>
          </a:p>
        </p:txBody>
      </p:sp>
      <p:sp>
        <p:nvSpPr>
          <p:cNvPr id="8" name="Tijdelijke aanduiding voor inhoud 7"/>
          <p:cNvSpPr>
            <a:spLocks noGrp="1"/>
          </p:cNvSpPr>
          <p:nvPr>
            <p:ph sz="quarter" idx="14"/>
          </p:nvPr>
        </p:nvSpPr>
        <p:spPr/>
        <p:txBody>
          <a:bodyPr>
            <a:normAutofit fontScale="92500" lnSpcReduction="20000"/>
          </a:bodyPr>
          <a:lstStyle/>
          <a:p>
            <a:r>
              <a:rPr lang="nl-NL" sz="1050" b="1" dirty="0">
                <a:solidFill>
                  <a:srgbClr val="605B9D"/>
                </a:solidFill>
                <a:latin typeface="Microsoft JhengHei Light"/>
                <a:cs typeface="Calibri Light" panose="020F0302020204030204" pitchFamily="34" charset="0"/>
              </a:rPr>
              <a:t>Welke principes zijn gehanteerd bij de totstandkoming van bedrijfsobjecten?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Een bedrijfsobject verwijst naar (de beschouwing van) een ding in de werkelijke wereld (materieel of immaterieel) waarover de netbeheerder waardevolle informatie verzamelt.</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Een bedrijfsobject komt tot stand door te redeneren wat de belangrijkste informatie is die een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verzamelt en beschikbaar stelt aan haar omgeving.</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Een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heeft een relatie met een bedrijfsobject als die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het vermogen heeft om informatie over dat bedrijfsobject te verzamelen en beschikbaar te stellen aan haar omgeving.</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Indien een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slechts via een andere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toegang heeft tot informatie over een bedrijfsobject, dan heeft die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geen relatie met dat bedrijfsobject.</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Indien meer </a:t>
            </a:r>
            <a:r>
              <a:rPr lang="nl-NL" sz="850" dirty="0" err="1">
                <a:solidFill>
                  <a:srgbClr val="605B9D"/>
                </a:solidFill>
                <a:latin typeface="Microsoft JhengHei Light"/>
                <a:cs typeface="Calibri Light" panose="020F0302020204030204" pitchFamily="34" charset="0"/>
              </a:rPr>
              <a:t>capability's</a:t>
            </a:r>
            <a:r>
              <a:rPr lang="nl-NL" sz="850" dirty="0">
                <a:solidFill>
                  <a:srgbClr val="605B9D"/>
                </a:solidFill>
                <a:latin typeface="Microsoft JhengHei Light"/>
                <a:cs typeface="Calibri Light" panose="020F0302020204030204" pitchFamily="34" charset="0"/>
              </a:rPr>
              <a:t> een relatie hebben met één bedrijfsobject (niet de voorkeur), dan noteren we 'Zie &lt;bedrijfsobject&gt;' om herhaling van definities etc. te voorkomen.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Een bedrijfsobject eindigt niet op 'data', 'gegevens' of 'informatie'. Daarom geen Klantgegevens maar Klant, en geen Meetdata maar Energie-uitwisseling.</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Begrippen en hun definities uit wet- en regelgeving en standaarden zijn leidend. Daarom geen Asset maar Netcomponent.</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Bedrijfsobjecten kunnen worden begrepen vanuit het perspectief van een buitenstaander.</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De naam van een bedrijfsobject is kort maar precies genoeg om begrepen te kunnen worden binnen de context van de netbeheerder. Dus niet Energieklant maar gewoon Klant, en niet Leverancier maar Inkoopleverancier (vanwege de verwarring met energieleverancier).</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Bedrijfsobjecten overstijgen geen informatiedomeinen. Daarom geen Persoon maar Klant en Medewerker.</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Specialisatierelaties tussen bedrijfsobjecten overstijgen geen informatiedomeinen. Daarom geen Activum maar Waardering.</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Bedrijfsobjecten hebben op hun abstractieniveau een unieke naam. Daarom geen Zaak en Zaak maar Klantzaak en Marktzaak.</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Bedrijfsobjecten op het laagste abstractieniveau zijn telbaar. Daarom geen Materieel maar Werkmiddel.</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Bedrijfsobjecten hebben een zelfstandige levenscyclus. Daarom geen Geboortedatum maar Medewerker.</a:t>
            </a:r>
          </a:p>
          <a:p>
            <a:pPr marL="394313" lvl="2" indent="-214313">
              <a:lnSpc>
                <a:spcPct val="120000"/>
              </a:lnSpc>
              <a:buClr>
                <a:srgbClr val="008EBE"/>
              </a:buClr>
              <a:defRPr/>
            </a:pPr>
            <a:endParaRPr lang="nl-NL" sz="850" dirty="0">
              <a:solidFill>
                <a:srgbClr val="605B9D"/>
              </a:solidFill>
              <a:latin typeface="Microsoft JhengHei Light"/>
              <a:cs typeface="Calibri Light" panose="020F0302020204030204" pitchFamily="34" charset="0"/>
            </a:endParaRPr>
          </a:p>
          <a:p>
            <a:r>
              <a:rPr lang="nl-NL" sz="1050" b="1" dirty="0">
                <a:solidFill>
                  <a:srgbClr val="605B9D"/>
                </a:solidFill>
                <a:latin typeface="Microsoft JhengHei Light"/>
                <a:cs typeface="Calibri Light" panose="020F0302020204030204" pitchFamily="34" charset="0"/>
              </a:rPr>
              <a:t>Waar kan ik de bedrijfsobjecten voor gebruiken?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Om data in je organisatie vindbaar te maken, door datasets in applicaties te associëren met bedrijfsobjecten.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Om redundante data (of schaduwadministraties) in je organisatie te ontdekken, door applicaties te relateren aan bedrijfsobjecten.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Voor het inrichten van een </a:t>
            </a:r>
            <a:r>
              <a:rPr lang="nl-NL" sz="850" dirty="0" err="1">
                <a:solidFill>
                  <a:srgbClr val="605B9D"/>
                </a:solidFill>
                <a:latin typeface="Microsoft JhengHei Light"/>
                <a:cs typeface="Calibri Light" panose="020F0302020204030204" pitchFamily="34" charset="0"/>
              </a:rPr>
              <a:t>datagovernanceorganisatie</a:t>
            </a:r>
            <a:r>
              <a:rPr lang="nl-NL" sz="850" dirty="0">
                <a:solidFill>
                  <a:srgbClr val="605B9D"/>
                </a:solidFill>
                <a:latin typeface="Microsoft JhengHei Light"/>
                <a:cs typeface="Calibri Light" panose="020F0302020204030204" pitchFamily="34" charset="0"/>
              </a:rPr>
              <a:t> door aan elk bedrijfsobject verantwoordelijken toe te kennen.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Voor het (applicatieonafhankelijk) vastleggen van vertrouwelijkheidsniveaus en toegangsbevoegdheden.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Voor het omschrijven van koppelvlakken tussen afdelingen en applicaties.</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Als kapstok voor het ontwerpen van datamodellen.</a:t>
            </a:r>
          </a:p>
          <a:p>
            <a:pPr marL="394313" lvl="2" indent="-214313">
              <a:lnSpc>
                <a:spcPct val="120000"/>
              </a:lnSpc>
              <a:buClr>
                <a:srgbClr val="008EBE"/>
              </a:buClr>
              <a:defRPr/>
            </a:pPr>
            <a:endParaRPr lang="nl-NL" sz="850" dirty="0">
              <a:solidFill>
                <a:srgbClr val="605B9D"/>
              </a:solidFill>
              <a:latin typeface="Microsoft JhengHei Light"/>
              <a:cs typeface="Calibri Light" panose="020F0302020204030204" pitchFamily="34" charset="0"/>
            </a:endParaRPr>
          </a:p>
          <a:p>
            <a:pPr marL="394313" lvl="2" indent="-214313">
              <a:lnSpc>
                <a:spcPct val="120000"/>
              </a:lnSpc>
              <a:buClr>
                <a:srgbClr val="008EBE"/>
              </a:buClr>
              <a:defRPr/>
            </a:pPr>
            <a:endParaRPr lang="nl-NL" sz="850" dirty="0">
              <a:solidFill>
                <a:srgbClr val="605B9D"/>
              </a:solidFill>
              <a:latin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79151679-9B87-4974-88F9-568695A886B7}"/>
              </a:ext>
            </a:extLst>
          </p:cNvPr>
          <p:cNvPicPr>
            <a:picLocks noChangeAspect="1"/>
          </p:cNvPicPr>
          <p:nvPr/>
        </p:nvPicPr>
        <p:blipFill>
          <a:blip r:embed="rId2"/>
          <a:stretch>
            <a:fillRect/>
          </a:stretch>
        </p:blipFill>
        <p:spPr>
          <a:xfrm>
            <a:off x="7425595" y="144534"/>
            <a:ext cx="1319420" cy="359100"/>
          </a:xfrm>
          <a:prstGeom prst="rect">
            <a:avLst/>
          </a:prstGeom>
        </p:spPr>
      </p:pic>
      <p:sp>
        <p:nvSpPr>
          <p:cNvPr id="9" name="Tijdelijke aanduiding voor dianummer 2">
            <a:extLst>
              <a:ext uri="{FF2B5EF4-FFF2-40B4-BE49-F238E27FC236}">
                <a16:creationId xmlns:a16="http://schemas.microsoft.com/office/drawing/2014/main" id="{532B37F3-A34A-4535-BC5F-3A2DDB2EF1BB}"/>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30</a:t>
            </a:fld>
            <a:endParaRPr lang="en-GB" sz="750">
              <a:solidFill>
                <a:srgbClr val="625D62">
                  <a:tint val="75000"/>
                </a:srgbClr>
              </a:solidFill>
              <a:latin typeface="Arial"/>
            </a:endParaRPr>
          </a:p>
        </p:txBody>
      </p:sp>
    </p:spTree>
    <p:extLst>
      <p:ext uri="{BB962C8B-B14F-4D97-AF65-F5344CB8AC3E}">
        <p14:creationId xmlns:p14="http://schemas.microsoft.com/office/powerpoint/2010/main" val="2720594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Bijlagen</a:t>
            </a:r>
          </a:p>
        </p:txBody>
      </p:sp>
      <p:sp>
        <p:nvSpPr>
          <p:cNvPr id="8" name="Tijdelijke aanduiding voor inhoud 7">
            <a:extLst>
              <a:ext uri="{FF2B5EF4-FFF2-40B4-BE49-F238E27FC236}">
                <a16:creationId xmlns:a16="http://schemas.microsoft.com/office/drawing/2014/main" id="{E8F599CE-D5B1-4B5A-9773-8B8E46A33384}"/>
              </a:ext>
            </a:extLst>
          </p:cNvPr>
          <p:cNvSpPr>
            <a:spLocks noGrp="1"/>
          </p:cNvSpPr>
          <p:nvPr>
            <p:ph sz="quarter" idx="14"/>
          </p:nvPr>
        </p:nvSpPr>
        <p:spPr/>
        <p:txBody>
          <a:bodyPr>
            <a:normAutofit/>
          </a:bodyPr>
          <a:lstStyle/>
          <a:p>
            <a:pPr marL="179705" indent="-179705"/>
            <a:r>
              <a:rPr lang="nl-NL" sz="1400">
                <a:solidFill>
                  <a:srgbClr val="605B9D"/>
                </a:solidFill>
                <a:latin typeface="Microsoft JhengHei Light"/>
                <a:cs typeface="Calibri Light"/>
              </a:rPr>
              <a:t>Presentatie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 model (aparte presentatie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-model’)</a:t>
            </a:r>
            <a:endParaRPr lang="nl-NL">
              <a:cs typeface="Calibri Light"/>
            </a:endParaRPr>
          </a:p>
          <a:p>
            <a:pPr marL="179705" indent="-179705"/>
            <a:endParaRPr lang="nl-NL" sz="1400">
              <a:solidFill>
                <a:srgbClr val="605B9D"/>
              </a:solidFill>
              <a:latin typeface="Microsoft JhengHei Light"/>
              <a:ea typeface="Microsoft JhengHei Light"/>
              <a:cs typeface="Calibri Light" panose="020F0302020204030204" pitchFamily="34" charset="0"/>
            </a:endParaRPr>
          </a:p>
          <a:p>
            <a:pPr marL="179705" indent="-179705"/>
            <a:r>
              <a:rPr lang="nl-NL" sz="1400">
                <a:solidFill>
                  <a:srgbClr val="605B9D"/>
                </a:solidFill>
                <a:latin typeface="Microsoft JhengHei Light"/>
                <a:cs typeface="Calibri Light"/>
              </a:rPr>
              <a:t>Bijlage A: </a:t>
            </a:r>
            <a:r>
              <a:rPr lang="nl-NL" sz="1400" err="1">
                <a:solidFill>
                  <a:srgbClr val="605B9D"/>
                </a:solidFill>
                <a:latin typeface="Microsoft JhengHei Light"/>
                <a:cs typeface="Calibri Light"/>
              </a:rPr>
              <a:t>Mapping</a:t>
            </a:r>
            <a:r>
              <a:rPr lang="nl-NL" sz="1400">
                <a:solidFill>
                  <a:srgbClr val="605B9D"/>
                </a:solidFill>
                <a:latin typeface="Microsoft JhengHei Light"/>
                <a:cs typeface="Calibri Light"/>
              </a:rPr>
              <a:t> CMF </a:t>
            </a:r>
            <a:r>
              <a:rPr lang="nl-NL" sz="1400" err="1">
                <a:solidFill>
                  <a:srgbClr val="605B9D"/>
                </a:solidFill>
                <a:latin typeface="Microsoft JhengHei Light"/>
                <a:cs typeface="Calibri Light"/>
              </a:rPr>
              <a:t>waardestromen</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B: </a:t>
            </a:r>
            <a:r>
              <a:rPr lang="nl-NL" sz="1400" err="1">
                <a:solidFill>
                  <a:srgbClr val="605B9D"/>
                </a:solidFill>
                <a:latin typeface="Microsoft JhengHei Light"/>
                <a:cs typeface="Calibri Light"/>
              </a:rPr>
              <a:t>Mapping</a:t>
            </a:r>
            <a:r>
              <a:rPr lang="nl-NL" sz="1400">
                <a:solidFill>
                  <a:srgbClr val="605B9D"/>
                </a:solidFill>
                <a:latin typeface="Microsoft JhengHei Light"/>
                <a:cs typeface="Calibri Light"/>
              </a:rPr>
              <a:t> externe modellen</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C: Contactpersonen/ambassadeurs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 model</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D: Release </a:t>
            </a:r>
            <a:r>
              <a:rPr lang="nl-NL" sz="1400" err="1">
                <a:solidFill>
                  <a:srgbClr val="605B9D"/>
                </a:solidFill>
                <a:latin typeface="Microsoft JhengHei Light"/>
                <a:cs typeface="Calibri Light"/>
              </a:rPr>
              <a:t>notes</a:t>
            </a:r>
            <a:endParaRPr lang="nl-NL" sz="1400">
              <a:solidFill>
                <a:srgbClr val="605B9D"/>
              </a:solidFill>
              <a:latin typeface="Microsoft JhengHei Light"/>
              <a:ea typeface="Microsoft JhengHei Light"/>
              <a:cs typeface="Calibri Light"/>
            </a:endParaRPr>
          </a:p>
        </p:txBody>
      </p:sp>
      <p:sp>
        <p:nvSpPr>
          <p:cNvPr id="5" name="Tijdelijke aanduiding voor dianummer 2">
            <a:extLst>
              <a:ext uri="{FF2B5EF4-FFF2-40B4-BE49-F238E27FC236}">
                <a16:creationId xmlns:a16="http://schemas.microsoft.com/office/drawing/2014/main" id="{023497C4-8F65-471C-BECF-474838A3D8D1}"/>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31</a:t>
            </a:fld>
            <a:endParaRPr lang="en-GB" sz="750">
              <a:solidFill>
                <a:srgbClr val="625D62">
                  <a:tint val="75000"/>
                </a:srgbClr>
              </a:solidFill>
              <a:latin typeface="Arial"/>
            </a:endParaRPr>
          </a:p>
        </p:txBody>
      </p:sp>
    </p:spTree>
    <p:extLst>
      <p:ext uri="{BB962C8B-B14F-4D97-AF65-F5344CB8AC3E}">
        <p14:creationId xmlns:p14="http://schemas.microsoft.com/office/powerpoint/2010/main" val="1240818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a:xfrm>
            <a:off x="513000" y="363790"/>
            <a:ext cx="8357017" cy="654825"/>
          </a:xfrm>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A: Mapping </a:t>
            </a:r>
            <a:r>
              <a:rPr lang="en-US" err="1">
                <a:latin typeface="Microsoft JhengHei Light" panose="020B0304030504040204" pitchFamily="34" charset="-120"/>
                <a:ea typeface="Microsoft JhengHei Light" panose="020B0304030504040204" pitchFamily="34" charset="-120"/>
              </a:rPr>
              <a:t>NBility</a:t>
            </a:r>
            <a:r>
              <a:rPr lang="en-US">
                <a:latin typeface="Microsoft JhengHei Light" panose="020B0304030504040204" pitchFamily="34" charset="-120"/>
                <a:ea typeface="Microsoft JhengHei Light" panose="020B0304030504040204" pitchFamily="34" charset="-120"/>
              </a:rPr>
              <a:t> </a:t>
            </a:r>
            <a:r>
              <a:rPr lang="en-US" err="1">
                <a:latin typeface="Microsoft JhengHei Light" panose="020B0304030504040204" pitchFamily="34" charset="-120"/>
                <a:ea typeface="Microsoft JhengHei Light" panose="020B0304030504040204" pitchFamily="34" charset="-120"/>
              </a:rPr>
              <a:t>waardestromen</a:t>
            </a:r>
            <a:r>
              <a:rPr lang="en-US">
                <a:latin typeface="Microsoft JhengHei Light" panose="020B0304030504040204" pitchFamily="34" charset="-120"/>
                <a:ea typeface="Microsoft JhengHei Light" panose="020B0304030504040204" pitchFamily="34" charset="-120"/>
              </a:rPr>
              <a:t> op CMF </a:t>
            </a:r>
            <a:r>
              <a:rPr lang="en-US" err="1">
                <a:latin typeface="Microsoft JhengHei Light" panose="020B0304030504040204" pitchFamily="34" charset="-120"/>
                <a:ea typeface="Microsoft JhengHei Light" panose="020B0304030504040204" pitchFamily="34" charset="-120"/>
              </a:rPr>
              <a:t>waardestromen</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3338727A-E643-4D92-815F-31BE54E6B95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32</a:t>
            </a:fld>
            <a:endParaRPr lang="en-GB" sz="750">
              <a:solidFill>
                <a:srgbClr val="625D62">
                  <a:tint val="75000"/>
                </a:srgbClr>
              </a:solidFill>
              <a:latin typeface="Arial"/>
            </a:endParaRPr>
          </a:p>
        </p:txBody>
      </p:sp>
    </p:spTree>
    <p:extLst>
      <p:ext uri="{BB962C8B-B14F-4D97-AF65-F5344CB8AC3E}">
        <p14:creationId xmlns:p14="http://schemas.microsoft.com/office/powerpoint/2010/main" val="3642153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999" y="363790"/>
            <a:ext cx="8376692" cy="654825"/>
          </a:xfrm>
        </p:spPr>
        <p:txBody>
          <a:bodyPr/>
          <a:lstStyle/>
          <a:p>
            <a:r>
              <a:rPr lang="nl-NL">
                <a:latin typeface="Microsoft JhengHei Light" panose="020B0304030504040204" pitchFamily="34" charset="-120"/>
                <a:ea typeface="Microsoft JhengHei Light" panose="020B0304030504040204" pitchFamily="34" charset="-120"/>
              </a:rPr>
              <a:t>Bijlage A: </a:t>
            </a:r>
            <a:r>
              <a:rPr lang="nl-NL" err="1">
                <a:latin typeface="Microsoft JhengHei Light" panose="020B0304030504040204" pitchFamily="34" charset="-120"/>
                <a:ea typeface="Microsoft JhengHei Light" panose="020B0304030504040204" pitchFamily="34" charset="-120"/>
              </a:rPr>
              <a:t>Mapping</a:t>
            </a:r>
            <a:r>
              <a:rPr lang="nl-NL">
                <a:latin typeface="Microsoft JhengHei Light" panose="020B0304030504040204" pitchFamily="34" charset="-120"/>
                <a:ea typeface="Microsoft JhengHei Light" panose="020B0304030504040204" pitchFamily="34" charset="-120"/>
              </a:rPr>
              <a:t> NBility </a:t>
            </a:r>
            <a:r>
              <a:rPr lang="nl-NL" err="1">
                <a:latin typeface="Microsoft JhengHei Light" panose="020B0304030504040204" pitchFamily="34" charset="-120"/>
                <a:ea typeface="Microsoft JhengHei Light" panose="020B0304030504040204" pitchFamily="34" charset="-120"/>
              </a:rPr>
              <a:t>waardestromen</a:t>
            </a:r>
            <a:r>
              <a:rPr lang="nl-NL">
                <a:latin typeface="Microsoft JhengHei Light" panose="020B0304030504040204" pitchFamily="34" charset="-120"/>
                <a:ea typeface="Microsoft JhengHei Light" panose="020B0304030504040204" pitchFamily="34" charset="-120"/>
              </a:rPr>
              <a:t> op CMF </a:t>
            </a:r>
            <a:r>
              <a:rPr lang="nl-NL" err="1">
                <a:latin typeface="Microsoft JhengHei Light" panose="020B0304030504040204" pitchFamily="34" charset="-120"/>
                <a:ea typeface="Microsoft JhengHei Light" panose="020B0304030504040204" pitchFamily="34" charset="-120"/>
              </a:rPr>
              <a:t>waardestromen</a:t>
            </a:r>
            <a:endParaRPr lang="nl-NL">
              <a:latin typeface="Microsoft JhengHei Light" panose="020B0304030504040204" pitchFamily="34" charset="-120"/>
              <a:ea typeface="Microsoft JhengHei Light" panose="020B0304030504040204" pitchFamily="34" charset="-120"/>
            </a:endParaRPr>
          </a:p>
        </p:txBody>
      </p:sp>
      <p:pic>
        <p:nvPicPr>
          <p:cNvPr id="42" name="Afbeelding 41"/>
          <p:cNvPicPr>
            <a:picLocks noChangeAspect="1"/>
          </p:cNvPicPr>
          <p:nvPr/>
        </p:nvPicPr>
        <p:blipFill>
          <a:blip r:embed="rId2"/>
          <a:stretch>
            <a:fillRect/>
          </a:stretch>
        </p:blipFill>
        <p:spPr>
          <a:xfrm>
            <a:off x="9528977" y="99074"/>
            <a:ext cx="3596057" cy="2020350"/>
          </a:xfrm>
          <a:prstGeom prst="rect">
            <a:avLst/>
          </a:prstGeom>
        </p:spPr>
      </p:pic>
      <p:pic>
        <p:nvPicPr>
          <p:cNvPr id="4" name="Afbeelding 3"/>
          <p:cNvPicPr>
            <a:picLocks noChangeAspect="1"/>
          </p:cNvPicPr>
          <p:nvPr/>
        </p:nvPicPr>
        <p:blipFill>
          <a:blip r:embed="rId3"/>
          <a:stretch>
            <a:fillRect/>
          </a:stretch>
        </p:blipFill>
        <p:spPr>
          <a:xfrm>
            <a:off x="263770" y="1696036"/>
            <a:ext cx="5802923" cy="2050494"/>
          </a:xfrm>
          <a:prstGeom prst="rect">
            <a:avLst/>
          </a:prstGeom>
        </p:spPr>
      </p:pic>
      <p:pic>
        <p:nvPicPr>
          <p:cNvPr id="5" name="Afbeelding 4"/>
          <p:cNvPicPr>
            <a:picLocks noChangeAspect="1"/>
          </p:cNvPicPr>
          <p:nvPr/>
        </p:nvPicPr>
        <p:blipFill>
          <a:blip r:embed="rId4"/>
          <a:stretch>
            <a:fillRect/>
          </a:stretch>
        </p:blipFill>
        <p:spPr>
          <a:xfrm>
            <a:off x="6810860" y="1641964"/>
            <a:ext cx="2078831" cy="1785938"/>
          </a:xfrm>
          <a:prstGeom prst="rect">
            <a:avLst/>
          </a:prstGeom>
        </p:spPr>
      </p:pic>
      <p:cxnSp>
        <p:nvCxnSpPr>
          <p:cNvPr id="7" name="Rechte verbindingslijn met pijl 6"/>
          <p:cNvCxnSpPr/>
          <p:nvPr/>
        </p:nvCxnSpPr>
        <p:spPr>
          <a:xfrm>
            <a:off x="5441183" y="2019719"/>
            <a:ext cx="1748413" cy="331596"/>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p:nvPr/>
        </p:nvCxnSpPr>
        <p:spPr>
          <a:xfrm flipV="1">
            <a:off x="5441183" y="2381539"/>
            <a:ext cx="1748413" cy="1100215"/>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p:cNvCxnSpPr/>
          <p:nvPr/>
        </p:nvCxnSpPr>
        <p:spPr>
          <a:xfrm flipV="1">
            <a:off x="5441183" y="2626166"/>
            <a:ext cx="1748413" cy="1021386"/>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p:nvPr/>
        </p:nvCxnSpPr>
        <p:spPr>
          <a:xfrm flipV="1">
            <a:off x="5441183" y="2818563"/>
            <a:ext cx="1748413" cy="113083"/>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hthoekig bijschrift 13"/>
          <p:cNvSpPr/>
          <p:nvPr/>
        </p:nvSpPr>
        <p:spPr>
          <a:xfrm>
            <a:off x="6168155" y="3636824"/>
            <a:ext cx="2651435" cy="792183"/>
          </a:xfrm>
          <a:prstGeom prst="wedgeRectCallout">
            <a:avLst>
              <a:gd name="adj1" fmla="val 37707"/>
              <a:gd name="adj2" fmla="val -133140"/>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r>
              <a:rPr lang="nl-NL" sz="900" b="1" kern="0">
                <a:solidFill>
                  <a:srgbClr val="625D62">
                    <a:lumMod val="50000"/>
                  </a:srgbClr>
                </a:solidFill>
                <a:latin typeface="Microsoft JhengHei Light"/>
              </a:rPr>
              <a:t>De meetdata keten is een ondersteunende </a:t>
            </a:r>
            <a:r>
              <a:rPr lang="nl-NL" sz="900" b="1" kern="0" err="1">
                <a:solidFill>
                  <a:srgbClr val="625D62">
                    <a:lumMod val="50000"/>
                  </a:srgbClr>
                </a:solidFill>
                <a:latin typeface="Microsoft JhengHei Light"/>
              </a:rPr>
              <a:t>waardestroom</a:t>
            </a:r>
            <a:r>
              <a:rPr lang="nl-NL" sz="900" b="1" kern="0">
                <a:solidFill>
                  <a:srgbClr val="625D62">
                    <a:lumMod val="50000"/>
                  </a:srgbClr>
                </a:solidFill>
                <a:latin typeface="Microsoft JhengHei Light"/>
              </a:rPr>
              <a:t> die meetdata realiseert voor andere </a:t>
            </a:r>
            <a:r>
              <a:rPr lang="nl-NL" sz="900" b="1" kern="0" err="1">
                <a:solidFill>
                  <a:srgbClr val="625D62">
                    <a:lumMod val="50000"/>
                  </a:srgbClr>
                </a:solidFill>
                <a:latin typeface="Microsoft JhengHei Light"/>
              </a:rPr>
              <a:t>waardestromen</a:t>
            </a:r>
            <a:r>
              <a:rPr lang="nl-NL" sz="900" b="1" kern="0">
                <a:solidFill>
                  <a:srgbClr val="625D62">
                    <a:lumMod val="50000"/>
                  </a:srgbClr>
                </a:solidFill>
                <a:latin typeface="Microsoft JhengHei Light"/>
              </a:rPr>
              <a:t>. Deze </a:t>
            </a:r>
            <a:r>
              <a:rPr lang="nl-NL" sz="900" b="1" kern="0" err="1">
                <a:solidFill>
                  <a:srgbClr val="625D62">
                    <a:lumMod val="50000"/>
                  </a:srgbClr>
                </a:solidFill>
                <a:latin typeface="Microsoft JhengHei Light"/>
              </a:rPr>
              <a:t>waardestroom</a:t>
            </a:r>
            <a:r>
              <a:rPr lang="nl-NL" sz="900" b="1" kern="0">
                <a:solidFill>
                  <a:srgbClr val="625D62">
                    <a:lumMod val="50000"/>
                  </a:srgbClr>
                </a:solidFill>
                <a:latin typeface="Microsoft JhengHei Light"/>
              </a:rPr>
              <a:t> laat zich goed mappen op het </a:t>
            </a:r>
            <a:r>
              <a:rPr lang="nl-NL" sz="900" b="1" kern="0" err="1">
                <a:solidFill>
                  <a:srgbClr val="625D62">
                    <a:lumMod val="50000"/>
                  </a:srgbClr>
                </a:solidFill>
                <a:latin typeface="Microsoft JhengHei Light"/>
              </a:rPr>
              <a:t>Nbility</a:t>
            </a:r>
            <a:r>
              <a:rPr lang="nl-NL" sz="900" b="1" kern="0">
                <a:solidFill>
                  <a:srgbClr val="625D62">
                    <a:lumMod val="50000"/>
                  </a:srgbClr>
                </a:solidFill>
                <a:latin typeface="Microsoft JhengHei Light"/>
              </a:rPr>
              <a:t> L1 </a:t>
            </a:r>
            <a:r>
              <a:rPr lang="nl-NL" sz="900" b="1" kern="0" err="1">
                <a:solidFill>
                  <a:srgbClr val="625D62">
                    <a:lumMod val="50000"/>
                  </a:srgbClr>
                </a:solidFill>
                <a:latin typeface="Microsoft JhengHei Light"/>
              </a:rPr>
              <a:t>capability</a:t>
            </a:r>
            <a:r>
              <a:rPr lang="nl-NL" sz="900" b="1" kern="0">
                <a:solidFill>
                  <a:srgbClr val="625D62">
                    <a:lumMod val="50000"/>
                  </a:srgbClr>
                </a:solidFill>
                <a:latin typeface="Microsoft JhengHei Light"/>
              </a:rPr>
              <a:t> domein: ‘Energiestromen en -netten meten’. </a:t>
            </a:r>
          </a:p>
        </p:txBody>
      </p:sp>
      <p:sp>
        <p:nvSpPr>
          <p:cNvPr id="15" name="Tekstvak 14"/>
          <p:cNvSpPr txBox="1"/>
          <p:nvPr/>
        </p:nvSpPr>
        <p:spPr>
          <a:xfrm>
            <a:off x="1541700" y="1094721"/>
            <a:ext cx="1600118" cy="248209"/>
          </a:xfrm>
          <a:prstGeom prst="rect">
            <a:avLst/>
          </a:prstGeom>
          <a:noFill/>
        </p:spPr>
        <p:txBody>
          <a:bodyPr wrap="none" rtlCol="0" anchor="ctr">
            <a:spAutoFit/>
          </a:bodyPr>
          <a:lstStyle/>
          <a:p>
            <a:pPr>
              <a:spcAft>
                <a:spcPts val="450"/>
              </a:spcAft>
              <a:buClr>
                <a:schemeClr val="tx2"/>
              </a:buClr>
            </a:pPr>
            <a:r>
              <a:rPr lang="nl-NL" sz="1013" b="1"/>
              <a:t>NBility </a:t>
            </a:r>
            <a:r>
              <a:rPr lang="nl-NL" sz="1013" b="1" err="1"/>
              <a:t>waardestromen</a:t>
            </a:r>
            <a:endParaRPr lang="nl-NL" sz="1013" b="1"/>
          </a:p>
        </p:txBody>
      </p:sp>
      <p:sp>
        <p:nvSpPr>
          <p:cNvPr id="46" name="Tekstvak 45"/>
          <p:cNvSpPr txBox="1"/>
          <p:nvPr/>
        </p:nvSpPr>
        <p:spPr>
          <a:xfrm>
            <a:off x="6733527" y="1094721"/>
            <a:ext cx="1468672" cy="248209"/>
          </a:xfrm>
          <a:prstGeom prst="rect">
            <a:avLst/>
          </a:prstGeom>
          <a:noFill/>
        </p:spPr>
        <p:txBody>
          <a:bodyPr wrap="none" rtlCol="0" anchor="ctr">
            <a:spAutoFit/>
          </a:bodyPr>
          <a:lstStyle/>
          <a:p>
            <a:pPr>
              <a:spcAft>
                <a:spcPts val="450"/>
              </a:spcAft>
              <a:buClr>
                <a:schemeClr val="tx2"/>
              </a:buClr>
            </a:pPr>
            <a:r>
              <a:rPr lang="nl-NL" sz="1013" b="1"/>
              <a:t>CMF </a:t>
            </a:r>
            <a:r>
              <a:rPr lang="nl-NL" sz="1013" b="1" err="1"/>
              <a:t>waardestromen</a:t>
            </a:r>
            <a:endParaRPr lang="nl-NL" sz="1013" b="1"/>
          </a:p>
        </p:txBody>
      </p:sp>
      <p:pic>
        <p:nvPicPr>
          <p:cNvPr id="1026" name="Afbeelding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2245" y="2453879"/>
            <a:ext cx="4357688" cy="23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jdelijke aanduiding voor dianummer 2">
            <a:extLst>
              <a:ext uri="{FF2B5EF4-FFF2-40B4-BE49-F238E27FC236}">
                <a16:creationId xmlns:a16="http://schemas.microsoft.com/office/drawing/2014/main" id="{1EB2FE37-4FA0-4CED-AC1D-03D439E62F1C}"/>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33</a:t>
            </a:fld>
            <a:endParaRPr lang="en-GB" sz="750">
              <a:solidFill>
                <a:srgbClr val="625D62">
                  <a:tint val="75000"/>
                </a:srgbClr>
              </a:solidFill>
              <a:latin typeface="Arial"/>
            </a:endParaRPr>
          </a:p>
        </p:txBody>
      </p:sp>
    </p:spTree>
    <p:extLst>
      <p:ext uri="{BB962C8B-B14F-4D97-AF65-F5344CB8AC3E}">
        <p14:creationId xmlns:p14="http://schemas.microsoft.com/office/powerpoint/2010/main" val="1277633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999" y="363790"/>
            <a:ext cx="8376692" cy="654825"/>
          </a:xfrm>
        </p:spPr>
        <p:txBody>
          <a:bodyPr/>
          <a:lstStyle/>
          <a:p>
            <a:r>
              <a:rPr lang="nl-NL">
                <a:latin typeface="Microsoft JhengHei Light" panose="020B0304030504040204" pitchFamily="34" charset="-120"/>
                <a:ea typeface="Microsoft JhengHei Light" panose="020B0304030504040204" pitchFamily="34" charset="-120"/>
              </a:rPr>
              <a:t>Bijlage A: MF 2.0 waardeketen - NBility</a:t>
            </a:r>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34</a:t>
            </a:fld>
            <a:endParaRPr lang="en-GB" sz="750" b="0">
              <a:solidFill>
                <a:srgbClr val="625D62">
                  <a:tint val="75000"/>
                </a:srgbClr>
              </a:solidFill>
              <a:latin typeface="Arial"/>
            </a:endParaRPr>
          </a:p>
        </p:txBody>
      </p:sp>
      <p:pic>
        <p:nvPicPr>
          <p:cNvPr id="42" name="Afbeelding 41"/>
          <p:cNvPicPr>
            <a:picLocks noChangeAspect="1"/>
          </p:cNvPicPr>
          <p:nvPr/>
        </p:nvPicPr>
        <p:blipFill>
          <a:blip r:embed="rId2"/>
          <a:stretch>
            <a:fillRect/>
          </a:stretch>
        </p:blipFill>
        <p:spPr>
          <a:xfrm>
            <a:off x="9528977" y="99074"/>
            <a:ext cx="3596057" cy="2020350"/>
          </a:xfrm>
          <a:prstGeom prst="rect">
            <a:avLst/>
          </a:prstGeom>
        </p:spPr>
      </p:pic>
      <p:pic>
        <p:nvPicPr>
          <p:cNvPr id="1026"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2245" y="2453879"/>
            <a:ext cx="4357688" cy="23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jl: vijfhoek 15">
            <a:extLst>
              <a:ext uri="{FF2B5EF4-FFF2-40B4-BE49-F238E27FC236}">
                <a16:creationId xmlns:a16="http://schemas.microsoft.com/office/drawing/2014/main" id="{6C3863B8-9616-435E-98C7-89C39B1C561B}"/>
              </a:ext>
            </a:extLst>
          </p:cNvPr>
          <p:cNvSpPr/>
          <p:nvPr/>
        </p:nvSpPr>
        <p:spPr>
          <a:xfrm>
            <a:off x="762198" y="1412129"/>
            <a:ext cx="7941371" cy="3676996"/>
          </a:xfrm>
          <a:prstGeom prst="homePlate">
            <a:avLst>
              <a:gd name="adj" fmla="val 21420"/>
            </a:avLst>
          </a:prstGeom>
          <a:solidFill>
            <a:srgbClr val="C8B49B">
              <a:lumMod val="60000"/>
              <a:lumOff val="40000"/>
            </a:srgbClr>
          </a:solidFill>
          <a:ln w="12700" cap="flat" cmpd="sng" algn="ctr">
            <a:noFill/>
            <a:prstDash val="solid"/>
            <a:miter lim="800000"/>
          </a:ln>
          <a:effectLst/>
        </p:spPr>
        <p:txBody>
          <a:bodyPr rtlCol="0" anchor="ctr"/>
          <a:lstStyle/>
          <a:p>
            <a:pPr algn="ctr" defTabSz="514350">
              <a:defRPr/>
            </a:pPr>
            <a:endParaRPr lang="nl-NL" sz="1013" kern="0">
              <a:solidFill>
                <a:srgbClr val="FFFFFF"/>
              </a:solidFill>
            </a:endParaRPr>
          </a:p>
        </p:txBody>
      </p:sp>
      <p:sp>
        <p:nvSpPr>
          <p:cNvPr id="17" name="Rechthoek 16">
            <a:extLst>
              <a:ext uri="{FF2B5EF4-FFF2-40B4-BE49-F238E27FC236}">
                <a16:creationId xmlns:a16="http://schemas.microsoft.com/office/drawing/2014/main" id="{950798E2-7DCF-42DF-906D-28E7B483A458}"/>
              </a:ext>
            </a:extLst>
          </p:cNvPr>
          <p:cNvSpPr/>
          <p:nvPr/>
        </p:nvSpPr>
        <p:spPr>
          <a:xfrm>
            <a:off x="827936" y="1510820"/>
            <a:ext cx="1350000" cy="2646000"/>
          </a:xfrm>
          <a:prstGeom prst="rect">
            <a:avLst/>
          </a:prstGeom>
          <a:gradFill>
            <a:gsLst>
              <a:gs pos="0">
                <a:srgbClr val="3399FF"/>
              </a:gs>
              <a:gs pos="48000">
                <a:srgbClr val="3399FF"/>
              </a:gs>
              <a:gs pos="52000">
                <a:srgbClr val="FFD100"/>
              </a:gs>
              <a:gs pos="100000">
                <a:srgbClr val="FFD100"/>
              </a:gs>
            </a:gsLst>
            <a:lin ang="5400000" scaled="1"/>
          </a:gra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Onderhouden basisgegevens</a:t>
            </a:r>
          </a:p>
        </p:txBody>
      </p:sp>
      <p:sp>
        <p:nvSpPr>
          <p:cNvPr id="18" name="Rechthoek 17">
            <a:extLst>
              <a:ext uri="{FF2B5EF4-FFF2-40B4-BE49-F238E27FC236}">
                <a16:creationId xmlns:a16="http://schemas.microsoft.com/office/drawing/2014/main" id="{16B808BF-F16D-4AF9-BDE7-BA1439C9D9A6}"/>
              </a:ext>
            </a:extLst>
          </p:cNvPr>
          <p:cNvSpPr/>
          <p:nvPr/>
        </p:nvSpPr>
        <p:spPr>
          <a:xfrm>
            <a:off x="2249609" y="1515032"/>
            <a:ext cx="1350000" cy="1080000"/>
          </a:xfrm>
          <a:prstGeom prst="rect">
            <a:avLst/>
          </a:prstGeom>
          <a:solidFill>
            <a:srgbClr val="3399FF"/>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Inrichten aanbodzijde</a:t>
            </a:r>
          </a:p>
        </p:txBody>
      </p:sp>
      <p:sp>
        <p:nvSpPr>
          <p:cNvPr id="19" name="Rechthoek 18">
            <a:extLst>
              <a:ext uri="{FF2B5EF4-FFF2-40B4-BE49-F238E27FC236}">
                <a16:creationId xmlns:a16="http://schemas.microsoft.com/office/drawing/2014/main" id="{F6A938A0-107F-461A-A47E-0C47730CA5AD}"/>
              </a:ext>
            </a:extLst>
          </p:cNvPr>
          <p:cNvSpPr/>
          <p:nvPr/>
        </p:nvSpPr>
        <p:spPr>
          <a:xfrm>
            <a:off x="2249609" y="2687835"/>
            <a:ext cx="1350000" cy="1080000"/>
          </a:xfrm>
          <a:prstGeom prst="rect">
            <a:avLst/>
          </a:prstGeom>
          <a:solidFill>
            <a:srgbClr val="3399FF"/>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Inrichten vraagzijde</a:t>
            </a:r>
          </a:p>
        </p:txBody>
      </p:sp>
      <p:sp>
        <p:nvSpPr>
          <p:cNvPr id="20" name="Rechthoek 19">
            <a:extLst>
              <a:ext uri="{FF2B5EF4-FFF2-40B4-BE49-F238E27FC236}">
                <a16:creationId xmlns:a16="http://schemas.microsoft.com/office/drawing/2014/main" id="{C693D1CE-693F-46D6-8406-390662FAEF92}"/>
              </a:ext>
            </a:extLst>
          </p:cNvPr>
          <p:cNvSpPr/>
          <p:nvPr/>
        </p:nvSpPr>
        <p:spPr>
          <a:xfrm>
            <a:off x="3671282" y="1515032"/>
            <a:ext cx="1350000" cy="2646000"/>
          </a:xfrm>
          <a:prstGeom prst="rect">
            <a:avLst/>
          </a:prstGeom>
          <a:gradFill>
            <a:gsLst>
              <a:gs pos="0">
                <a:srgbClr val="3399FF"/>
              </a:gs>
              <a:gs pos="48000">
                <a:srgbClr val="3399FF"/>
              </a:gs>
              <a:gs pos="52000">
                <a:srgbClr val="FFD100"/>
              </a:gs>
              <a:gs pos="100000">
                <a:srgbClr val="FFD100"/>
              </a:gs>
            </a:gsLst>
            <a:lin ang="5400000" scaled="1"/>
          </a:gra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Registreren overeenkomsten</a:t>
            </a:r>
          </a:p>
        </p:txBody>
      </p:sp>
      <p:sp>
        <p:nvSpPr>
          <p:cNvPr id="21" name="Rechthoek 20">
            <a:extLst>
              <a:ext uri="{FF2B5EF4-FFF2-40B4-BE49-F238E27FC236}">
                <a16:creationId xmlns:a16="http://schemas.microsoft.com/office/drawing/2014/main" id="{E194258B-6F23-48D2-9D74-A4D2CEFCFABE}"/>
              </a:ext>
            </a:extLst>
          </p:cNvPr>
          <p:cNvSpPr/>
          <p:nvPr/>
        </p:nvSpPr>
        <p:spPr>
          <a:xfrm>
            <a:off x="5092955" y="1515032"/>
            <a:ext cx="1350000" cy="1269000"/>
          </a:xfrm>
          <a:prstGeom prst="rect">
            <a:avLst/>
          </a:prstGeom>
          <a:solidFill>
            <a:srgbClr val="3399FF"/>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Faciliteren uitvoering</a:t>
            </a:r>
          </a:p>
        </p:txBody>
      </p:sp>
      <p:sp>
        <p:nvSpPr>
          <p:cNvPr id="22" name="Rechthoek 21">
            <a:extLst>
              <a:ext uri="{FF2B5EF4-FFF2-40B4-BE49-F238E27FC236}">
                <a16:creationId xmlns:a16="http://schemas.microsoft.com/office/drawing/2014/main" id="{B56EA109-9004-41E1-90E5-4FE59CEBCC3E}"/>
              </a:ext>
            </a:extLst>
          </p:cNvPr>
          <p:cNvSpPr/>
          <p:nvPr/>
        </p:nvSpPr>
        <p:spPr>
          <a:xfrm>
            <a:off x="5092955" y="2882723"/>
            <a:ext cx="1350000" cy="1269000"/>
          </a:xfrm>
          <a:prstGeom prst="rect">
            <a:avLst/>
          </a:prstGeom>
          <a:solidFill>
            <a:srgbClr val="B2CF39"/>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Verzamelen metingen</a:t>
            </a:r>
          </a:p>
        </p:txBody>
      </p:sp>
      <p:sp>
        <p:nvSpPr>
          <p:cNvPr id="23" name="Rechthoek 22">
            <a:extLst>
              <a:ext uri="{FF2B5EF4-FFF2-40B4-BE49-F238E27FC236}">
                <a16:creationId xmlns:a16="http://schemas.microsoft.com/office/drawing/2014/main" id="{BAAA5CFA-30BA-4478-B144-B6BF79BCC49A}"/>
              </a:ext>
            </a:extLst>
          </p:cNvPr>
          <p:cNvSpPr/>
          <p:nvPr/>
        </p:nvSpPr>
        <p:spPr>
          <a:xfrm>
            <a:off x="6514628" y="1515032"/>
            <a:ext cx="1350000" cy="2646000"/>
          </a:xfrm>
          <a:prstGeom prst="rect">
            <a:avLst/>
          </a:prstGeom>
          <a:solidFill>
            <a:srgbClr val="B2CF39"/>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Ver- en afrekenen geleverde diensten</a:t>
            </a:r>
          </a:p>
        </p:txBody>
      </p:sp>
      <p:sp>
        <p:nvSpPr>
          <p:cNvPr id="24" name="Rechthoek 23">
            <a:extLst>
              <a:ext uri="{FF2B5EF4-FFF2-40B4-BE49-F238E27FC236}">
                <a16:creationId xmlns:a16="http://schemas.microsoft.com/office/drawing/2014/main" id="{8B214A95-C0C2-47DB-ACB6-73787F325A03}"/>
              </a:ext>
            </a:extLst>
          </p:cNvPr>
          <p:cNvSpPr/>
          <p:nvPr/>
        </p:nvSpPr>
        <p:spPr>
          <a:xfrm>
            <a:off x="827936" y="4269658"/>
            <a:ext cx="7036693" cy="729674"/>
          </a:xfrm>
          <a:prstGeom prst="rect">
            <a:avLst/>
          </a:prstGeom>
          <a:solidFill>
            <a:srgbClr val="00B050"/>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Beschikbaar stellen gegevens</a:t>
            </a:r>
          </a:p>
        </p:txBody>
      </p:sp>
      <p:sp>
        <p:nvSpPr>
          <p:cNvPr id="25" name="Afgeronde rechthoek 19">
            <a:extLst>
              <a:ext uri="{FF2B5EF4-FFF2-40B4-BE49-F238E27FC236}">
                <a16:creationId xmlns:a16="http://schemas.microsoft.com/office/drawing/2014/main" id="{4A855E65-1EDC-478B-9D87-885C0B6404AE}"/>
              </a:ext>
            </a:extLst>
          </p:cNvPr>
          <p:cNvSpPr/>
          <p:nvPr/>
        </p:nvSpPr>
        <p:spPr>
          <a:xfrm>
            <a:off x="4008782" y="2748244"/>
            <a:ext cx="675000" cy="432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2700" tIns="2700" rIns="2700" bIns="2700" numCol="1" spcCol="0" rtlCol="0" fromWordArt="0" anchor="ctr"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a:defRPr/>
            </a:pPr>
            <a:r>
              <a:rPr lang="nl-NL" sz="600" b="1">
                <a:solidFill>
                  <a:prstClr val="black">
                    <a:lumMod val="50000"/>
                  </a:prstClr>
                </a:solidFill>
                <a:latin typeface="Microsoft JhengHei Light"/>
              </a:rPr>
              <a:t>1.2. Contracten verwerven en beheren</a:t>
            </a:r>
          </a:p>
        </p:txBody>
      </p:sp>
      <p:sp>
        <p:nvSpPr>
          <p:cNvPr id="26" name="Afgeronde rechthoek 24">
            <a:extLst>
              <a:ext uri="{FF2B5EF4-FFF2-40B4-BE49-F238E27FC236}">
                <a16:creationId xmlns:a16="http://schemas.microsoft.com/office/drawing/2014/main" id="{B5F8C6A2-9C9B-4E28-8409-7378C84B7842}"/>
              </a:ext>
            </a:extLst>
          </p:cNvPr>
          <p:cNvSpPr/>
          <p:nvPr/>
        </p:nvSpPr>
        <p:spPr>
          <a:xfrm>
            <a:off x="6812975" y="2603559"/>
            <a:ext cx="675000" cy="432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2700" tIns="2700" rIns="2700" bIns="2700" numCol="1" spcCol="0" rtlCol="0" fromWordArt="0" anchor="ctr"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a:defRPr/>
            </a:pPr>
            <a:r>
              <a:rPr lang="nl-NL" sz="600" b="1">
                <a:solidFill>
                  <a:prstClr val="black">
                    <a:lumMod val="50000"/>
                  </a:prstClr>
                </a:solidFill>
                <a:latin typeface="Microsoft JhengHei Light"/>
              </a:rPr>
              <a:t>1.3. Factureren en innen</a:t>
            </a:r>
          </a:p>
        </p:txBody>
      </p:sp>
      <p:sp>
        <p:nvSpPr>
          <p:cNvPr id="27" name="Afgeronde rechthoek 25">
            <a:extLst>
              <a:ext uri="{FF2B5EF4-FFF2-40B4-BE49-F238E27FC236}">
                <a16:creationId xmlns:a16="http://schemas.microsoft.com/office/drawing/2014/main" id="{DE8579C0-4EBA-46F9-AB07-AC25F46DB4AE}"/>
              </a:ext>
            </a:extLst>
          </p:cNvPr>
          <p:cNvSpPr/>
          <p:nvPr/>
        </p:nvSpPr>
        <p:spPr>
          <a:xfrm>
            <a:off x="6812975" y="3185749"/>
            <a:ext cx="675000" cy="432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2700" tIns="2700" rIns="2700" bIns="2700" numCol="1" spcCol="0" rtlCol="0" fromWordArt="0" anchor="ctr"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a:defRPr/>
            </a:pPr>
            <a:r>
              <a:rPr lang="nl-NL" sz="600" b="1">
                <a:solidFill>
                  <a:prstClr val="black">
                    <a:lumMod val="50000"/>
                  </a:prstClr>
                </a:solidFill>
                <a:latin typeface="Microsoft JhengHei Light"/>
              </a:rPr>
              <a:t>1.4. Inkomstenverlies beperken</a:t>
            </a:r>
          </a:p>
        </p:txBody>
      </p:sp>
      <p:sp>
        <p:nvSpPr>
          <p:cNvPr id="28" name="Afgeronde rechthoek 40">
            <a:extLst>
              <a:ext uri="{FF2B5EF4-FFF2-40B4-BE49-F238E27FC236}">
                <a16:creationId xmlns:a16="http://schemas.microsoft.com/office/drawing/2014/main" id="{EA4D27AB-DE04-4709-963C-75CCE1FA7708}"/>
              </a:ext>
            </a:extLst>
          </p:cNvPr>
          <p:cNvSpPr/>
          <p:nvPr/>
        </p:nvSpPr>
        <p:spPr>
          <a:xfrm>
            <a:off x="6804746" y="2021369"/>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6.3 Energiestromen berekenen en toerekenen</a:t>
            </a:r>
          </a:p>
        </p:txBody>
      </p:sp>
      <p:sp>
        <p:nvSpPr>
          <p:cNvPr id="29" name="Afgeronde rechthoek 39">
            <a:extLst>
              <a:ext uri="{FF2B5EF4-FFF2-40B4-BE49-F238E27FC236}">
                <a16:creationId xmlns:a16="http://schemas.microsoft.com/office/drawing/2014/main" id="{998C30C8-485F-40FA-ABED-DF89AED87B53}"/>
              </a:ext>
            </a:extLst>
          </p:cNvPr>
          <p:cNvSpPr/>
          <p:nvPr/>
        </p:nvSpPr>
        <p:spPr>
          <a:xfrm>
            <a:off x="5171099" y="3068165"/>
            <a:ext cx="675000" cy="432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r>
              <a:rPr lang="nl-NL" sz="600" b="1" kern="0">
                <a:solidFill>
                  <a:prstClr val="black">
                    <a:lumMod val="50000"/>
                  </a:prstClr>
                </a:solidFill>
                <a:latin typeface="Microsoft JhengHei Light"/>
              </a:rPr>
              <a:t>4.2. Metingen valideren en verwerkbaar maken</a:t>
            </a:r>
          </a:p>
        </p:txBody>
      </p:sp>
      <p:sp>
        <p:nvSpPr>
          <p:cNvPr id="30" name="Afgeronde rechthoek 20">
            <a:extLst>
              <a:ext uri="{FF2B5EF4-FFF2-40B4-BE49-F238E27FC236}">
                <a16:creationId xmlns:a16="http://schemas.microsoft.com/office/drawing/2014/main" id="{5D4754EF-20E8-40F1-8BBD-E3DA8D919C7E}"/>
              </a:ext>
            </a:extLst>
          </p:cNvPr>
          <p:cNvSpPr/>
          <p:nvPr/>
        </p:nvSpPr>
        <p:spPr>
          <a:xfrm>
            <a:off x="4245088" y="678773"/>
            <a:ext cx="675000" cy="432000"/>
          </a:xfrm>
          <a:prstGeom prst="roundRect">
            <a:avLst/>
          </a:prstGeom>
          <a:solidFill>
            <a:srgbClr val="FFCC99"/>
          </a:solidFill>
          <a:ln w="3175" cap="flat" cmpd="sng" algn="ctr">
            <a:solidFill>
              <a:srgbClr val="7DB43C">
                <a:lumMod val="75000"/>
              </a:srgbClr>
            </a:solidFill>
            <a:prstDash val="solid"/>
          </a:ln>
          <a:effectLst/>
        </p:spPr>
        <p:txBody>
          <a:bodyPr rot="0" spcFirstLastPara="0" vert="horz" wrap="square" lIns="2700" tIns="2700" rIns="2700" bIns="2700" numCol="1" spcCol="0" rtlCol="0" fromWordArt="0" anchor="ctr"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a:defRPr/>
            </a:pPr>
            <a:r>
              <a:rPr lang="nl-NL" sz="600" b="1">
                <a:solidFill>
                  <a:prstClr val="black">
                    <a:lumMod val="50000"/>
                  </a:prstClr>
                </a:solidFill>
                <a:latin typeface="Microsoft JhengHei Light"/>
              </a:rPr>
              <a:t>6.1. Marktpartijen bedienen en relaties onderhouden</a:t>
            </a:r>
          </a:p>
        </p:txBody>
      </p:sp>
      <p:sp>
        <p:nvSpPr>
          <p:cNvPr id="31" name="Rechthoek 30">
            <a:extLst>
              <a:ext uri="{FF2B5EF4-FFF2-40B4-BE49-F238E27FC236}">
                <a16:creationId xmlns:a16="http://schemas.microsoft.com/office/drawing/2014/main" id="{E7DB5F6B-B36A-45CF-9F3C-879094A5C16F}"/>
              </a:ext>
            </a:extLst>
          </p:cNvPr>
          <p:cNvSpPr/>
          <p:nvPr/>
        </p:nvSpPr>
        <p:spPr>
          <a:xfrm>
            <a:off x="4455709" y="2661851"/>
            <a:ext cx="216726" cy="248209"/>
          </a:xfrm>
          <a:prstGeom prst="rect">
            <a:avLst/>
          </a:prstGeom>
        </p:spPr>
        <p:txBody>
          <a:bodyPr wrap="none">
            <a:spAutoFit/>
          </a:bodyPr>
          <a:lstStyle/>
          <a:p>
            <a:r>
              <a:rPr lang="nl-NL" sz="1013">
                <a:solidFill>
                  <a:srgbClr val="000000"/>
                </a:solidFill>
                <a:latin typeface="Times New Roman" panose="02020603050405020304" pitchFamily="18" charset="0"/>
              </a:rPr>
              <a:t> </a:t>
            </a:r>
            <a:endParaRPr lang="nl-NL" sz="1013">
              <a:solidFill>
                <a:prstClr val="black"/>
              </a:solidFill>
              <a:latin typeface="Calibri" panose="020F0502020204030204"/>
            </a:endParaRPr>
          </a:p>
        </p:txBody>
      </p:sp>
      <p:sp>
        <p:nvSpPr>
          <p:cNvPr id="32" name="Vijfhoek 25">
            <a:extLst>
              <a:ext uri="{FF2B5EF4-FFF2-40B4-BE49-F238E27FC236}">
                <a16:creationId xmlns:a16="http://schemas.microsoft.com/office/drawing/2014/main" id="{C2E97620-382D-49C7-A141-5D95CF0CE798}"/>
              </a:ext>
            </a:extLst>
          </p:cNvPr>
          <p:cNvSpPr/>
          <p:nvPr/>
        </p:nvSpPr>
        <p:spPr>
          <a:xfrm>
            <a:off x="864733" y="2429805"/>
            <a:ext cx="5548500" cy="266861"/>
          </a:xfrm>
          <a:prstGeom prst="homePlate">
            <a:avLst>
              <a:gd name="adj" fmla="val 25862"/>
            </a:avLst>
          </a:prstGeom>
          <a:solidFill>
            <a:srgbClr val="FFC0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r>
              <a:rPr lang="nl-NL" kern="0">
                <a:solidFill>
                  <a:srgbClr val="4D4D4D"/>
                </a:solidFill>
                <a:cs typeface="Arial" panose="020B0604020202020204" pitchFamily="34" charset="0"/>
              </a:rPr>
              <a:t>Managen van beschikbare energienetcapaciteit</a:t>
            </a:r>
            <a:endParaRPr lang="nl-NL" kern="0">
              <a:solidFill>
                <a:prstClr val="white"/>
              </a:solidFill>
              <a:latin typeface="Calibri Light"/>
            </a:endParaRPr>
          </a:p>
        </p:txBody>
      </p:sp>
      <p:sp>
        <p:nvSpPr>
          <p:cNvPr id="33" name="Vijfhoek 27">
            <a:extLst>
              <a:ext uri="{FF2B5EF4-FFF2-40B4-BE49-F238E27FC236}">
                <a16:creationId xmlns:a16="http://schemas.microsoft.com/office/drawing/2014/main" id="{96CEB75F-B4E3-435D-97D2-C1DAE715CE53}"/>
              </a:ext>
            </a:extLst>
          </p:cNvPr>
          <p:cNvSpPr/>
          <p:nvPr/>
        </p:nvSpPr>
        <p:spPr>
          <a:xfrm>
            <a:off x="5118725" y="3844721"/>
            <a:ext cx="2713500" cy="266861"/>
          </a:xfrm>
          <a:prstGeom prst="homePlate">
            <a:avLst>
              <a:gd name="adj" fmla="val 25862"/>
            </a:avLst>
          </a:prstGeom>
          <a:solidFill>
            <a:srgbClr val="FFC0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r>
              <a:rPr lang="nl-NL" kern="0">
                <a:solidFill>
                  <a:srgbClr val="4D4D4D"/>
                </a:solidFill>
                <a:cs typeface="Arial" panose="020B0604020202020204" pitchFamily="34" charset="0"/>
              </a:rPr>
              <a:t>Toewijzen van energiestromen</a:t>
            </a:r>
            <a:endParaRPr lang="nl-NL" kern="0">
              <a:solidFill>
                <a:prstClr val="white"/>
              </a:solidFill>
              <a:latin typeface="Calibri Light"/>
            </a:endParaRPr>
          </a:p>
        </p:txBody>
      </p:sp>
      <p:sp>
        <p:nvSpPr>
          <p:cNvPr id="34" name="Vijfhoek 28">
            <a:extLst>
              <a:ext uri="{FF2B5EF4-FFF2-40B4-BE49-F238E27FC236}">
                <a16:creationId xmlns:a16="http://schemas.microsoft.com/office/drawing/2014/main" id="{2D5313B9-C013-4F6A-A268-3408EDA190FB}"/>
              </a:ext>
            </a:extLst>
          </p:cNvPr>
          <p:cNvSpPr/>
          <p:nvPr/>
        </p:nvSpPr>
        <p:spPr>
          <a:xfrm>
            <a:off x="864734" y="4688713"/>
            <a:ext cx="6967491" cy="266861"/>
          </a:xfrm>
          <a:prstGeom prst="homePlate">
            <a:avLst>
              <a:gd name="adj" fmla="val 25862"/>
            </a:avLst>
          </a:prstGeom>
          <a:solidFill>
            <a:srgbClr val="FFC0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r>
              <a:rPr lang="nl-NL" kern="0">
                <a:solidFill>
                  <a:srgbClr val="4D4D4D"/>
                </a:solidFill>
                <a:cs typeface="Arial" panose="020B0604020202020204" pitchFamily="34" charset="0"/>
              </a:rPr>
              <a:t>Beschikbaar stellen van netbeheerdata</a:t>
            </a:r>
            <a:endParaRPr lang="nl-NL" kern="0">
              <a:solidFill>
                <a:prstClr val="white"/>
              </a:solidFill>
              <a:latin typeface="Calibri Light"/>
            </a:endParaRPr>
          </a:p>
        </p:txBody>
      </p:sp>
      <p:sp>
        <p:nvSpPr>
          <p:cNvPr id="35" name="Vijfhoek 29">
            <a:extLst>
              <a:ext uri="{FF2B5EF4-FFF2-40B4-BE49-F238E27FC236}">
                <a16:creationId xmlns:a16="http://schemas.microsoft.com/office/drawing/2014/main" id="{857C7C2E-8254-43A1-AF68-64E262849025}"/>
              </a:ext>
            </a:extLst>
          </p:cNvPr>
          <p:cNvSpPr/>
          <p:nvPr/>
        </p:nvSpPr>
        <p:spPr>
          <a:xfrm>
            <a:off x="864735" y="3844721"/>
            <a:ext cx="4119749" cy="266861"/>
          </a:xfrm>
          <a:prstGeom prst="homePlate">
            <a:avLst>
              <a:gd name="adj" fmla="val 25862"/>
            </a:avLst>
          </a:prstGeom>
          <a:solidFill>
            <a:srgbClr val="FFC0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r>
              <a:rPr lang="nl-NL" kern="0">
                <a:solidFill>
                  <a:srgbClr val="4D4D4D"/>
                </a:solidFill>
                <a:cs typeface="Arial" panose="020B0604020202020204" pitchFamily="34" charset="0"/>
              </a:rPr>
              <a:t>Contracteren, aan- en afsluiten van gebruikers</a:t>
            </a:r>
            <a:endParaRPr lang="nl-NL" kern="0">
              <a:solidFill>
                <a:prstClr val="black"/>
              </a:solidFill>
              <a:latin typeface="Calibri Light"/>
            </a:endParaRPr>
          </a:p>
        </p:txBody>
      </p:sp>
      <p:pic>
        <p:nvPicPr>
          <p:cNvPr id="36" name="Afbeelding 35">
            <a:extLst>
              <a:ext uri="{FF2B5EF4-FFF2-40B4-BE49-F238E27FC236}">
                <a16:creationId xmlns:a16="http://schemas.microsoft.com/office/drawing/2014/main" id="{16C51F6B-8AFE-4C2B-86E4-BB11FC3770C2}"/>
              </a:ext>
            </a:extLst>
          </p:cNvPr>
          <p:cNvPicPr>
            <a:picLocks noChangeAspect="1"/>
          </p:cNvPicPr>
          <p:nvPr/>
        </p:nvPicPr>
        <p:blipFill>
          <a:blip r:embed="rId4"/>
          <a:stretch>
            <a:fillRect/>
          </a:stretch>
        </p:blipFill>
        <p:spPr>
          <a:xfrm>
            <a:off x="5894295" y="247222"/>
            <a:ext cx="3170903" cy="1223111"/>
          </a:xfrm>
          <a:prstGeom prst="rect">
            <a:avLst/>
          </a:prstGeom>
        </p:spPr>
      </p:pic>
      <p:sp>
        <p:nvSpPr>
          <p:cNvPr id="37" name="Afgeronde rechthoek 41">
            <a:extLst>
              <a:ext uri="{FF2B5EF4-FFF2-40B4-BE49-F238E27FC236}">
                <a16:creationId xmlns:a16="http://schemas.microsoft.com/office/drawing/2014/main" id="{9F0AE9EC-0CE9-4DD6-A994-ECEA59583D55}"/>
              </a:ext>
            </a:extLst>
          </p:cNvPr>
          <p:cNvSpPr/>
          <p:nvPr/>
        </p:nvSpPr>
        <p:spPr>
          <a:xfrm>
            <a:off x="1165436" y="4352470"/>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6.2. Marktdata beheren</a:t>
            </a:r>
          </a:p>
        </p:txBody>
      </p:sp>
      <p:sp>
        <p:nvSpPr>
          <p:cNvPr id="38" name="Afgeronde rechthoek 38">
            <a:extLst>
              <a:ext uri="{FF2B5EF4-FFF2-40B4-BE49-F238E27FC236}">
                <a16:creationId xmlns:a16="http://schemas.microsoft.com/office/drawing/2014/main" id="{4A3024D1-0FB0-4A38-8E76-EA285BA4B495}"/>
              </a:ext>
            </a:extLst>
          </p:cNvPr>
          <p:cNvSpPr/>
          <p:nvPr/>
        </p:nvSpPr>
        <p:spPr>
          <a:xfrm>
            <a:off x="5704202" y="3372079"/>
            <a:ext cx="675000" cy="432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r>
              <a:rPr lang="nl-NL" sz="600" b="1" kern="0">
                <a:solidFill>
                  <a:prstClr val="black">
                    <a:lumMod val="50000"/>
                  </a:prstClr>
                </a:solidFill>
                <a:latin typeface="Microsoft JhengHei Light"/>
              </a:rPr>
              <a:t>4.3. Metingen van energiestromen en -netten ter beschikking stellen</a:t>
            </a:r>
          </a:p>
        </p:txBody>
      </p:sp>
      <p:sp>
        <p:nvSpPr>
          <p:cNvPr id="39" name="Afgeronde rechthoek 41">
            <a:extLst>
              <a:ext uri="{FF2B5EF4-FFF2-40B4-BE49-F238E27FC236}">
                <a16:creationId xmlns:a16="http://schemas.microsoft.com/office/drawing/2014/main" id="{C586FD3A-4508-4FE2-8747-00108E479EA7}"/>
              </a:ext>
            </a:extLst>
          </p:cNvPr>
          <p:cNvSpPr/>
          <p:nvPr/>
        </p:nvSpPr>
        <p:spPr>
          <a:xfrm>
            <a:off x="1165436" y="2754148"/>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6.2. Marktdata beheren</a:t>
            </a:r>
          </a:p>
        </p:txBody>
      </p:sp>
      <p:sp>
        <p:nvSpPr>
          <p:cNvPr id="40" name="Afgeronde rechthoek 41">
            <a:extLst>
              <a:ext uri="{FF2B5EF4-FFF2-40B4-BE49-F238E27FC236}">
                <a16:creationId xmlns:a16="http://schemas.microsoft.com/office/drawing/2014/main" id="{B1B9CB7F-3D49-4F84-9A90-4EE0256E9FE3}"/>
              </a:ext>
            </a:extLst>
          </p:cNvPr>
          <p:cNvSpPr/>
          <p:nvPr/>
        </p:nvSpPr>
        <p:spPr>
          <a:xfrm>
            <a:off x="4008782" y="1829151"/>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6.4. </a:t>
            </a:r>
            <a:r>
              <a:rPr lang="nl-NL" sz="600" b="1" kern="0" err="1">
                <a:solidFill>
                  <a:prstClr val="black">
                    <a:lumMod val="50000"/>
                  </a:prstClr>
                </a:solidFill>
                <a:latin typeface="Microsoft JhengHei Light"/>
              </a:rPr>
              <a:t>Marktflex</a:t>
            </a:r>
            <a:r>
              <a:rPr lang="nl-NL" sz="600" b="1" kern="0">
                <a:solidFill>
                  <a:prstClr val="black">
                    <a:lumMod val="50000"/>
                  </a:prstClr>
                </a:solidFill>
                <a:latin typeface="Microsoft JhengHei Light"/>
              </a:rPr>
              <a:t> benutten</a:t>
            </a:r>
          </a:p>
        </p:txBody>
      </p:sp>
      <p:sp>
        <p:nvSpPr>
          <p:cNvPr id="41" name="Afgeronde rechthoek 41">
            <a:extLst>
              <a:ext uri="{FF2B5EF4-FFF2-40B4-BE49-F238E27FC236}">
                <a16:creationId xmlns:a16="http://schemas.microsoft.com/office/drawing/2014/main" id="{BEE80133-D9C4-47FA-860F-4721DA0FDA7A}"/>
              </a:ext>
            </a:extLst>
          </p:cNvPr>
          <p:cNvSpPr/>
          <p:nvPr/>
        </p:nvSpPr>
        <p:spPr>
          <a:xfrm>
            <a:off x="2587109" y="2892052"/>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6.2. Marktdata beheren</a:t>
            </a:r>
          </a:p>
        </p:txBody>
      </p:sp>
      <p:sp>
        <p:nvSpPr>
          <p:cNvPr id="47" name="Afgeronde rechthoek 41">
            <a:extLst>
              <a:ext uri="{FF2B5EF4-FFF2-40B4-BE49-F238E27FC236}">
                <a16:creationId xmlns:a16="http://schemas.microsoft.com/office/drawing/2014/main" id="{1484868E-C3D8-4F12-91B7-5FD21838E89F}"/>
              </a:ext>
            </a:extLst>
          </p:cNvPr>
          <p:cNvSpPr/>
          <p:nvPr/>
        </p:nvSpPr>
        <p:spPr>
          <a:xfrm>
            <a:off x="2587109" y="1821017"/>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6.2. Marktdata beheren</a:t>
            </a:r>
          </a:p>
        </p:txBody>
      </p:sp>
      <p:sp>
        <p:nvSpPr>
          <p:cNvPr id="48" name="Afgeronde rechthoek 41">
            <a:extLst>
              <a:ext uri="{FF2B5EF4-FFF2-40B4-BE49-F238E27FC236}">
                <a16:creationId xmlns:a16="http://schemas.microsoft.com/office/drawing/2014/main" id="{F819822C-D7E0-4CD8-A2AC-EE27D2277EF4}"/>
              </a:ext>
            </a:extLst>
          </p:cNvPr>
          <p:cNvSpPr/>
          <p:nvPr/>
        </p:nvSpPr>
        <p:spPr>
          <a:xfrm>
            <a:off x="2890833" y="675735"/>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6.5. Marktdata distribueren</a:t>
            </a:r>
          </a:p>
        </p:txBody>
      </p:sp>
      <p:cxnSp>
        <p:nvCxnSpPr>
          <p:cNvPr id="49" name="Rechte verbindingslijn 48">
            <a:extLst>
              <a:ext uri="{FF2B5EF4-FFF2-40B4-BE49-F238E27FC236}">
                <a16:creationId xmlns:a16="http://schemas.microsoft.com/office/drawing/2014/main" id="{FCAAF810-B229-45A8-955C-8AAA4BC481DB}"/>
              </a:ext>
            </a:extLst>
          </p:cNvPr>
          <p:cNvCxnSpPr/>
          <p:nvPr/>
        </p:nvCxnSpPr>
        <p:spPr>
          <a:xfrm flipH="1">
            <a:off x="4030408" y="1113504"/>
            <a:ext cx="206975" cy="331526"/>
          </a:xfrm>
          <a:prstGeom prst="line">
            <a:avLst/>
          </a:prstGeom>
          <a:noFill/>
          <a:ln w="6350" cap="flat" cmpd="sng" algn="ctr">
            <a:solidFill>
              <a:sysClr val="windowText" lastClr="000000"/>
            </a:solidFill>
            <a:prstDash val="solid"/>
            <a:miter lim="800000"/>
          </a:ln>
          <a:effectLst/>
        </p:spPr>
      </p:cxnSp>
      <p:sp>
        <p:nvSpPr>
          <p:cNvPr id="50" name="Tekstvak 49">
            <a:extLst>
              <a:ext uri="{FF2B5EF4-FFF2-40B4-BE49-F238E27FC236}">
                <a16:creationId xmlns:a16="http://schemas.microsoft.com/office/drawing/2014/main" id="{E0DEE30A-92EC-4804-912E-1B1253709406}"/>
              </a:ext>
            </a:extLst>
          </p:cNvPr>
          <p:cNvSpPr txBox="1"/>
          <p:nvPr/>
        </p:nvSpPr>
        <p:spPr>
          <a:xfrm>
            <a:off x="3597800" y="1095118"/>
            <a:ext cx="670376" cy="184666"/>
          </a:xfrm>
          <a:prstGeom prst="rect">
            <a:avLst/>
          </a:prstGeom>
          <a:noFill/>
        </p:spPr>
        <p:txBody>
          <a:bodyPr wrap="none" rtlCol="0">
            <a:spAutoFit/>
          </a:bodyPr>
          <a:lstStyle/>
          <a:p>
            <a:r>
              <a:rPr lang="nl-NL" sz="600" i="1">
                <a:solidFill>
                  <a:prstClr val="black"/>
                </a:solidFill>
                <a:latin typeface="Calibri" panose="020F0502020204030204"/>
              </a:rPr>
              <a:t>voor het geheel</a:t>
            </a:r>
          </a:p>
        </p:txBody>
      </p:sp>
      <p:cxnSp>
        <p:nvCxnSpPr>
          <p:cNvPr id="51" name="Rechte verbindingslijn 50">
            <a:extLst>
              <a:ext uri="{FF2B5EF4-FFF2-40B4-BE49-F238E27FC236}">
                <a16:creationId xmlns:a16="http://schemas.microsoft.com/office/drawing/2014/main" id="{C460ECB7-85DC-4F05-B34D-149B5C00FCB1}"/>
              </a:ext>
            </a:extLst>
          </p:cNvPr>
          <p:cNvCxnSpPr>
            <a:cxnSpLocks/>
          </p:cNvCxnSpPr>
          <p:nvPr/>
        </p:nvCxnSpPr>
        <p:spPr>
          <a:xfrm>
            <a:off x="3569519" y="1117189"/>
            <a:ext cx="206975" cy="331526"/>
          </a:xfrm>
          <a:prstGeom prst="line">
            <a:avLst/>
          </a:prstGeom>
          <a:noFill/>
          <a:ln w="6350" cap="flat" cmpd="sng" algn="ctr">
            <a:solidFill>
              <a:sysClr val="windowText" lastClr="000000"/>
            </a:solidFill>
            <a:prstDash val="solid"/>
            <a:miter lim="800000"/>
          </a:ln>
          <a:effectLst/>
        </p:spPr>
      </p:cxnSp>
    </p:spTree>
    <p:extLst>
      <p:ext uri="{BB962C8B-B14F-4D97-AF65-F5344CB8AC3E}">
        <p14:creationId xmlns:p14="http://schemas.microsoft.com/office/powerpoint/2010/main" val="939374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a:ea typeface="Microsoft JhengHei Light"/>
              </a:rPr>
              <a:t>Bijlage</a:t>
            </a:r>
            <a:r>
              <a:rPr lang="en-US">
                <a:latin typeface="Microsoft JhengHei Light"/>
                <a:ea typeface="Microsoft JhengHei Light"/>
              </a:rPr>
              <a:t> B: Mapping </a:t>
            </a:r>
            <a:r>
              <a:rPr lang="en-US" err="1">
                <a:latin typeface="Microsoft JhengHei Light"/>
                <a:ea typeface="Microsoft JhengHei Light"/>
              </a:rPr>
              <a:t>externe</a:t>
            </a:r>
            <a:r>
              <a:rPr lang="en-US">
                <a:latin typeface="Microsoft JhengHei Light"/>
                <a:ea typeface="Microsoft JhengHei Light"/>
              </a:rPr>
              <a:t> </a:t>
            </a:r>
            <a:r>
              <a:rPr lang="en-US" err="1">
                <a:latin typeface="Microsoft JhengHei Light"/>
                <a:ea typeface="Microsoft JhengHei Light"/>
              </a:rPr>
              <a:t>modellen</a:t>
            </a:r>
            <a:endParaRPr lang="nl-NL" err="1">
              <a:latin typeface="Microsoft JhengHei Light"/>
              <a:ea typeface="Microsoft JhengHei Light"/>
            </a:endParaRPr>
          </a:p>
        </p:txBody>
      </p:sp>
      <p:sp>
        <p:nvSpPr>
          <p:cNvPr id="4" name="Tijdelijke aanduiding voor dianummer 2">
            <a:extLst>
              <a:ext uri="{FF2B5EF4-FFF2-40B4-BE49-F238E27FC236}">
                <a16:creationId xmlns:a16="http://schemas.microsoft.com/office/drawing/2014/main" id="{E0C98A5E-609A-4B63-ABD3-78BED4AF693D}"/>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35</a:t>
            </a:fld>
            <a:endParaRPr lang="en-GB" sz="750">
              <a:solidFill>
                <a:srgbClr val="625D62">
                  <a:tint val="75000"/>
                </a:srgbClr>
              </a:solidFill>
              <a:latin typeface="Arial"/>
            </a:endParaRPr>
          </a:p>
        </p:txBody>
      </p:sp>
    </p:spTree>
    <p:extLst>
      <p:ext uri="{BB962C8B-B14F-4D97-AF65-F5344CB8AC3E}">
        <p14:creationId xmlns:p14="http://schemas.microsoft.com/office/powerpoint/2010/main" val="3116032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Bijlage B </a:t>
            </a:r>
            <a:r>
              <a:rPr lang="nl-NL" err="1"/>
              <a:t>Mapping</a:t>
            </a:r>
            <a:r>
              <a:rPr lang="nl-NL"/>
              <a:t> </a:t>
            </a:r>
            <a:r>
              <a:rPr lang="nl-NL" err="1"/>
              <a:t>eTOM</a:t>
            </a:r>
            <a:r>
              <a:rPr lang="nl-NL"/>
              <a:t> model</a:t>
            </a:r>
          </a:p>
        </p:txBody>
      </p:sp>
      <p:pic>
        <p:nvPicPr>
          <p:cNvPr id="9" name="Afbeelding 8"/>
          <p:cNvPicPr>
            <a:picLocks noChangeAspect="1"/>
          </p:cNvPicPr>
          <p:nvPr/>
        </p:nvPicPr>
        <p:blipFill>
          <a:blip r:embed="rId2"/>
          <a:stretch>
            <a:fillRect/>
          </a:stretch>
        </p:blipFill>
        <p:spPr>
          <a:xfrm>
            <a:off x="226829" y="773698"/>
            <a:ext cx="8210282" cy="3733264"/>
          </a:xfrm>
          <a:prstGeom prst="rect">
            <a:avLst/>
          </a:prstGeom>
          <a:solidFill>
            <a:schemeClr val="accent6">
              <a:lumMod val="40000"/>
              <a:lumOff val="60000"/>
            </a:schemeClr>
          </a:solidFill>
        </p:spPr>
      </p:pic>
      <p:sp>
        <p:nvSpPr>
          <p:cNvPr id="10" name="Afgeronde rechthoek 9"/>
          <p:cNvSpPr/>
          <p:nvPr/>
        </p:nvSpPr>
        <p:spPr>
          <a:xfrm>
            <a:off x="656747" y="126924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Markt strategie bepalen</a:t>
            </a:r>
            <a:endParaRPr lang="nl-NL" sz="600" b="1" kern="0">
              <a:solidFill>
                <a:srgbClr val="FF0000"/>
              </a:solidFill>
              <a:latin typeface="Microsoft JhengHei Light"/>
            </a:endParaRPr>
          </a:p>
        </p:txBody>
      </p:sp>
      <p:sp>
        <p:nvSpPr>
          <p:cNvPr id="11" name="Afgeronde rechthoek 10"/>
          <p:cNvSpPr/>
          <p:nvPr/>
        </p:nvSpPr>
        <p:spPr>
          <a:xfrm>
            <a:off x="656747" y="1645055"/>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Verkoop strategie bepalen</a:t>
            </a:r>
            <a:endParaRPr lang="nl-NL" sz="600" b="1" kern="0">
              <a:solidFill>
                <a:srgbClr val="FF0000"/>
              </a:solidFill>
              <a:latin typeface="Microsoft JhengHei Light"/>
            </a:endParaRPr>
          </a:p>
        </p:txBody>
      </p:sp>
      <p:sp>
        <p:nvSpPr>
          <p:cNvPr id="12" name="Afgeronde rechthoek 11"/>
          <p:cNvSpPr/>
          <p:nvPr/>
        </p:nvSpPr>
        <p:spPr>
          <a:xfrm>
            <a:off x="656747" y="2020867"/>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Verkoop voorspellen</a:t>
            </a:r>
            <a:endParaRPr lang="nl-NL" sz="600" b="1" kern="0">
              <a:solidFill>
                <a:srgbClr val="FF0000"/>
              </a:solidFill>
              <a:latin typeface="Microsoft JhengHei Light"/>
            </a:endParaRPr>
          </a:p>
        </p:txBody>
      </p:sp>
      <p:sp>
        <p:nvSpPr>
          <p:cNvPr id="13" name="Afgeronde rechthoek 12"/>
          <p:cNvSpPr/>
          <p:nvPr/>
        </p:nvSpPr>
        <p:spPr>
          <a:xfrm>
            <a:off x="1665578" y="1427224"/>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Het merk bepalen en positioneren</a:t>
            </a:r>
            <a:endParaRPr lang="nl-NL" sz="600" b="1" kern="0">
              <a:solidFill>
                <a:srgbClr val="FF0000"/>
              </a:solidFill>
              <a:latin typeface="Microsoft JhengHei Light"/>
            </a:endParaRPr>
          </a:p>
        </p:txBody>
      </p:sp>
      <p:sp>
        <p:nvSpPr>
          <p:cNvPr id="14" name="Afgeronde rechthoek 13"/>
          <p:cNvSpPr/>
          <p:nvPr/>
        </p:nvSpPr>
        <p:spPr>
          <a:xfrm>
            <a:off x="2674409" y="1807870"/>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Markt onderzoek uitvoeren</a:t>
            </a:r>
            <a:endParaRPr lang="nl-NL" sz="600" b="1" kern="0">
              <a:solidFill>
                <a:srgbClr val="FF0000"/>
              </a:solidFill>
              <a:latin typeface="Microsoft JhengHei Light"/>
            </a:endParaRPr>
          </a:p>
        </p:txBody>
      </p:sp>
      <p:sp>
        <p:nvSpPr>
          <p:cNvPr id="15" name="Afgeronde rechthoek 14"/>
          <p:cNvSpPr/>
          <p:nvPr/>
        </p:nvSpPr>
        <p:spPr>
          <a:xfrm>
            <a:off x="3627000" y="129114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Producten en diensten promoten</a:t>
            </a:r>
            <a:endParaRPr lang="nl-NL" sz="600" b="1" kern="0">
              <a:solidFill>
                <a:srgbClr val="FF0000"/>
              </a:solidFill>
              <a:latin typeface="Microsoft JhengHei Light"/>
            </a:endParaRPr>
          </a:p>
        </p:txBody>
      </p:sp>
      <p:sp>
        <p:nvSpPr>
          <p:cNvPr id="16" name="Afgeronde rechthoek 15"/>
          <p:cNvSpPr/>
          <p:nvPr/>
        </p:nvSpPr>
        <p:spPr>
          <a:xfrm>
            <a:off x="3622752" y="1675611"/>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Marketing campagnes uitvoeren</a:t>
            </a:r>
            <a:endParaRPr lang="nl-NL" sz="600" b="1" kern="0">
              <a:solidFill>
                <a:srgbClr val="FF0000"/>
              </a:solidFill>
              <a:latin typeface="Microsoft JhengHei Light"/>
            </a:endParaRPr>
          </a:p>
        </p:txBody>
      </p:sp>
      <p:sp>
        <p:nvSpPr>
          <p:cNvPr id="17" name="Afgeronde rechthoek 16"/>
          <p:cNvSpPr/>
          <p:nvPr/>
        </p:nvSpPr>
        <p:spPr>
          <a:xfrm>
            <a:off x="3627000" y="205496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Marketing communicatie uitvoeren</a:t>
            </a:r>
            <a:endParaRPr lang="nl-NL" sz="600" b="1" kern="0">
              <a:solidFill>
                <a:srgbClr val="FF0000"/>
              </a:solidFill>
              <a:latin typeface="Microsoft JhengHei Light"/>
            </a:endParaRPr>
          </a:p>
        </p:txBody>
      </p:sp>
      <p:sp>
        <p:nvSpPr>
          <p:cNvPr id="18" name="Afgeronde rechthoek 17"/>
          <p:cNvSpPr/>
          <p:nvPr/>
        </p:nvSpPr>
        <p:spPr>
          <a:xfrm>
            <a:off x="656747" y="2841875"/>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Producten en diensten ontwikkelen en beheren</a:t>
            </a:r>
            <a:endParaRPr lang="nl-NL" sz="600" b="1" kern="0">
              <a:solidFill>
                <a:srgbClr val="FF0000"/>
              </a:solidFill>
              <a:latin typeface="Microsoft JhengHei Light"/>
            </a:endParaRPr>
          </a:p>
        </p:txBody>
      </p:sp>
      <p:sp>
        <p:nvSpPr>
          <p:cNvPr id="19" name="Afgeronde rechthoek 18"/>
          <p:cNvSpPr/>
          <p:nvPr/>
        </p:nvSpPr>
        <p:spPr>
          <a:xfrm>
            <a:off x="656747" y="3485926"/>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Klantervaring bepalen en ontwikkelen</a:t>
            </a:r>
            <a:endParaRPr lang="nl-NL" sz="600" b="1" kern="0">
              <a:solidFill>
                <a:srgbClr val="FF0000"/>
              </a:solidFill>
              <a:latin typeface="Microsoft JhengHei Light"/>
            </a:endParaRPr>
          </a:p>
        </p:txBody>
      </p:sp>
      <p:sp>
        <p:nvSpPr>
          <p:cNvPr id="20" name="Afgeronde rechthoek 19"/>
          <p:cNvSpPr/>
          <p:nvPr/>
        </p:nvSpPr>
        <p:spPr>
          <a:xfrm>
            <a:off x="656747" y="3895834"/>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Klantervaring meten en verbeteren</a:t>
            </a:r>
            <a:endParaRPr lang="nl-NL" sz="600" b="1" kern="0">
              <a:solidFill>
                <a:srgbClr val="FF0000"/>
              </a:solidFill>
              <a:latin typeface="Microsoft JhengHei Light"/>
            </a:endParaRPr>
          </a:p>
        </p:txBody>
      </p:sp>
      <p:sp>
        <p:nvSpPr>
          <p:cNvPr id="22" name="Tijdelijke aanduiding voor dianummer 2">
            <a:extLst>
              <a:ext uri="{FF2B5EF4-FFF2-40B4-BE49-F238E27FC236}">
                <a16:creationId xmlns:a16="http://schemas.microsoft.com/office/drawing/2014/main" id="{8C959C32-C6B3-4CD0-83AA-309F22A5AEB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36</a:t>
            </a:fld>
            <a:endParaRPr lang="en-GB" sz="750">
              <a:solidFill>
                <a:srgbClr val="625D62">
                  <a:tint val="75000"/>
                </a:srgbClr>
              </a:solidFill>
              <a:latin typeface="Arial"/>
            </a:endParaRPr>
          </a:p>
        </p:txBody>
      </p:sp>
    </p:spTree>
    <p:extLst>
      <p:ext uri="{BB962C8B-B14F-4D97-AF65-F5344CB8AC3E}">
        <p14:creationId xmlns:p14="http://schemas.microsoft.com/office/powerpoint/2010/main" val="2088829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9" name="Afbeelding 8"/>
          <p:cNvPicPr>
            <a:picLocks noChangeAspect="1"/>
          </p:cNvPicPr>
          <p:nvPr/>
        </p:nvPicPr>
        <p:blipFill>
          <a:blip r:embed="rId2"/>
          <a:stretch>
            <a:fillRect/>
          </a:stretch>
        </p:blipFill>
        <p:spPr>
          <a:xfrm>
            <a:off x="470179" y="1078304"/>
            <a:ext cx="8152327" cy="3486955"/>
          </a:xfrm>
          <a:prstGeom prst="rect">
            <a:avLst/>
          </a:prstGeom>
        </p:spPr>
      </p:pic>
      <p:sp>
        <p:nvSpPr>
          <p:cNvPr id="10" name="Afgeronde rechthoek 9"/>
          <p:cNvSpPr/>
          <p:nvPr/>
        </p:nvSpPr>
        <p:spPr>
          <a:xfrm>
            <a:off x="828197" y="344636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 strategie bepalen</a:t>
            </a:r>
            <a:endParaRPr lang="nl-NL" sz="600" b="1" kern="0">
              <a:solidFill>
                <a:srgbClr val="FF0000"/>
              </a:solidFill>
              <a:latin typeface="Microsoft JhengHei Light"/>
            </a:endParaRPr>
          </a:p>
        </p:txBody>
      </p:sp>
      <p:sp>
        <p:nvSpPr>
          <p:cNvPr id="11" name="Afgeronde rechthoek 10"/>
          <p:cNvSpPr/>
          <p:nvPr/>
        </p:nvSpPr>
        <p:spPr>
          <a:xfrm>
            <a:off x="1870086" y="344636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Leveranciers werven</a:t>
            </a:r>
            <a:endParaRPr lang="nl-NL" sz="600" b="1" kern="0">
              <a:solidFill>
                <a:srgbClr val="FF0000"/>
              </a:solidFill>
              <a:latin typeface="Microsoft JhengHei Light"/>
            </a:endParaRPr>
          </a:p>
        </p:txBody>
      </p:sp>
      <p:sp>
        <p:nvSpPr>
          <p:cNvPr id="12" name="Afgeronde rechthoek 11"/>
          <p:cNvSpPr/>
          <p:nvPr/>
        </p:nvSpPr>
        <p:spPr>
          <a:xfrm>
            <a:off x="2868013" y="344635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Leveranciers beheren</a:t>
            </a:r>
            <a:endParaRPr lang="nl-NL" sz="600" b="1" kern="0">
              <a:solidFill>
                <a:srgbClr val="FF0000"/>
              </a:solidFill>
              <a:latin typeface="Microsoft JhengHei Light"/>
            </a:endParaRPr>
          </a:p>
        </p:txBody>
      </p:sp>
      <p:sp>
        <p:nvSpPr>
          <p:cNvPr id="14" name="Afgeronde rechthoek 13"/>
          <p:cNvSpPr/>
          <p:nvPr/>
        </p:nvSpPr>
        <p:spPr>
          <a:xfrm>
            <a:off x="5831021"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Resource / workforce planning</a:t>
            </a:r>
            <a:endParaRPr lang="nl-NL" sz="600" b="1" kern="0">
              <a:solidFill>
                <a:srgbClr val="FF0000"/>
              </a:solidFill>
              <a:latin typeface="Microsoft JhengHei Light"/>
            </a:endParaRPr>
          </a:p>
        </p:txBody>
      </p:sp>
      <p:sp>
        <p:nvSpPr>
          <p:cNvPr id="13" name="Tijdelijke aanduiding voor dianummer 2">
            <a:extLst>
              <a:ext uri="{FF2B5EF4-FFF2-40B4-BE49-F238E27FC236}">
                <a16:creationId xmlns:a16="http://schemas.microsoft.com/office/drawing/2014/main" id="{08CB787A-75A7-4B4C-88BE-A29D10CC850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37</a:t>
            </a:fld>
            <a:endParaRPr lang="en-GB" sz="750">
              <a:solidFill>
                <a:srgbClr val="625D62">
                  <a:tint val="75000"/>
                </a:srgbClr>
              </a:solidFill>
              <a:latin typeface="Arial"/>
            </a:endParaRPr>
          </a:p>
        </p:txBody>
      </p:sp>
    </p:spTree>
    <p:extLst>
      <p:ext uri="{BB962C8B-B14F-4D97-AF65-F5344CB8AC3E}">
        <p14:creationId xmlns:p14="http://schemas.microsoft.com/office/powerpoint/2010/main" val="3551468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10" name="Afbeelding 9"/>
          <p:cNvPicPr>
            <a:picLocks noChangeAspect="1"/>
          </p:cNvPicPr>
          <p:nvPr/>
        </p:nvPicPr>
        <p:blipFill>
          <a:blip r:embed="rId2"/>
          <a:stretch>
            <a:fillRect/>
          </a:stretch>
        </p:blipFill>
        <p:spPr>
          <a:xfrm>
            <a:off x="274884" y="1151854"/>
            <a:ext cx="8422783" cy="1419896"/>
          </a:xfrm>
          <a:prstGeom prst="rect">
            <a:avLst/>
          </a:prstGeom>
        </p:spPr>
      </p:pic>
      <p:pic>
        <p:nvPicPr>
          <p:cNvPr id="11" name="Afbeelding 10"/>
          <p:cNvPicPr>
            <a:picLocks noChangeAspect="1"/>
          </p:cNvPicPr>
          <p:nvPr/>
        </p:nvPicPr>
        <p:blipFill>
          <a:blip r:embed="rId3"/>
          <a:stretch>
            <a:fillRect/>
          </a:stretch>
        </p:blipFill>
        <p:spPr>
          <a:xfrm>
            <a:off x="628750" y="2856996"/>
            <a:ext cx="7125766" cy="929191"/>
          </a:xfrm>
          <a:prstGeom prst="rect">
            <a:avLst/>
          </a:prstGeom>
        </p:spPr>
      </p:pic>
      <p:sp>
        <p:nvSpPr>
          <p:cNvPr id="12" name="Afgeronde rechthoek 11"/>
          <p:cNvSpPr/>
          <p:nvPr/>
        </p:nvSpPr>
        <p:spPr>
          <a:xfrm>
            <a:off x="888774" y="1831972"/>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Strategische Planning &amp; Ontwikkeling</a:t>
            </a:r>
            <a:endParaRPr lang="nl-NL" sz="600" b="1" kern="0">
              <a:solidFill>
                <a:srgbClr val="FF0000"/>
              </a:solidFill>
              <a:latin typeface="Microsoft JhengHei Light"/>
            </a:endParaRPr>
          </a:p>
        </p:txBody>
      </p:sp>
      <p:sp>
        <p:nvSpPr>
          <p:cNvPr id="13" name="Afgeronde rechthoek 12"/>
          <p:cNvSpPr/>
          <p:nvPr/>
        </p:nvSpPr>
        <p:spPr>
          <a:xfrm>
            <a:off x="2210069" y="168484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Financieel management</a:t>
            </a:r>
            <a:endParaRPr lang="nl-NL" sz="600" b="1" kern="0">
              <a:solidFill>
                <a:srgbClr val="FF0000"/>
              </a:solidFill>
              <a:latin typeface="Microsoft JhengHei Light"/>
            </a:endParaRPr>
          </a:p>
        </p:txBody>
      </p:sp>
      <p:sp>
        <p:nvSpPr>
          <p:cNvPr id="14" name="Afgeronde rechthoek 13"/>
          <p:cNvSpPr/>
          <p:nvPr/>
        </p:nvSpPr>
        <p:spPr>
          <a:xfrm>
            <a:off x="3385038" y="163636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Kennis management</a:t>
            </a:r>
            <a:endParaRPr lang="nl-NL" sz="600" b="1" kern="0">
              <a:solidFill>
                <a:srgbClr val="FF0000"/>
              </a:solidFill>
              <a:latin typeface="Microsoft JhengHei Light"/>
            </a:endParaRPr>
          </a:p>
        </p:txBody>
      </p:sp>
      <p:sp>
        <p:nvSpPr>
          <p:cNvPr id="15" name="Afgeronde rechthoek 14"/>
          <p:cNvSpPr/>
          <p:nvPr/>
        </p:nvSpPr>
        <p:spPr>
          <a:xfrm>
            <a:off x="3392665" y="199796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Innovatie, R&amp;D</a:t>
            </a:r>
            <a:endParaRPr lang="nl-NL" sz="600" b="1" kern="0">
              <a:solidFill>
                <a:srgbClr val="FF0000"/>
              </a:solidFill>
              <a:latin typeface="Microsoft JhengHei Light"/>
            </a:endParaRPr>
          </a:p>
        </p:txBody>
      </p:sp>
      <p:sp>
        <p:nvSpPr>
          <p:cNvPr id="16" name="Afgeronde rechthoek 15"/>
          <p:cNvSpPr/>
          <p:nvPr/>
        </p:nvSpPr>
        <p:spPr>
          <a:xfrm>
            <a:off x="4471429" y="168484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Stakeholder en relatie management</a:t>
            </a:r>
            <a:endParaRPr lang="nl-NL" sz="600" b="1" kern="0">
              <a:solidFill>
                <a:srgbClr val="FF0000"/>
              </a:solidFill>
              <a:latin typeface="Microsoft JhengHei Light"/>
            </a:endParaRPr>
          </a:p>
        </p:txBody>
      </p:sp>
      <p:sp>
        <p:nvSpPr>
          <p:cNvPr id="17" name="Afgeronde rechthoek 16"/>
          <p:cNvSpPr/>
          <p:nvPr/>
        </p:nvSpPr>
        <p:spPr>
          <a:xfrm>
            <a:off x="6653579" y="177372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(Financieel) Risico Management</a:t>
            </a:r>
            <a:endParaRPr lang="nl-NL" sz="600" b="1" kern="0">
              <a:solidFill>
                <a:srgbClr val="FF0000"/>
              </a:solidFill>
              <a:latin typeface="Microsoft JhengHei Light"/>
            </a:endParaRPr>
          </a:p>
        </p:txBody>
      </p:sp>
      <p:sp>
        <p:nvSpPr>
          <p:cNvPr id="18" name="Afgeronde rechthoek 17"/>
          <p:cNvSpPr/>
          <p:nvPr/>
        </p:nvSpPr>
        <p:spPr>
          <a:xfrm>
            <a:off x="6745835"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Audit Management</a:t>
            </a:r>
            <a:endParaRPr lang="nl-NL" sz="600" b="1" kern="0">
              <a:solidFill>
                <a:srgbClr val="FF0000"/>
              </a:solidFill>
              <a:latin typeface="Microsoft JhengHei Light"/>
            </a:endParaRPr>
          </a:p>
        </p:txBody>
      </p:sp>
      <p:sp>
        <p:nvSpPr>
          <p:cNvPr id="19" name="Afgeronde rechthoek 18"/>
          <p:cNvSpPr/>
          <p:nvPr/>
        </p:nvSpPr>
        <p:spPr>
          <a:xfrm>
            <a:off x="5031335" y="360923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Personeels Management</a:t>
            </a:r>
            <a:endParaRPr lang="nl-NL" sz="600" b="1" kern="0">
              <a:solidFill>
                <a:srgbClr val="FF0000"/>
              </a:solidFill>
              <a:latin typeface="Microsoft JhengHei Light"/>
            </a:endParaRPr>
          </a:p>
        </p:txBody>
      </p:sp>
      <p:sp>
        <p:nvSpPr>
          <p:cNvPr id="20" name="Afgeronde rechthoek 19"/>
          <p:cNvSpPr/>
          <p:nvPr/>
        </p:nvSpPr>
        <p:spPr>
          <a:xfrm>
            <a:off x="6392925" y="360923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Data Management &amp; Data Governance</a:t>
            </a:r>
            <a:endParaRPr lang="nl-NL" sz="600" b="1" kern="0">
              <a:solidFill>
                <a:srgbClr val="FF0000"/>
              </a:solidFill>
              <a:latin typeface="Microsoft JhengHei Light"/>
            </a:endParaRPr>
          </a:p>
        </p:txBody>
      </p:sp>
      <p:sp>
        <p:nvSpPr>
          <p:cNvPr id="21" name="Afgeronde rechthoek 20"/>
          <p:cNvSpPr/>
          <p:nvPr/>
        </p:nvSpPr>
        <p:spPr>
          <a:xfrm>
            <a:off x="784650" y="365458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Proces Management</a:t>
            </a:r>
            <a:endParaRPr lang="nl-NL" sz="600" b="1" kern="0">
              <a:solidFill>
                <a:srgbClr val="FF0000"/>
              </a:solidFill>
              <a:latin typeface="Microsoft JhengHei Light"/>
            </a:endParaRPr>
          </a:p>
        </p:txBody>
      </p:sp>
      <p:sp>
        <p:nvSpPr>
          <p:cNvPr id="22" name="Afgeronde rechthoek 21"/>
          <p:cNvSpPr/>
          <p:nvPr/>
        </p:nvSpPr>
        <p:spPr>
          <a:xfrm>
            <a:off x="784650"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IT Ontwikkeling en Beheer</a:t>
            </a:r>
            <a:endParaRPr lang="nl-NL" sz="600" b="1" kern="0">
              <a:solidFill>
                <a:srgbClr val="FF0000"/>
              </a:solidFill>
              <a:latin typeface="Microsoft JhengHei Light"/>
            </a:endParaRPr>
          </a:p>
        </p:txBody>
      </p:sp>
      <p:sp>
        <p:nvSpPr>
          <p:cNvPr id="23" name="Afgeronde rechthoek 22"/>
          <p:cNvSpPr/>
          <p:nvPr/>
        </p:nvSpPr>
        <p:spPr>
          <a:xfrm>
            <a:off x="1753674" y="365568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Project, programma en portfolio Management</a:t>
            </a:r>
            <a:endParaRPr lang="nl-NL" sz="600" b="1" kern="0">
              <a:solidFill>
                <a:srgbClr val="FF0000"/>
              </a:solidFill>
              <a:latin typeface="Microsoft JhengHei Light"/>
            </a:endParaRPr>
          </a:p>
        </p:txBody>
      </p:sp>
      <p:sp>
        <p:nvSpPr>
          <p:cNvPr id="24" name="Afgeronde rechthoek 23"/>
          <p:cNvSpPr/>
          <p:nvPr/>
        </p:nvSpPr>
        <p:spPr>
          <a:xfrm>
            <a:off x="1753674"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Performance management</a:t>
            </a:r>
            <a:endParaRPr lang="nl-NL" sz="600" b="1" kern="0">
              <a:solidFill>
                <a:srgbClr val="FF0000"/>
              </a:solidFill>
              <a:latin typeface="Microsoft JhengHei Light"/>
            </a:endParaRPr>
          </a:p>
        </p:txBody>
      </p:sp>
      <p:sp>
        <p:nvSpPr>
          <p:cNvPr id="25" name="Afgeronde rechthoek 24"/>
          <p:cNvSpPr/>
          <p:nvPr/>
        </p:nvSpPr>
        <p:spPr>
          <a:xfrm>
            <a:off x="2722698"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Huisvestings management</a:t>
            </a:r>
            <a:endParaRPr lang="nl-NL" sz="600" b="1" kern="0">
              <a:solidFill>
                <a:srgbClr val="FF0000"/>
              </a:solidFill>
              <a:latin typeface="Microsoft JhengHei Light"/>
            </a:endParaRPr>
          </a:p>
        </p:txBody>
      </p:sp>
      <p:sp>
        <p:nvSpPr>
          <p:cNvPr id="26" name="Afgeronde rechthoek 25"/>
          <p:cNvSpPr/>
          <p:nvPr/>
        </p:nvSpPr>
        <p:spPr>
          <a:xfrm>
            <a:off x="6392925" y="401413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Data Analytics</a:t>
            </a:r>
            <a:endParaRPr lang="nl-NL" sz="600" b="1" kern="0">
              <a:solidFill>
                <a:srgbClr val="FF0000"/>
              </a:solidFill>
              <a:latin typeface="Microsoft JhengHei Light"/>
            </a:endParaRPr>
          </a:p>
        </p:txBody>
      </p:sp>
      <p:sp>
        <p:nvSpPr>
          <p:cNvPr id="27" name="Afgeronde rechthoek 26"/>
          <p:cNvSpPr/>
          <p:nvPr/>
        </p:nvSpPr>
        <p:spPr>
          <a:xfrm>
            <a:off x="888774" y="221867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Enterprise Architectuur Management</a:t>
            </a:r>
            <a:endParaRPr lang="nl-NL" sz="600" b="1" kern="0">
              <a:solidFill>
                <a:srgbClr val="FF0000"/>
              </a:solidFill>
              <a:latin typeface="Microsoft JhengHei Light"/>
            </a:endParaRPr>
          </a:p>
        </p:txBody>
      </p:sp>
      <p:sp>
        <p:nvSpPr>
          <p:cNvPr id="28" name="Afgeronde rechthoek 27"/>
          <p:cNvSpPr/>
          <p:nvPr/>
        </p:nvSpPr>
        <p:spPr>
          <a:xfrm>
            <a:off x="5447345" y="204172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Regulering</a:t>
            </a:r>
            <a:endParaRPr lang="nl-NL" sz="600" b="1" kern="0">
              <a:solidFill>
                <a:srgbClr val="FF0000"/>
              </a:solidFill>
              <a:latin typeface="Microsoft JhengHei Light"/>
            </a:endParaRPr>
          </a:p>
        </p:txBody>
      </p:sp>
      <p:sp>
        <p:nvSpPr>
          <p:cNvPr id="29" name="Afgeronde rechthoek 28"/>
          <p:cNvSpPr/>
          <p:nvPr/>
        </p:nvSpPr>
        <p:spPr>
          <a:xfrm>
            <a:off x="4440513" y="2052688"/>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Juridische Zaken</a:t>
            </a:r>
            <a:endParaRPr lang="nl-NL" sz="600" b="1" kern="0">
              <a:solidFill>
                <a:srgbClr val="FF0000"/>
              </a:solidFill>
              <a:latin typeface="Microsoft JhengHei Light"/>
            </a:endParaRPr>
          </a:p>
        </p:txBody>
      </p:sp>
      <p:sp>
        <p:nvSpPr>
          <p:cNvPr id="30" name="Afgeronde rechthoek 29"/>
          <p:cNvSpPr/>
          <p:nvPr/>
        </p:nvSpPr>
        <p:spPr>
          <a:xfrm>
            <a:off x="7675622" y="177372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Continuïteits Management</a:t>
            </a:r>
            <a:endParaRPr lang="nl-NL" sz="600" b="1" kern="0">
              <a:solidFill>
                <a:srgbClr val="FF0000"/>
              </a:solidFill>
              <a:latin typeface="Microsoft JhengHei Light"/>
            </a:endParaRPr>
          </a:p>
        </p:txBody>
      </p:sp>
      <p:sp>
        <p:nvSpPr>
          <p:cNvPr id="32" name="Tijdelijke aanduiding voor dianummer 2">
            <a:extLst>
              <a:ext uri="{FF2B5EF4-FFF2-40B4-BE49-F238E27FC236}">
                <a16:creationId xmlns:a16="http://schemas.microsoft.com/office/drawing/2014/main" id="{1D81F4B0-7E85-46C3-B102-7B0D8D2E48B0}"/>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38</a:t>
            </a:fld>
            <a:endParaRPr lang="en-GB" sz="750">
              <a:solidFill>
                <a:srgbClr val="625D62">
                  <a:tint val="75000"/>
                </a:srgbClr>
              </a:solidFill>
              <a:latin typeface="Arial"/>
            </a:endParaRPr>
          </a:p>
        </p:txBody>
      </p:sp>
    </p:spTree>
    <p:extLst>
      <p:ext uri="{BB962C8B-B14F-4D97-AF65-F5344CB8AC3E}">
        <p14:creationId xmlns:p14="http://schemas.microsoft.com/office/powerpoint/2010/main" val="2953506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51DA8-F94F-063D-3067-937FA3C03F75}"/>
              </a:ext>
            </a:extLst>
          </p:cNvPr>
          <p:cNvSpPr>
            <a:spLocks noGrp="1"/>
          </p:cNvSpPr>
          <p:nvPr>
            <p:ph type="title"/>
          </p:nvPr>
        </p:nvSpPr>
        <p:spPr/>
        <p:txBody>
          <a:bodyPr/>
          <a:lstStyle/>
          <a:p>
            <a:r>
              <a:rPr lang="nl-NL" err="1">
                <a:cs typeface="Arial"/>
              </a:rPr>
              <a:t>Mapping</a:t>
            </a:r>
            <a:r>
              <a:rPr lang="nl-NL">
                <a:cs typeface="Arial"/>
              </a:rPr>
              <a:t> 5 lagen model NORA</a:t>
            </a:r>
            <a:endParaRPr lang="nl-NL"/>
          </a:p>
        </p:txBody>
      </p:sp>
      <p:pic>
        <p:nvPicPr>
          <p:cNvPr id="1026" name="Afbeelding 2" descr="Vijflaagsmodel, vijf rechthoekige lagen boven elkaar en met een lege tussenruimte. Elk vlak heeft een eigen kleur en een tekst. Van boven naar beneden: Groen vlak met de tekst Grondslagenlaag (W&amp;R, ANVB, Beleid, etc), Paars vlak met de tekst Organisatorische laag (domeinen, organisaties, processen). Blauw vlak met de tekst Informatielaag (stelsel van gegevenswoordenboeken en -modellen). Oranje vlak met de tekst Applicatielaag (bouwstenen, registers). Grijs vlak met de tekst Netwerklaag (netwerken, knooppunten).">
            <a:extLst>
              <a:ext uri="{FF2B5EF4-FFF2-40B4-BE49-F238E27FC236}">
                <a16:creationId xmlns:a16="http://schemas.microsoft.com/office/drawing/2014/main" id="{5A23BF0B-F7A8-4C46-A068-1DEAE74D1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86" y="1372009"/>
            <a:ext cx="28765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raccolade 2">
            <a:extLst>
              <a:ext uri="{FF2B5EF4-FFF2-40B4-BE49-F238E27FC236}">
                <a16:creationId xmlns:a16="http://schemas.microsoft.com/office/drawing/2014/main" id="{248E80EB-B289-40D5-8144-5C118670383F}"/>
              </a:ext>
            </a:extLst>
          </p:cNvPr>
          <p:cNvSpPr/>
          <p:nvPr/>
        </p:nvSpPr>
        <p:spPr>
          <a:xfrm>
            <a:off x="3344091" y="2090057"/>
            <a:ext cx="95795" cy="4816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Rechteraccolade 4">
            <a:extLst>
              <a:ext uri="{FF2B5EF4-FFF2-40B4-BE49-F238E27FC236}">
                <a16:creationId xmlns:a16="http://schemas.microsoft.com/office/drawing/2014/main" id="{9B307D83-273A-4B77-9A3F-06E52E396496}"/>
              </a:ext>
            </a:extLst>
          </p:cNvPr>
          <p:cNvSpPr/>
          <p:nvPr/>
        </p:nvSpPr>
        <p:spPr>
          <a:xfrm>
            <a:off x="3341913" y="2683737"/>
            <a:ext cx="95795" cy="4816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 name="Tekstvak 3">
            <a:extLst>
              <a:ext uri="{FF2B5EF4-FFF2-40B4-BE49-F238E27FC236}">
                <a16:creationId xmlns:a16="http://schemas.microsoft.com/office/drawing/2014/main" id="{74332CAC-D446-4BD4-94A3-C723FC01262D}"/>
              </a:ext>
            </a:extLst>
          </p:cNvPr>
          <p:cNvSpPr txBox="1"/>
          <p:nvPr/>
        </p:nvSpPr>
        <p:spPr>
          <a:xfrm>
            <a:off x="3598025" y="2774542"/>
            <a:ext cx="2108269" cy="300082"/>
          </a:xfrm>
          <a:prstGeom prst="rect">
            <a:avLst/>
          </a:prstGeom>
          <a:noFill/>
        </p:spPr>
        <p:txBody>
          <a:bodyPr wrap="none" rtlCol="0">
            <a:spAutoFit/>
          </a:bodyPr>
          <a:lstStyle/>
          <a:p>
            <a:r>
              <a:rPr lang="nl-NL"/>
              <a:t>NBility business objecten</a:t>
            </a:r>
          </a:p>
        </p:txBody>
      </p:sp>
      <p:sp>
        <p:nvSpPr>
          <p:cNvPr id="7" name="Tekstvak 6">
            <a:extLst>
              <a:ext uri="{FF2B5EF4-FFF2-40B4-BE49-F238E27FC236}">
                <a16:creationId xmlns:a16="http://schemas.microsoft.com/office/drawing/2014/main" id="{B1B1F0CA-1379-48D7-BA40-1F26E2D66021}"/>
              </a:ext>
            </a:extLst>
          </p:cNvPr>
          <p:cNvSpPr txBox="1"/>
          <p:nvPr/>
        </p:nvSpPr>
        <p:spPr>
          <a:xfrm>
            <a:off x="3598025" y="2180862"/>
            <a:ext cx="4238661" cy="300082"/>
          </a:xfrm>
          <a:prstGeom prst="rect">
            <a:avLst/>
          </a:prstGeom>
          <a:noFill/>
        </p:spPr>
        <p:txBody>
          <a:bodyPr wrap="none" rtlCol="0">
            <a:spAutoFit/>
          </a:bodyPr>
          <a:lstStyle/>
          <a:p>
            <a:r>
              <a:rPr lang="nl-NL"/>
              <a:t>NBility business </a:t>
            </a:r>
            <a:r>
              <a:rPr lang="nl-NL" err="1"/>
              <a:t>capabilities</a:t>
            </a:r>
            <a:r>
              <a:rPr lang="nl-NL"/>
              <a:t> + NBility </a:t>
            </a:r>
            <a:r>
              <a:rPr lang="nl-NL" err="1"/>
              <a:t>waardestromen</a:t>
            </a:r>
            <a:endParaRPr lang="nl-NL"/>
          </a:p>
        </p:txBody>
      </p:sp>
    </p:spTree>
    <p:extLst>
      <p:ext uri="{BB962C8B-B14F-4D97-AF65-F5344CB8AC3E}">
        <p14:creationId xmlns:p14="http://schemas.microsoft.com/office/powerpoint/2010/main" val="200423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137031"/>
            <a:ext cx="8032044" cy="3767153"/>
          </a:xfrm>
          <a:prstGeom prst="rect">
            <a:avLst/>
          </a:prstGeom>
        </p:spPr>
        <p:txBody>
          <a:bodyPr/>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Doel:</a:t>
            </a:r>
            <a:r>
              <a:rPr lang="nl-NL" sz="975">
                <a:solidFill>
                  <a:srgbClr val="605B9D"/>
                </a:solidFill>
                <a:latin typeface="Microsoft JhengHei Light" panose="020B0304030504040204" pitchFamily="34" charset="-120"/>
                <a:ea typeface="Microsoft JhengHei Light" panose="020B0304030504040204" pitchFamily="34" charset="-120"/>
              </a:rPr>
              <a:t> Het </a:t>
            </a:r>
            <a:r>
              <a:rPr lang="nl-NL" sz="975" err="1">
                <a:solidFill>
                  <a:srgbClr val="605B9D"/>
                </a:solidFill>
                <a:latin typeface="Microsoft JhengHei Light" panose="020B0304030504040204" pitchFamily="34" charset="-120"/>
                <a:ea typeface="Microsoft JhengHei Light" panose="020B0304030504040204" pitchFamily="34" charset="-120"/>
              </a:rPr>
              <a:t>capability</a:t>
            </a:r>
            <a:r>
              <a:rPr lang="nl-NL" sz="975">
                <a:solidFill>
                  <a:srgbClr val="605B9D"/>
                </a:solidFill>
                <a:latin typeface="Microsoft JhengHei Light" panose="020B0304030504040204" pitchFamily="34" charset="-120"/>
                <a:ea typeface="Microsoft JhengHei Light" panose="020B0304030504040204" pitchFamily="34" charset="-120"/>
              </a:rPr>
              <a:t> model is opgesteld om handvatten te bieden aan verandering binnen netbeheerders aangesloten bij Netbeheer Nederland. Door een gedeeld model te gebruiken kunnen de veranderingen vanuit het energie-ecosysteem worden bestuurd; het wordt eenvoudiger voor netbeheerders onderling en leveranciers om samen te werken doordat ze dezelfde taal spreken.</a:t>
            </a:r>
          </a:p>
          <a:p>
            <a:pPr>
              <a:spcAft>
                <a:spcPts val="450"/>
              </a:spcAft>
            </a:pPr>
            <a:endParaRPr lang="nl-NL" sz="400">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Wat:</a:t>
            </a:r>
            <a:r>
              <a:rPr lang="nl-NL" sz="975">
                <a:solidFill>
                  <a:srgbClr val="605B9D"/>
                </a:solidFill>
                <a:latin typeface="Microsoft JhengHei Light" panose="020B0304030504040204" pitchFamily="34" charset="-120"/>
                <a:ea typeface="Microsoft JhengHei Light" panose="020B0304030504040204" pitchFamily="34" charset="-120"/>
              </a:rPr>
              <a:t> NBility staat voor </a:t>
            </a:r>
            <a:r>
              <a:rPr lang="nl-NL" sz="975" b="1">
                <a:solidFill>
                  <a:srgbClr val="605B9D"/>
                </a:solidFill>
                <a:latin typeface="Microsoft JhengHei Light" panose="020B0304030504040204" pitchFamily="34" charset="-120"/>
                <a:ea typeface="Microsoft JhengHei Light" panose="020B0304030504040204" pitchFamily="34" charset="-120"/>
              </a:rPr>
              <a:t>N</a:t>
            </a:r>
            <a:r>
              <a:rPr lang="nl-NL" sz="975">
                <a:solidFill>
                  <a:srgbClr val="605B9D"/>
                </a:solidFill>
                <a:latin typeface="Microsoft JhengHei Light" panose="020B0304030504040204" pitchFamily="34" charset="-120"/>
                <a:ea typeface="Microsoft JhengHei Light" panose="020B0304030504040204" pitchFamily="34" charset="-120"/>
              </a:rPr>
              <a:t>etbeheer </a:t>
            </a:r>
            <a:r>
              <a:rPr lang="nl-NL" sz="975" b="1">
                <a:solidFill>
                  <a:srgbClr val="605B9D"/>
                </a:solidFill>
                <a:latin typeface="Microsoft JhengHei Light" panose="020B0304030504040204" pitchFamily="34" charset="-120"/>
                <a:ea typeface="Microsoft JhengHei Light" panose="020B0304030504040204" pitchFamily="34" charset="-120"/>
              </a:rPr>
              <a:t>B</a:t>
            </a:r>
            <a:r>
              <a:rPr lang="nl-NL" sz="975">
                <a:solidFill>
                  <a:srgbClr val="605B9D"/>
                </a:solidFill>
                <a:latin typeface="Microsoft JhengHei Light" panose="020B0304030504040204" pitchFamily="34" charset="-120"/>
                <a:ea typeface="Microsoft JhengHei Light" panose="020B0304030504040204" pitchFamily="34" charset="-120"/>
              </a:rPr>
              <a:t>usiness </a:t>
            </a:r>
            <a:r>
              <a:rPr lang="nl-NL" sz="975" err="1">
                <a:solidFill>
                  <a:srgbClr val="605B9D"/>
                </a:solidFill>
                <a:latin typeface="Microsoft JhengHei Light" panose="020B0304030504040204" pitchFamily="34" charset="-120"/>
                <a:ea typeface="Microsoft JhengHei Light" panose="020B0304030504040204" pitchFamily="34" charset="-120"/>
              </a:rPr>
              <a:t>capab</a:t>
            </a:r>
            <a:r>
              <a:rPr lang="nl-NL" sz="975" b="1" err="1">
                <a:solidFill>
                  <a:srgbClr val="605B9D"/>
                </a:solidFill>
                <a:latin typeface="Microsoft JhengHei Light" panose="020B0304030504040204" pitchFamily="34" charset="-120"/>
                <a:ea typeface="Microsoft JhengHei Light" panose="020B0304030504040204" pitchFamily="34" charset="-120"/>
              </a:rPr>
              <a:t>ILITY</a:t>
            </a:r>
            <a:r>
              <a:rPr lang="nl-NL" sz="975">
                <a:solidFill>
                  <a:srgbClr val="605B9D"/>
                </a:solidFill>
                <a:latin typeface="Microsoft JhengHei Light" panose="020B0304030504040204" pitchFamily="34" charset="-120"/>
                <a:ea typeface="Microsoft JhengHei Light" panose="020B0304030504040204" pitchFamily="34" charset="-120"/>
              </a:rPr>
              <a:t>. Het is een conceptueel model: inrichtingsonafhankelijk en waardevrij (van organisatie en systemen). Een </a:t>
            </a:r>
            <a:r>
              <a:rPr lang="nl-NL" sz="975" err="1">
                <a:solidFill>
                  <a:srgbClr val="605B9D"/>
                </a:solidFill>
                <a:latin typeface="Microsoft JhengHei Light" panose="020B0304030504040204" pitchFamily="34" charset="-120"/>
                <a:ea typeface="Microsoft JhengHei Light" panose="020B0304030504040204" pitchFamily="34" charset="-120"/>
              </a:rPr>
              <a:t>capability</a:t>
            </a:r>
            <a:r>
              <a:rPr lang="nl-NL" sz="975">
                <a:solidFill>
                  <a:srgbClr val="605B9D"/>
                </a:solidFill>
                <a:latin typeface="Microsoft JhengHei Light" panose="020B0304030504040204" pitchFamily="34" charset="-120"/>
                <a:ea typeface="Microsoft JhengHei Light" panose="020B0304030504040204" pitchFamily="34" charset="-120"/>
              </a:rPr>
              <a:t> is een samenvoeging van de woorden ‘</a:t>
            </a:r>
            <a:r>
              <a:rPr lang="nl-NL" sz="975" err="1">
                <a:solidFill>
                  <a:srgbClr val="605B9D"/>
                </a:solidFill>
                <a:latin typeface="Microsoft JhengHei Light" panose="020B0304030504040204" pitchFamily="34" charset="-120"/>
                <a:ea typeface="Microsoft JhengHei Light" panose="020B0304030504040204" pitchFamily="34" charset="-120"/>
              </a:rPr>
              <a:t>capacity</a:t>
            </a:r>
            <a:r>
              <a:rPr lang="nl-NL" sz="975">
                <a:solidFill>
                  <a:srgbClr val="605B9D"/>
                </a:solidFill>
                <a:latin typeface="Microsoft JhengHei Light" panose="020B0304030504040204" pitchFamily="34" charset="-120"/>
                <a:ea typeface="Microsoft JhengHei Light" panose="020B0304030504040204" pitchFamily="34" charset="-120"/>
              </a:rPr>
              <a:t>’ en ‘</a:t>
            </a:r>
            <a:r>
              <a:rPr lang="nl-NL" sz="975" err="1">
                <a:solidFill>
                  <a:srgbClr val="605B9D"/>
                </a:solidFill>
                <a:latin typeface="Microsoft JhengHei Light" panose="020B0304030504040204" pitchFamily="34" charset="-120"/>
                <a:ea typeface="Microsoft JhengHei Light" panose="020B0304030504040204" pitchFamily="34" charset="-120"/>
              </a:rPr>
              <a:t>ability</a:t>
            </a:r>
            <a:r>
              <a:rPr lang="nl-NL" sz="975">
                <a:solidFill>
                  <a:srgbClr val="605B9D"/>
                </a:solidFill>
                <a:latin typeface="Microsoft JhengHei Light" panose="020B0304030504040204" pitchFamily="34" charset="-120"/>
                <a:ea typeface="Microsoft JhengHei Light" panose="020B0304030504040204" pitchFamily="34" charset="-120"/>
              </a:rPr>
              <a:t>’. </a:t>
            </a:r>
          </a:p>
          <a:p>
            <a:pPr lvl="1">
              <a:spcAft>
                <a:spcPts val="450"/>
              </a:spcAft>
            </a:pPr>
            <a:r>
              <a:rPr lang="nl-NL" sz="980" err="1">
                <a:solidFill>
                  <a:srgbClr val="605B9D"/>
                </a:solidFill>
                <a:latin typeface="Microsoft JhengHei Light" panose="020B0304030504040204" pitchFamily="34" charset="-120"/>
                <a:ea typeface="Microsoft JhengHei Light" panose="020B0304030504040204" pitchFamily="34" charset="-120"/>
              </a:rPr>
              <a:t>Capacity</a:t>
            </a:r>
            <a:r>
              <a:rPr lang="nl-NL" sz="980">
                <a:solidFill>
                  <a:srgbClr val="605B9D"/>
                </a:solidFill>
                <a:latin typeface="Microsoft JhengHei Light" panose="020B0304030504040204" pitchFamily="34" charset="-120"/>
                <a:ea typeface="Microsoft JhengHei Light" panose="020B0304030504040204" pitchFamily="34" charset="-120"/>
              </a:rPr>
              <a:t>: het vermogen dat je beschikbaar hebt. Denk aan benodigde middelen, data en resources.</a:t>
            </a:r>
          </a:p>
          <a:p>
            <a:pPr lvl="1">
              <a:spcAft>
                <a:spcPts val="450"/>
              </a:spcAft>
            </a:pPr>
            <a:r>
              <a:rPr lang="nl-NL" sz="975" err="1">
                <a:solidFill>
                  <a:srgbClr val="605B9D"/>
                </a:solidFill>
                <a:latin typeface="Microsoft JhengHei Light" panose="020B0304030504040204" pitchFamily="34" charset="-120"/>
                <a:ea typeface="Microsoft JhengHei Light" panose="020B0304030504040204" pitchFamily="34" charset="-120"/>
              </a:rPr>
              <a:t>Ability</a:t>
            </a:r>
            <a:r>
              <a:rPr lang="nl-NL" sz="975">
                <a:solidFill>
                  <a:srgbClr val="605B9D"/>
                </a:solidFill>
                <a:latin typeface="Microsoft JhengHei Light" panose="020B0304030504040204" pitchFamily="34" charset="-120"/>
                <a:ea typeface="Microsoft JhengHei Light" panose="020B0304030504040204" pitchFamily="34" charset="-120"/>
              </a:rPr>
              <a:t>: wat je kunt bieden/waar je toe in staat bent. Denk aan kennis, kunde, informatie en handelingen.</a:t>
            </a:r>
          </a:p>
          <a:p>
            <a:pPr marL="360000" lvl="1" indent="0">
              <a:spcAft>
                <a:spcPts val="450"/>
              </a:spcAft>
              <a:buNone/>
            </a:pPr>
            <a:r>
              <a:rPr lang="nl-NL" sz="980">
                <a:solidFill>
                  <a:srgbClr val="605B9D"/>
                </a:solidFill>
                <a:latin typeface="Microsoft JhengHei Light" panose="020B0304030504040204" pitchFamily="34" charset="-120"/>
                <a:ea typeface="Microsoft JhengHei Light" panose="020B0304030504040204" pitchFamily="34" charset="-120"/>
              </a:rPr>
              <a:t>De </a:t>
            </a:r>
            <a:r>
              <a:rPr lang="nl-NL" sz="980" err="1">
                <a:solidFill>
                  <a:srgbClr val="605B9D"/>
                </a:solidFill>
                <a:latin typeface="Microsoft JhengHei Light" panose="020B0304030504040204" pitchFamily="34" charset="-120"/>
                <a:ea typeface="Microsoft JhengHei Light" panose="020B0304030504040204" pitchFamily="34" charset="-120"/>
              </a:rPr>
              <a:t>capabilities</a:t>
            </a:r>
            <a:r>
              <a:rPr lang="nl-NL" sz="980">
                <a:solidFill>
                  <a:srgbClr val="605B9D"/>
                </a:solidFill>
                <a:latin typeface="Microsoft JhengHei Light" panose="020B0304030504040204" pitchFamily="34" charset="-120"/>
                <a:ea typeface="Microsoft JhengHei Light" panose="020B0304030504040204" pitchFamily="34" charset="-120"/>
              </a:rPr>
              <a:t> zijn afgeleid uit bedrijfsdoelstellingen en zijn wat je nodig hebt om de beoogde bedrijfsresultaten te behalen. Zowel wat betreft mensen als middelen. </a:t>
            </a:r>
            <a:r>
              <a:rPr lang="nl-NL" sz="980" err="1">
                <a:solidFill>
                  <a:srgbClr val="605B9D"/>
                </a:solidFill>
                <a:latin typeface="Microsoft JhengHei Light" panose="020B0304030504040204" pitchFamily="34" charset="-120"/>
                <a:ea typeface="Microsoft JhengHei Light" panose="020B0304030504040204" pitchFamily="34" charset="-120"/>
              </a:rPr>
              <a:t>Capabilities</a:t>
            </a:r>
            <a:r>
              <a:rPr lang="nl-NL" sz="980">
                <a:solidFill>
                  <a:srgbClr val="605B9D"/>
                </a:solidFill>
                <a:latin typeface="Microsoft JhengHei Light" panose="020B0304030504040204" pitchFamily="34" charset="-120"/>
                <a:ea typeface="Microsoft JhengHei Light" panose="020B0304030504040204" pitchFamily="34" charset="-120"/>
              </a:rPr>
              <a:t> als concept hebben een sterke relatie met bedrijfsobjecten (in termen van data/informatie), want een </a:t>
            </a:r>
            <a:r>
              <a:rPr lang="nl-NL" sz="980" err="1">
                <a:solidFill>
                  <a:srgbClr val="605B9D"/>
                </a:solidFill>
                <a:latin typeface="Microsoft JhengHei Light" panose="020B0304030504040204" pitchFamily="34" charset="-120"/>
                <a:ea typeface="Microsoft JhengHei Light" panose="020B0304030504040204" pitchFamily="34" charset="-120"/>
              </a:rPr>
              <a:t>capability</a:t>
            </a:r>
            <a:r>
              <a:rPr lang="nl-NL" sz="980">
                <a:solidFill>
                  <a:srgbClr val="605B9D"/>
                </a:solidFill>
                <a:latin typeface="Microsoft JhengHei Light" panose="020B0304030504040204" pitchFamily="34" charset="-120"/>
                <a:ea typeface="Microsoft JhengHei Light" panose="020B0304030504040204" pitchFamily="34" charset="-120"/>
              </a:rPr>
              <a:t> creëert/wijzigt/verwijdert een object.</a:t>
            </a:r>
            <a:endParaRPr lang="nl-NL" sz="300">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endParaRPr lang="nl-NL" sz="400" b="1">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Scope:</a:t>
            </a:r>
            <a:r>
              <a:rPr lang="nl-NL" sz="975">
                <a:solidFill>
                  <a:srgbClr val="605B9D"/>
                </a:solidFill>
                <a:latin typeface="Microsoft JhengHei Light" panose="020B0304030504040204" pitchFamily="34" charset="-120"/>
                <a:ea typeface="Microsoft JhengHei Light" panose="020B0304030504040204" pitchFamily="34" charset="-120"/>
              </a:rPr>
              <a:t> Het </a:t>
            </a:r>
            <a:r>
              <a:rPr lang="nl-NL" sz="975" err="1">
                <a:solidFill>
                  <a:srgbClr val="605B9D"/>
                </a:solidFill>
                <a:latin typeface="Microsoft JhengHei Light" panose="020B0304030504040204" pitchFamily="34" charset="-120"/>
                <a:ea typeface="Microsoft JhengHei Light" panose="020B0304030504040204" pitchFamily="34" charset="-120"/>
              </a:rPr>
              <a:t>capability</a:t>
            </a:r>
            <a:r>
              <a:rPr lang="nl-NL" sz="975">
                <a:solidFill>
                  <a:srgbClr val="605B9D"/>
                </a:solidFill>
                <a:latin typeface="Microsoft JhengHei Light" panose="020B0304030504040204" pitchFamily="34" charset="-120"/>
                <a:ea typeface="Microsoft JhengHei Light" panose="020B0304030504040204" pitchFamily="34" charset="-120"/>
              </a:rPr>
              <a:t> model richt zich op de Netbeheerder functies die voortvloeien uit de gereguleerde taken (niet het volledige netwerkbedrijf, met bijvoorbeeld de commerciële functies). Focus van de uitwerking is op de primaire taken, omdat daar vooralsnog sector brede samenwerking plaatsvindt. </a:t>
            </a:r>
          </a:p>
          <a:p>
            <a:pPr>
              <a:spcAft>
                <a:spcPts val="450"/>
              </a:spcAft>
            </a:pPr>
            <a:endParaRPr lang="nl-NL" sz="600">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Eigenaar:</a:t>
            </a:r>
            <a:r>
              <a:rPr lang="nl-NL" sz="975">
                <a:solidFill>
                  <a:srgbClr val="605B9D"/>
                </a:solidFill>
                <a:latin typeface="Microsoft JhengHei Light" panose="020B0304030504040204" pitchFamily="34" charset="-120"/>
                <a:ea typeface="Microsoft JhengHei Light" panose="020B0304030504040204" pitchFamily="34" charset="-120"/>
              </a:rPr>
              <a:t> Netbeheer Nederland is eigenaar en faciliteert een groep architecten van netbeheerders die inhoudelijk releasemanagement uitvoeren.</a:t>
            </a:r>
          </a:p>
          <a:p>
            <a:pPr>
              <a:spcAft>
                <a:spcPts val="450"/>
              </a:spcAft>
            </a:pPr>
            <a:endParaRPr lang="nl-NL" sz="975">
              <a:solidFill>
                <a:srgbClr val="605B9D"/>
              </a:solidFill>
              <a:latin typeface="Microsoft JhengHei Light" panose="020B0304030504040204" pitchFamily="34" charset="-120"/>
              <a:ea typeface="Microsoft JhengHei Light" panose="020B0304030504040204" pitchFamily="34" charset="-120"/>
            </a:endParaRPr>
          </a:p>
          <a:p>
            <a:pPr marL="0" indent="0">
              <a:spcAft>
                <a:spcPts val="450"/>
              </a:spcAft>
              <a:buNone/>
            </a:pPr>
            <a:endParaRPr lang="nl-NL" sz="900">
              <a:solidFill>
                <a:srgbClr val="605B9D"/>
              </a:solidFill>
              <a:latin typeface="Microsoft JhengHei Light" panose="020B0304030504040204" pitchFamily="34" charset="-120"/>
              <a:ea typeface="Microsoft JhengHei Light" panose="020B0304030504040204" pitchFamily="34" charset="-120"/>
            </a:endParaRPr>
          </a:p>
        </p:txBody>
      </p:sp>
      <p:sp>
        <p:nvSpPr>
          <p:cNvPr id="16" name="Tijdelijke aanduiding voor tekst 2">
            <a:extLst>
              <a:ext uri="{FF2B5EF4-FFF2-40B4-BE49-F238E27FC236}">
                <a16:creationId xmlns:a16="http://schemas.microsoft.com/office/drawing/2014/main" id="{98DBD477-C6BC-402B-8D23-DA923BDCCA3A}"/>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Het gezamenlijke referentie model voor netbeheerders en haar leveranciers</a:t>
            </a:r>
          </a:p>
        </p:txBody>
      </p:sp>
      <p:pic>
        <p:nvPicPr>
          <p:cNvPr id="4" name="Afbeelding 3">
            <a:extLst>
              <a:ext uri="{FF2B5EF4-FFF2-40B4-BE49-F238E27FC236}">
                <a16:creationId xmlns:a16="http://schemas.microsoft.com/office/drawing/2014/main" id="{AAB7A51D-B69E-457E-8411-56D66C837E99}"/>
              </a:ext>
            </a:extLst>
          </p:cNvPr>
          <p:cNvPicPr>
            <a:picLocks noChangeAspect="1"/>
          </p:cNvPicPr>
          <p:nvPr/>
        </p:nvPicPr>
        <p:blipFill>
          <a:blip r:embed="rId2"/>
          <a:stretch>
            <a:fillRect/>
          </a:stretch>
        </p:blipFill>
        <p:spPr>
          <a:xfrm>
            <a:off x="7745267" y="120227"/>
            <a:ext cx="1231874" cy="360000"/>
          </a:xfrm>
          <a:prstGeom prst="rect">
            <a:avLst/>
          </a:prstGeom>
        </p:spPr>
      </p:pic>
      <p:sp>
        <p:nvSpPr>
          <p:cNvPr id="8" name="Tijdelijke aanduiding voor dianummer 2">
            <a:extLst>
              <a:ext uri="{FF2B5EF4-FFF2-40B4-BE49-F238E27FC236}">
                <a16:creationId xmlns:a16="http://schemas.microsoft.com/office/drawing/2014/main" id="{9EE902FF-D8AB-4366-A792-1B2784EE146F}"/>
              </a:ext>
            </a:extLst>
          </p:cNvPr>
          <p:cNvSpPr txBox="1">
            <a:spLocks/>
          </p:cNvSpPr>
          <p:nvPr/>
        </p:nvSpPr>
        <p:spPr>
          <a:xfrm>
            <a:off x="747964" y="49044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a:t>
            </a:fld>
            <a:endParaRPr lang="en-GB" sz="750">
              <a:solidFill>
                <a:srgbClr val="625D62">
                  <a:tint val="75000"/>
                </a:srgbClr>
              </a:solidFill>
              <a:latin typeface="Arial"/>
            </a:endParaRPr>
          </a:p>
        </p:txBody>
      </p:sp>
      <p:pic>
        <p:nvPicPr>
          <p:cNvPr id="2" name="Afbeelding 1">
            <a:extLst>
              <a:ext uri="{FF2B5EF4-FFF2-40B4-BE49-F238E27FC236}">
                <a16:creationId xmlns:a16="http://schemas.microsoft.com/office/drawing/2014/main" id="{B9717821-C9D6-49D6-10DD-DE669C5079CA}"/>
              </a:ext>
            </a:extLst>
          </p:cNvPr>
          <p:cNvPicPr>
            <a:picLocks noChangeAspect="1"/>
          </p:cNvPicPr>
          <p:nvPr/>
        </p:nvPicPr>
        <p:blipFill>
          <a:blip r:embed="rId3"/>
          <a:stretch>
            <a:fillRect/>
          </a:stretch>
        </p:blipFill>
        <p:spPr>
          <a:xfrm>
            <a:off x="3167285" y="4281766"/>
            <a:ext cx="1897083" cy="907556"/>
          </a:xfrm>
          <a:prstGeom prst="rect">
            <a:avLst/>
          </a:prstGeom>
        </p:spPr>
      </p:pic>
    </p:spTree>
    <p:extLst>
      <p:ext uri="{BB962C8B-B14F-4D97-AF65-F5344CB8AC3E}">
        <p14:creationId xmlns:p14="http://schemas.microsoft.com/office/powerpoint/2010/main" val="2175455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23D5-AEC6-4F05-AA7D-B24CAA9B5580}"/>
              </a:ext>
            </a:extLst>
          </p:cNvPr>
          <p:cNvSpPr>
            <a:spLocks noGrp="1"/>
          </p:cNvSpPr>
          <p:nvPr>
            <p:ph type="title"/>
          </p:nvPr>
        </p:nvSpPr>
        <p:spPr/>
        <p:txBody>
          <a:bodyPr/>
          <a:lstStyle/>
          <a:p>
            <a:r>
              <a:rPr lang="nl-NL" err="1"/>
              <a:t>Mapping</a:t>
            </a:r>
            <a:r>
              <a:rPr lang="nl-NL"/>
              <a:t> SGAM </a:t>
            </a:r>
            <a:r>
              <a:rPr lang="nl-NL" err="1"/>
              <a:t>framework</a:t>
            </a:r>
            <a:endParaRPr lang="nl-NL"/>
          </a:p>
        </p:txBody>
      </p:sp>
      <p:pic>
        <p:nvPicPr>
          <p:cNvPr id="5" name="Afbeelding 4">
            <a:extLst>
              <a:ext uri="{FF2B5EF4-FFF2-40B4-BE49-F238E27FC236}">
                <a16:creationId xmlns:a16="http://schemas.microsoft.com/office/drawing/2014/main" id="{A993FE62-0EA3-414A-AB99-B74CA102F506}"/>
              </a:ext>
            </a:extLst>
          </p:cNvPr>
          <p:cNvPicPr>
            <a:picLocks noChangeAspect="1"/>
          </p:cNvPicPr>
          <p:nvPr/>
        </p:nvPicPr>
        <p:blipFill>
          <a:blip r:embed="rId2"/>
          <a:stretch>
            <a:fillRect/>
          </a:stretch>
        </p:blipFill>
        <p:spPr>
          <a:xfrm>
            <a:off x="493471" y="1042869"/>
            <a:ext cx="4952224" cy="3865500"/>
          </a:xfrm>
          <a:prstGeom prst="rect">
            <a:avLst/>
          </a:prstGeom>
        </p:spPr>
      </p:pic>
      <p:sp>
        <p:nvSpPr>
          <p:cNvPr id="6" name="Rechteraccolade 5">
            <a:extLst>
              <a:ext uri="{FF2B5EF4-FFF2-40B4-BE49-F238E27FC236}">
                <a16:creationId xmlns:a16="http://schemas.microsoft.com/office/drawing/2014/main" id="{1668737F-F8D8-49A8-B196-15DFFA9238D9}"/>
              </a:ext>
            </a:extLst>
          </p:cNvPr>
          <p:cNvSpPr/>
          <p:nvPr/>
        </p:nvSpPr>
        <p:spPr>
          <a:xfrm>
            <a:off x="4981303" y="1278000"/>
            <a:ext cx="95795" cy="481693"/>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7030A0"/>
              </a:solidFill>
            </a:endParaRPr>
          </a:p>
        </p:txBody>
      </p:sp>
      <p:sp>
        <p:nvSpPr>
          <p:cNvPr id="7" name="Tekstvak 6">
            <a:extLst>
              <a:ext uri="{FF2B5EF4-FFF2-40B4-BE49-F238E27FC236}">
                <a16:creationId xmlns:a16="http://schemas.microsoft.com/office/drawing/2014/main" id="{F8073C63-77D5-4C68-8BE6-66699DF72D4F}"/>
              </a:ext>
            </a:extLst>
          </p:cNvPr>
          <p:cNvSpPr txBox="1"/>
          <p:nvPr/>
        </p:nvSpPr>
        <p:spPr>
          <a:xfrm>
            <a:off x="5286582" y="1161056"/>
            <a:ext cx="2719014" cy="715581"/>
          </a:xfrm>
          <a:prstGeom prst="rect">
            <a:avLst/>
          </a:prstGeom>
          <a:noFill/>
        </p:spPr>
        <p:txBody>
          <a:bodyPr wrap="none" rtlCol="0">
            <a:spAutoFit/>
          </a:bodyPr>
          <a:lstStyle/>
          <a:p>
            <a:r>
              <a:rPr lang="nl-NL" b="1">
                <a:solidFill>
                  <a:srgbClr val="7030A0"/>
                </a:solidFill>
              </a:rPr>
              <a:t>NBility business </a:t>
            </a:r>
            <a:r>
              <a:rPr lang="nl-NL" b="1" err="1">
                <a:solidFill>
                  <a:srgbClr val="7030A0"/>
                </a:solidFill>
              </a:rPr>
              <a:t>capabilities</a:t>
            </a:r>
            <a:r>
              <a:rPr lang="nl-NL" b="1">
                <a:solidFill>
                  <a:srgbClr val="7030A0"/>
                </a:solidFill>
              </a:rPr>
              <a:t> + </a:t>
            </a:r>
          </a:p>
          <a:p>
            <a:r>
              <a:rPr lang="nl-NL" b="1">
                <a:solidFill>
                  <a:srgbClr val="7030A0"/>
                </a:solidFill>
              </a:rPr>
              <a:t>NBility business objecten +</a:t>
            </a:r>
            <a:br>
              <a:rPr lang="nl-NL" b="1">
                <a:solidFill>
                  <a:srgbClr val="7030A0"/>
                </a:solidFill>
              </a:rPr>
            </a:br>
            <a:r>
              <a:rPr lang="nl-NL" b="1">
                <a:solidFill>
                  <a:srgbClr val="7030A0"/>
                </a:solidFill>
              </a:rPr>
              <a:t>NBility </a:t>
            </a:r>
            <a:r>
              <a:rPr lang="nl-NL" b="1" err="1">
                <a:solidFill>
                  <a:srgbClr val="7030A0"/>
                </a:solidFill>
              </a:rPr>
              <a:t>waardestromen</a:t>
            </a:r>
            <a:r>
              <a:rPr lang="nl-NL" b="1">
                <a:solidFill>
                  <a:srgbClr val="7030A0"/>
                </a:solidFill>
              </a:rPr>
              <a:t> </a:t>
            </a:r>
          </a:p>
        </p:txBody>
      </p:sp>
      <p:sp>
        <p:nvSpPr>
          <p:cNvPr id="8" name="Rechteraccolade 7">
            <a:extLst>
              <a:ext uri="{FF2B5EF4-FFF2-40B4-BE49-F238E27FC236}">
                <a16:creationId xmlns:a16="http://schemas.microsoft.com/office/drawing/2014/main" id="{82E837A0-C40B-436C-83A8-894A2C271E2B}"/>
              </a:ext>
            </a:extLst>
          </p:cNvPr>
          <p:cNvSpPr/>
          <p:nvPr/>
        </p:nvSpPr>
        <p:spPr>
          <a:xfrm rot="6439836">
            <a:off x="2149480" y="4412818"/>
            <a:ext cx="96736" cy="661345"/>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Tekstvak 8">
            <a:extLst>
              <a:ext uri="{FF2B5EF4-FFF2-40B4-BE49-F238E27FC236}">
                <a16:creationId xmlns:a16="http://schemas.microsoft.com/office/drawing/2014/main" id="{2BD9149F-BFA4-4FB6-AB5B-8E8185D90233}"/>
              </a:ext>
            </a:extLst>
          </p:cNvPr>
          <p:cNvSpPr txBox="1"/>
          <p:nvPr/>
        </p:nvSpPr>
        <p:spPr>
          <a:xfrm>
            <a:off x="1265445" y="4787249"/>
            <a:ext cx="1300356" cy="300082"/>
          </a:xfrm>
          <a:prstGeom prst="rect">
            <a:avLst/>
          </a:prstGeom>
          <a:noFill/>
        </p:spPr>
        <p:txBody>
          <a:bodyPr wrap="none" rtlCol="0">
            <a:spAutoFit/>
          </a:bodyPr>
          <a:lstStyle/>
          <a:p>
            <a:r>
              <a:rPr lang="nl-NL" b="1">
                <a:solidFill>
                  <a:srgbClr val="7030A0"/>
                </a:solidFill>
              </a:rPr>
              <a:t>Scope NBility</a:t>
            </a:r>
          </a:p>
        </p:txBody>
      </p:sp>
    </p:spTree>
    <p:extLst>
      <p:ext uri="{BB962C8B-B14F-4D97-AF65-F5344CB8AC3E}">
        <p14:creationId xmlns:p14="http://schemas.microsoft.com/office/powerpoint/2010/main" val="215401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C: </a:t>
            </a:r>
            <a:r>
              <a:rPr lang="nl-NL"/>
              <a:t>Contactpersonen/ambassadeurs</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7EBCA05F-DA8E-4181-971F-94A2DA705176}"/>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41</a:t>
            </a:fld>
            <a:endParaRPr lang="en-GB" sz="750">
              <a:solidFill>
                <a:srgbClr val="625D62">
                  <a:tint val="75000"/>
                </a:srgbClr>
              </a:solidFill>
              <a:latin typeface="Arial"/>
            </a:endParaRPr>
          </a:p>
        </p:txBody>
      </p:sp>
    </p:spTree>
    <p:extLst>
      <p:ext uri="{BB962C8B-B14F-4D97-AF65-F5344CB8AC3E}">
        <p14:creationId xmlns:p14="http://schemas.microsoft.com/office/powerpoint/2010/main" val="3900656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Contactpersonen/ambassadeurs</a:t>
            </a:r>
          </a:p>
        </p:txBody>
      </p:sp>
      <p:sp>
        <p:nvSpPr>
          <p:cNvPr id="31" name="Tijdelijke aanduiding voor inhoud 7">
            <a:extLst>
              <a:ext uri="{FF2B5EF4-FFF2-40B4-BE49-F238E27FC236}">
                <a16:creationId xmlns:a16="http://schemas.microsoft.com/office/drawing/2014/main" id="{39392ACA-4DB3-4FB0-B82B-940AABC5833B}"/>
              </a:ext>
            </a:extLst>
          </p:cNvPr>
          <p:cNvSpPr txBox="1">
            <a:spLocks/>
          </p:cNvSpPr>
          <p:nvPr/>
        </p:nvSpPr>
        <p:spPr>
          <a:xfrm>
            <a:off x="536400" y="972000"/>
            <a:ext cx="3693903" cy="3420000"/>
          </a:xfrm>
          <a:prstGeom prst="rect">
            <a:avLst/>
          </a:prstGeom>
        </p:spPr>
        <p:txBody>
          <a:bodyPr/>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1350">
                <a:solidFill>
                  <a:srgbClr val="605B9D"/>
                </a:solidFill>
              </a:rPr>
              <a:t>Kerngroep leden:</a:t>
            </a:r>
          </a:p>
          <a:p>
            <a:pPr>
              <a:buClr>
                <a:srgbClr val="605B9D"/>
              </a:buClr>
            </a:pPr>
            <a:r>
              <a:rPr lang="nl-NL" sz="1400">
                <a:solidFill>
                  <a:srgbClr val="605B9D"/>
                </a:solidFill>
                <a:latin typeface="Microsoft JhengHei Light"/>
                <a:cs typeface="Calibri Light" panose="020F0302020204030204" pitchFamily="34" charset="0"/>
              </a:rPr>
              <a:t>Hans Postema (</a:t>
            </a:r>
            <a:r>
              <a:rPr lang="nl-NL" sz="1400" err="1">
                <a:solidFill>
                  <a:srgbClr val="605B9D"/>
                </a:solidFill>
                <a:latin typeface="Microsoft JhengHei Light"/>
                <a:cs typeface="Calibri Light" panose="020F0302020204030204" pitchFamily="34" charset="0"/>
              </a:rPr>
              <a:t>Gasunie</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John Smarius (</a:t>
            </a:r>
            <a:r>
              <a:rPr lang="nl-NL" sz="1400" err="1">
                <a:solidFill>
                  <a:srgbClr val="605B9D"/>
                </a:solidFill>
                <a:latin typeface="Microsoft JhengHei Light"/>
                <a:cs typeface="Calibri Light" panose="020F0302020204030204" pitchFamily="34" charset="0"/>
              </a:rPr>
              <a:t>Enexis</a:t>
            </a:r>
            <a:r>
              <a:rPr lang="nl-NL" sz="1400">
                <a:solidFill>
                  <a:srgbClr val="605B9D"/>
                </a:solidFill>
                <a:latin typeface="Microsoft JhengHei Light"/>
                <a:cs typeface="Calibri Light" panose="020F0302020204030204" pitchFamily="34" charset="0"/>
              </a:rPr>
              <a:t>) </a:t>
            </a:r>
          </a:p>
          <a:p>
            <a:pPr>
              <a:buClr>
                <a:srgbClr val="605B9D"/>
              </a:buClr>
            </a:pPr>
            <a:r>
              <a:rPr lang="nl-NL" sz="1400">
                <a:solidFill>
                  <a:srgbClr val="605B9D"/>
                </a:solidFill>
                <a:latin typeface="Microsoft JhengHei Light"/>
                <a:cs typeface="Calibri Light" panose="020F0302020204030204" pitchFamily="34" charset="0"/>
              </a:rPr>
              <a:t>Lex de Wolff (Alliander/EDSN)</a:t>
            </a:r>
          </a:p>
          <a:p>
            <a:pPr>
              <a:buClr>
                <a:srgbClr val="605B9D"/>
              </a:buClr>
            </a:pPr>
            <a:r>
              <a:rPr lang="nl-NL" sz="1400">
                <a:solidFill>
                  <a:srgbClr val="605B9D"/>
                </a:solidFill>
                <a:latin typeface="Microsoft JhengHei Light"/>
                <a:cs typeface="Calibri Light" panose="020F0302020204030204" pitchFamily="34" charset="0"/>
              </a:rPr>
              <a:t>Ton van der Knaap (</a:t>
            </a:r>
            <a:r>
              <a:rPr lang="nl-NL" sz="1400" err="1">
                <a:solidFill>
                  <a:srgbClr val="605B9D"/>
                </a:solidFill>
                <a:latin typeface="Microsoft JhengHei Light"/>
                <a:cs typeface="Calibri Light" panose="020F0302020204030204" pitchFamily="34" charset="0"/>
              </a:rPr>
              <a:t>Stedin</a:t>
            </a:r>
            <a:r>
              <a:rPr lang="nl-NL" sz="1400">
                <a:solidFill>
                  <a:srgbClr val="605B9D"/>
                </a:solidFill>
                <a:latin typeface="Microsoft JhengHei Light"/>
                <a:cs typeface="Calibri Light" panose="020F0302020204030204" pitchFamily="34" charset="0"/>
              </a:rPr>
              <a:t>)</a:t>
            </a:r>
          </a:p>
          <a:p>
            <a:pPr marL="0" indent="0">
              <a:buNone/>
            </a:pPr>
            <a:r>
              <a:rPr lang="nl-NL" sz="1350">
                <a:solidFill>
                  <a:srgbClr val="605B9D"/>
                </a:solidFill>
              </a:rPr>
              <a:t>Bedrijfsobjecten werkgroep leden:</a:t>
            </a:r>
          </a:p>
          <a:p>
            <a:pPr>
              <a:buClr>
                <a:srgbClr val="605B9D"/>
              </a:buClr>
            </a:pPr>
            <a:r>
              <a:rPr lang="nl-NL" sz="1400">
                <a:solidFill>
                  <a:srgbClr val="605B9D"/>
                </a:solidFill>
                <a:latin typeface="Microsoft JhengHei Light"/>
                <a:cs typeface="Calibri Light" panose="020F0302020204030204" pitchFamily="34" charset="0"/>
              </a:rPr>
              <a:t>Arthur Keesen (EDSN)</a:t>
            </a:r>
          </a:p>
          <a:p>
            <a:pPr>
              <a:buClr>
                <a:srgbClr val="605B9D"/>
              </a:buClr>
            </a:pPr>
            <a:r>
              <a:rPr lang="nl-NL" sz="1400">
                <a:solidFill>
                  <a:srgbClr val="605B9D"/>
                </a:solidFill>
                <a:latin typeface="Microsoft JhengHei Light"/>
                <a:cs typeface="Calibri Light" panose="020F0302020204030204" pitchFamily="34" charset="0"/>
              </a:rPr>
              <a:t>Ivo Kuijlaars (</a:t>
            </a:r>
            <a:r>
              <a:rPr lang="nl-NL" sz="1400" err="1">
                <a:solidFill>
                  <a:srgbClr val="605B9D"/>
                </a:solidFill>
                <a:latin typeface="Microsoft JhengHei Light"/>
                <a:cs typeface="Calibri Light" panose="020F0302020204030204" pitchFamily="34" charset="0"/>
              </a:rPr>
              <a:t>Enexis</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Paul Wassenberg (Alliander)</a:t>
            </a:r>
          </a:p>
          <a:p>
            <a:pPr>
              <a:buClr>
                <a:srgbClr val="605B9D"/>
              </a:buClr>
            </a:pPr>
            <a:r>
              <a:rPr lang="nl-NL" sz="1400">
                <a:solidFill>
                  <a:srgbClr val="605B9D"/>
                </a:solidFill>
                <a:latin typeface="Microsoft JhengHei Light"/>
                <a:cs typeface="Calibri Light" panose="020F0302020204030204" pitchFamily="34" charset="0"/>
              </a:rPr>
              <a:t>Roel Stap (EDSN)</a:t>
            </a:r>
          </a:p>
          <a:p>
            <a:pPr>
              <a:buClr>
                <a:srgbClr val="605B9D"/>
              </a:buClr>
            </a:pPr>
            <a:r>
              <a:rPr lang="nl-NL" sz="1400">
                <a:solidFill>
                  <a:srgbClr val="605B9D"/>
                </a:solidFill>
                <a:latin typeface="Microsoft JhengHei Light"/>
                <a:cs typeface="Calibri Light" panose="020F0302020204030204" pitchFamily="34" charset="0"/>
              </a:rPr>
              <a:t>Sefanja Severin (</a:t>
            </a:r>
            <a:r>
              <a:rPr lang="nl-NL" sz="1400" err="1">
                <a:solidFill>
                  <a:srgbClr val="605B9D"/>
                </a:solidFill>
                <a:latin typeface="Microsoft JhengHei Light"/>
                <a:cs typeface="Calibri Light" panose="020F0302020204030204" pitchFamily="34" charset="0"/>
              </a:rPr>
              <a:t>Stedin</a:t>
            </a:r>
            <a:r>
              <a:rPr lang="nl-NL" sz="1400">
                <a:solidFill>
                  <a:srgbClr val="605B9D"/>
                </a:solidFill>
                <a:latin typeface="Microsoft JhengHei Light"/>
                <a:cs typeface="Calibri Light" panose="020F0302020204030204" pitchFamily="34" charset="0"/>
              </a:rPr>
              <a:t>) </a:t>
            </a:r>
          </a:p>
        </p:txBody>
      </p:sp>
      <p:sp>
        <p:nvSpPr>
          <p:cNvPr id="6" name="Tijdelijke aanduiding voor inhoud 7">
            <a:extLst>
              <a:ext uri="{FF2B5EF4-FFF2-40B4-BE49-F238E27FC236}">
                <a16:creationId xmlns:a16="http://schemas.microsoft.com/office/drawing/2014/main" id="{A0C29DA8-E62D-4B51-9506-E7AB8C2BDFFD}"/>
              </a:ext>
            </a:extLst>
          </p:cNvPr>
          <p:cNvSpPr txBox="1">
            <a:spLocks/>
          </p:cNvSpPr>
          <p:nvPr/>
        </p:nvSpPr>
        <p:spPr>
          <a:xfrm>
            <a:off x="4567752" y="972000"/>
            <a:ext cx="3693903" cy="3420000"/>
          </a:xfrm>
          <a:prstGeom prst="rect">
            <a:avLst/>
          </a:prstGeom>
        </p:spPr>
        <p:txBody>
          <a:bodyPr/>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1350">
                <a:solidFill>
                  <a:srgbClr val="605B9D"/>
                </a:solidFill>
              </a:rPr>
              <a:t>Stuurgroep leden:</a:t>
            </a:r>
          </a:p>
          <a:p>
            <a:pPr>
              <a:buClr>
                <a:srgbClr val="605B9D"/>
              </a:buClr>
            </a:pPr>
            <a:r>
              <a:rPr lang="nl-NL" sz="1400">
                <a:solidFill>
                  <a:srgbClr val="605B9D"/>
                </a:solidFill>
                <a:latin typeface="Microsoft JhengHei Light"/>
                <a:cs typeface="Calibri Light" panose="020F0302020204030204" pitchFamily="34" charset="0"/>
              </a:rPr>
              <a:t>Arjen Sturm (Tennet) </a:t>
            </a:r>
          </a:p>
          <a:p>
            <a:pPr>
              <a:buClr>
                <a:srgbClr val="605B9D"/>
              </a:buClr>
            </a:pPr>
            <a:r>
              <a:rPr lang="nl-NL" sz="1400">
                <a:solidFill>
                  <a:srgbClr val="605B9D"/>
                </a:solidFill>
                <a:latin typeface="Microsoft JhengHei Light"/>
                <a:cs typeface="Calibri Light" panose="020F0302020204030204" pitchFamily="34" charset="0"/>
              </a:rPr>
              <a:t>Danny </a:t>
            </a:r>
            <a:r>
              <a:rPr lang="nl-NL" sz="1400" err="1">
                <a:solidFill>
                  <a:srgbClr val="605B9D"/>
                </a:solidFill>
                <a:latin typeface="Microsoft JhengHei Light"/>
                <a:cs typeface="Calibri Light" panose="020F0302020204030204" pitchFamily="34" charset="0"/>
              </a:rPr>
              <a:t>Thakoer</a:t>
            </a:r>
            <a:r>
              <a:rPr lang="nl-NL" sz="1400">
                <a:solidFill>
                  <a:srgbClr val="605B9D"/>
                </a:solidFill>
                <a:latin typeface="Microsoft JhengHei Light"/>
                <a:cs typeface="Calibri Light" panose="020F0302020204030204" pitchFamily="34" charset="0"/>
              </a:rPr>
              <a:t> (</a:t>
            </a:r>
            <a:r>
              <a:rPr lang="nl-NL" sz="1400" err="1">
                <a:solidFill>
                  <a:srgbClr val="605B9D"/>
                </a:solidFill>
                <a:latin typeface="Microsoft JhengHei Light"/>
                <a:cs typeface="Calibri Light" panose="020F0302020204030204" pitchFamily="34" charset="0"/>
              </a:rPr>
              <a:t>Cogas</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Gerrit ter Reehorst (Westlandinfra) </a:t>
            </a:r>
          </a:p>
          <a:p>
            <a:pPr>
              <a:buClr>
                <a:srgbClr val="605B9D"/>
              </a:buClr>
            </a:pPr>
            <a:r>
              <a:rPr lang="nl-NL" sz="1400">
                <a:solidFill>
                  <a:srgbClr val="605B9D"/>
                </a:solidFill>
                <a:latin typeface="Microsoft JhengHei Light"/>
                <a:cs typeface="Calibri Light" panose="020F0302020204030204" pitchFamily="34" charset="0"/>
              </a:rPr>
              <a:t>Harald Hendrikx (</a:t>
            </a:r>
            <a:r>
              <a:rPr lang="nl-NL" sz="1400" err="1">
                <a:solidFill>
                  <a:srgbClr val="605B9D"/>
                </a:solidFill>
                <a:latin typeface="Microsoft JhengHei Light"/>
                <a:cs typeface="Calibri Light" panose="020F0302020204030204" pitchFamily="34" charset="0"/>
              </a:rPr>
              <a:t>Enexis</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Maarten Hofs (Stedin)</a:t>
            </a:r>
          </a:p>
          <a:p>
            <a:pPr>
              <a:buClr>
                <a:srgbClr val="605B9D"/>
              </a:buClr>
            </a:pPr>
            <a:r>
              <a:rPr lang="nl-NL" sz="1400">
                <a:solidFill>
                  <a:srgbClr val="605B9D"/>
                </a:solidFill>
                <a:latin typeface="Microsoft JhengHei Light"/>
                <a:cs typeface="Calibri Light" panose="020F0302020204030204" pitchFamily="34" charset="0"/>
              </a:rPr>
              <a:t>Netrick Klaver (</a:t>
            </a:r>
            <a:r>
              <a:rPr lang="nl-NL" sz="1400" err="1">
                <a:solidFill>
                  <a:srgbClr val="605B9D"/>
                </a:solidFill>
                <a:latin typeface="Microsoft JhengHei Light"/>
                <a:cs typeface="Calibri Light" panose="020F0302020204030204" pitchFamily="34" charset="0"/>
              </a:rPr>
              <a:t>Rendo</a:t>
            </a:r>
            <a:r>
              <a:rPr lang="nl-NL" sz="1400">
                <a:solidFill>
                  <a:srgbClr val="605B9D"/>
                </a:solidFill>
                <a:latin typeface="Microsoft JhengHei Light"/>
                <a:cs typeface="Calibri Light" panose="020F0302020204030204" pitchFamily="34" charset="0"/>
              </a:rPr>
              <a:t>) </a:t>
            </a:r>
          </a:p>
          <a:p>
            <a:pPr>
              <a:buClr>
                <a:srgbClr val="605B9D"/>
              </a:buClr>
            </a:pPr>
            <a:r>
              <a:rPr lang="nl-NL" sz="1400">
                <a:solidFill>
                  <a:srgbClr val="605B9D"/>
                </a:solidFill>
                <a:latin typeface="Microsoft JhengHei Light"/>
                <a:cs typeface="Calibri Light" panose="020F0302020204030204" pitchFamily="34" charset="0"/>
              </a:rPr>
              <a:t>Paulus Karremans (Alliander) </a:t>
            </a:r>
          </a:p>
          <a:p>
            <a:pPr>
              <a:buClr>
                <a:srgbClr val="605B9D"/>
              </a:buClr>
            </a:pPr>
            <a:r>
              <a:rPr lang="nl-NL" sz="1400">
                <a:solidFill>
                  <a:srgbClr val="605B9D"/>
                </a:solidFill>
                <a:latin typeface="Microsoft JhengHei Light"/>
                <a:cs typeface="Calibri Light" panose="020F0302020204030204" pitchFamily="34" charset="0"/>
              </a:rPr>
              <a:t>Theo de Bruin (Stedin)</a:t>
            </a:r>
          </a:p>
          <a:p>
            <a:endParaRPr lang="nl-NL" sz="1350"/>
          </a:p>
        </p:txBody>
      </p:sp>
      <p:sp>
        <p:nvSpPr>
          <p:cNvPr id="8" name="Tijdelijke aanduiding voor dianummer 2">
            <a:extLst>
              <a:ext uri="{FF2B5EF4-FFF2-40B4-BE49-F238E27FC236}">
                <a16:creationId xmlns:a16="http://schemas.microsoft.com/office/drawing/2014/main" id="{1336A48F-7BF3-42AC-AA10-7D99CB539301}"/>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42</a:t>
            </a:fld>
            <a:endParaRPr lang="en-GB" sz="750">
              <a:solidFill>
                <a:srgbClr val="625D62">
                  <a:tint val="75000"/>
                </a:srgbClr>
              </a:solidFill>
              <a:latin typeface="Arial"/>
            </a:endParaRPr>
          </a:p>
        </p:txBody>
      </p:sp>
    </p:spTree>
    <p:extLst>
      <p:ext uri="{BB962C8B-B14F-4D97-AF65-F5344CB8AC3E}">
        <p14:creationId xmlns:p14="http://schemas.microsoft.com/office/powerpoint/2010/main" val="1674253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D: </a:t>
            </a:r>
            <a:r>
              <a:rPr lang="nl-NL">
                <a:latin typeface="Microsoft JhengHei Light" panose="020B0304030504040204" pitchFamily="34" charset="-120"/>
                <a:ea typeface="Microsoft JhengHei Light" panose="020B0304030504040204" pitchFamily="34" charset="-120"/>
              </a:rPr>
              <a:t>Release </a:t>
            </a:r>
            <a:r>
              <a:rPr lang="nl-NL" err="1">
                <a:latin typeface="Microsoft JhengHei Light" panose="020B0304030504040204" pitchFamily="34" charset="-120"/>
                <a:ea typeface="Microsoft JhengHei Light" panose="020B0304030504040204" pitchFamily="34" charset="-120"/>
              </a:rPr>
              <a:t>notes</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7EBCA05F-DA8E-4181-971F-94A2DA705176}"/>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43</a:t>
            </a:fld>
            <a:endParaRPr lang="en-GB" sz="750">
              <a:solidFill>
                <a:srgbClr val="625D62">
                  <a:tint val="75000"/>
                </a:srgbClr>
              </a:solidFill>
              <a:latin typeface="Arial"/>
            </a:endParaRPr>
          </a:p>
        </p:txBody>
      </p:sp>
    </p:spTree>
    <p:extLst>
      <p:ext uri="{BB962C8B-B14F-4D97-AF65-F5344CB8AC3E}">
        <p14:creationId xmlns:p14="http://schemas.microsoft.com/office/powerpoint/2010/main" val="716930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2.1 t.o.v. versie 2.0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638501" cy="4336691"/>
          </a:xfrm>
        </p:spPr>
        <p:txBody>
          <a:bodyPr/>
          <a:lstStyle/>
          <a:p>
            <a:pPr marL="179705" indent="-179705"/>
            <a:r>
              <a:rPr lang="nl-NL" sz="1200">
                <a:ea typeface="+mn-lt"/>
                <a:cs typeface="+mn-lt"/>
              </a:rPr>
              <a:t>Hoofdstructuur van model aangepast</a:t>
            </a:r>
          </a:p>
          <a:p>
            <a:pPr marL="359410" lvl="1" indent="-179705"/>
            <a:r>
              <a:rPr lang="nl-NL" sz="800">
                <a:ea typeface="+mn-lt"/>
                <a:cs typeface="+mn-lt"/>
              </a:rPr>
              <a:t>Richtinggevende en ondersteunende </a:t>
            </a:r>
            <a:r>
              <a:rPr lang="nl-NL" sz="800" err="1">
                <a:ea typeface="+mn-lt"/>
                <a:cs typeface="+mn-lt"/>
              </a:rPr>
              <a:t>capabilities</a:t>
            </a:r>
            <a:r>
              <a:rPr lang="nl-NL" sz="800">
                <a:ea typeface="+mn-lt"/>
                <a:cs typeface="+mn-lt"/>
              </a:rPr>
              <a:t> samengevoegd in een </a:t>
            </a:r>
            <a:r>
              <a:rPr lang="nl-NL" sz="800" err="1">
                <a:ea typeface="+mn-lt"/>
                <a:cs typeface="+mn-lt"/>
              </a:rPr>
              <a:t>enterprise</a:t>
            </a:r>
            <a:r>
              <a:rPr lang="nl-NL" sz="800">
                <a:ea typeface="+mn-lt"/>
                <a:cs typeface="+mn-lt"/>
              </a:rPr>
              <a:t> </a:t>
            </a:r>
            <a:r>
              <a:rPr lang="nl-NL" sz="800" err="1">
                <a:ea typeface="+mn-lt"/>
                <a:cs typeface="+mn-lt"/>
              </a:rPr>
              <a:t>capability</a:t>
            </a:r>
            <a:r>
              <a:rPr lang="nl-NL" sz="800">
                <a:ea typeface="+mn-lt"/>
                <a:cs typeface="+mn-lt"/>
              </a:rPr>
              <a:t> groep en aangepast naar een zelfde domeinstructuur en principes als de </a:t>
            </a:r>
            <a:r>
              <a:rPr lang="nl-NL" sz="800" err="1">
                <a:ea typeface="+mn-lt"/>
                <a:cs typeface="+mn-lt"/>
              </a:rPr>
              <a:t>core</a:t>
            </a:r>
            <a:r>
              <a:rPr lang="nl-NL" sz="800">
                <a:ea typeface="+mn-lt"/>
                <a:cs typeface="+mn-lt"/>
              </a:rPr>
              <a:t>/kern </a:t>
            </a:r>
            <a:r>
              <a:rPr lang="nl-NL" sz="800" err="1">
                <a:ea typeface="+mn-lt"/>
                <a:cs typeface="+mn-lt"/>
              </a:rPr>
              <a:t>capabilities</a:t>
            </a:r>
            <a:r>
              <a:rPr lang="nl-NL" sz="800">
                <a:ea typeface="+mn-lt"/>
                <a:cs typeface="+mn-lt"/>
              </a:rPr>
              <a:t> (conform telecom </a:t>
            </a:r>
            <a:r>
              <a:rPr lang="nl-NL" sz="800" err="1">
                <a:ea typeface="+mn-lt"/>
                <a:cs typeface="+mn-lt"/>
              </a:rPr>
              <a:t>eTOM</a:t>
            </a:r>
            <a:r>
              <a:rPr lang="nl-NL" sz="800">
                <a:ea typeface="+mn-lt"/>
                <a:cs typeface="+mn-lt"/>
              </a:rPr>
              <a:t> model). </a:t>
            </a:r>
            <a:endParaRPr lang="en-US" sz="800">
              <a:ea typeface="+mn-lt"/>
              <a:cs typeface="+mn-lt"/>
            </a:endParaRPr>
          </a:p>
          <a:p>
            <a:pPr marL="359410" lvl="1" indent="-179705"/>
            <a:r>
              <a:rPr lang="nl-NL" sz="800">
                <a:ea typeface="+mn-lt"/>
                <a:cs typeface="+mn-lt"/>
              </a:rPr>
              <a:t>Nummering aangepast opdat twee groepen </a:t>
            </a:r>
            <a:r>
              <a:rPr lang="nl-NL" sz="800" err="1">
                <a:ea typeface="+mn-lt"/>
                <a:cs typeface="+mn-lt"/>
              </a:rPr>
              <a:t>capabilities</a:t>
            </a:r>
            <a:r>
              <a:rPr lang="nl-NL" sz="800">
                <a:ea typeface="+mn-lt"/>
                <a:cs typeface="+mn-lt"/>
              </a:rPr>
              <a:t> ontstaan (c) </a:t>
            </a:r>
            <a:r>
              <a:rPr lang="nl-NL" sz="800" err="1">
                <a:ea typeface="+mn-lt"/>
                <a:cs typeface="+mn-lt"/>
              </a:rPr>
              <a:t>Core</a:t>
            </a:r>
            <a:r>
              <a:rPr lang="nl-NL" sz="800">
                <a:ea typeface="+mn-lt"/>
                <a:cs typeface="+mn-lt"/>
              </a:rPr>
              <a:t> </a:t>
            </a:r>
            <a:r>
              <a:rPr lang="nl-NL" sz="800" err="1">
                <a:ea typeface="+mn-lt"/>
                <a:cs typeface="+mn-lt"/>
              </a:rPr>
              <a:t>capabilities</a:t>
            </a:r>
            <a:r>
              <a:rPr lang="nl-NL" sz="800">
                <a:ea typeface="+mn-lt"/>
                <a:cs typeface="+mn-lt"/>
              </a:rPr>
              <a:t> en (e) Enterprise </a:t>
            </a:r>
            <a:r>
              <a:rPr lang="nl-NL" sz="800" err="1">
                <a:ea typeface="+mn-lt"/>
                <a:cs typeface="+mn-lt"/>
              </a:rPr>
              <a:t>capabilities</a:t>
            </a:r>
            <a:endParaRPr lang="nl-NL" sz="800">
              <a:ea typeface="+mn-lt"/>
              <a:cs typeface="+mn-lt"/>
            </a:endParaRPr>
          </a:p>
          <a:p>
            <a:pPr marL="179705" indent="-179705"/>
            <a:r>
              <a:rPr lang="nl-NL" sz="1200">
                <a:ea typeface="+mn-lt"/>
                <a:cs typeface="+mn-lt"/>
              </a:rPr>
              <a:t>Principes achter de modellering expliciet gemaakt en toegevoegd aan de model presentatie</a:t>
            </a:r>
            <a:endParaRPr lang="en-US" sz="1200">
              <a:ea typeface="+mn-lt"/>
              <a:cs typeface="+mn-lt"/>
            </a:endParaRPr>
          </a:p>
          <a:p>
            <a:pPr marL="179705" indent="-179705"/>
            <a:r>
              <a:rPr lang="nl-NL" sz="1200">
                <a:ea typeface="+mn-lt"/>
                <a:cs typeface="+mn-lt"/>
              </a:rPr>
              <a:t>Enterprise </a:t>
            </a:r>
            <a:r>
              <a:rPr lang="nl-NL" sz="1200" err="1">
                <a:ea typeface="+mn-lt"/>
                <a:cs typeface="+mn-lt"/>
              </a:rPr>
              <a:t>capabilities</a:t>
            </a:r>
            <a:r>
              <a:rPr lang="nl-NL" sz="1200">
                <a:ea typeface="+mn-lt"/>
                <a:cs typeface="+mn-lt"/>
              </a:rPr>
              <a:t> volledig herzien en uitgewerkt tot 3 niveaus</a:t>
            </a:r>
            <a:endParaRPr lang="en-US" sz="1200">
              <a:ea typeface="+mn-lt"/>
              <a:cs typeface="+mn-lt"/>
            </a:endParaRPr>
          </a:p>
          <a:p>
            <a:pPr marL="179705" indent="-179705"/>
            <a:r>
              <a:rPr lang="nl-NL" sz="1200">
                <a:ea typeface="+mn-lt"/>
                <a:cs typeface="+mn-lt"/>
              </a:rPr>
              <a:t>Interne (secundaire) </a:t>
            </a:r>
            <a:r>
              <a:rPr lang="nl-NL" sz="1200" err="1">
                <a:ea typeface="+mn-lt"/>
                <a:cs typeface="+mn-lt"/>
              </a:rPr>
              <a:t>waardestromen</a:t>
            </a:r>
            <a:r>
              <a:rPr lang="nl-NL" sz="1200">
                <a:ea typeface="+mn-lt"/>
                <a:cs typeface="+mn-lt"/>
              </a:rPr>
              <a:t> toegevoegd en gerelateerd aan de </a:t>
            </a:r>
            <a:r>
              <a:rPr lang="nl-NL" sz="1200" err="1">
                <a:ea typeface="+mn-lt"/>
                <a:cs typeface="+mn-lt"/>
              </a:rPr>
              <a:t>enterprise</a:t>
            </a:r>
            <a:r>
              <a:rPr lang="nl-NL" sz="1200">
                <a:ea typeface="+mn-lt"/>
                <a:cs typeface="+mn-lt"/>
              </a:rPr>
              <a:t> </a:t>
            </a:r>
            <a:r>
              <a:rPr lang="nl-NL" sz="1200" err="1">
                <a:ea typeface="+mn-lt"/>
                <a:cs typeface="+mn-lt"/>
              </a:rPr>
              <a:t>capabilities</a:t>
            </a:r>
            <a:r>
              <a:rPr lang="nl-NL" sz="1200">
                <a:ea typeface="+mn-lt"/>
                <a:cs typeface="+mn-lt"/>
              </a:rPr>
              <a:t>.</a:t>
            </a:r>
            <a:endParaRPr lang="en-US" sz="1200">
              <a:ea typeface="+mn-lt"/>
              <a:cs typeface="+mn-lt"/>
            </a:endParaRPr>
          </a:p>
          <a:p>
            <a:pPr marL="179705" indent="-179705"/>
            <a:r>
              <a:rPr lang="nl-NL" sz="1200" err="1">
                <a:ea typeface="+mn-lt"/>
                <a:cs typeface="+mn-lt"/>
              </a:rPr>
              <a:t>Mapping</a:t>
            </a:r>
            <a:r>
              <a:rPr lang="nl-NL" sz="1200">
                <a:ea typeface="+mn-lt"/>
                <a:cs typeface="+mn-lt"/>
              </a:rPr>
              <a:t> externe (primaire) </a:t>
            </a:r>
            <a:r>
              <a:rPr lang="nl-NL" sz="1200" err="1">
                <a:ea typeface="+mn-lt"/>
                <a:cs typeface="+mn-lt"/>
              </a:rPr>
              <a:t>waardestromen</a:t>
            </a:r>
            <a:r>
              <a:rPr lang="nl-NL" sz="1200">
                <a:ea typeface="+mn-lt"/>
                <a:cs typeface="+mn-lt"/>
              </a:rPr>
              <a:t> en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geactualiseerd</a:t>
            </a:r>
            <a:endParaRPr lang="en-US" sz="1200">
              <a:ea typeface="+mn-lt"/>
              <a:cs typeface="+mn-lt"/>
            </a:endParaRPr>
          </a:p>
          <a:p>
            <a:pPr marL="179705" indent="-179705"/>
            <a:r>
              <a:rPr lang="nl-NL" sz="1200">
                <a:ea typeface="+mn-lt"/>
                <a:cs typeface="+mn-lt"/>
              </a:rPr>
              <a:t>Enkele wijzigingen in de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doorgevoerd</a:t>
            </a:r>
          </a:p>
          <a:p>
            <a:pPr marL="359410" lvl="1" indent="-179705"/>
            <a:r>
              <a:rPr lang="nl-NL" sz="800">
                <a:ea typeface="+mn-lt"/>
                <a:cs typeface="+mn-lt"/>
              </a:rPr>
              <a:t>C.1.1.6 ‘Klantervaring monitoren en beïnvloeden’ verplaatst vanaf 8.9 (gaat over klanten)</a:t>
            </a:r>
          </a:p>
          <a:p>
            <a:pPr marL="359410" lvl="1" indent="-179705"/>
            <a:r>
              <a:rPr lang="nl-NL" sz="800">
                <a:ea typeface="+mn-lt"/>
                <a:cs typeface="+mn-lt"/>
              </a:rPr>
              <a:t>C.1.2.3 ‘Producten en diensten ontwikkelen en beheren’ verplaatst vanaf 8.8. </a:t>
            </a:r>
            <a:endParaRPr lang="en-US" sz="800">
              <a:ea typeface="+mn-lt"/>
              <a:cs typeface="+mn-lt"/>
            </a:endParaRPr>
          </a:p>
          <a:p>
            <a:pPr marL="539750" lvl="2" indent="-179705"/>
            <a:r>
              <a:rPr lang="nl-NL" sz="800">
                <a:ea typeface="+mn-lt"/>
                <a:cs typeface="+mn-lt"/>
              </a:rPr>
              <a:t>Rationale: verschuiven van wettelijk naar afgeleide en extra diensten (congestie, waterstof, warmte).</a:t>
            </a:r>
            <a:endParaRPr lang="en-US" sz="800">
              <a:ea typeface="+mn-lt"/>
              <a:cs typeface="+mn-lt"/>
            </a:endParaRPr>
          </a:p>
          <a:p>
            <a:pPr marL="359410" lvl="1" indent="-179705"/>
            <a:r>
              <a:rPr lang="nl-NL" sz="800">
                <a:ea typeface="+mn-lt"/>
                <a:cs typeface="+mn-lt"/>
              </a:rPr>
              <a:t>C.3.2.8 ‘Technisch netverlies inkopen en minimaliseren’ verplaatst vanaf 1.4.3</a:t>
            </a:r>
            <a:endParaRPr lang="en-US" sz="800">
              <a:ea typeface="+mn-lt"/>
              <a:cs typeface="+mn-lt"/>
            </a:endParaRPr>
          </a:p>
          <a:p>
            <a:pPr marL="539750" lvl="2" indent="-179705"/>
            <a:r>
              <a:rPr lang="nl-NL" sz="800">
                <a:ea typeface="+mn-lt"/>
                <a:cs typeface="+mn-lt"/>
              </a:rPr>
              <a:t>Rationale: niet op individuele klanten gericht =&gt; via energienet ontwerp beïnvloed je technisch netverlies</a:t>
            </a:r>
            <a:endParaRPr lang="en-US" sz="800">
              <a:ea typeface="+mn-lt"/>
              <a:cs typeface="+mn-lt"/>
            </a:endParaRPr>
          </a:p>
          <a:p>
            <a:pPr marL="359410" lvl="1" indent="-179705"/>
            <a:r>
              <a:rPr lang="nl-NL" sz="800">
                <a:ea typeface="+mn-lt"/>
                <a:cs typeface="+mn-lt"/>
              </a:rPr>
              <a:t>1.4.2 ‘Inkomsten verlies in processen opsporen en voorkomen’ (revenu </a:t>
            </a:r>
            <a:r>
              <a:rPr lang="nl-NL" sz="800" err="1">
                <a:ea typeface="+mn-lt"/>
                <a:cs typeface="+mn-lt"/>
              </a:rPr>
              <a:t>assurance</a:t>
            </a:r>
            <a:r>
              <a:rPr lang="nl-NL" sz="800">
                <a:ea typeface="+mn-lt"/>
                <a:cs typeface="+mn-lt"/>
              </a:rPr>
              <a:t>) ondergebracht in O.6.4.3</a:t>
            </a:r>
            <a:endParaRPr lang="en-US" sz="800">
              <a:ea typeface="+mn-lt"/>
              <a:cs typeface="+mn-lt"/>
            </a:endParaRPr>
          </a:p>
          <a:p>
            <a:pPr marL="539750" lvl="2" indent="-179705"/>
            <a:r>
              <a:rPr lang="nl-NL" sz="800">
                <a:ea typeface="+mn-lt"/>
                <a:cs typeface="+mn-lt"/>
              </a:rPr>
              <a:t>Rationale: niet op individuele klanten gericht en een financial control.</a:t>
            </a:r>
            <a:endParaRPr lang="en-US" sz="800">
              <a:ea typeface="+mn-lt"/>
              <a:cs typeface="+mn-lt"/>
            </a:endParaRPr>
          </a:p>
          <a:p>
            <a:pPr marL="359410" lvl="1" indent="-179705"/>
            <a:r>
              <a:rPr lang="nl-NL" sz="800">
                <a:ea typeface="+mn-lt"/>
                <a:cs typeface="+mn-lt"/>
              </a:rPr>
              <a:t>C.5.4.5 Materieel onderhouden verplaatst en hernoemt vanuit de ondersteunende </a:t>
            </a:r>
            <a:r>
              <a:rPr lang="nl-NL" sz="800" err="1">
                <a:ea typeface="+mn-lt"/>
                <a:cs typeface="+mn-lt"/>
              </a:rPr>
              <a:t>capability</a:t>
            </a:r>
            <a:r>
              <a:rPr lang="nl-NL" sz="800">
                <a:ea typeface="+mn-lt"/>
                <a:cs typeface="+mn-lt"/>
              </a:rPr>
              <a:t> 8.5 om een eenduidige afbakening </a:t>
            </a:r>
            <a:r>
              <a:rPr lang="nl-NL" sz="800" err="1">
                <a:ea typeface="+mn-lt"/>
                <a:cs typeface="+mn-lt"/>
              </a:rPr>
              <a:t>tov</a:t>
            </a:r>
            <a:r>
              <a:rPr lang="nl-NL" sz="800">
                <a:ea typeface="+mn-lt"/>
                <a:cs typeface="+mn-lt"/>
              </a:rPr>
              <a:t> </a:t>
            </a:r>
            <a:r>
              <a:rPr lang="nl-NL" sz="800" err="1">
                <a:ea typeface="+mn-lt"/>
                <a:cs typeface="+mn-lt"/>
              </a:rPr>
              <a:t>enterprise</a:t>
            </a:r>
            <a:r>
              <a:rPr lang="nl-NL" sz="800">
                <a:ea typeface="+mn-lt"/>
                <a:cs typeface="+mn-lt"/>
              </a:rPr>
              <a:t> domein ‘Goederen en diensten verkrijgen’ te realiseren.</a:t>
            </a:r>
            <a:endParaRPr lang="en-US" sz="800">
              <a:ea typeface="+mn-lt"/>
              <a:cs typeface="+mn-lt"/>
            </a:endParaRPr>
          </a:p>
          <a:p>
            <a:pPr marL="359410" lvl="1" indent="-179705"/>
            <a:r>
              <a:rPr lang="nl-NL" sz="800">
                <a:ea typeface="+mn-lt"/>
                <a:cs typeface="+mn-lt"/>
              </a:rPr>
              <a:t>5.4.4 Goederen en diensten afroepen en 5.4.3 Toepassing/</a:t>
            </a:r>
            <a:r>
              <a:rPr lang="nl-NL" sz="800" err="1">
                <a:ea typeface="+mn-lt"/>
                <a:cs typeface="+mn-lt"/>
              </a:rPr>
              <a:t>uitnutting</a:t>
            </a:r>
            <a:r>
              <a:rPr lang="nl-NL" sz="800">
                <a:ea typeface="+mn-lt"/>
                <a:cs typeface="+mn-lt"/>
              </a:rPr>
              <a:t> van contracten met derden beheren zijn verplaatst naar het domein ‘Goederen en diensten verkrijgen’ om een eenduidige afbakening te realiseren.</a:t>
            </a:r>
            <a:endParaRPr lang="en-US" sz="800">
              <a:ea typeface="+mn-lt"/>
              <a:cs typeface="+mn-lt"/>
            </a:endParaRPr>
          </a:p>
          <a:p>
            <a:pPr marL="179705" indent="-179705"/>
            <a:r>
              <a:rPr lang="nl-NL" sz="1200">
                <a:ea typeface="+mn-lt"/>
                <a:cs typeface="+mn-lt"/>
              </a:rPr>
              <a:t>Enkele tekstuele aanpassingen gedaan:</a:t>
            </a:r>
            <a:endParaRPr lang="en-US" sz="1200">
              <a:ea typeface="+mn-lt"/>
              <a:cs typeface="+mn-lt"/>
            </a:endParaRPr>
          </a:p>
          <a:p>
            <a:pPr marL="359410" lvl="1" indent="-179705"/>
            <a:r>
              <a:rPr lang="nl-NL" sz="800">
                <a:ea typeface="+mn-lt"/>
                <a:cs typeface="+mn-lt"/>
              </a:rPr>
              <a:t>‘Energievraag’ hernoemt naar ‘Energietransportbehoefte’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‘Netten’ hernoemt naar ‘Energienetten’ in </a:t>
            </a:r>
            <a:r>
              <a:rPr lang="nl-NL" sz="800" err="1">
                <a:ea typeface="+mn-lt"/>
                <a:cs typeface="+mn-lt"/>
              </a:rPr>
              <a:t>capabilities</a:t>
            </a:r>
            <a:r>
              <a:rPr lang="nl-NL" sz="800">
                <a:ea typeface="+mn-lt"/>
                <a:cs typeface="+mn-lt"/>
              </a:rPr>
              <a:t> en bedrijfsobjecten</a:t>
            </a:r>
            <a:endParaRPr lang="en-US" sz="800">
              <a:ea typeface="+mn-lt"/>
              <a:cs typeface="+mn-lt"/>
            </a:endParaRPr>
          </a:p>
          <a:p>
            <a:pPr marL="359410" lvl="1" indent="-179705"/>
            <a:r>
              <a:rPr lang="nl-NL" sz="800">
                <a:ea typeface="+mn-lt"/>
                <a:cs typeface="+mn-lt"/>
              </a:rPr>
              <a:t>‘Uitvoeringsbestek hernoemt naar ‘standaardwerkproduct’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‘6.1.3’ Typo herstelt in naam en omschrijving in </a:t>
            </a:r>
            <a:r>
              <a:rPr lang="nl-NL" sz="800" err="1">
                <a:ea typeface="+mn-lt"/>
                <a:cs typeface="+mn-lt"/>
              </a:rPr>
              <a:t>capabilities</a:t>
            </a:r>
            <a:endParaRPr lang="nl-NL" sz="800">
              <a:ea typeface="+mn-lt"/>
              <a:cs typeface="+mn-lt"/>
            </a:endParaRPr>
          </a:p>
          <a:p>
            <a:pPr marL="359410" lvl="1" indent="-179705"/>
            <a:r>
              <a:rPr lang="nl-NL" sz="800">
                <a:ea typeface="+mn-lt"/>
                <a:cs typeface="+mn-lt"/>
              </a:rPr>
              <a:t>‘1.3.3 Openstaande vorderingen beheren en innen’ hernoemt naar ‘Openstaande vorderingen innen’ om betere aansluiting op de enterprisedomein </a:t>
            </a:r>
            <a:r>
              <a:rPr lang="nl-NL" sz="800" err="1">
                <a:ea typeface="+mn-lt"/>
                <a:cs typeface="+mn-lt"/>
              </a:rPr>
              <a:t>capability</a:t>
            </a:r>
            <a:r>
              <a:rPr lang="nl-NL" sz="800">
                <a:ea typeface="+mn-lt"/>
                <a:cs typeface="+mn-lt"/>
              </a:rPr>
              <a:t> ‘E.7.2.4 Openstaande vorderingen beheren’. Het innen zit in het klantdomein, het beheren zit in het financiële domein.</a:t>
            </a:r>
            <a:endParaRPr lang="en-US" sz="800">
              <a:ea typeface="+mn-lt"/>
              <a:cs typeface="+mn-lt"/>
            </a:endParaRPr>
          </a:p>
          <a:p>
            <a:pPr marL="359410" lvl="1" indent="-179705"/>
            <a:r>
              <a:rPr lang="nl-NL" sz="800">
                <a:ea typeface="+mn-lt"/>
                <a:cs typeface="+mn-lt"/>
              </a:rPr>
              <a:t>‘5.4.1. Uitvoeringsbestekken opstellen en onderhouden’ hernoemen naar ‘Standaard werkproduct opstellen en onderhouden’ om verwarring met een uitvoeringsbestek van een opdracht te voorkomen.</a:t>
            </a:r>
            <a:endParaRPr lang="en-US" sz="800">
              <a:ea typeface="+mn-lt"/>
              <a:cs typeface="+mn-lt"/>
            </a:endParaRPr>
          </a:p>
          <a:p>
            <a:pPr marL="359410" lvl="1" indent="-179705"/>
            <a:endParaRPr lang="nl-NL" sz="800">
              <a:ea typeface="+mn-lt"/>
              <a:cs typeface="+mn-lt"/>
            </a:endParaRPr>
          </a:p>
          <a:p>
            <a:pPr marL="179705" lvl="1" indent="-179705">
              <a:buClr>
                <a:srgbClr val="005F87"/>
              </a:buClr>
            </a:pPr>
            <a:endParaRPr lang="nl-NL" sz="1200">
              <a:cs typeface="Arial"/>
            </a:endParaRPr>
          </a:p>
          <a:p>
            <a:pPr marL="179705" indent="-179705"/>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buClr>
                <a:srgbClr val="005F87"/>
              </a:buClr>
            </a:pPr>
            <a:endParaRPr lang="nl-NL" sz="1100">
              <a:cs typeface="Arial"/>
            </a:endParaRPr>
          </a:p>
          <a:p>
            <a:pPr marL="0" indent="0">
              <a:buNone/>
            </a:pPr>
            <a:endParaRPr lang="nl-NL" sz="1200">
              <a:cs typeface="Arial"/>
            </a:endParaRPr>
          </a:p>
        </p:txBody>
      </p:sp>
    </p:spTree>
    <p:extLst>
      <p:ext uri="{BB962C8B-B14F-4D97-AF65-F5344CB8AC3E}">
        <p14:creationId xmlns:p14="http://schemas.microsoft.com/office/powerpoint/2010/main" val="1816341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47995" y="1568905"/>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60849" y="2913858"/>
            <a:ext cx="2211336" cy="115512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168949"/>
            <a:ext cx="2210730" cy="698021"/>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41859" y="3106218"/>
          <a:ext cx="2351065" cy="96276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327846"/>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55814" y="1711342"/>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61365"/>
          <a:ext cx="2241031" cy="1069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(telefoon, email, website,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social</a:t>
                      </a:r>
                      <a:r>
                        <a:rPr kumimoji="0" lang="nl-NL" sz="700" b="0" i="0" u="none" strike="noStrike" kern="1200" cap="none" spc="0" normalizeH="0" baseline="0">
                          <a:ln>
                            <a:noFill/>
                          </a:ln>
                          <a:solidFill>
                            <a:srgbClr val="000000"/>
                          </a:solidFill>
                          <a:effectLst/>
                          <a:uLnTx/>
                          <a:uFillTx/>
                          <a:latin typeface="Microsoft JhengHei Light"/>
                          <a:ea typeface="+mn-ea"/>
                          <a:cs typeface="+mn-cs"/>
                        </a:rPr>
                        <a:t> media etc.) aan klanten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2"/>
            <a:ext cx="2213824" cy="953681"/>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2.3. Transport-, distributie- en schakelplannen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2.1. Energietransport en -distributie besturen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2.2. Energietransport en -distributie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59331" y="2647037"/>
          <a:ext cx="2294899" cy="66300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35181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en distributie plannen opstellen </a:t>
                      </a:r>
                      <a:r>
                        <a:rPr lang="nl-NL" sz="700"/>
                        <a:t>(</a:t>
                      </a:r>
                      <a:r>
                        <a:rPr kumimoji="0" lang="nl-NL" sz="700" b="0" i="0" u="none" strike="noStrike" kern="1200" cap="none" spc="0" normalizeH="0" baseline="0">
                          <a:ln>
                            <a:noFill/>
                          </a:ln>
                          <a:solidFill>
                            <a:srgbClr val="000000"/>
                          </a:solidFill>
                          <a:effectLst/>
                          <a:uLnTx/>
                          <a:uFillTx/>
                          <a:latin typeface="Microsoft JhengHei Light"/>
                          <a:ea typeface="+mn-ea"/>
                          <a:cs typeface="+mn-cs"/>
                        </a:rPr>
                        <a:t>inclusief optimaliseren capaciteit/voorkomen congestie, balanshandhaving)</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3" name="Tabel 3">
            <a:extLst>
              <a:ext uri="{FF2B5EF4-FFF2-40B4-BE49-F238E27FC236}">
                <a16:creationId xmlns:a16="http://schemas.microsoft.com/office/drawing/2014/main" id="{6E2C4377-8EB2-4FF7-8DA0-8EF8EB8FB284}"/>
              </a:ext>
            </a:extLst>
          </p:cNvPr>
          <p:cNvGraphicFramePr>
            <a:graphicFrameLocks noGrp="1"/>
          </p:cNvGraphicFramePr>
          <p:nvPr/>
        </p:nvGraphicFramePr>
        <p:xfrm>
          <a:off x="12666538" y="1579200"/>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Verstoringen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'Analyse en herstel van verstoring'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Verstoring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Energiestromen herstellen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energienetten initiëren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68927" y="441583"/>
          <a:ext cx="2221015" cy="962760"/>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en -distributie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energienet 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Energiestromen besturen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(schakelen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 en –distributie</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3914133"/>
            <a:ext cx="2236130" cy="128651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271748"/>
            <a:ext cx="2236131" cy="162366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6"/>
            <a:ext cx="2236131" cy="1963608"/>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1343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434264"/>
          <a:ext cx="2445559" cy="147120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 en 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Alternatieven voor mitigatie kwaliteitsrisico analyseren</a:t>
                      </a:r>
                    </a:p>
                  </a:txBody>
                  <a:tcPr marL="68580" marR="68580" marT="21600" marB="21600"/>
                </a:tc>
                <a:extLst>
                  <a:ext uri="{0D108BD9-81ED-4DB2-BD59-A6C34878D82A}">
                    <a16:rowId xmlns:a16="http://schemas.microsoft.com/office/drawing/2014/main" val="3523326302"/>
                  </a:ext>
                </a:extLst>
              </a:tr>
              <a:tr h="152823">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Mitigerende maatregel voor kwaliteitsrisico bepalen</a:t>
                      </a:r>
                    </a:p>
                  </a:txBody>
                  <a:tcPr marL="68580" marR="68580" marT="21600" marB="21600"/>
                </a:tc>
                <a:extLst>
                  <a:ext uri="{0D108BD9-81ED-4DB2-BD59-A6C34878D82A}">
                    <a16:rowId xmlns:a16="http://schemas.microsoft.com/office/drawing/2014/main" val="1625242384"/>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..5.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Storingen onderzoeken</a:t>
                      </a:r>
                    </a:p>
                  </a:txBody>
                  <a:tcPr marL="68580" marR="68580" marT="21600" marB="21600"/>
                </a:tc>
                <a:extLst>
                  <a:ext uri="{0D108BD9-81ED-4DB2-BD59-A6C34878D82A}">
                    <a16:rowId xmlns:a16="http://schemas.microsoft.com/office/drawing/2014/main" val="2571958378"/>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9941" y="558623"/>
          <a:ext cx="2445559" cy="171667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Alternatieven voor mitigatie risico  op capaciteit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en/of functionaliteit analyseren</a:t>
                      </a:r>
                    </a:p>
                  </a:txBody>
                  <a:tcPr marL="68580" marR="0" marT="21600" marB="21600"/>
                </a:tc>
                <a:extLst>
                  <a:ext uri="{0D108BD9-81ED-4DB2-BD59-A6C34878D82A}">
                    <a16:rowId xmlns:a16="http://schemas.microsoft.com/office/drawing/2014/main" val="1625242384"/>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Mitigatie maatregelen op capaciteit en/of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functionaliteit bepalen </a:t>
                      </a:r>
                    </a:p>
                  </a:txBody>
                  <a:tcPr marL="68580" marR="0" marT="21600" marB="21600"/>
                </a:tc>
                <a:extLst>
                  <a:ext uri="{0D108BD9-81ED-4DB2-BD59-A6C34878D82A}">
                    <a16:rowId xmlns:a16="http://schemas.microsoft.com/office/drawing/2014/main" val="3100095967"/>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..5.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Energienetten aanpassingen functioneel ontwerpen</a:t>
                      </a:r>
                    </a:p>
                  </a:txBody>
                  <a:tcPr marL="68580" marR="0" marT="21600" marB="21600"/>
                </a:tc>
                <a:extLst>
                  <a:ext uri="{0D108BD9-81ED-4DB2-BD59-A6C34878D82A}">
                    <a16:rowId xmlns:a16="http://schemas.microsoft.com/office/drawing/2014/main" val="2140771595"/>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Opdracht voor uitvoeren van netaanpassing verstrekken en bewaken</a:t>
                      </a:r>
                    </a:p>
                  </a:txBody>
                  <a:tcPr marL="68580" marR="0" marT="21600" marB="21600"/>
                </a:tc>
                <a:extLst>
                  <a:ext uri="{0D108BD9-81ED-4DB2-BD59-A6C34878D82A}">
                    <a16:rowId xmlns:a16="http://schemas.microsoft.com/office/drawing/2014/main" val="1943951726"/>
                  </a:ext>
                </a:extLst>
              </a:tr>
            </a:tbl>
          </a:graphicData>
        </a:graphic>
      </p:graphicFrame>
      <p:sp>
        <p:nvSpPr>
          <p:cNvPr id="75" name="Afgeronde rechthoek 13">
            <a:extLst>
              <a:ext uri="{FF2B5EF4-FFF2-40B4-BE49-F238E27FC236}">
                <a16:creationId xmlns:a16="http://schemas.microsoft.com/office/drawing/2014/main" id="{4CFB02D9-3954-4D76-8CF5-278E8F3480C2}"/>
              </a:ext>
            </a:extLst>
          </p:cNvPr>
          <p:cNvSpPr/>
          <p:nvPr/>
        </p:nvSpPr>
        <p:spPr>
          <a:xfrm>
            <a:off x="12685643" y="4300840"/>
            <a:ext cx="2220473" cy="902166"/>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4.3. Metingen van energiestromen en -netten ter beschikking stellen</a:t>
            </a:r>
          </a:p>
        </p:txBody>
      </p:sp>
      <p:sp>
        <p:nvSpPr>
          <p:cNvPr id="77" name="Afgeronde rechthoek 11">
            <a:extLst>
              <a:ext uri="{FF2B5EF4-FFF2-40B4-BE49-F238E27FC236}">
                <a16:creationId xmlns:a16="http://schemas.microsoft.com/office/drawing/2014/main" id="{D1111A7D-3EFB-4B86-84B5-EF1CFA354083}"/>
              </a:ext>
            </a:extLst>
          </p:cNvPr>
          <p:cNvSpPr/>
          <p:nvPr/>
        </p:nvSpPr>
        <p:spPr>
          <a:xfrm>
            <a:off x="10447995" y="4109039"/>
            <a:ext cx="2209837" cy="1082823"/>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4.1. Metingen van energiestromen en -netten beschikbaar krijgen</a:t>
            </a:r>
          </a:p>
        </p:txBody>
      </p:sp>
      <p:graphicFrame>
        <p:nvGraphicFramePr>
          <p:cNvPr id="79" name="Tabel 3">
            <a:extLst>
              <a:ext uri="{FF2B5EF4-FFF2-40B4-BE49-F238E27FC236}">
                <a16:creationId xmlns:a16="http://schemas.microsoft.com/office/drawing/2014/main" id="{31D4F3FB-5444-4E7E-90C9-4C7039C300CE}"/>
              </a:ext>
            </a:extLst>
          </p:cNvPr>
          <p:cNvGraphicFramePr>
            <a:graphicFrameLocks noGrp="1"/>
          </p:cNvGraphicFramePr>
          <p:nvPr/>
        </p:nvGraphicFramePr>
        <p:xfrm>
          <a:off x="12644572" y="4685448"/>
          <a:ext cx="2371347" cy="513120"/>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van energiestromen en -netten direct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623793983"/>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Op afroep metingen van energiestromen 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-netten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capablilities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81" name="Tabel 3">
            <a:extLst>
              <a:ext uri="{FF2B5EF4-FFF2-40B4-BE49-F238E27FC236}">
                <a16:creationId xmlns:a16="http://schemas.microsoft.com/office/drawing/2014/main" id="{04D0E183-74EB-4853-AD2F-0D94740CE357}"/>
              </a:ext>
            </a:extLst>
          </p:cNvPr>
          <p:cNvGraphicFramePr>
            <a:graphicFrameLocks noGrp="1"/>
          </p:cNvGraphicFramePr>
          <p:nvPr/>
        </p:nvGraphicFramePr>
        <p:xfrm>
          <a:off x="10408808" y="4406866"/>
          <a:ext cx="2394128" cy="769680"/>
        </p:xfrm>
        <a:graphic>
          <a:graphicData uri="http://schemas.openxmlformats.org/drawingml/2006/table">
            <a:tbl>
              <a:tblPr>
                <a:tableStyleId>{2D5ABB26-0587-4C30-8999-92F81FD0307C}</a:tableStyleId>
              </a:tblPr>
              <a:tblGrid>
                <a:gridCol w="2394128">
                  <a:extLst>
                    <a:ext uri="{9D8B030D-6E8A-4147-A177-3AD203B41FA5}">
                      <a16:colId xmlns:a16="http://schemas.microsoft.com/office/drawing/2014/main" val="4109487623"/>
                    </a:ext>
                  </a:extLst>
                </a:gridCol>
              </a:tblGrid>
              <a:tr h="351810">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Energiestromen en -netten waarnemen (net doorstroom, functie performance, asset eigenschap) en omzetten in metingen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24894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interpreteerbaar</a:t>
                      </a:r>
                      <a:r>
                        <a:rPr kumimoji="0" lang="nl-NL" sz="700" b="0" i="0" u="none" strike="noStrike" kern="1200" cap="none" spc="0" normalizeH="0" baseline="0">
                          <a:ln>
                            <a:noFill/>
                          </a:ln>
                          <a:solidFill>
                            <a:srgbClr val="000000"/>
                          </a:solidFill>
                          <a:effectLst/>
                          <a:uLnTx/>
                          <a:uFillTx/>
                          <a:latin typeface="Microsoft JhengHei Light"/>
                          <a:ea typeface="+mn-ea"/>
                          <a:cs typeface="+mn-cs"/>
                        </a:rPr>
                        <a:t> maken (technisch /protocol)</a:t>
                      </a:r>
                    </a:p>
                  </a:txBody>
                  <a:tcPr marL="68580" marR="68580" marT="21600" marB="21600"/>
                </a:tc>
                <a:extLst>
                  <a:ext uri="{0D108BD9-81ED-4DB2-BD59-A6C34878D82A}">
                    <a16:rowId xmlns:a16="http://schemas.microsoft.com/office/drawing/2014/main" val="1625242384"/>
                  </a:ext>
                </a:extLst>
              </a:tr>
            </a:tbl>
          </a:graphicData>
        </a:graphic>
      </p:graphicFrame>
      <p:sp>
        <p:nvSpPr>
          <p:cNvPr id="83" name="Afgeronde rechthoek 16">
            <a:extLst>
              <a:ext uri="{FF2B5EF4-FFF2-40B4-BE49-F238E27FC236}">
                <a16:creationId xmlns:a16="http://schemas.microsoft.com/office/drawing/2014/main" id="{9DDEC562-3BB4-4E2B-8A8E-B500101FA20D}"/>
              </a:ext>
            </a:extLst>
          </p:cNvPr>
          <p:cNvSpPr/>
          <p:nvPr/>
        </p:nvSpPr>
        <p:spPr>
          <a:xfrm>
            <a:off x="12685643" y="3367442"/>
            <a:ext cx="2212412" cy="889871"/>
          </a:xfrm>
          <a:prstGeom prst="roundRect">
            <a:avLst>
              <a:gd name="adj" fmla="val 6769"/>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highlight>
                  <a:srgbClr val="FF0000"/>
                </a:highlight>
                <a:latin typeface="Microsoft JhengHei Light"/>
              </a:rPr>
              <a:t>4.2. Metingen valideren en verwerkbaar maken</a:t>
            </a:r>
            <a:r>
              <a:rPr lang="nl-NL" sz="750" b="1">
                <a:solidFill>
                  <a:srgbClr val="080808"/>
                </a:solidFill>
                <a:latin typeface="Microsoft JhengHei Light"/>
              </a:rPr>
              <a:t> </a:t>
            </a:r>
          </a:p>
        </p:txBody>
      </p:sp>
      <p:graphicFrame>
        <p:nvGraphicFramePr>
          <p:cNvPr id="85" name="Tabel 3">
            <a:extLst>
              <a:ext uri="{FF2B5EF4-FFF2-40B4-BE49-F238E27FC236}">
                <a16:creationId xmlns:a16="http://schemas.microsoft.com/office/drawing/2014/main" id="{6A5FD81C-9954-49BC-B68E-A6EBC61F4A55}"/>
              </a:ext>
            </a:extLst>
          </p:cNvPr>
          <p:cNvGraphicFramePr>
            <a:graphicFrameLocks noGrp="1"/>
          </p:cNvGraphicFramePr>
          <p:nvPr/>
        </p:nvGraphicFramePr>
        <p:xfrm>
          <a:off x="12681109" y="3606392"/>
          <a:ext cx="2245017" cy="556320"/>
        </p:xfrm>
        <a:graphic>
          <a:graphicData uri="http://schemas.openxmlformats.org/drawingml/2006/table">
            <a:tbl>
              <a:tblPr>
                <a:tableStyleId>{2D5ABB26-0587-4C30-8999-92F81FD0307C}</a:tableStyleId>
              </a:tblPr>
              <a:tblGrid>
                <a:gridCol w="2245017">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highlight>
                            <a:srgbClr val="FF0000"/>
                          </a:highlight>
                          <a:uLnTx/>
                          <a:uFillTx/>
                          <a:latin typeface="Microsoft JhengHei Light"/>
                          <a:ea typeface="+mn-ea"/>
                          <a:cs typeface="+mn-cs"/>
                        </a:rPr>
                        <a:t>..1. Metingen identificeerbaar maken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toetsen aan geldigheidsregels</a:t>
                      </a:r>
                    </a:p>
                  </a:txBody>
                  <a:tcPr marL="68580" marR="68580" marT="21600" marB="21600"/>
                </a:tc>
                <a:extLst>
                  <a:ext uri="{0D108BD9-81ED-4DB2-BD59-A6C34878D82A}">
                    <a16:rowId xmlns:a16="http://schemas.microsoft.com/office/drawing/2014/main" val="3523326302"/>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voorzien van metadata, bijvoorbeeld</a:t>
                      </a:r>
                      <a:b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  datum en tijd, kwaliteitsidentificatie en dergelijke</a:t>
                      </a:r>
                    </a:p>
                  </a:txBody>
                  <a:tcPr marL="68580" marR="68580" marT="21600" marB="21600"/>
                </a:tc>
                <a:extLst>
                  <a:ext uri="{0D108BD9-81ED-4DB2-BD59-A6C34878D82A}">
                    <a16:rowId xmlns:a16="http://schemas.microsoft.com/office/drawing/2014/main" val="1625242384"/>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211866" y="1637866"/>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21186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211866" y="854290"/>
            <a:ext cx="2213538" cy="764660"/>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198135" y="1815259"/>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Voor- en detailontwerpen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 van werkzaamheden voorbereiden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Energienet 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energienet 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172749" y="1024911"/>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19440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445356" y="275868"/>
            <a:ext cx="2199936" cy="1128953"/>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graphicFrame>
        <p:nvGraphicFramePr>
          <p:cNvPr id="105" name="Tabel 3">
            <a:extLst>
              <a:ext uri="{FF2B5EF4-FFF2-40B4-BE49-F238E27FC236}">
                <a16:creationId xmlns:a16="http://schemas.microsoft.com/office/drawing/2014/main" id="{EC712564-8D46-4406-B08E-33E88777B0A5}"/>
              </a:ext>
            </a:extLst>
          </p:cNvPr>
          <p:cNvGraphicFramePr>
            <a:graphicFrameLocks noGrp="1"/>
          </p:cNvGraphicFramePr>
          <p:nvPr/>
        </p:nvGraphicFramePr>
        <p:xfrm>
          <a:off x="19434423" y="605395"/>
          <a:ext cx="2199936" cy="812880"/>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Verzoek van marktpartijen aannemen en afhandelen</a:t>
                      </a:r>
                    </a:p>
                  </a:txBody>
                  <a:tcPr marL="68580" marR="68580" marT="21600" marB="21600"/>
                </a:tc>
                <a:extLst>
                  <a:ext uri="{0D108BD9-81ED-4DB2-BD59-A6C34878D82A}">
                    <a16:rowId xmlns:a16="http://schemas.microsoft.com/office/drawing/2014/main" val="3360572625"/>
                  </a:ext>
                </a:extLst>
              </a:tr>
              <a:tr h="24894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Marktprocedures uitvoeren (zoals switchen, verhuizen, faillissement leverancier)</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Energie voorspellingen uitwisselen (nominatie)</a:t>
                      </a:r>
                    </a:p>
                  </a:txBody>
                  <a:tcPr marL="68580" marR="68580" marT="21600" marB="21600"/>
                </a:tc>
                <a:extLst>
                  <a:ext uri="{0D108BD9-81ED-4DB2-BD59-A6C34878D82A}">
                    <a16:rowId xmlns:a16="http://schemas.microsoft.com/office/drawing/2014/main" val="2265448905"/>
                  </a:ext>
                </a:extLst>
              </a:tr>
            </a:tbl>
          </a:graphicData>
        </a:graphic>
      </p:graphicFrame>
      <p:sp>
        <p:nvSpPr>
          <p:cNvPr id="107" name="Afgeronde rechthoek 18">
            <a:extLst>
              <a:ext uri="{FF2B5EF4-FFF2-40B4-BE49-F238E27FC236}">
                <a16:creationId xmlns:a16="http://schemas.microsoft.com/office/drawing/2014/main" id="{B6F6A372-C214-4295-BD78-8852006568A1}"/>
              </a:ext>
            </a:extLst>
          </p:cNvPr>
          <p:cNvSpPr/>
          <p:nvPr/>
        </p:nvSpPr>
        <p:spPr>
          <a:xfrm>
            <a:off x="19445356" y="1434822"/>
            <a:ext cx="2199936" cy="908770"/>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445356" y="4606836"/>
            <a:ext cx="2199936" cy="585026"/>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6.5. Marktdata distribueren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475639" y="4813997"/>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stellen aan partijen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aan derden beschikbaar stellen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447631" y="1653742"/>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t>
                      </a:r>
                      <a:r>
                        <a:rPr kumimoji="0" lang="nl-NL" sz="700" b="0" i="0" u="none" strike="noStrike" kern="1200" cap="none" spc="0" normalizeH="0" baseline="0">
                          <a:ln>
                            <a:noFill/>
                          </a:ln>
                          <a:solidFill>
                            <a:srgbClr val="080808"/>
                          </a:solidFill>
                          <a:effectLst/>
                          <a:highlight>
                            <a:srgbClr val="FF0000"/>
                          </a:highlight>
                          <a:uLnTx/>
                          <a:uFillTx/>
                          <a:latin typeface="Microsoft JhengHei Light"/>
                          <a:ea typeface="+mn-ea"/>
                          <a:cs typeface="+mn-cs"/>
                        </a:rPr>
                        <a:t>/allocatiepunten</a:t>
                      </a:r>
                      <a:r>
                        <a:rPr kumimoji="0" lang="nl-NL" sz="700" b="0" i="0" u="none" strike="noStrike" kern="1200" cap="none" spc="0" normalizeH="0" baseline="0">
                          <a:ln>
                            <a:noFill/>
                          </a:ln>
                          <a:solidFill>
                            <a:srgbClr val="080808"/>
                          </a:solidFill>
                          <a:effectLs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Productie- en verbruikseenheden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Toestemming van consumenten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Flexaanbod</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445356" y="2370636"/>
            <a:ext cx="2199936" cy="1572714"/>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6.3. Energiestromen berekenen en toerekenen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439153" y="2629946"/>
          <a:ext cx="2221513" cy="128280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FF"/>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Alloceren door energiestromen aan marktpartijen toe te wijzen.</a:t>
                      </a:r>
                    </a:p>
                  </a:txBody>
                  <a:tcPr marL="68580" marR="68580" marT="21600" marB="21600"/>
                </a:tc>
                <a:extLst>
                  <a:ext uri="{0D108BD9-81ED-4DB2-BD59-A6C34878D82A}">
                    <a16:rowId xmlns:a16="http://schemas.microsoft.com/office/drawing/2014/main" val="3623793983"/>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Reconciliëren door energiestromen aan marktpartijen toe te wijzen.</a:t>
                      </a:r>
                    </a:p>
                  </a:txBody>
                  <a:tcPr marL="68580" marR="68580" marT="21600" marB="21600"/>
                </a:tc>
                <a:extLst>
                  <a:ext uri="{0D108BD9-81ED-4DB2-BD59-A6C34878D82A}">
                    <a16:rowId xmlns:a16="http://schemas.microsoft.com/office/drawing/2014/main" val="3523326302"/>
                  </a:ext>
                </a:extLst>
              </a:tr>
              <a:tr h="35181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Overige berekeningen uitvoeren zoals standaard jaarverbruik bepaling,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afdrachtverplichting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settlement</a:t>
                      </a:r>
                      <a:endPar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aansluitingen bewaken / verminderen</a:t>
                      </a:r>
                    </a:p>
                  </a:txBody>
                  <a:tcPr marL="68580" marR="68580" marT="21600" marB="21600"/>
                </a:tc>
                <a:extLst>
                  <a:ext uri="{0D108BD9-81ED-4DB2-BD59-A6C34878D82A}">
                    <a16:rowId xmlns:a16="http://schemas.microsoft.com/office/drawing/2014/main" val="80610892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23875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ondersteunen</a:t>
            </a:r>
          </a:p>
        </p:txBody>
      </p:sp>
      <p:sp>
        <p:nvSpPr>
          <p:cNvPr id="47" name="Afgeronde rechthoek 18">
            <a:extLst>
              <a:ext uri="{FF2B5EF4-FFF2-40B4-BE49-F238E27FC236}">
                <a16:creationId xmlns:a16="http://schemas.microsoft.com/office/drawing/2014/main" id="{758D0FF0-F275-4B91-A6DB-560F0CDEB674}"/>
              </a:ext>
            </a:extLst>
          </p:cNvPr>
          <p:cNvSpPr/>
          <p:nvPr/>
        </p:nvSpPr>
        <p:spPr>
          <a:xfrm>
            <a:off x="19445356" y="3974920"/>
            <a:ext cx="2199936" cy="596171"/>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6.4. </a:t>
            </a:r>
            <a:r>
              <a:rPr lang="nl-NL" sz="750" b="1" kern="0" err="1">
                <a:solidFill>
                  <a:srgbClr val="080808"/>
                </a:solidFill>
                <a:highlight>
                  <a:srgbClr val="FF0000"/>
                </a:highlight>
                <a:latin typeface="Microsoft JhengHei Light"/>
              </a:rPr>
              <a:t>Marktflex</a:t>
            </a:r>
            <a:r>
              <a:rPr lang="nl-NL" sz="750" b="1" kern="0">
                <a:solidFill>
                  <a:srgbClr val="080808"/>
                </a:solidFill>
                <a:highlight>
                  <a:srgbClr val="FF0000"/>
                </a:highlight>
                <a:latin typeface="Microsoft JhengHei Light"/>
              </a:rPr>
              <a:t> benutten</a:t>
            </a:r>
          </a:p>
        </p:txBody>
      </p:sp>
      <p:graphicFrame>
        <p:nvGraphicFramePr>
          <p:cNvPr id="48" name="Tabel 3">
            <a:extLst>
              <a:ext uri="{FF2B5EF4-FFF2-40B4-BE49-F238E27FC236}">
                <a16:creationId xmlns:a16="http://schemas.microsoft.com/office/drawing/2014/main" id="{225AE6DF-FE91-48A7-8DB9-2CAF48800454}"/>
              </a:ext>
            </a:extLst>
          </p:cNvPr>
          <p:cNvGraphicFramePr>
            <a:graphicFrameLocks noGrp="1"/>
          </p:cNvGraphicFramePr>
          <p:nvPr/>
        </p:nvGraphicFramePr>
        <p:xfrm>
          <a:off x="19456247" y="4198461"/>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..1.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Flexvraag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 congestie communiceren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..2.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Marktflex</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afroepen</a:t>
                      </a:r>
                    </a:p>
                  </a:txBody>
                  <a:tcPr marL="68580" marR="68580" marT="21600" marB="21600"/>
                </a:tc>
                <a:extLst>
                  <a:ext uri="{0D108BD9-81ED-4DB2-BD59-A6C34878D82A}">
                    <a16:rowId xmlns:a16="http://schemas.microsoft.com/office/drawing/2014/main" val="3523326302"/>
                  </a:ext>
                </a:extLst>
              </a:tr>
            </a:tbl>
          </a:graphicData>
        </a:graphic>
      </p:graphicFrame>
      <p:sp>
        <p:nvSpPr>
          <p:cNvPr id="87" name="Afgeronde rechthoek 13">
            <a:extLst>
              <a:ext uri="{FF2B5EF4-FFF2-40B4-BE49-F238E27FC236}">
                <a16:creationId xmlns:a16="http://schemas.microsoft.com/office/drawing/2014/main" id="{7675AAC2-4905-4DB9-9FEE-5CC5A65E01DD}"/>
              </a:ext>
            </a:extLst>
          </p:cNvPr>
          <p:cNvSpPr/>
          <p:nvPr/>
        </p:nvSpPr>
        <p:spPr>
          <a:xfrm>
            <a:off x="17211866" y="3430026"/>
            <a:ext cx="2209767" cy="1761836"/>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209928" y="3645519"/>
          <a:ext cx="2260405" cy="15622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..7. Vergunningen verkrijgen/zakelijk recht vestigen</a:t>
                      </a:r>
                    </a:p>
                  </a:txBody>
                  <a:tcPr marL="68580" marR="68580" marT="21600" marB="21600"/>
                </a:tc>
                <a:extLst>
                  <a:ext uri="{0D108BD9-81ED-4DB2-BD59-A6C34878D82A}">
                    <a16:rowId xmlns:a16="http://schemas.microsoft.com/office/drawing/2014/main" val="249714797"/>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..8. Omgevingsanalyses (bodemgesteldheid, asbest, flora/fauna, …) verrichten</a:t>
                      </a:r>
                    </a:p>
                  </a:txBody>
                  <a:tcPr marL="68580" marR="68580" marT="21600" marB="21600"/>
                </a:tc>
                <a:extLst>
                  <a:ext uri="{0D108BD9-81ED-4DB2-BD59-A6C34878D82A}">
                    <a16:rowId xmlns:a16="http://schemas.microsoft.com/office/drawing/2014/main" val="2140771595"/>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..9. Graafschade voorkomen</a:t>
                      </a:r>
                    </a:p>
                  </a:txBody>
                  <a:tcPr marL="68580" marR="68580" marT="21600" marB="21600"/>
                </a:tc>
                <a:extLst>
                  <a:ext uri="{0D108BD9-81ED-4DB2-BD59-A6C34878D82A}">
                    <a16:rowId xmlns:a16="http://schemas.microsoft.com/office/drawing/2014/main" val="1943951726"/>
                  </a:ext>
                </a:extLst>
              </a:tr>
            </a:tbl>
          </a:graphicData>
        </a:graphic>
      </p:graphicFrame>
      <p:sp>
        <p:nvSpPr>
          <p:cNvPr id="5" name="Tekstvak 4">
            <a:extLst>
              <a:ext uri="{FF2B5EF4-FFF2-40B4-BE49-F238E27FC236}">
                <a16:creationId xmlns:a16="http://schemas.microsoft.com/office/drawing/2014/main" id="{84FF3B11-7E00-4F44-8481-A57C3565964D}"/>
              </a:ext>
            </a:extLst>
          </p:cNvPr>
          <p:cNvSpPr txBox="1"/>
          <p:nvPr/>
        </p:nvSpPr>
        <p:spPr>
          <a:xfrm>
            <a:off x="137160" y="30099"/>
            <a:ext cx="6532814" cy="300082"/>
          </a:xfrm>
          <a:prstGeom prst="rect">
            <a:avLst/>
          </a:prstGeom>
          <a:noFill/>
        </p:spPr>
        <p:txBody>
          <a:bodyPr wrap="none" rtlCol="0">
            <a:spAutoFit/>
          </a:bodyPr>
          <a:lstStyle/>
          <a:p>
            <a:r>
              <a:rPr lang="nl-NL"/>
              <a:t>Veranderingen ten opzichte van Versie 2.0: </a:t>
            </a:r>
            <a:r>
              <a:rPr lang="nl-NL">
                <a:highlight>
                  <a:srgbClr val="00FFFF"/>
                </a:highlight>
              </a:rPr>
              <a:t>Verplaatst/samengevoegd</a:t>
            </a:r>
            <a:r>
              <a:rPr lang="nl-NL"/>
              <a:t>; </a:t>
            </a:r>
            <a:r>
              <a:rPr lang="nl-NL">
                <a:highlight>
                  <a:srgbClr val="FF0000"/>
                </a:highlight>
              </a:rPr>
              <a:t>Verwijderd</a:t>
            </a:r>
            <a:r>
              <a:rPr lang="nl-NL"/>
              <a:t>.</a:t>
            </a:r>
          </a:p>
        </p:txBody>
      </p:sp>
      <p:pic>
        <p:nvPicPr>
          <p:cNvPr id="19" name="Afbeelding 18">
            <a:extLst>
              <a:ext uri="{FF2B5EF4-FFF2-40B4-BE49-F238E27FC236}">
                <a16:creationId xmlns:a16="http://schemas.microsoft.com/office/drawing/2014/main" id="{C93BFA0A-A848-9CCA-251B-C11777A9CB77}"/>
              </a:ext>
            </a:extLst>
          </p:cNvPr>
          <p:cNvPicPr>
            <a:picLocks noChangeAspect="1"/>
          </p:cNvPicPr>
          <p:nvPr/>
        </p:nvPicPr>
        <p:blipFill>
          <a:blip r:embed="rId3"/>
          <a:stretch>
            <a:fillRect/>
          </a:stretch>
        </p:blipFill>
        <p:spPr>
          <a:xfrm>
            <a:off x="31528" y="500721"/>
            <a:ext cx="9144000" cy="4601497"/>
          </a:xfrm>
          <a:prstGeom prst="rect">
            <a:avLst/>
          </a:prstGeom>
        </p:spPr>
      </p:pic>
    </p:spTree>
    <p:extLst>
      <p:ext uri="{BB962C8B-B14F-4D97-AF65-F5344CB8AC3E}">
        <p14:creationId xmlns:p14="http://schemas.microsoft.com/office/powerpoint/2010/main" val="82281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37938" y="1523767"/>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44088" y="2749973"/>
            <a:ext cx="2211336" cy="1515406"/>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094365"/>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25098" y="2937254"/>
          <a:ext cx="2351065" cy="126252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..7.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253262"/>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45757" y="1666204"/>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35965"/>
          <a:ext cx="2241031" cy="9865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Service verlenen aan klanten</a:t>
                      </a: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2.3. Transport- en bedieningsplannen maken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183707"/>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64594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3.2. Energienetten </a:t>
            </a:r>
            <a:r>
              <a:rPr kumimoji="0" lang="nl-NL" sz="750" b="1" i="0" u="none" strike="noStrike" kern="0" cap="none" spc="0" normalizeH="0" baseline="0" noProof="0" err="1">
                <a:ln>
                  <a:noFill/>
                </a:ln>
                <a:solidFill>
                  <a:srgbClr val="080808"/>
                </a:solidFill>
                <a:effectLst/>
                <a:uLnTx/>
                <a:uFillTx/>
                <a:latin typeface="Microsoft JhengHei Light"/>
                <a:ea typeface="+mn-ea"/>
                <a:cs typeface="+mn-cs"/>
              </a:rPr>
              <a:t>instandhouden</a:t>
            </a: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3502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a:t>
                      </a:r>
                      <a:r>
                        <a:rPr kumimoji="0" lang="nl-NL" sz="700" b="0" i="0" u="none" strike="noStrike" kern="1200" cap="none" spc="0" normalizeH="0" baseline="0">
                          <a:ln>
                            <a:noFill/>
                          </a:ln>
                          <a:solidFill>
                            <a:srgbClr val="000000"/>
                          </a:solidFill>
                          <a:effectLst/>
                          <a:uLnTx/>
                          <a:uFillTx/>
                          <a:latin typeface="Microsoft JhengHei Light"/>
                          <a:ea typeface="+mn-ea"/>
                          <a:cs typeface="+mn-cs"/>
                        </a:rPr>
                        <a: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47588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a:t>
                      </a:r>
                      <a:r>
                        <a:rPr kumimoji="0" lang="nl-NL" sz="700" b="0" i="0" u="none" strike="noStrike" kern="1200" cap="none" spc="0" normalizeH="0" baseline="0">
                          <a:ln>
                            <a:noFill/>
                          </a:ln>
                          <a:solidFill>
                            <a:srgbClr val="000000"/>
                          </a:solidFill>
                          <a:effectLst/>
                          <a:uLnTx/>
                          <a:uFillTx/>
                          <a:latin typeface="Microsoft JhengHei Light"/>
                          <a:ea typeface="+mn-ea"/>
                          <a:cs typeface="+mn-cs"/>
                        </a:rPr>
                        <a:t>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 </a:t>
                      </a:r>
                      <a:r>
                        <a:rPr kumimoji="0" lang="nl-NL" sz="700" b="0" i="0" u="none" strike="noStrike" kern="1200" cap="none" spc="0" normalizeH="0" baseline="0">
                          <a:ln>
                            <a:noFill/>
                          </a:ln>
                          <a:solidFill>
                            <a:srgbClr val="000000"/>
                          </a:solidFill>
                          <a:effectLst/>
                          <a:uLnTx/>
                          <a:uFillTx/>
                          <a:latin typeface="Microsoft JhengHei Light"/>
                          <a:ea typeface="+mn-ea"/>
                          <a:cs typeface="+mn-cs"/>
                        </a:rPr>
                        <a:t>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6.1. Marktpartijen bedienen en relaties </a:t>
            </a:r>
          </a:p>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onderhouden</a:t>
            </a:r>
            <a:endParaRPr kumimoji="0" lang="nl-NL" sz="750" b="1" i="0" u="none" strike="sngStrike" kern="0" cap="none" spc="0" normalizeH="0" baseline="0" noProof="0">
              <a:ln>
                <a:noFill/>
              </a:ln>
              <a:solidFill>
                <a:srgbClr val="080808"/>
              </a:solidFill>
              <a:effectLst/>
              <a:uLnTx/>
              <a:uFillTx/>
              <a:latin typeface="Microsoft JhengHei Light"/>
              <a:ea typeface="+mn-ea"/>
              <a:cs typeface="+mn-cs"/>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75973"/>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89518"/>
            <a:ext cx="2111244" cy="77342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536599" y="37317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63050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816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FFFF00"/>
                </a:highlight>
                <a:uLnTx/>
                <a:uFillTx/>
                <a:latin typeface="Microsoft JhengHei Light"/>
                <a:ea typeface="+mn-ea"/>
                <a:cs typeface="+mn-cs"/>
              </a:rPr>
              <a:t>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98044"/>
          <a:ext cx="2221513" cy="113534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r h="149599">
                <a:tc>
                  <a:txBody>
                    <a:bodyPr/>
                    <a:lstStyle/>
                    <a:p>
                      <a:pPr marL="179388" indent="-179388"/>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40385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ondersteunen</a:t>
            </a: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325867"/>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solidFill>
                <a:effectLst/>
                <a:uLnTx/>
                <a:uFillTx/>
                <a:latin typeface="Microsoft JhengHei Light"/>
                <a:ea typeface="+mn-ea"/>
                <a:cs typeface="+mn-cs"/>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01368" y="3753215"/>
          <a:ext cx="2260405" cy="100596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372132" cy="812684"/>
        </p:xfrm>
        <a:graphic>
          <a:graphicData uri="http://schemas.openxmlformats.org/drawingml/2006/table">
            <a:tbl>
              <a:tblPr>
                <a:tableStyleId>{2D5ABB26-0587-4C30-8999-92F81FD0307C}</a:tableStyleId>
              </a:tblPr>
              <a:tblGrid>
                <a:gridCol w="2372132">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00"/>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8349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6848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48" name="Tekstvak 47">
            <a:extLst>
              <a:ext uri="{FF2B5EF4-FFF2-40B4-BE49-F238E27FC236}">
                <a16:creationId xmlns:a16="http://schemas.microsoft.com/office/drawing/2014/main" id="{E11E79AD-09C4-4C13-93CA-F5C01A133423}"/>
              </a:ext>
            </a:extLst>
          </p:cNvPr>
          <p:cNvSpPr txBox="1"/>
          <p:nvPr/>
        </p:nvSpPr>
        <p:spPr>
          <a:xfrm>
            <a:off x="4328128" y="9722"/>
            <a:ext cx="4734053" cy="507831"/>
          </a:xfrm>
          <a:prstGeom prst="rect">
            <a:avLst/>
          </a:prstGeom>
          <a:noFill/>
        </p:spPr>
        <p:txBody>
          <a:bodyPr wrap="none" rtlCol="0">
            <a:spAutoFit/>
          </a:bodyPr>
          <a:lstStyle/>
          <a:p>
            <a:r>
              <a:rPr lang="nl-NL"/>
              <a:t>Nieuw/veranderd ten opzichte van Versie 2.0: </a:t>
            </a:r>
            <a:r>
              <a:rPr lang="nl-NL">
                <a:highlight>
                  <a:srgbClr val="00FF00"/>
                </a:highlight>
              </a:rPr>
              <a:t>Formulering;</a:t>
            </a:r>
            <a:r>
              <a:rPr lang="nl-NL"/>
              <a:t> </a:t>
            </a:r>
            <a:br>
              <a:rPr lang="nl-NL"/>
            </a:br>
            <a:r>
              <a:rPr lang="nl-NL"/>
              <a:t>                                                                          </a:t>
            </a:r>
            <a:r>
              <a:rPr lang="nl-NL">
                <a:highlight>
                  <a:srgbClr val="FFFF00"/>
                </a:highlight>
              </a:rPr>
              <a:t>Nieuw</a:t>
            </a:r>
          </a:p>
        </p:txBody>
      </p:sp>
      <p:pic>
        <p:nvPicPr>
          <p:cNvPr id="75" name="Afbeelding 74">
            <a:extLst>
              <a:ext uri="{FF2B5EF4-FFF2-40B4-BE49-F238E27FC236}">
                <a16:creationId xmlns:a16="http://schemas.microsoft.com/office/drawing/2014/main" id="{14597584-698F-F247-0466-F729482FBC88}"/>
              </a:ext>
            </a:extLst>
          </p:cNvPr>
          <p:cNvPicPr>
            <a:picLocks noChangeAspect="1"/>
          </p:cNvPicPr>
          <p:nvPr/>
        </p:nvPicPr>
        <p:blipFill>
          <a:blip r:embed="rId3"/>
          <a:stretch>
            <a:fillRect/>
          </a:stretch>
        </p:blipFill>
        <p:spPr>
          <a:xfrm>
            <a:off x="0" y="436371"/>
            <a:ext cx="9144000" cy="4712185"/>
          </a:xfrm>
          <a:prstGeom prst="rect">
            <a:avLst/>
          </a:prstGeom>
        </p:spPr>
      </p:pic>
    </p:spTree>
    <p:extLst>
      <p:ext uri="{BB962C8B-B14F-4D97-AF65-F5344CB8AC3E}">
        <p14:creationId xmlns:p14="http://schemas.microsoft.com/office/powerpoint/2010/main" val="1454904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2.0 t.o.v. versie 1.0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956000" cy="3096000"/>
          </a:xfrm>
        </p:spPr>
        <p:txBody>
          <a:bodyPr/>
          <a:lstStyle/>
          <a:p>
            <a:pPr marL="179705" indent="-179705"/>
            <a:r>
              <a:rPr lang="nl-NL" sz="1200"/>
              <a:t>Bedrijfsobjecten toegevoegd, maximaal gebaseerd op wet- en regelgeving/codes. </a:t>
            </a:r>
            <a:endParaRPr lang="nl-NL"/>
          </a:p>
          <a:p>
            <a:pPr marL="179705" indent="-179705"/>
            <a:r>
              <a:rPr lang="nl-NL" sz="1200" err="1"/>
              <a:t>Capability</a:t>
            </a:r>
            <a:r>
              <a:rPr lang="nl-NL" sz="1200"/>
              <a:t> benamingen en omschrijvingen aangepast om optimaal op bedrijfsobjecten aan te sluiten, O.a. </a:t>
            </a:r>
            <a:endParaRPr lang="nl-NL" sz="1200">
              <a:cs typeface="Arial"/>
            </a:endParaRPr>
          </a:p>
          <a:p>
            <a:pPr marL="359410" lvl="1" indent="-179705"/>
            <a:r>
              <a:rPr lang="nl-NL" sz="1100"/>
              <a:t>Transport &amp; distributie vervangen door transport (wet spreekt over transport bestaande uit transmissie en distributie)</a:t>
            </a:r>
            <a:endParaRPr lang="nl-NL" sz="1100">
              <a:cs typeface="Arial"/>
            </a:endParaRPr>
          </a:p>
          <a:p>
            <a:pPr marL="359410" lvl="1" indent="-179705"/>
            <a:r>
              <a:rPr lang="nl-NL" sz="1100"/>
              <a:t>Verstoringen vervangen door storingen en onderbrekingen</a:t>
            </a:r>
            <a:endParaRPr lang="nl-NL" sz="1100">
              <a:cs typeface="Arial"/>
            </a:endParaRPr>
          </a:p>
          <a:p>
            <a:pPr marL="179705" indent="-179705"/>
            <a:r>
              <a:rPr lang="nl-NL" sz="1200" err="1"/>
              <a:t>Capabilities</a:t>
            </a:r>
            <a:r>
              <a:rPr lang="nl-NL" sz="1200"/>
              <a:t> verschoven van domein om optimaal op bedrijfsobject indeling aan te sluiten, o.a. </a:t>
            </a:r>
            <a:endParaRPr lang="nl-NL" sz="1200">
              <a:cs typeface="Arial"/>
            </a:endParaRPr>
          </a:p>
          <a:p>
            <a:pPr marL="359410" lvl="1" indent="-179705"/>
            <a:r>
              <a:rPr lang="nl-NL" sz="1100" err="1"/>
              <a:t>Contractloze</a:t>
            </a:r>
            <a:r>
              <a:rPr lang="nl-NL" sz="1100"/>
              <a:t> aansluitingen bewaken/verminderen van 6.3 naar 1.4</a:t>
            </a:r>
            <a:endParaRPr lang="nl-NL" sz="1100">
              <a:cs typeface="Arial"/>
            </a:endParaRPr>
          </a:p>
          <a:p>
            <a:pPr marL="359410" lvl="1" indent="-179705"/>
            <a:r>
              <a:rPr lang="nl-NL" sz="1100"/>
              <a:t>Fraude bestrijden van 6.3 naar 1.4</a:t>
            </a:r>
            <a:endParaRPr lang="nl-NL" sz="1100">
              <a:cs typeface="Arial"/>
            </a:endParaRPr>
          </a:p>
          <a:p>
            <a:pPr marL="359410" lvl="1" indent="-179705"/>
            <a:r>
              <a:rPr lang="nl-NL" sz="1100"/>
              <a:t>Omgevingsanalyse verrichten van 5.4 naar 3.1</a:t>
            </a:r>
            <a:endParaRPr lang="nl-NL" sz="1100">
              <a:cs typeface="Arial"/>
            </a:endParaRPr>
          </a:p>
          <a:p>
            <a:pPr marL="359410" lvl="1" indent="-179705"/>
            <a:r>
              <a:rPr lang="nl-NL" sz="1100"/>
              <a:t>Tracé vergunningen verkrijgen/zakelijk recht vestigen van 5.4 naar 3.1</a:t>
            </a:r>
            <a:endParaRPr lang="nl-NL" sz="1100">
              <a:cs typeface="Arial"/>
            </a:endParaRPr>
          </a:p>
          <a:p>
            <a:pPr marL="359410" lvl="1" indent="-179705"/>
            <a:r>
              <a:rPr lang="nl-NL" sz="1100"/>
              <a:t>Graafschade voorkomen van 5.4 naar 3.2</a:t>
            </a:r>
            <a:endParaRPr lang="nl-NL" sz="1100">
              <a:cs typeface="Arial"/>
            </a:endParaRPr>
          </a:p>
          <a:p>
            <a:pPr marL="359410" lvl="1" indent="-179705">
              <a:buClr>
                <a:srgbClr val="005F87"/>
              </a:buClr>
            </a:pPr>
            <a:r>
              <a:rPr lang="nl-NL" sz="1100">
                <a:cs typeface="Arial"/>
              </a:rPr>
              <a:t>Samenvoegen 3.1.3 en 3.1.4; 3.2.3 en 3.2.4.</a:t>
            </a:r>
            <a:endParaRPr lang="nl-NL" sz="1100"/>
          </a:p>
          <a:p>
            <a:pPr marL="179705" indent="-179705"/>
            <a:r>
              <a:rPr lang="nl-NL" sz="1200" err="1"/>
              <a:t>Capabilities</a:t>
            </a:r>
            <a:r>
              <a:rPr lang="nl-NL" sz="1200"/>
              <a:t> en bedrijfsobjecten in marktfacilitering geherstructureerd om beter aan te sluiten op wet- en regelgeving/codes, o.a.</a:t>
            </a:r>
            <a:endParaRPr lang="nl-NL" sz="1200">
              <a:cs typeface="Arial"/>
            </a:endParaRPr>
          </a:p>
          <a:p>
            <a:pPr marL="359410" lvl="1" indent="-179705"/>
            <a:r>
              <a:rPr lang="nl-NL" sz="1100"/>
              <a:t>Onderscheid tussen Marktpartijen bedienen en relaties onderhouden, Markt data beheren, Marktprocessen uitvoeren/faciliteren, Delen van marktdata faciliteren. </a:t>
            </a:r>
            <a:endParaRPr lang="nl-NL" sz="1100">
              <a:cs typeface="Arial"/>
            </a:endParaRPr>
          </a:p>
          <a:p>
            <a:pPr marL="359410" lvl="1" indent="-179705"/>
            <a:r>
              <a:rPr lang="nl-NL" sz="1100" err="1"/>
              <a:t>Flex</a:t>
            </a:r>
            <a:r>
              <a:rPr lang="nl-NL" sz="1100"/>
              <a:t> benutten </a:t>
            </a:r>
            <a:r>
              <a:rPr lang="nl-NL" sz="1100" err="1"/>
              <a:t>capabilities</a:t>
            </a:r>
            <a:r>
              <a:rPr lang="nl-NL" sz="1100"/>
              <a:t> aangesloten op bedrijfsobjecten en ondergebracht in Marktprocessen uitvoeren/faciliteren: 6.3.5: </a:t>
            </a:r>
            <a:r>
              <a:rPr lang="nl-NL" sz="1100" err="1"/>
              <a:t>Opregel</a:t>
            </a:r>
            <a:r>
              <a:rPr lang="nl-NL" sz="1100"/>
              <a:t>- en afregelbehoefte communiceren; 6.3.6  </a:t>
            </a:r>
            <a:r>
              <a:rPr lang="nl-NL" sz="1100" err="1"/>
              <a:t>Opregel</a:t>
            </a:r>
            <a:r>
              <a:rPr lang="nl-NL" sz="1100"/>
              <a:t>- en afregelaanbod beheren.</a:t>
            </a:r>
            <a:endParaRPr lang="nl-NL" sz="1100">
              <a:cs typeface="Arial"/>
            </a:endParaRPr>
          </a:p>
          <a:p>
            <a:pPr marL="179705" indent="-179705"/>
            <a:r>
              <a:rPr lang="nl-NL" sz="1200"/>
              <a:t>Engelse vertaling van </a:t>
            </a:r>
            <a:r>
              <a:rPr lang="nl-NL" sz="1200" err="1"/>
              <a:t>capabilities</a:t>
            </a:r>
            <a:r>
              <a:rPr lang="nl-NL" sz="1200"/>
              <a:t>, </a:t>
            </a:r>
            <a:r>
              <a:rPr lang="nl-NL" sz="1200" err="1"/>
              <a:t>capability</a:t>
            </a:r>
            <a:r>
              <a:rPr lang="nl-NL" sz="1200"/>
              <a:t> omschrijvingen en bedrijfsobjecten toegevoegd.</a:t>
            </a:r>
          </a:p>
          <a:p>
            <a:pPr marL="179705" indent="-179705"/>
            <a:r>
              <a:rPr lang="nl-NL" sz="1200">
                <a:cs typeface="Arial"/>
              </a:rPr>
              <a:t>Voorbeelden uit </a:t>
            </a:r>
            <a:r>
              <a:rPr lang="nl-NL" sz="1200" err="1">
                <a:cs typeface="Arial"/>
              </a:rPr>
              <a:t>capability</a:t>
            </a:r>
            <a:r>
              <a:rPr lang="nl-NL" sz="1200">
                <a:cs typeface="Arial"/>
              </a:rPr>
              <a:t> namen verwijderd en opgenomen in de omschrijving.</a:t>
            </a:r>
          </a:p>
          <a:p>
            <a:pPr marL="179705" indent="-179705"/>
            <a:r>
              <a:rPr lang="nl-NL" sz="1200"/>
              <a:t>Modelpresentatie ontdaan van dubbele vastleggingen. </a:t>
            </a:r>
            <a:endParaRPr lang="nl-NL" sz="1200">
              <a:cs typeface="Arial"/>
            </a:endParaRPr>
          </a:p>
          <a:p>
            <a:pPr marL="179705" indent="-179705"/>
            <a:r>
              <a:rPr lang="nl-NL" sz="1200"/>
              <a:t>Excel presentatie vorm aangepast (samenhang, toegankelijkheid).</a:t>
            </a:r>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endParaRPr lang="nl-NL" sz="1100">
              <a:cs typeface="Arial"/>
            </a:endParaRPr>
          </a:p>
          <a:p>
            <a:pPr marL="0" indent="0">
              <a:buNone/>
            </a:pPr>
            <a:endParaRPr lang="nl-NL" sz="1200"/>
          </a:p>
        </p:txBody>
      </p:sp>
    </p:spTree>
    <p:extLst>
      <p:ext uri="{BB962C8B-B14F-4D97-AF65-F5344CB8AC3E}">
        <p14:creationId xmlns:p14="http://schemas.microsoft.com/office/powerpoint/2010/main" val="1378482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47995" y="1568905"/>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60849" y="2913858"/>
            <a:ext cx="2211336" cy="115512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168949"/>
            <a:ext cx="2210730" cy="698021"/>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41859" y="3106218"/>
          <a:ext cx="2351065" cy="96276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327846"/>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55814" y="1711342"/>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61365"/>
          <a:ext cx="2241031" cy="1069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(telefoon, email, website,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social</a:t>
                      </a:r>
                      <a:r>
                        <a:rPr kumimoji="0" lang="nl-NL" sz="700" b="0" i="0" u="none" strike="noStrike" kern="1200" cap="none" spc="0" normalizeH="0" baseline="0">
                          <a:ln>
                            <a:noFill/>
                          </a:ln>
                          <a:solidFill>
                            <a:srgbClr val="000000"/>
                          </a:solidFill>
                          <a:effectLst/>
                          <a:uLnTx/>
                          <a:uFillTx/>
                          <a:latin typeface="Microsoft JhengHei Light"/>
                          <a:ea typeface="+mn-ea"/>
                          <a:cs typeface="+mn-cs"/>
                        </a:rPr>
                        <a:t> media etc.) aan klanten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2"/>
            <a:ext cx="2213824" cy="953681"/>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2.3. Transport-, distributie- en schakelplannen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2.1. Energietransport en -distributie besturen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2.2. Energietransport en -distributie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59331" y="2647037"/>
          <a:ext cx="2294899" cy="66300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35181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en distributie plannen opstellen </a:t>
                      </a:r>
                      <a:r>
                        <a:rPr lang="nl-NL" sz="700"/>
                        <a:t>(</a:t>
                      </a:r>
                      <a:r>
                        <a:rPr kumimoji="0" lang="nl-NL" sz="700" b="0" i="0" u="none" strike="noStrike" kern="1200" cap="none" spc="0" normalizeH="0" baseline="0">
                          <a:ln>
                            <a:noFill/>
                          </a:ln>
                          <a:solidFill>
                            <a:srgbClr val="000000"/>
                          </a:solidFill>
                          <a:effectLst/>
                          <a:uLnTx/>
                          <a:uFillTx/>
                          <a:latin typeface="Microsoft JhengHei Light"/>
                          <a:ea typeface="+mn-ea"/>
                          <a:cs typeface="+mn-cs"/>
                        </a:rPr>
                        <a:t>inclusief optimaliseren capaciteit/voorkomen congestie, balanshandhaving)</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3" name="Tabel 3">
            <a:extLst>
              <a:ext uri="{FF2B5EF4-FFF2-40B4-BE49-F238E27FC236}">
                <a16:creationId xmlns:a16="http://schemas.microsoft.com/office/drawing/2014/main" id="{6E2C4377-8EB2-4FF7-8DA0-8EF8EB8FB284}"/>
              </a:ext>
            </a:extLst>
          </p:cNvPr>
          <p:cNvGraphicFramePr>
            <a:graphicFrameLocks noGrp="1"/>
          </p:cNvGraphicFramePr>
          <p:nvPr/>
        </p:nvGraphicFramePr>
        <p:xfrm>
          <a:off x="12666538" y="1579200"/>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Verstoringen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'Analyse en herstel van verstoring'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Verstoring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Energiestromen herstellen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energienetten initiëren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68927" y="441583"/>
          <a:ext cx="2221015" cy="962760"/>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en -distributie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energienet 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Energiestromen besturen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(schakelen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 en –distributie</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3914133"/>
            <a:ext cx="2236130" cy="128651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271748"/>
            <a:ext cx="2236131" cy="162366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6"/>
            <a:ext cx="2236131" cy="1963608"/>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1343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167735084"/>
              </p:ext>
            </p:extLst>
          </p:nvPr>
        </p:nvGraphicFramePr>
        <p:xfrm>
          <a:off x="14889940" y="2434264"/>
          <a:ext cx="2445559" cy="147120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 en 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Alternatieven voor mitigatie kwaliteitsrisico analyseren</a:t>
                      </a:r>
                    </a:p>
                  </a:txBody>
                  <a:tcPr marL="68580" marR="68580" marT="21600" marB="21600"/>
                </a:tc>
                <a:extLst>
                  <a:ext uri="{0D108BD9-81ED-4DB2-BD59-A6C34878D82A}">
                    <a16:rowId xmlns:a16="http://schemas.microsoft.com/office/drawing/2014/main" val="3523326302"/>
                  </a:ext>
                </a:extLst>
              </a:tr>
              <a:tr h="152823">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Mitigerende maatregel voor kwaliteitsrisico bepalen</a:t>
                      </a:r>
                    </a:p>
                  </a:txBody>
                  <a:tcPr marL="68580" marR="68580" marT="21600" marB="21600"/>
                </a:tc>
                <a:extLst>
                  <a:ext uri="{0D108BD9-81ED-4DB2-BD59-A6C34878D82A}">
                    <a16:rowId xmlns:a16="http://schemas.microsoft.com/office/drawing/2014/main" val="1625242384"/>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..5.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Storingen onderzoeken</a:t>
                      </a:r>
                    </a:p>
                  </a:txBody>
                  <a:tcPr marL="68580" marR="68580" marT="21600" marB="21600"/>
                </a:tc>
                <a:extLst>
                  <a:ext uri="{0D108BD9-81ED-4DB2-BD59-A6C34878D82A}">
                    <a16:rowId xmlns:a16="http://schemas.microsoft.com/office/drawing/2014/main" val="2571958378"/>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2436107033"/>
              </p:ext>
            </p:extLst>
          </p:nvPr>
        </p:nvGraphicFramePr>
        <p:xfrm>
          <a:off x="14889941" y="558623"/>
          <a:ext cx="2445559" cy="171667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Alternatieven voor mitigatie risico  op capaciteit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en/of functionaliteit analyseren</a:t>
                      </a:r>
                    </a:p>
                  </a:txBody>
                  <a:tcPr marL="68580" marR="0" marT="21600" marB="21600"/>
                </a:tc>
                <a:extLst>
                  <a:ext uri="{0D108BD9-81ED-4DB2-BD59-A6C34878D82A}">
                    <a16:rowId xmlns:a16="http://schemas.microsoft.com/office/drawing/2014/main" val="1625242384"/>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Mitigatie maatregelen op capaciteit en/of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functionaliteit bepalen </a:t>
                      </a:r>
                    </a:p>
                  </a:txBody>
                  <a:tcPr marL="68580" marR="0" marT="21600" marB="21600"/>
                </a:tc>
                <a:extLst>
                  <a:ext uri="{0D108BD9-81ED-4DB2-BD59-A6C34878D82A}">
                    <a16:rowId xmlns:a16="http://schemas.microsoft.com/office/drawing/2014/main" val="3100095967"/>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..5.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Energienetten aanpassingen functioneel ontwerpen</a:t>
                      </a:r>
                    </a:p>
                  </a:txBody>
                  <a:tcPr marL="68580" marR="0" marT="21600" marB="21600"/>
                </a:tc>
                <a:extLst>
                  <a:ext uri="{0D108BD9-81ED-4DB2-BD59-A6C34878D82A}">
                    <a16:rowId xmlns:a16="http://schemas.microsoft.com/office/drawing/2014/main" val="2140771595"/>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Opdracht voor uitvoeren van netaanpassing verstrekken en bewaken</a:t>
                      </a:r>
                    </a:p>
                  </a:txBody>
                  <a:tcPr marL="68580" marR="0" marT="21600" marB="21600"/>
                </a:tc>
                <a:extLst>
                  <a:ext uri="{0D108BD9-81ED-4DB2-BD59-A6C34878D82A}">
                    <a16:rowId xmlns:a16="http://schemas.microsoft.com/office/drawing/2014/main" val="1943951726"/>
                  </a:ext>
                </a:extLst>
              </a:tr>
            </a:tbl>
          </a:graphicData>
        </a:graphic>
      </p:graphicFrame>
      <p:sp>
        <p:nvSpPr>
          <p:cNvPr id="75" name="Afgeronde rechthoek 13">
            <a:extLst>
              <a:ext uri="{FF2B5EF4-FFF2-40B4-BE49-F238E27FC236}">
                <a16:creationId xmlns:a16="http://schemas.microsoft.com/office/drawing/2014/main" id="{4CFB02D9-3954-4D76-8CF5-278E8F3480C2}"/>
              </a:ext>
            </a:extLst>
          </p:cNvPr>
          <p:cNvSpPr/>
          <p:nvPr/>
        </p:nvSpPr>
        <p:spPr>
          <a:xfrm>
            <a:off x="12685643" y="4300840"/>
            <a:ext cx="2220473" cy="902166"/>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4.3. Metingen van energiestromen en -netten ter beschikking stellen</a:t>
            </a:r>
          </a:p>
        </p:txBody>
      </p:sp>
      <p:sp>
        <p:nvSpPr>
          <p:cNvPr id="77" name="Afgeronde rechthoek 11">
            <a:extLst>
              <a:ext uri="{FF2B5EF4-FFF2-40B4-BE49-F238E27FC236}">
                <a16:creationId xmlns:a16="http://schemas.microsoft.com/office/drawing/2014/main" id="{D1111A7D-3EFB-4B86-84B5-EF1CFA354083}"/>
              </a:ext>
            </a:extLst>
          </p:cNvPr>
          <p:cNvSpPr/>
          <p:nvPr/>
        </p:nvSpPr>
        <p:spPr>
          <a:xfrm>
            <a:off x="10447995" y="4109039"/>
            <a:ext cx="2209837" cy="1082823"/>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4.1. Metingen van energiestromen en -netten beschikbaar krijgen</a:t>
            </a:r>
          </a:p>
        </p:txBody>
      </p:sp>
      <p:graphicFrame>
        <p:nvGraphicFramePr>
          <p:cNvPr id="79" name="Tabel 3">
            <a:extLst>
              <a:ext uri="{FF2B5EF4-FFF2-40B4-BE49-F238E27FC236}">
                <a16:creationId xmlns:a16="http://schemas.microsoft.com/office/drawing/2014/main" id="{31D4F3FB-5444-4E7E-90C9-4C7039C300CE}"/>
              </a:ext>
            </a:extLst>
          </p:cNvPr>
          <p:cNvGraphicFramePr>
            <a:graphicFrameLocks noGrp="1"/>
          </p:cNvGraphicFramePr>
          <p:nvPr/>
        </p:nvGraphicFramePr>
        <p:xfrm>
          <a:off x="12644572" y="4685448"/>
          <a:ext cx="2371347" cy="513120"/>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van energiestromen en -netten direct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623793983"/>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Op afroep metingen van energiestromen 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-netten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capablilities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81" name="Tabel 3">
            <a:extLst>
              <a:ext uri="{FF2B5EF4-FFF2-40B4-BE49-F238E27FC236}">
                <a16:creationId xmlns:a16="http://schemas.microsoft.com/office/drawing/2014/main" id="{04D0E183-74EB-4853-AD2F-0D94740CE357}"/>
              </a:ext>
            </a:extLst>
          </p:cNvPr>
          <p:cNvGraphicFramePr>
            <a:graphicFrameLocks noGrp="1"/>
          </p:cNvGraphicFramePr>
          <p:nvPr/>
        </p:nvGraphicFramePr>
        <p:xfrm>
          <a:off x="10408808" y="4406866"/>
          <a:ext cx="2394128" cy="769680"/>
        </p:xfrm>
        <a:graphic>
          <a:graphicData uri="http://schemas.openxmlformats.org/drawingml/2006/table">
            <a:tbl>
              <a:tblPr>
                <a:tableStyleId>{2D5ABB26-0587-4C30-8999-92F81FD0307C}</a:tableStyleId>
              </a:tblPr>
              <a:tblGrid>
                <a:gridCol w="2394128">
                  <a:extLst>
                    <a:ext uri="{9D8B030D-6E8A-4147-A177-3AD203B41FA5}">
                      <a16:colId xmlns:a16="http://schemas.microsoft.com/office/drawing/2014/main" val="4109487623"/>
                    </a:ext>
                  </a:extLst>
                </a:gridCol>
              </a:tblGrid>
              <a:tr h="351810">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Energiestromen en -netten waarnemen (net doorstroom, functie performance, asset eigenschap) en omzetten in metingen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24894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interpreteerbaar</a:t>
                      </a:r>
                      <a:r>
                        <a:rPr kumimoji="0" lang="nl-NL" sz="700" b="0" i="0" u="none" strike="noStrike" kern="1200" cap="none" spc="0" normalizeH="0" baseline="0">
                          <a:ln>
                            <a:noFill/>
                          </a:ln>
                          <a:solidFill>
                            <a:srgbClr val="000000"/>
                          </a:solidFill>
                          <a:effectLst/>
                          <a:uLnTx/>
                          <a:uFillTx/>
                          <a:latin typeface="Microsoft JhengHei Light"/>
                          <a:ea typeface="+mn-ea"/>
                          <a:cs typeface="+mn-cs"/>
                        </a:rPr>
                        <a:t> maken (technisch /protocol)</a:t>
                      </a:r>
                    </a:p>
                  </a:txBody>
                  <a:tcPr marL="68580" marR="68580" marT="21600" marB="21600"/>
                </a:tc>
                <a:extLst>
                  <a:ext uri="{0D108BD9-81ED-4DB2-BD59-A6C34878D82A}">
                    <a16:rowId xmlns:a16="http://schemas.microsoft.com/office/drawing/2014/main" val="1625242384"/>
                  </a:ext>
                </a:extLst>
              </a:tr>
            </a:tbl>
          </a:graphicData>
        </a:graphic>
      </p:graphicFrame>
      <p:sp>
        <p:nvSpPr>
          <p:cNvPr id="83" name="Afgeronde rechthoek 16">
            <a:extLst>
              <a:ext uri="{FF2B5EF4-FFF2-40B4-BE49-F238E27FC236}">
                <a16:creationId xmlns:a16="http://schemas.microsoft.com/office/drawing/2014/main" id="{9DDEC562-3BB4-4E2B-8A8E-B500101FA20D}"/>
              </a:ext>
            </a:extLst>
          </p:cNvPr>
          <p:cNvSpPr/>
          <p:nvPr/>
        </p:nvSpPr>
        <p:spPr>
          <a:xfrm>
            <a:off x="12685643" y="3367442"/>
            <a:ext cx="2212412" cy="889871"/>
          </a:xfrm>
          <a:prstGeom prst="roundRect">
            <a:avLst>
              <a:gd name="adj" fmla="val 6769"/>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highlight>
                  <a:srgbClr val="FF0000"/>
                </a:highlight>
                <a:latin typeface="Microsoft JhengHei Light"/>
              </a:rPr>
              <a:t>4.2. Metingen valideren en verwerkbaar maken</a:t>
            </a:r>
            <a:r>
              <a:rPr lang="nl-NL" sz="750" b="1">
                <a:solidFill>
                  <a:srgbClr val="080808"/>
                </a:solidFill>
                <a:latin typeface="Microsoft JhengHei Light"/>
              </a:rPr>
              <a:t> </a:t>
            </a:r>
          </a:p>
        </p:txBody>
      </p:sp>
      <p:graphicFrame>
        <p:nvGraphicFramePr>
          <p:cNvPr id="85" name="Tabel 3">
            <a:extLst>
              <a:ext uri="{FF2B5EF4-FFF2-40B4-BE49-F238E27FC236}">
                <a16:creationId xmlns:a16="http://schemas.microsoft.com/office/drawing/2014/main" id="{6A5FD81C-9954-49BC-B68E-A6EBC61F4A55}"/>
              </a:ext>
            </a:extLst>
          </p:cNvPr>
          <p:cNvGraphicFramePr>
            <a:graphicFrameLocks noGrp="1"/>
          </p:cNvGraphicFramePr>
          <p:nvPr>
            <p:extLst>
              <p:ext uri="{D42A27DB-BD31-4B8C-83A1-F6EECF244321}">
                <p14:modId xmlns:p14="http://schemas.microsoft.com/office/powerpoint/2010/main" val="2096066323"/>
              </p:ext>
            </p:extLst>
          </p:nvPr>
        </p:nvGraphicFramePr>
        <p:xfrm>
          <a:off x="12681109" y="3606392"/>
          <a:ext cx="2245017" cy="556320"/>
        </p:xfrm>
        <a:graphic>
          <a:graphicData uri="http://schemas.openxmlformats.org/drawingml/2006/table">
            <a:tbl>
              <a:tblPr>
                <a:tableStyleId>{2D5ABB26-0587-4C30-8999-92F81FD0307C}</a:tableStyleId>
              </a:tblPr>
              <a:tblGrid>
                <a:gridCol w="2245017">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highlight>
                            <a:srgbClr val="FF0000"/>
                          </a:highlight>
                          <a:uLnTx/>
                          <a:uFillTx/>
                          <a:latin typeface="Microsoft JhengHei Light"/>
                          <a:ea typeface="+mn-ea"/>
                          <a:cs typeface="+mn-cs"/>
                        </a:rPr>
                        <a:t>..1. Metingen identificeerbaar maken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toetsen aan geldigheidsregels</a:t>
                      </a:r>
                    </a:p>
                  </a:txBody>
                  <a:tcPr marL="68580" marR="68580" marT="21600" marB="21600"/>
                </a:tc>
                <a:extLst>
                  <a:ext uri="{0D108BD9-81ED-4DB2-BD59-A6C34878D82A}">
                    <a16:rowId xmlns:a16="http://schemas.microsoft.com/office/drawing/2014/main" val="3523326302"/>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voorzien van metadata, bijvoorbeeld</a:t>
                      </a:r>
                      <a:b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  datum en tijd, kwaliteitsidentificatie en dergelijke</a:t>
                      </a:r>
                    </a:p>
                  </a:txBody>
                  <a:tcPr marL="68580" marR="68580" marT="21600" marB="21600"/>
                </a:tc>
                <a:extLst>
                  <a:ext uri="{0D108BD9-81ED-4DB2-BD59-A6C34878D82A}">
                    <a16:rowId xmlns:a16="http://schemas.microsoft.com/office/drawing/2014/main" val="1625242384"/>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211866" y="1637866"/>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21186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211866" y="854290"/>
            <a:ext cx="2213538" cy="764660"/>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198135" y="1815259"/>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Voor- en detailontwerpen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 van werkzaamheden voorbereiden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Energienet 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energienet 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172749" y="1024911"/>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19440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445356" y="275868"/>
            <a:ext cx="2199936" cy="1128953"/>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graphicFrame>
        <p:nvGraphicFramePr>
          <p:cNvPr id="105" name="Tabel 3">
            <a:extLst>
              <a:ext uri="{FF2B5EF4-FFF2-40B4-BE49-F238E27FC236}">
                <a16:creationId xmlns:a16="http://schemas.microsoft.com/office/drawing/2014/main" id="{EC712564-8D46-4406-B08E-33E88777B0A5}"/>
              </a:ext>
            </a:extLst>
          </p:cNvPr>
          <p:cNvGraphicFramePr>
            <a:graphicFrameLocks noGrp="1"/>
          </p:cNvGraphicFramePr>
          <p:nvPr>
            <p:extLst>
              <p:ext uri="{D42A27DB-BD31-4B8C-83A1-F6EECF244321}">
                <p14:modId xmlns:p14="http://schemas.microsoft.com/office/powerpoint/2010/main" val="1534277181"/>
              </p:ext>
            </p:extLst>
          </p:nvPr>
        </p:nvGraphicFramePr>
        <p:xfrm>
          <a:off x="19434423" y="605395"/>
          <a:ext cx="2199936" cy="812880"/>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Verzoek van marktpartijen aannemen en afhandelen</a:t>
                      </a:r>
                    </a:p>
                  </a:txBody>
                  <a:tcPr marL="68580" marR="68580" marT="21600" marB="21600"/>
                </a:tc>
                <a:extLst>
                  <a:ext uri="{0D108BD9-81ED-4DB2-BD59-A6C34878D82A}">
                    <a16:rowId xmlns:a16="http://schemas.microsoft.com/office/drawing/2014/main" val="3360572625"/>
                  </a:ext>
                </a:extLst>
              </a:tr>
              <a:tr h="24894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Marktprocedures uitvoeren (zoals switchen, verhuizen, faillissement leverancier)</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Energie voorspellingen uitwisselen (nominatie)</a:t>
                      </a:r>
                    </a:p>
                  </a:txBody>
                  <a:tcPr marL="68580" marR="68580" marT="21600" marB="21600"/>
                </a:tc>
                <a:extLst>
                  <a:ext uri="{0D108BD9-81ED-4DB2-BD59-A6C34878D82A}">
                    <a16:rowId xmlns:a16="http://schemas.microsoft.com/office/drawing/2014/main" val="2265448905"/>
                  </a:ext>
                </a:extLst>
              </a:tr>
            </a:tbl>
          </a:graphicData>
        </a:graphic>
      </p:graphicFrame>
      <p:sp>
        <p:nvSpPr>
          <p:cNvPr id="107" name="Afgeronde rechthoek 18">
            <a:extLst>
              <a:ext uri="{FF2B5EF4-FFF2-40B4-BE49-F238E27FC236}">
                <a16:creationId xmlns:a16="http://schemas.microsoft.com/office/drawing/2014/main" id="{B6F6A372-C214-4295-BD78-8852006568A1}"/>
              </a:ext>
            </a:extLst>
          </p:cNvPr>
          <p:cNvSpPr/>
          <p:nvPr/>
        </p:nvSpPr>
        <p:spPr>
          <a:xfrm>
            <a:off x="19445356" y="1434822"/>
            <a:ext cx="2199936" cy="908770"/>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445356" y="4606836"/>
            <a:ext cx="2199936" cy="585026"/>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6.5. Marktdata distribueren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475639" y="4813997"/>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stellen aan partijen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aan derden beschikbaar stellen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1709819637"/>
              </p:ext>
            </p:extLst>
          </p:nvPr>
        </p:nvGraphicFramePr>
        <p:xfrm>
          <a:off x="19447631" y="1653742"/>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t>
                      </a:r>
                      <a:r>
                        <a:rPr kumimoji="0" lang="nl-NL" sz="700" b="0" i="0" u="none" strike="noStrike" kern="1200" cap="none" spc="0" normalizeH="0" baseline="0">
                          <a:ln>
                            <a:noFill/>
                          </a:ln>
                          <a:solidFill>
                            <a:srgbClr val="080808"/>
                          </a:solidFill>
                          <a:effectLst/>
                          <a:highlight>
                            <a:srgbClr val="FF0000"/>
                          </a:highlight>
                          <a:uLnTx/>
                          <a:uFillTx/>
                          <a:latin typeface="Microsoft JhengHei Light"/>
                          <a:ea typeface="+mn-ea"/>
                          <a:cs typeface="+mn-cs"/>
                        </a:rPr>
                        <a:t>/allocatiepunten</a:t>
                      </a:r>
                      <a:r>
                        <a:rPr kumimoji="0" lang="nl-NL" sz="700" b="0" i="0" u="none" strike="noStrike" kern="1200" cap="none" spc="0" normalizeH="0" baseline="0">
                          <a:ln>
                            <a:noFill/>
                          </a:ln>
                          <a:solidFill>
                            <a:srgbClr val="080808"/>
                          </a:solidFill>
                          <a:effectLs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Productie- en verbruikseenheden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Toestemming van consumenten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Flexaanbod</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445356" y="2370636"/>
            <a:ext cx="2199936" cy="1572714"/>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6.3. Energiestromen berekenen en toerekenen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706886437"/>
              </p:ext>
            </p:extLst>
          </p:nvPr>
        </p:nvGraphicFramePr>
        <p:xfrm>
          <a:off x="19439153" y="2629946"/>
          <a:ext cx="2221513" cy="128280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FF"/>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Alloceren door energiestromen aan marktpartijen toe te wijzen.</a:t>
                      </a:r>
                    </a:p>
                  </a:txBody>
                  <a:tcPr marL="68580" marR="68580" marT="21600" marB="21600"/>
                </a:tc>
                <a:extLst>
                  <a:ext uri="{0D108BD9-81ED-4DB2-BD59-A6C34878D82A}">
                    <a16:rowId xmlns:a16="http://schemas.microsoft.com/office/drawing/2014/main" val="3623793983"/>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Reconciliëren door energiestromen aan marktpartijen toe te wijzen.</a:t>
                      </a:r>
                    </a:p>
                  </a:txBody>
                  <a:tcPr marL="68580" marR="68580" marT="21600" marB="21600"/>
                </a:tc>
                <a:extLst>
                  <a:ext uri="{0D108BD9-81ED-4DB2-BD59-A6C34878D82A}">
                    <a16:rowId xmlns:a16="http://schemas.microsoft.com/office/drawing/2014/main" val="3523326302"/>
                  </a:ext>
                </a:extLst>
              </a:tr>
              <a:tr h="35181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Overige berekeningen uitvoeren zoals standaard jaarverbruik bepaling,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afdrachtverplichting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settlement</a:t>
                      </a:r>
                      <a:endPar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aansluitingen bewaken / verminderen</a:t>
                      </a:r>
                    </a:p>
                  </a:txBody>
                  <a:tcPr marL="68580" marR="68580" marT="21600" marB="21600"/>
                </a:tc>
                <a:extLst>
                  <a:ext uri="{0D108BD9-81ED-4DB2-BD59-A6C34878D82A}">
                    <a16:rowId xmlns:a16="http://schemas.microsoft.com/office/drawing/2014/main" val="80610892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23875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ondersteunen</a:t>
            </a:r>
          </a:p>
        </p:txBody>
      </p:sp>
      <p:sp>
        <p:nvSpPr>
          <p:cNvPr id="47" name="Afgeronde rechthoek 18">
            <a:extLst>
              <a:ext uri="{FF2B5EF4-FFF2-40B4-BE49-F238E27FC236}">
                <a16:creationId xmlns:a16="http://schemas.microsoft.com/office/drawing/2014/main" id="{758D0FF0-F275-4B91-A6DB-560F0CDEB674}"/>
              </a:ext>
            </a:extLst>
          </p:cNvPr>
          <p:cNvSpPr/>
          <p:nvPr/>
        </p:nvSpPr>
        <p:spPr>
          <a:xfrm>
            <a:off x="19445356" y="3974920"/>
            <a:ext cx="2199936" cy="596171"/>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6.4. </a:t>
            </a:r>
            <a:r>
              <a:rPr lang="nl-NL" sz="750" b="1" kern="0" err="1">
                <a:solidFill>
                  <a:srgbClr val="080808"/>
                </a:solidFill>
                <a:highlight>
                  <a:srgbClr val="FF0000"/>
                </a:highlight>
                <a:latin typeface="Microsoft JhengHei Light"/>
              </a:rPr>
              <a:t>Marktflex</a:t>
            </a:r>
            <a:r>
              <a:rPr lang="nl-NL" sz="750" b="1" kern="0">
                <a:solidFill>
                  <a:srgbClr val="080808"/>
                </a:solidFill>
                <a:highlight>
                  <a:srgbClr val="FF0000"/>
                </a:highlight>
                <a:latin typeface="Microsoft JhengHei Light"/>
              </a:rPr>
              <a:t> benutten</a:t>
            </a:r>
          </a:p>
        </p:txBody>
      </p:sp>
      <p:graphicFrame>
        <p:nvGraphicFramePr>
          <p:cNvPr id="48" name="Tabel 3">
            <a:extLst>
              <a:ext uri="{FF2B5EF4-FFF2-40B4-BE49-F238E27FC236}">
                <a16:creationId xmlns:a16="http://schemas.microsoft.com/office/drawing/2014/main" id="{225AE6DF-FE91-48A7-8DB9-2CAF48800454}"/>
              </a:ext>
            </a:extLst>
          </p:cNvPr>
          <p:cNvGraphicFramePr>
            <a:graphicFrameLocks noGrp="1"/>
          </p:cNvGraphicFramePr>
          <p:nvPr>
            <p:extLst>
              <p:ext uri="{D42A27DB-BD31-4B8C-83A1-F6EECF244321}">
                <p14:modId xmlns:p14="http://schemas.microsoft.com/office/powerpoint/2010/main" val="523026318"/>
              </p:ext>
            </p:extLst>
          </p:nvPr>
        </p:nvGraphicFramePr>
        <p:xfrm>
          <a:off x="19456247" y="4198461"/>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..1.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Flexvraag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 congestie communiceren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..2.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Marktflex</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afroepen</a:t>
                      </a:r>
                    </a:p>
                  </a:txBody>
                  <a:tcPr marL="68580" marR="68580" marT="21600" marB="21600"/>
                </a:tc>
                <a:extLst>
                  <a:ext uri="{0D108BD9-81ED-4DB2-BD59-A6C34878D82A}">
                    <a16:rowId xmlns:a16="http://schemas.microsoft.com/office/drawing/2014/main" val="3523326302"/>
                  </a:ext>
                </a:extLst>
              </a:tr>
            </a:tbl>
          </a:graphicData>
        </a:graphic>
      </p:graphicFrame>
      <p:sp>
        <p:nvSpPr>
          <p:cNvPr id="87" name="Afgeronde rechthoek 13">
            <a:extLst>
              <a:ext uri="{FF2B5EF4-FFF2-40B4-BE49-F238E27FC236}">
                <a16:creationId xmlns:a16="http://schemas.microsoft.com/office/drawing/2014/main" id="{7675AAC2-4905-4DB9-9FEE-5CC5A65E01DD}"/>
              </a:ext>
            </a:extLst>
          </p:cNvPr>
          <p:cNvSpPr/>
          <p:nvPr/>
        </p:nvSpPr>
        <p:spPr>
          <a:xfrm>
            <a:off x="17211866" y="3430026"/>
            <a:ext cx="2209767" cy="1761836"/>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2846351423"/>
              </p:ext>
            </p:extLst>
          </p:nvPr>
        </p:nvGraphicFramePr>
        <p:xfrm>
          <a:off x="17209928" y="3645519"/>
          <a:ext cx="2260405" cy="15622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..7. Vergunningen verkrijgen/zakelijk recht vestigen</a:t>
                      </a:r>
                    </a:p>
                  </a:txBody>
                  <a:tcPr marL="68580" marR="68580" marT="21600" marB="21600"/>
                </a:tc>
                <a:extLst>
                  <a:ext uri="{0D108BD9-81ED-4DB2-BD59-A6C34878D82A}">
                    <a16:rowId xmlns:a16="http://schemas.microsoft.com/office/drawing/2014/main" val="249714797"/>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..8. Omgevingsanalyses (bodemgesteldheid, asbest, flora/fauna, …) verrichten</a:t>
                      </a:r>
                    </a:p>
                  </a:txBody>
                  <a:tcPr marL="68580" marR="68580" marT="21600" marB="21600"/>
                </a:tc>
                <a:extLst>
                  <a:ext uri="{0D108BD9-81ED-4DB2-BD59-A6C34878D82A}">
                    <a16:rowId xmlns:a16="http://schemas.microsoft.com/office/drawing/2014/main" val="2140771595"/>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..9. Graafschade voorkomen</a:t>
                      </a:r>
                    </a:p>
                  </a:txBody>
                  <a:tcPr marL="68580" marR="68580" marT="21600" marB="21600"/>
                </a:tc>
                <a:extLst>
                  <a:ext uri="{0D108BD9-81ED-4DB2-BD59-A6C34878D82A}">
                    <a16:rowId xmlns:a16="http://schemas.microsoft.com/office/drawing/2014/main" val="1943951726"/>
                  </a:ext>
                </a:extLst>
              </a:tr>
            </a:tbl>
          </a:graphicData>
        </a:graphic>
      </p:graphicFrame>
      <p:sp>
        <p:nvSpPr>
          <p:cNvPr id="5" name="Tekstvak 4">
            <a:extLst>
              <a:ext uri="{FF2B5EF4-FFF2-40B4-BE49-F238E27FC236}">
                <a16:creationId xmlns:a16="http://schemas.microsoft.com/office/drawing/2014/main" id="{84FF3B11-7E00-4F44-8481-A57C3565964D}"/>
              </a:ext>
            </a:extLst>
          </p:cNvPr>
          <p:cNvSpPr txBox="1"/>
          <p:nvPr/>
        </p:nvSpPr>
        <p:spPr>
          <a:xfrm>
            <a:off x="137160" y="30099"/>
            <a:ext cx="6532814" cy="300082"/>
          </a:xfrm>
          <a:prstGeom prst="rect">
            <a:avLst/>
          </a:prstGeom>
          <a:noFill/>
        </p:spPr>
        <p:txBody>
          <a:bodyPr wrap="none" rtlCol="0">
            <a:spAutoFit/>
          </a:bodyPr>
          <a:lstStyle/>
          <a:p>
            <a:r>
              <a:rPr lang="nl-NL"/>
              <a:t>Veranderingen ten opzichte van Versie 1.0: </a:t>
            </a:r>
            <a:r>
              <a:rPr lang="nl-NL">
                <a:highlight>
                  <a:srgbClr val="00FFFF"/>
                </a:highlight>
              </a:rPr>
              <a:t>Verplaatst/samengevoegd</a:t>
            </a:r>
            <a:r>
              <a:rPr lang="nl-NL"/>
              <a:t>; </a:t>
            </a:r>
            <a:r>
              <a:rPr lang="nl-NL">
                <a:highlight>
                  <a:srgbClr val="FF0000"/>
                </a:highlight>
              </a:rPr>
              <a:t>Verwijderd</a:t>
            </a:r>
            <a:r>
              <a:rPr lang="nl-NL"/>
              <a:t>.</a:t>
            </a:r>
          </a:p>
        </p:txBody>
      </p:sp>
      <p:pic>
        <p:nvPicPr>
          <p:cNvPr id="7" name="Afbeelding 6">
            <a:extLst>
              <a:ext uri="{FF2B5EF4-FFF2-40B4-BE49-F238E27FC236}">
                <a16:creationId xmlns:a16="http://schemas.microsoft.com/office/drawing/2014/main" id="{8137B159-C4EF-4066-94FB-DAE2FA757480}"/>
              </a:ext>
            </a:extLst>
          </p:cNvPr>
          <p:cNvPicPr>
            <a:picLocks noChangeAspect="1"/>
          </p:cNvPicPr>
          <p:nvPr/>
        </p:nvPicPr>
        <p:blipFill>
          <a:blip r:embed="rId3"/>
          <a:stretch>
            <a:fillRect/>
          </a:stretch>
        </p:blipFill>
        <p:spPr>
          <a:xfrm>
            <a:off x="0" y="582928"/>
            <a:ext cx="9144000" cy="4485643"/>
          </a:xfrm>
          <a:prstGeom prst="rect">
            <a:avLst/>
          </a:prstGeom>
        </p:spPr>
      </p:pic>
    </p:spTree>
    <p:extLst>
      <p:ext uri="{BB962C8B-B14F-4D97-AF65-F5344CB8AC3E}">
        <p14:creationId xmlns:p14="http://schemas.microsoft.com/office/powerpoint/2010/main" val="2156943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37938" y="1523767"/>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44088" y="2749973"/>
            <a:ext cx="2211336" cy="1515406"/>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094365"/>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25098" y="2937254"/>
          <a:ext cx="2351065" cy="126252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..7.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253262"/>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45757" y="1666204"/>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911799235"/>
              </p:ext>
            </p:extLst>
          </p:nvPr>
        </p:nvGraphicFramePr>
        <p:xfrm>
          <a:off x="10429875" y="435965"/>
          <a:ext cx="2241031" cy="9865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Service verlenen aan klanten</a:t>
                      </a: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2.3. Transport- en bedieningsplannen maken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extLst>
              <p:ext uri="{D42A27DB-BD31-4B8C-83A1-F6EECF244321}">
                <p14:modId xmlns:p14="http://schemas.microsoft.com/office/powerpoint/2010/main" val="1098702992"/>
              </p:ext>
            </p:extLst>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extLst>
              <p:ext uri="{D42A27DB-BD31-4B8C-83A1-F6EECF244321}">
                <p14:modId xmlns:p14="http://schemas.microsoft.com/office/powerpoint/2010/main" val="1154446976"/>
              </p:ext>
            </p:extLst>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183707"/>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64594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3.2. Energienetten </a:t>
            </a:r>
            <a:r>
              <a:rPr kumimoji="0" lang="nl-NL" sz="750" b="1" i="0" u="none" strike="noStrike" kern="0" cap="none" spc="0" normalizeH="0" baseline="0" noProof="0" err="1">
                <a:ln>
                  <a:noFill/>
                </a:ln>
                <a:solidFill>
                  <a:srgbClr val="080808"/>
                </a:solidFill>
                <a:effectLst/>
                <a:uLnTx/>
                <a:uFillTx/>
                <a:latin typeface="Microsoft JhengHei Light"/>
                <a:ea typeface="+mn-ea"/>
                <a:cs typeface="+mn-cs"/>
              </a:rPr>
              <a:t>instandhouden</a:t>
            </a: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extLst>
              <p:ext uri="{D42A27DB-BD31-4B8C-83A1-F6EECF244321}">
                <p14:modId xmlns:p14="http://schemas.microsoft.com/office/powerpoint/2010/main" val="2194885447"/>
              </p:ext>
            </p:extLst>
          </p:nvPr>
        </p:nvGraphicFramePr>
        <p:xfrm>
          <a:off x="14924596" y="43502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a:t>
                      </a:r>
                      <a:r>
                        <a:rPr kumimoji="0" lang="nl-NL" sz="700" b="0" i="0" u="none" strike="noStrike" kern="1200" cap="none" spc="0" normalizeH="0" baseline="0">
                          <a:ln>
                            <a:noFill/>
                          </a:ln>
                          <a:solidFill>
                            <a:srgbClr val="000000"/>
                          </a:solidFill>
                          <a:effectLst/>
                          <a:uLnTx/>
                          <a:uFillTx/>
                          <a:latin typeface="Microsoft JhengHei Light"/>
                          <a:ea typeface="+mn-ea"/>
                          <a:cs typeface="+mn-cs"/>
                        </a:rPr>
                        <a: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47588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1386946172"/>
              </p:ext>
            </p:extLst>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extLst>
              <p:ext uri="{D42A27DB-BD31-4B8C-83A1-F6EECF244321}">
                <p14:modId xmlns:p14="http://schemas.microsoft.com/office/powerpoint/2010/main" val="1459274541"/>
              </p:ext>
            </p:extLst>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a:t>
                      </a:r>
                      <a:r>
                        <a:rPr kumimoji="0" lang="nl-NL" sz="700" b="0" i="0" u="none" strike="noStrike" kern="1200" cap="none" spc="0" normalizeH="0" baseline="0">
                          <a:ln>
                            <a:noFill/>
                          </a:ln>
                          <a:solidFill>
                            <a:srgbClr val="000000"/>
                          </a:solidFill>
                          <a:effectLst/>
                          <a:uLnTx/>
                          <a:uFillTx/>
                          <a:latin typeface="Microsoft JhengHei Light"/>
                          <a:ea typeface="+mn-ea"/>
                          <a:cs typeface="+mn-cs"/>
                        </a:rPr>
                        <a:t>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 </a:t>
                      </a:r>
                      <a:r>
                        <a:rPr kumimoji="0" lang="nl-NL" sz="700" b="0" i="0" u="none" strike="noStrike" kern="1200" cap="none" spc="0" normalizeH="0" baseline="0">
                          <a:ln>
                            <a:noFill/>
                          </a:ln>
                          <a:solidFill>
                            <a:srgbClr val="000000"/>
                          </a:solidFill>
                          <a:effectLst/>
                          <a:uLnTx/>
                          <a:uFillTx/>
                          <a:latin typeface="Microsoft JhengHei Light"/>
                          <a:ea typeface="+mn-ea"/>
                          <a:cs typeface="+mn-cs"/>
                        </a:rPr>
                        <a:t>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6.1. Marktpartijen bedienen en relaties </a:t>
            </a:r>
          </a:p>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onderhouden</a:t>
            </a:r>
            <a:endParaRPr kumimoji="0" lang="nl-NL" sz="750" b="1" i="0" u="none" strike="sngStrike" kern="0" cap="none" spc="0" normalizeH="0" baseline="0" noProof="0">
              <a:ln>
                <a:noFill/>
              </a:ln>
              <a:solidFill>
                <a:srgbClr val="080808"/>
              </a:solidFill>
              <a:effectLst/>
              <a:uLnTx/>
              <a:uFillTx/>
              <a:latin typeface="Microsoft JhengHei Light"/>
              <a:ea typeface="+mn-ea"/>
              <a:cs typeface="+mn-cs"/>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75973"/>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89518"/>
            <a:ext cx="2111244" cy="77342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1003173124"/>
              </p:ext>
            </p:extLst>
          </p:nvPr>
        </p:nvGraphicFramePr>
        <p:xfrm>
          <a:off x="19536599" y="37317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335686471"/>
              </p:ext>
            </p:extLst>
          </p:nvPr>
        </p:nvGraphicFramePr>
        <p:xfrm>
          <a:off x="19508591" y="163050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816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FFFF00"/>
                </a:highlight>
                <a:uLnTx/>
                <a:uFillTx/>
                <a:latin typeface="Microsoft JhengHei Light"/>
                <a:ea typeface="+mn-ea"/>
                <a:cs typeface="+mn-cs"/>
              </a:rPr>
              <a:t>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3566359143"/>
              </p:ext>
            </p:extLst>
          </p:nvPr>
        </p:nvGraphicFramePr>
        <p:xfrm>
          <a:off x="19500113" y="2398044"/>
          <a:ext cx="2221513" cy="113534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r h="149599">
                <a:tc>
                  <a:txBody>
                    <a:bodyPr/>
                    <a:lstStyle/>
                    <a:p>
                      <a:pPr marL="179388" indent="-179388"/>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40385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ondersteunen</a:t>
            </a: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325867"/>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solidFill>
                <a:effectLst/>
                <a:uLnTx/>
                <a:uFillTx/>
                <a:latin typeface="Microsoft JhengHei Light"/>
                <a:ea typeface="+mn-ea"/>
                <a:cs typeface="+mn-cs"/>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01368" y="3753215"/>
          <a:ext cx="2260405" cy="100596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2244410329"/>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865718942"/>
              </p:ext>
            </p:extLst>
          </p:nvPr>
        </p:nvGraphicFramePr>
        <p:xfrm>
          <a:off x="12653291" y="3381239"/>
          <a:ext cx="2372132" cy="812684"/>
        </p:xfrm>
        <a:graphic>
          <a:graphicData uri="http://schemas.openxmlformats.org/drawingml/2006/table">
            <a:tbl>
              <a:tblPr>
                <a:tableStyleId>{2D5ABB26-0587-4C30-8999-92F81FD0307C}</a:tableStyleId>
              </a:tblPr>
              <a:tblGrid>
                <a:gridCol w="2372132">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00"/>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8349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1183870697"/>
              </p:ext>
            </p:extLst>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extLst>
              <p:ext uri="{D42A27DB-BD31-4B8C-83A1-F6EECF244321}">
                <p14:modId xmlns:p14="http://schemas.microsoft.com/office/powerpoint/2010/main" val="1518733901"/>
              </p:ext>
            </p:extLst>
          </p:nvPr>
        </p:nvGraphicFramePr>
        <p:xfrm>
          <a:off x="12681413" y="156848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48" name="Tekstvak 47">
            <a:extLst>
              <a:ext uri="{FF2B5EF4-FFF2-40B4-BE49-F238E27FC236}">
                <a16:creationId xmlns:a16="http://schemas.microsoft.com/office/drawing/2014/main" id="{E11E79AD-09C4-4C13-93CA-F5C01A133423}"/>
              </a:ext>
            </a:extLst>
          </p:cNvPr>
          <p:cNvSpPr txBox="1"/>
          <p:nvPr/>
        </p:nvSpPr>
        <p:spPr>
          <a:xfrm>
            <a:off x="4328128" y="9722"/>
            <a:ext cx="4734053" cy="507831"/>
          </a:xfrm>
          <a:prstGeom prst="rect">
            <a:avLst/>
          </a:prstGeom>
          <a:noFill/>
        </p:spPr>
        <p:txBody>
          <a:bodyPr wrap="none" rtlCol="0">
            <a:spAutoFit/>
          </a:bodyPr>
          <a:lstStyle/>
          <a:p>
            <a:r>
              <a:rPr lang="nl-NL"/>
              <a:t>Nieuw/veranderd ten opzichte van Versie 1.0: </a:t>
            </a:r>
            <a:r>
              <a:rPr lang="nl-NL">
                <a:highlight>
                  <a:srgbClr val="00FF00"/>
                </a:highlight>
              </a:rPr>
              <a:t>Formulering;</a:t>
            </a:r>
            <a:r>
              <a:rPr lang="nl-NL"/>
              <a:t> </a:t>
            </a:r>
            <a:br>
              <a:rPr lang="nl-NL"/>
            </a:br>
            <a:r>
              <a:rPr lang="nl-NL"/>
              <a:t>                                                                          </a:t>
            </a:r>
            <a:r>
              <a:rPr lang="nl-NL">
                <a:highlight>
                  <a:srgbClr val="FFFF00"/>
                </a:highlight>
              </a:rPr>
              <a:t>Nieuw</a:t>
            </a:r>
          </a:p>
        </p:txBody>
      </p:sp>
      <p:pic>
        <p:nvPicPr>
          <p:cNvPr id="3" name="Afbeelding 2">
            <a:extLst>
              <a:ext uri="{FF2B5EF4-FFF2-40B4-BE49-F238E27FC236}">
                <a16:creationId xmlns:a16="http://schemas.microsoft.com/office/drawing/2014/main" id="{EFCECAB2-4C7A-421C-AB09-1C78D87B5833}"/>
              </a:ext>
            </a:extLst>
          </p:cNvPr>
          <p:cNvPicPr>
            <a:picLocks noChangeAspect="1"/>
          </p:cNvPicPr>
          <p:nvPr/>
        </p:nvPicPr>
        <p:blipFill>
          <a:blip r:embed="rId3"/>
          <a:stretch>
            <a:fillRect/>
          </a:stretch>
        </p:blipFill>
        <p:spPr>
          <a:xfrm>
            <a:off x="0" y="512301"/>
            <a:ext cx="9144000" cy="4601497"/>
          </a:xfrm>
          <a:prstGeom prst="rect">
            <a:avLst/>
          </a:prstGeom>
        </p:spPr>
      </p:pic>
    </p:spTree>
    <p:extLst>
      <p:ext uri="{BB962C8B-B14F-4D97-AF65-F5344CB8AC3E}">
        <p14:creationId xmlns:p14="http://schemas.microsoft.com/office/powerpoint/2010/main" val="299166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479884"/>
            <a:ext cx="4622336" cy="3083951"/>
          </a:xfrm>
          <a:prstGeom prst="rect">
            <a:avLst/>
          </a:prstGeom>
        </p:spPr>
        <p:txBody>
          <a:bodyPr/>
          <a:lstStyle>
            <a:defPPr>
              <a:defRPr lang="nl-NL"/>
            </a:defPPr>
            <a:lvl1pPr marL="306000" indent="-306000">
              <a:lnSpc>
                <a:spcPct val="100000"/>
              </a:lnSpc>
              <a:spcBef>
                <a:spcPts val="0"/>
              </a:spcBef>
              <a:spcAft>
                <a:spcPts val="600"/>
              </a:spcAft>
              <a:buClr>
                <a:schemeClr val="tx2"/>
              </a:buClr>
              <a:buFont typeface="Wingdings" charset="2"/>
              <a:buChar char="§"/>
              <a:tabLst/>
              <a:defRPr sz="1300" b="1">
                <a:solidFill>
                  <a:srgbClr val="605B9D"/>
                </a:solidFill>
                <a:latin typeface="Microsoft JhengHei Light" panose="020B0304030504040204" pitchFamily="34" charset="-120"/>
                <a:ea typeface="Microsoft JhengHei Light" panose="020B0304030504040204" pitchFamily="34" charset="-120"/>
              </a:defRPr>
            </a:lvl1pPr>
            <a:lvl2pPr marL="666000" lvl="1" indent="-306000">
              <a:lnSpc>
                <a:spcPct val="120000"/>
              </a:lnSpc>
              <a:spcBef>
                <a:spcPts val="0"/>
              </a:spcBef>
              <a:spcAft>
                <a:spcPts val="600"/>
              </a:spcAft>
              <a:buClr>
                <a:schemeClr val="accent1"/>
              </a:buClr>
              <a:buFont typeface="Wingdings" charset="2"/>
              <a:buChar char="§"/>
              <a:tabLst>
                <a:tab pos="390525" algn="l"/>
              </a:tabLst>
              <a:defRPr sz="1200">
                <a:solidFill>
                  <a:srgbClr val="605B9D"/>
                </a:solidFill>
                <a:latin typeface="Microsoft JhengHei Light" panose="020B0304030504040204" pitchFamily="34" charset="-120"/>
                <a:ea typeface="Microsoft JhengHei Light" panose="020B0304030504040204" pitchFamily="34" charset="-120"/>
              </a:defRPr>
            </a:lvl2pPr>
            <a:lvl3pPr marL="1026000" indent="-306000">
              <a:lnSpc>
                <a:spcPct val="120000"/>
              </a:lnSpc>
              <a:spcBef>
                <a:spcPts val="0"/>
              </a:spcBef>
              <a:spcAft>
                <a:spcPts val="900"/>
              </a:spcAft>
              <a:buClr>
                <a:schemeClr val="accent3"/>
              </a:buClr>
              <a:buFont typeface="Wingdings" charset="2"/>
              <a:buChar char="§"/>
              <a:tabLst/>
            </a:lvl3pPr>
            <a:lvl4pPr marL="1386000" indent="-306000">
              <a:lnSpc>
                <a:spcPct val="120000"/>
              </a:lnSpc>
              <a:spcBef>
                <a:spcPts val="0"/>
              </a:spcBef>
              <a:spcAft>
                <a:spcPts val="900"/>
              </a:spcAft>
              <a:buClr>
                <a:schemeClr val="tx1"/>
              </a:buClr>
              <a:buFont typeface="Wingdings" charset="2"/>
              <a:buChar char="§"/>
              <a:tabLst/>
              <a:defRPr sz="1600"/>
            </a:lvl4pPr>
            <a:lvl5pPr marL="1746000" indent="-306000">
              <a:lnSpc>
                <a:spcPct val="120000"/>
              </a:lnSpc>
              <a:spcBef>
                <a:spcPts val="0"/>
              </a:spcBef>
              <a:spcAft>
                <a:spcPts val="800"/>
              </a:spcAft>
              <a:buClr>
                <a:schemeClr val="tx1"/>
              </a:buClr>
              <a:buFont typeface="Wingdings" charset="2"/>
              <a:buChar char="§"/>
              <a:tabLst/>
              <a:defRPr sz="16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nl-NL" sz="1050"/>
              <a:t>Business </a:t>
            </a:r>
            <a:r>
              <a:rPr lang="nl-NL" sz="1050" err="1"/>
              <a:t>Capabilities</a:t>
            </a:r>
            <a:r>
              <a:rPr lang="nl-NL" sz="1050"/>
              <a:t> zijn:</a:t>
            </a:r>
          </a:p>
          <a:p>
            <a:endParaRPr lang="nl-NL" sz="1050"/>
          </a:p>
          <a:p>
            <a:r>
              <a:rPr lang="nl-NL" sz="1125" b="0"/>
              <a:t>Stabiel in de tijd, ze beschrijven WAT een organisatie doet,</a:t>
            </a:r>
            <a:br>
              <a:rPr lang="nl-NL" sz="1125" b="0"/>
            </a:br>
            <a:r>
              <a:rPr lang="nl-NL" sz="1125" b="0"/>
              <a:t>niet HOE.</a:t>
            </a:r>
          </a:p>
          <a:p>
            <a:endParaRPr lang="nl-NL" sz="1050" b="0"/>
          </a:p>
          <a:p>
            <a:r>
              <a:rPr lang="nl-NL" sz="1125" b="0"/>
              <a:t>Niet afhankelijk van wie bedrijfsprocessen uitvoert </a:t>
            </a:r>
            <a:br>
              <a:rPr lang="nl-NL" sz="1125" b="0"/>
            </a:br>
            <a:r>
              <a:rPr lang="nl-NL" sz="1125" b="0"/>
              <a:t>en hoe deze worden uitgevoerd.</a:t>
            </a:r>
          </a:p>
          <a:p>
            <a:endParaRPr lang="nl-NL" sz="1050" b="0"/>
          </a:p>
          <a:p>
            <a:r>
              <a:rPr lang="nl-NL" sz="1125" b="0"/>
              <a:t>Minder politiek dan organisatiestructuren.</a:t>
            </a:r>
          </a:p>
          <a:p>
            <a:endParaRPr lang="nl-NL" sz="1050" b="0"/>
          </a:p>
          <a:p>
            <a:r>
              <a:rPr lang="nl-NL" sz="1125" b="0"/>
              <a:t>Onafhankelijk van systeemimplementaties.</a:t>
            </a:r>
          </a:p>
          <a:p>
            <a:endParaRPr lang="nl-NL" sz="1050" b="0"/>
          </a:p>
          <a:p>
            <a:r>
              <a:rPr lang="nl-NL" sz="1125" b="0"/>
              <a:t>Makkelijk herkenbaar voor iedereen binnen en buiten het bedrijf.</a:t>
            </a:r>
          </a:p>
        </p:txBody>
      </p:sp>
      <p:pic>
        <p:nvPicPr>
          <p:cNvPr id="7" name="Afbeelding 6" descr="Afbeeldingsresultaat voor lego 3 in 1 helicopter">
            <a:extLst>
              <a:ext uri="{FF2B5EF4-FFF2-40B4-BE49-F238E27FC236}">
                <a16:creationId xmlns:a16="http://schemas.microsoft.com/office/drawing/2014/main" id="{698AACA0-60B7-41E0-B8E0-F91A58C69939}"/>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66556" y="647466"/>
            <a:ext cx="4064460" cy="3522096"/>
          </a:xfrm>
          <a:custGeom>
            <a:avLst/>
            <a:gdLst>
              <a:gd name="connsiteX0" fmla="*/ 1678634 w 4320480"/>
              <a:gd name="connsiteY0" fmla="*/ 0 h 3743953"/>
              <a:gd name="connsiteX1" fmla="*/ 4320480 w 4320480"/>
              <a:gd name="connsiteY1" fmla="*/ 0 h 3743953"/>
              <a:gd name="connsiteX2" fmla="*/ 4320480 w 4320480"/>
              <a:gd name="connsiteY2" fmla="*/ 3743953 h 3743953"/>
              <a:gd name="connsiteX3" fmla="*/ 0 w 4320480"/>
              <a:gd name="connsiteY3" fmla="*/ 3743953 h 3743953"/>
              <a:gd name="connsiteX4" fmla="*/ 0 w 4320480"/>
              <a:gd name="connsiteY4" fmla="*/ 1447126 h 3743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0" h="3743953">
                <a:moveTo>
                  <a:pt x="1678634" y="0"/>
                </a:moveTo>
                <a:lnTo>
                  <a:pt x="4320480" y="0"/>
                </a:lnTo>
                <a:lnTo>
                  <a:pt x="4320480" y="3743953"/>
                </a:lnTo>
                <a:lnTo>
                  <a:pt x="0" y="3743953"/>
                </a:lnTo>
                <a:lnTo>
                  <a:pt x="0" y="1447126"/>
                </a:lnTo>
                <a:close/>
              </a:path>
            </a:pathLst>
          </a:custGeom>
          <a:noFill/>
          <a:extLst>
            <a:ext uri="{909E8E84-426E-40DD-AFC4-6F175D3DCCD1}">
              <a14:hiddenFill xmlns:a14="http://schemas.microsoft.com/office/drawing/2010/main">
                <a:solidFill>
                  <a:srgbClr val="FFFFFF"/>
                </a:solidFill>
              </a14:hiddenFill>
            </a:ext>
          </a:extLst>
        </p:spPr>
      </p:pic>
      <p:sp>
        <p:nvSpPr>
          <p:cNvPr id="8" name="Tijdelijke aanduiding voor tekst 2">
            <a:extLst>
              <a:ext uri="{FF2B5EF4-FFF2-40B4-BE49-F238E27FC236}">
                <a16:creationId xmlns:a16="http://schemas.microsoft.com/office/drawing/2014/main" id="{DAE9A4D4-AC3C-4DFC-8C1F-08455F2B6940}"/>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gedeelde taal voor het beschrijven van gedeelde bedrijfsfuncties"</a:t>
            </a:r>
          </a:p>
        </p:txBody>
      </p:sp>
      <p:pic>
        <p:nvPicPr>
          <p:cNvPr id="9" name="Afbeelding 8">
            <a:extLst>
              <a:ext uri="{FF2B5EF4-FFF2-40B4-BE49-F238E27FC236}">
                <a16:creationId xmlns:a16="http://schemas.microsoft.com/office/drawing/2014/main" id="{400D0CB4-C4DF-42FB-842D-5B08B1F773FB}"/>
              </a:ext>
            </a:extLst>
          </p:cNvPr>
          <p:cNvPicPr>
            <a:picLocks noChangeAspect="1"/>
          </p:cNvPicPr>
          <p:nvPr/>
        </p:nvPicPr>
        <p:blipFill>
          <a:blip r:embed="rId3"/>
          <a:stretch>
            <a:fillRect/>
          </a:stretch>
        </p:blipFill>
        <p:spPr>
          <a:xfrm>
            <a:off x="7745267" y="120227"/>
            <a:ext cx="1231874" cy="360000"/>
          </a:xfrm>
          <a:prstGeom prst="rect">
            <a:avLst/>
          </a:prstGeom>
        </p:spPr>
      </p:pic>
      <p:sp>
        <p:nvSpPr>
          <p:cNvPr id="69" name="Tekstvak 68">
            <a:extLst>
              <a:ext uri="{FF2B5EF4-FFF2-40B4-BE49-F238E27FC236}">
                <a16:creationId xmlns:a16="http://schemas.microsoft.com/office/drawing/2014/main" id="{2CA07126-2238-4E1D-9A16-259E01AFA144}"/>
              </a:ext>
            </a:extLst>
          </p:cNvPr>
          <p:cNvSpPr txBox="1"/>
          <p:nvPr/>
        </p:nvSpPr>
        <p:spPr>
          <a:xfrm>
            <a:off x="8016765" y="3964891"/>
            <a:ext cx="628650" cy="150041"/>
          </a:xfrm>
          <a:prstGeom prst="rect">
            <a:avLst/>
          </a:prstGeom>
          <a:no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spcAft>
                <a:spcPts val="450"/>
              </a:spcAft>
              <a:buClr>
                <a:schemeClr val="tx2"/>
              </a:buClr>
            </a:pPr>
            <a:r>
              <a:rPr lang="nl-NL" sz="525"/>
              <a:t>[</a:t>
            </a:r>
            <a:r>
              <a:rPr lang="nl-NL" sz="525">
                <a:hlinkClick r:id="rId4"/>
              </a:rPr>
              <a:t>bron</a:t>
            </a:r>
            <a:r>
              <a:rPr lang="nl-NL" sz="525"/>
              <a:t>]</a:t>
            </a:r>
            <a:endParaRPr lang="nl-NL" sz="525">
              <a:cs typeface="Arial"/>
            </a:endParaRPr>
          </a:p>
        </p:txBody>
      </p:sp>
      <p:sp>
        <p:nvSpPr>
          <p:cNvPr id="10" name="Tijdelijke aanduiding voor dianummer 2">
            <a:extLst>
              <a:ext uri="{FF2B5EF4-FFF2-40B4-BE49-F238E27FC236}">
                <a16:creationId xmlns:a16="http://schemas.microsoft.com/office/drawing/2014/main" id="{5E39B1E8-408A-4560-897B-A662BA260098}"/>
              </a:ext>
            </a:extLst>
          </p:cNvPr>
          <p:cNvSpPr txBox="1">
            <a:spLocks/>
          </p:cNvSpPr>
          <p:nvPr/>
        </p:nvSpPr>
        <p:spPr>
          <a:xfrm>
            <a:off x="595564" y="47520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5</a:t>
            </a:fld>
            <a:endParaRPr lang="en-GB" sz="750">
              <a:solidFill>
                <a:srgbClr val="625D62">
                  <a:tint val="75000"/>
                </a:srgbClr>
              </a:solidFill>
              <a:latin typeface="Arial"/>
            </a:endParaRPr>
          </a:p>
        </p:txBody>
      </p:sp>
    </p:spTree>
    <p:extLst>
      <p:ext uri="{BB962C8B-B14F-4D97-AF65-F5344CB8AC3E}">
        <p14:creationId xmlns:p14="http://schemas.microsoft.com/office/powerpoint/2010/main" val="11521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7" y="748697"/>
            <a:ext cx="7937821"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Enterprise </a:t>
            </a:r>
            <a:r>
              <a:rPr lang="nl-NL" sz="1050" kern="0" err="1">
                <a:solidFill>
                  <a:prstClr val="white"/>
                </a:solidFill>
                <a:latin typeface="Microsoft JhengHei Light"/>
              </a:rPr>
              <a:t>capabilities</a:t>
            </a:r>
            <a:r>
              <a:rPr lang="nl-NL" sz="1050" kern="0">
                <a:solidFill>
                  <a:prstClr val="white"/>
                </a:solidFill>
                <a:latin typeface="Microsoft JhengHei Light"/>
              </a:rPr>
              <a:t>: Het bedrijf richting geven en ondersteunen</a:t>
            </a:r>
          </a:p>
        </p:txBody>
      </p:sp>
      <p:sp>
        <p:nvSpPr>
          <p:cNvPr id="8" name="Rechthoek 7">
            <a:extLst>
              <a:ext uri="{FF2B5EF4-FFF2-40B4-BE49-F238E27FC236}">
                <a16:creationId xmlns:a16="http://schemas.microsoft.com/office/drawing/2014/main" id="{5190768E-B7D1-4332-B2A0-AF801127E433}"/>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0" name="Afgeronde rechthoek 16">
            <a:extLst>
              <a:ext uri="{FF2B5EF4-FFF2-40B4-BE49-F238E27FC236}">
                <a16:creationId xmlns:a16="http://schemas.microsoft.com/office/drawing/2014/main" id="{EAB09658-6E74-4AAE-A594-D91A97E46012}"/>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Ontwikkeling en instandhouding van energienetten besturen</a:t>
            </a:r>
          </a:p>
        </p:txBody>
      </p:sp>
      <p:sp>
        <p:nvSpPr>
          <p:cNvPr id="11" name="Afgeronde rechthoek 17">
            <a:extLst>
              <a:ext uri="{FF2B5EF4-FFF2-40B4-BE49-F238E27FC236}">
                <a16:creationId xmlns:a16="http://schemas.microsoft.com/office/drawing/2014/main" id="{EB3BD589-491C-43B7-875F-560B7568907E}"/>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Werkzaamheden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uitvoeren aan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energienetten</a:t>
            </a:r>
          </a:p>
        </p:txBody>
      </p:sp>
      <p:sp>
        <p:nvSpPr>
          <p:cNvPr id="13" name="Afgeronde rechthoek 21">
            <a:extLst>
              <a:ext uri="{FF2B5EF4-FFF2-40B4-BE49-F238E27FC236}">
                <a16:creationId xmlns:a16="http://schemas.microsoft.com/office/drawing/2014/main" id="{73133749-D37F-4D1B-BB6A-4CB329C3D1D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Energietransport</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 en -netten meten</a:t>
            </a:r>
          </a:p>
        </p:txBody>
      </p:sp>
      <p:sp>
        <p:nvSpPr>
          <p:cNvPr id="15" name="Afgeronde rechthoek 14">
            <a:extLst>
              <a:ext uri="{FF2B5EF4-FFF2-40B4-BE49-F238E27FC236}">
                <a16:creationId xmlns:a16="http://schemas.microsoft.com/office/drawing/2014/main" id="{7CED5801-7075-4B8E-8A95-5C581DD9BE80}"/>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Klanten bedienen</a:t>
            </a:r>
          </a:p>
        </p:txBody>
      </p:sp>
      <p:sp>
        <p:nvSpPr>
          <p:cNvPr id="16" name="Afgeronde rechthoek 15">
            <a:extLst>
              <a:ext uri="{FF2B5EF4-FFF2-40B4-BE49-F238E27FC236}">
                <a16:creationId xmlns:a16="http://schemas.microsoft.com/office/drawing/2014/main" id="{B94C1009-3464-4398-9947-942632D8D786}"/>
              </a:ext>
            </a:extLst>
          </p:cNvPr>
          <p:cNvSpPr/>
          <p:nvPr/>
        </p:nvSpPr>
        <p:spPr>
          <a:xfrm>
            <a:off x="6961087"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De energiemarkt</a:t>
            </a:r>
          </a:p>
          <a:p>
            <a:pPr algn="ctr" defTabSz="767871">
              <a:defRPr/>
            </a:pPr>
            <a:r>
              <a:rPr lang="nl-NL" sz="1125" b="1" kern="0">
                <a:solidFill>
                  <a:schemeClr val="accent4">
                    <a:lumMod val="50000"/>
                  </a:schemeClr>
                </a:solidFill>
                <a:latin typeface="Microsoft JhengHei Light"/>
              </a:rPr>
              <a:t>faciliteren</a:t>
            </a:r>
          </a:p>
        </p:txBody>
      </p:sp>
      <p:sp>
        <p:nvSpPr>
          <p:cNvPr id="17" name="Afgeronde rechthoek 18">
            <a:extLst>
              <a:ext uri="{FF2B5EF4-FFF2-40B4-BE49-F238E27FC236}">
                <a16:creationId xmlns:a16="http://schemas.microsoft.com/office/drawing/2014/main" id="{A5F08101-C88F-4023-A00A-66FEA3FCE2CA}"/>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a:t>
            </a:r>
          </a:p>
        </p:txBody>
      </p:sp>
      <p:sp>
        <p:nvSpPr>
          <p:cNvPr id="24" name="Titel 1">
            <a:extLst>
              <a:ext uri="{FF2B5EF4-FFF2-40B4-BE49-F238E27FC236}">
                <a16:creationId xmlns:a16="http://schemas.microsoft.com/office/drawing/2014/main" id="{EC8CF1C0-35C2-487E-929B-3AD144051E78}"/>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5" name="Tijdelijke aanduiding voor tekst 2">
            <a:extLst>
              <a:ext uri="{FF2B5EF4-FFF2-40B4-BE49-F238E27FC236}">
                <a16:creationId xmlns:a16="http://schemas.microsoft.com/office/drawing/2014/main" id="{D4C98257-1FBA-4096-B41F-64304512F7D7}"/>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1</a:t>
            </a:r>
          </a:p>
        </p:txBody>
      </p:sp>
      <p:pic>
        <p:nvPicPr>
          <p:cNvPr id="14" name="Afbeelding 13">
            <a:extLst>
              <a:ext uri="{FF2B5EF4-FFF2-40B4-BE49-F238E27FC236}">
                <a16:creationId xmlns:a16="http://schemas.microsoft.com/office/drawing/2014/main" id="{33107505-8E76-43CA-98AB-C7D6A0445BAA}"/>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404950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6">
            <a:extLst>
              <a:ext uri="{FF2B5EF4-FFF2-40B4-BE49-F238E27FC236}">
                <a16:creationId xmlns:a16="http://schemas.microsoft.com/office/drawing/2014/main" id="{CEBA1228-15FC-419B-A55C-E00CB00A62BA}"/>
              </a:ext>
            </a:extLst>
          </p:cNvPr>
          <p:cNvSpPr/>
          <p:nvPr/>
        </p:nvSpPr>
        <p:spPr>
          <a:xfrm>
            <a:off x="549321" y="822933"/>
            <a:ext cx="6695293" cy="60072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1. Klanten bedienen</a:t>
            </a:r>
          </a:p>
        </p:txBody>
      </p:sp>
      <p:sp>
        <p:nvSpPr>
          <p:cNvPr id="7" name="Afgeronde rechthoek 7">
            <a:extLst>
              <a:ext uri="{FF2B5EF4-FFF2-40B4-BE49-F238E27FC236}">
                <a16:creationId xmlns:a16="http://schemas.microsoft.com/office/drawing/2014/main" id="{8998159B-7303-4A41-A7CC-94769A5968D7}"/>
              </a:ext>
            </a:extLst>
          </p:cNvPr>
          <p:cNvSpPr/>
          <p:nvPr/>
        </p:nvSpPr>
        <p:spPr>
          <a:xfrm>
            <a:off x="601876" y="1060546"/>
            <a:ext cx="6588738"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klanten te bedienen, </a:t>
            </a:r>
          </a:p>
          <a:p>
            <a:pPr algn="ctr" defTabSz="767871">
              <a:defRPr/>
            </a:pPr>
            <a:r>
              <a:rPr lang="nl-NL" sz="825" kern="0">
                <a:solidFill>
                  <a:srgbClr val="000000"/>
                </a:solidFill>
                <a:latin typeface="Microsoft JhengHei Light"/>
              </a:rPr>
              <a:t>zodat zij onze producten en diensten afnemen en optimaal gebruiken.</a:t>
            </a:r>
          </a:p>
        </p:txBody>
      </p:sp>
      <p:sp>
        <p:nvSpPr>
          <p:cNvPr id="8" name="Afgeronde rechthoek 8">
            <a:extLst>
              <a:ext uri="{FF2B5EF4-FFF2-40B4-BE49-F238E27FC236}">
                <a16:creationId xmlns:a16="http://schemas.microsoft.com/office/drawing/2014/main" id="{926BCF35-17F7-4E3D-A987-498EB46ACEDC}"/>
              </a:ext>
            </a:extLst>
          </p:cNvPr>
          <p:cNvSpPr/>
          <p:nvPr/>
        </p:nvSpPr>
        <p:spPr>
          <a:xfrm>
            <a:off x="547870" y="3577239"/>
            <a:ext cx="6696744" cy="600727"/>
          </a:xfrm>
          <a:prstGeom prst="roundRect">
            <a:avLst/>
          </a:prstGeom>
          <a:solidFill>
            <a:srgbClr val="FFFFCC"/>
          </a:solidFill>
          <a:ln w="3175" cap="flat" cmpd="sng" algn="ctr">
            <a:solidFill>
              <a:srgbClr val="FFC000"/>
            </a:solidFill>
            <a:prstDash val="solid"/>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5. Werkzaamheden uitvoeren aan energienetten</a:t>
            </a:r>
          </a:p>
          <a:p>
            <a:pPr defTabSz="767871">
              <a:defRPr/>
            </a:pPr>
            <a:endParaRPr lang="nl-NL" sz="1050" b="1" kern="0">
              <a:solidFill>
                <a:srgbClr val="000000"/>
              </a:solidFill>
              <a:latin typeface="Microsoft JhengHei Light"/>
            </a:endParaRPr>
          </a:p>
        </p:txBody>
      </p:sp>
      <p:sp>
        <p:nvSpPr>
          <p:cNvPr id="9" name="Afgeronde rechthoek 9">
            <a:extLst>
              <a:ext uri="{FF2B5EF4-FFF2-40B4-BE49-F238E27FC236}">
                <a16:creationId xmlns:a16="http://schemas.microsoft.com/office/drawing/2014/main" id="{249F2911-625B-4FCA-97F2-F409E9385D33}"/>
              </a:ext>
            </a:extLst>
          </p:cNvPr>
          <p:cNvSpPr/>
          <p:nvPr/>
        </p:nvSpPr>
        <p:spPr>
          <a:xfrm>
            <a:off x="601877" y="3814852"/>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werkzaamheden aan de energienetten uit te voeren, zoals aanleg, vervanging of onderhoud, </a:t>
            </a:r>
          </a:p>
          <a:p>
            <a:pPr algn="ctr" defTabSz="767871">
              <a:defRPr/>
            </a:pPr>
            <a:r>
              <a:rPr lang="nl-NL" sz="825" kern="0">
                <a:solidFill>
                  <a:srgbClr val="000000"/>
                </a:solidFill>
                <a:latin typeface="Microsoft JhengHei Light"/>
              </a:rPr>
              <a:t>zodat de werkzaamheden efficiënt en voorspelbaar worden uitgevoerd. </a:t>
            </a:r>
          </a:p>
        </p:txBody>
      </p:sp>
      <p:sp>
        <p:nvSpPr>
          <p:cNvPr id="10" name="Afgeronde rechthoek 10">
            <a:extLst>
              <a:ext uri="{FF2B5EF4-FFF2-40B4-BE49-F238E27FC236}">
                <a16:creationId xmlns:a16="http://schemas.microsoft.com/office/drawing/2014/main" id="{2F8CB203-E430-45AC-983A-125E2FD0C8BB}"/>
              </a:ext>
            </a:extLst>
          </p:cNvPr>
          <p:cNvSpPr/>
          <p:nvPr/>
        </p:nvSpPr>
        <p:spPr>
          <a:xfrm>
            <a:off x="549321" y="1471005"/>
            <a:ext cx="6696744" cy="646937"/>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2. Energie transporteren</a:t>
            </a:r>
          </a:p>
        </p:txBody>
      </p:sp>
      <p:sp>
        <p:nvSpPr>
          <p:cNvPr id="11" name="Afgeronde rechthoek 11">
            <a:extLst>
              <a:ext uri="{FF2B5EF4-FFF2-40B4-BE49-F238E27FC236}">
                <a16:creationId xmlns:a16="http://schemas.microsoft.com/office/drawing/2014/main" id="{661826B5-E514-4E03-9A21-BD76367FD09F}"/>
              </a:ext>
            </a:extLst>
          </p:cNvPr>
          <p:cNvSpPr/>
          <p:nvPr/>
        </p:nvSpPr>
        <p:spPr>
          <a:xfrm>
            <a:off x="603328" y="17626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energieaanbod en -afname bij elkaar te brengen, te balanceren en in continuïteit te waarborgen, </a:t>
            </a:r>
          </a:p>
          <a:p>
            <a:pPr algn="ctr" defTabSz="767871">
              <a:defRPr/>
            </a:pPr>
            <a:r>
              <a:rPr lang="nl-NL" sz="825" kern="0">
                <a:solidFill>
                  <a:srgbClr val="000000"/>
                </a:solidFill>
                <a:latin typeface="Microsoft JhengHei Light"/>
              </a:rPr>
              <a:t>zodat de klanten energie krijgen binnen de geldende eisen.</a:t>
            </a:r>
          </a:p>
        </p:txBody>
      </p:sp>
      <p:sp>
        <p:nvSpPr>
          <p:cNvPr id="12" name="Afgeronde rechthoek 12">
            <a:extLst>
              <a:ext uri="{FF2B5EF4-FFF2-40B4-BE49-F238E27FC236}">
                <a16:creationId xmlns:a16="http://schemas.microsoft.com/office/drawing/2014/main" id="{5D319F86-FF87-45D2-8107-E25344CEF1AB}"/>
              </a:ext>
            </a:extLst>
          </p:cNvPr>
          <p:cNvSpPr/>
          <p:nvPr/>
        </p:nvSpPr>
        <p:spPr>
          <a:xfrm>
            <a:off x="547870" y="2173083"/>
            <a:ext cx="6696744" cy="646937"/>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68580" bIns="34290" numCol="1" spcCol="0" rtlCol="0" fromWordArt="0" anchor="t" anchorCtr="0" forceAA="0" compatLnSpc="1">
            <a:prstTxWarp prst="textNoShape">
              <a:avLst/>
            </a:prstTxWarp>
            <a:noAutofit/>
          </a:bodyPr>
          <a:lstStyle/>
          <a:p>
            <a:pPr defTabSz="767871">
              <a:defRPr/>
            </a:pPr>
            <a:r>
              <a:rPr lang="nl-NL" sz="1050" b="1" kern="0">
                <a:solidFill>
                  <a:srgbClr val="000000">
                    <a:lumMod val="95000"/>
                    <a:lumOff val="5000"/>
                  </a:srgbClr>
                </a:solidFill>
                <a:latin typeface="Microsoft JhengHei Light"/>
              </a:rPr>
              <a:t>3. Ontwikkeling en instandhouding van energienetten besturen</a:t>
            </a:r>
          </a:p>
        </p:txBody>
      </p:sp>
      <p:sp>
        <p:nvSpPr>
          <p:cNvPr id="13" name="Afgeronde rechthoek 13">
            <a:extLst>
              <a:ext uri="{FF2B5EF4-FFF2-40B4-BE49-F238E27FC236}">
                <a16:creationId xmlns:a16="http://schemas.microsoft.com/office/drawing/2014/main" id="{C62CCE19-C15C-4C9B-BD30-0C917CFBE2BB}"/>
              </a:ext>
            </a:extLst>
          </p:cNvPr>
          <p:cNvSpPr/>
          <p:nvPr/>
        </p:nvSpPr>
        <p:spPr>
          <a:xfrm>
            <a:off x="601877" y="2437738"/>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energienetten te ontwikkelen en op het afgesproken niveau beschikbaar te houden, </a:t>
            </a:r>
          </a:p>
          <a:p>
            <a:pPr algn="ctr" defTabSz="767871">
              <a:defRPr/>
            </a:pPr>
            <a:r>
              <a:rPr lang="nl-NL" sz="825" kern="0">
                <a:solidFill>
                  <a:srgbClr val="000000"/>
                </a:solidFill>
                <a:latin typeface="Microsoft JhengHei Light"/>
              </a:rPr>
              <a:t>zodat het energienet continu aan de gestelde eisen voldoet.</a:t>
            </a:r>
          </a:p>
        </p:txBody>
      </p:sp>
      <p:sp>
        <p:nvSpPr>
          <p:cNvPr id="14" name="Afgeronde rechthoek 14">
            <a:extLst>
              <a:ext uri="{FF2B5EF4-FFF2-40B4-BE49-F238E27FC236}">
                <a16:creationId xmlns:a16="http://schemas.microsoft.com/office/drawing/2014/main" id="{0AB3850A-5C5D-414A-9468-DEBB35C1C830}"/>
              </a:ext>
            </a:extLst>
          </p:cNvPr>
          <p:cNvSpPr/>
          <p:nvPr/>
        </p:nvSpPr>
        <p:spPr>
          <a:xfrm>
            <a:off x="547870" y="2875161"/>
            <a:ext cx="6696744" cy="646937"/>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4. Energietransport en -netten meten</a:t>
            </a:r>
          </a:p>
        </p:txBody>
      </p:sp>
      <p:sp>
        <p:nvSpPr>
          <p:cNvPr id="15" name="Afgeronde rechthoek 15">
            <a:extLst>
              <a:ext uri="{FF2B5EF4-FFF2-40B4-BE49-F238E27FC236}">
                <a16:creationId xmlns:a16="http://schemas.microsoft.com/office/drawing/2014/main" id="{4865FC60-12B2-487D-8DC5-7670D5A3F9D8}"/>
              </a:ext>
            </a:extLst>
          </p:cNvPr>
          <p:cNvSpPr/>
          <p:nvPr/>
        </p:nvSpPr>
        <p:spPr>
          <a:xfrm>
            <a:off x="601877" y="3139816"/>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energietransport en -netten waar te nemen en metingen beschikbaar te maken, </a:t>
            </a:r>
          </a:p>
          <a:p>
            <a:pPr algn="ctr" defTabSz="767871">
              <a:defRPr/>
            </a:pPr>
            <a:r>
              <a:rPr lang="nl-NL" sz="825" kern="0">
                <a:solidFill>
                  <a:srgbClr val="000000"/>
                </a:solidFill>
                <a:latin typeface="Microsoft JhengHei Light"/>
              </a:rPr>
              <a:t>zodat andere </a:t>
            </a:r>
            <a:r>
              <a:rPr lang="nl-NL" sz="825" kern="0" err="1">
                <a:solidFill>
                  <a:srgbClr val="000000"/>
                </a:solidFill>
                <a:latin typeface="Microsoft JhengHei Light"/>
              </a:rPr>
              <a:t>capabilities</a:t>
            </a:r>
            <a:r>
              <a:rPr lang="nl-NL" sz="825" kern="0">
                <a:solidFill>
                  <a:srgbClr val="000000"/>
                </a:solidFill>
                <a:latin typeface="Microsoft JhengHei Light"/>
              </a:rPr>
              <a:t> metingen kunnen gebruiken.</a:t>
            </a:r>
          </a:p>
        </p:txBody>
      </p:sp>
      <p:sp>
        <p:nvSpPr>
          <p:cNvPr id="16" name="Afgeronde rechthoek 18">
            <a:extLst>
              <a:ext uri="{FF2B5EF4-FFF2-40B4-BE49-F238E27FC236}">
                <a16:creationId xmlns:a16="http://schemas.microsoft.com/office/drawing/2014/main" id="{5129A145-A40D-4643-9572-150C6A0E8A7C}"/>
              </a:ext>
            </a:extLst>
          </p:cNvPr>
          <p:cNvSpPr/>
          <p:nvPr/>
        </p:nvSpPr>
        <p:spPr>
          <a:xfrm>
            <a:off x="549321" y="4225311"/>
            <a:ext cx="6696744" cy="600727"/>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975" b="1" kern="0">
                <a:solidFill>
                  <a:srgbClr val="000000"/>
                </a:solidFill>
                <a:latin typeface="Microsoft JhengHei Light"/>
              </a:rPr>
              <a:t>6. De energiemarkt faciliteren</a:t>
            </a:r>
          </a:p>
        </p:txBody>
      </p:sp>
      <p:sp>
        <p:nvSpPr>
          <p:cNvPr id="17" name="Afgeronde rechthoek 19">
            <a:extLst>
              <a:ext uri="{FF2B5EF4-FFF2-40B4-BE49-F238E27FC236}">
                <a16:creationId xmlns:a16="http://schemas.microsoft.com/office/drawing/2014/main" id="{CA383852-7017-47D7-9AF0-E917CA34906A}"/>
              </a:ext>
            </a:extLst>
          </p:cNvPr>
          <p:cNvSpPr/>
          <p:nvPr/>
        </p:nvSpPr>
        <p:spPr>
          <a:xfrm>
            <a:off x="603328" y="44629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met de partijen in de energiemarkt data uit te wisselen, volledig en op het juiste moment, </a:t>
            </a:r>
          </a:p>
          <a:p>
            <a:pPr algn="ctr" defTabSz="767871">
              <a:defRPr/>
            </a:pPr>
            <a:r>
              <a:rPr lang="nl-NL" sz="825" kern="0">
                <a:solidFill>
                  <a:srgbClr val="000000"/>
                </a:solidFill>
                <a:latin typeface="Microsoft JhengHei Light"/>
              </a:rPr>
              <a:t>om de marktwerking te garanderen.</a:t>
            </a:r>
          </a:p>
        </p:txBody>
      </p:sp>
      <p:sp>
        <p:nvSpPr>
          <p:cNvPr id="20" name="Titel 1">
            <a:extLst>
              <a:ext uri="{FF2B5EF4-FFF2-40B4-BE49-F238E27FC236}">
                <a16:creationId xmlns:a16="http://schemas.microsoft.com/office/drawing/2014/main" id="{2BD0472A-5653-40B2-8513-420918F3DCAE}"/>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1" name="Tijdelijke aanduiding voor tekst 2">
            <a:extLst>
              <a:ext uri="{FF2B5EF4-FFF2-40B4-BE49-F238E27FC236}">
                <a16:creationId xmlns:a16="http://schemas.microsoft.com/office/drawing/2014/main" id="{01B316BB-2752-411B-BDF7-7B23A08626CD}"/>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niveau 1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18" name="Afbeelding 17">
            <a:extLst>
              <a:ext uri="{FF2B5EF4-FFF2-40B4-BE49-F238E27FC236}">
                <a16:creationId xmlns:a16="http://schemas.microsoft.com/office/drawing/2014/main" id="{0C4D0754-F916-4FF0-89DD-2CBD627DC542}"/>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89111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8" y="740803"/>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15" name="Rechthoek 14">
            <a:extLst>
              <a:ext uri="{FF2B5EF4-FFF2-40B4-BE49-F238E27FC236}">
                <a16:creationId xmlns:a16="http://schemas.microsoft.com/office/drawing/2014/main" id="{EC45AE59-06E5-45C7-89C5-9D8BEFDD99AE}"/>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7" name="Afgeronde rechthoek 16">
            <a:extLst>
              <a:ext uri="{FF2B5EF4-FFF2-40B4-BE49-F238E27FC236}">
                <a16:creationId xmlns:a16="http://schemas.microsoft.com/office/drawing/2014/main" id="{536D77B3-AFC5-4640-8819-0016927F0B79}"/>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C.3. Ontwikkeling en instandhouding van energienetten besturen</a:t>
            </a:r>
          </a:p>
        </p:txBody>
      </p:sp>
      <p:sp>
        <p:nvSpPr>
          <p:cNvPr id="18" name="Afgeronde rechthoek 17">
            <a:extLst>
              <a:ext uri="{FF2B5EF4-FFF2-40B4-BE49-F238E27FC236}">
                <a16:creationId xmlns:a16="http://schemas.microsoft.com/office/drawing/2014/main" id="{0A4C66AA-354B-4C08-92FE-4F6408388D61}"/>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C.5. Werkzaamheden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uitvoeren aan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energienetten</a:t>
            </a:r>
          </a:p>
        </p:txBody>
      </p:sp>
      <p:sp>
        <p:nvSpPr>
          <p:cNvPr id="19" name="Afgeronde rechthoek 18">
            <a:extLst>
              <a:ext uri="{FF2B5EF4-FFF2-40B4-BE49-F238E27FC236}">
                <a16:creationId xmlns:a16="http://schemas.microsoft.com/office/drawing/2014/main" id="{BE181384-3FF9-4CB3-965A-C0A31BB822F6}"/>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C.2 Energie transporteren</a:t>
            </a:r>
          </a:p>
        </p:txBody>
      </p:sp>
      <p:sp>
        <p:nvSpPr>
          <p:cNvPr id="20" name="Afgeronde rechthoek 21">
            <a:extLst>
              <a:ext uri="{FF2B5EF4-FFF2-40B4-BE49-F238E27FC236}">
                <a16:creationId xmlns:a16="http://schemas.microsoft.com/office/drawing/2014/main" id="{69BB2D12-7507-4027-A159-C88E830B84E0}"/>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C.4. Energietransport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 en -netten meten</a:t>
            </a:r>
          </a:p>
        </p:txBody>
      </p:sp>
      <p:sp>
        <p:nvSpPr>
          <p:cNvPr id="26" name="Afgeronde rechthoek 26">
            <a:extLst>
              <a:ext uri="{FF2B5EF4-FFF2-40B4-BE49-F238E27FC236}">
                <a16:creationId xmlns:a16="http://schemas.microsoft.com/office/drawing/2014/main" id="{5C188D77-5BC7-47C8-A022-4062E1D8FC44}"/>
              </a:ext>
            </a:extLst>
          </p:cNvPr>
          <p:cNvSpPr/>
          <p:nvPr/>
        </p:nvSpPr>
        <p:spPr>
          <a:xfrm>
            <a:off x="5735881" y="3636737"/>
            <a:ext cx="1050365" cy="460417"/>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.4. Werkzaamheden faciliteren</a:t>
            </a:r>
          </a:p>
        </p:txBody>
      </p:sp>
      <p:sp>
        <p:nvSpPr>
          <p:cNvPr id="27" name="Afgeronde rechthoek 27">
            <a:extLst>
              <a:ext uri="{FF2B5EF4-FFF2-40B4-BE49-F238E27FC236}">
                <a16:creationId xmlns:a16="http://schemas.microsoft.com/office/drawing/2014/main" id="{2167D6F3-72D1-4C56-A948-D28C75CF3D28}"/>
              </a:ext>
            </a:extLst>
          </p:cNvPr>
          <p:cNvSpPr/>
          <p:nvPr/>
        </p:nvSpPr>
        <p:spPr>
          <a:xfrm>
            <a:off x="5735881" y="3095883"/>
            <a:ext cx="1050365" cy="46232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Werkzaamheden uitvoeren</a:t>
            </a:r>
          </a:p>
        </p:txBody>
      </p:sp>
      <p:sp>
        <p:nvSpPr>
          <p:cNvPr id="28" name="Afgeronde rechthoek 28">
            <a:extLst>
              <a:ext uri="{FF2B5EF4-FFF2-40B4-BE49-F238E27FC236}">
                <a16:creationId xmlns:a16="http://schemas.microsoft.com/office/drawing/2014/main" id="{2E67119D-A914-446F-B9AA-2B3E35921A08}"/>
              </a:ext>
            </a:extLst>
          </p:cNvPr>
          <p:cNvSpPr/>
          <p:nvPr/>
        </p:nvSpPr>
        <p:spPr>
          <a:xfrm>
            <a:off x="5735881" y="2039952"/>
            <a:ext cx="1050365" cy="473863"/>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Werkzaamheden-portfolio opstellen en onderhouden</a:t>
            </a:r>
          </a:p>
        </p:txBody>
      </p:sp>
      <p:sp>
        <p:nvSpPr>
          <p:cNvPr id="29" name="Afgeronde rechthoek 29">
            <a:extLst>
              <a:ext uri="{FF2B5EF4-FFF2-40B4-BE49-F238E27FC236}">
                <a16:creationId xmlns:a16="http://schemas.microsoft.com/office/drawing/2014/main" id="{9C5D609B-3C16-4A78-A206-16480CDCB607}"/>
              </a:ext>
            </a:extLst>
          </p:cNvPr>
          <p:cNvSpPr/>
          <p:nvPr/>
        </p:nvSpPr>
        <p:spPr>
          <a:xfrm>
            <a:off x="5735881" y="2559014"/>
            <a:ext cx="1050365" cy="461898"/>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Regievoeren over werkzaamheden</a:t>
            </a:r>
          </a:p>
        </p:txBody>
      </p:sp>
      <p:sp>
        <p:nvSpPr>
          <p:cNvPr id="30" name="Afgeronde rechthoek 30">
            <a:extLst>
              <a:ext uri="{FF2B5EF4-FFF2-40B4-BE49-F238E27FC236}">
                <a16:creationId xmlns:a16="http://schemas.microsoft.com/office/drawing/2014/main" id="{1D97E840-E518-4565-A3E6-AB06FEDFFA0B}"/>
              </a:ext>
            </a:extLst>
          </p:cNvPr>
          <p:cNvSpPr/>
          <p:nvPr/>
        </p:nvSpPr>
        <p:spPr>
          <a:xfrm>
            <a:off x="1775605" y="3281381"/>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Transport- en bedieningsplannen maken</a:t>
            </a:r>
          </a:p>
        </p:txBody>
      </p:sp>
      <p:sp>
        <p:nvSpPr>
          <p:cNvPr id="32" name="Afgeronde rechthoek 32">
            <a:extLst>
              <a:ext uri="{FF2B5EF4-FFF2-40B4-BE49-F238E27FC236}">
                <a16:creationId xmlns:a16="http://schemas.microsoft.com/office/drawing/2014/main" id="{8D955AAD-7D2B-4B1B-A3F9-4FEAA3DB0D78}"/>
              </a:ext>
            </a:extLst>
          </p:cNvPr>
          <p:cNvSpPr/>
          <p:nvPr/>
        </p:nvSpPr>
        <p:spPr>
          <a:xfrm>
            <a:off x="1775605" y="2039952"/>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Energietransport verzorgen</a:t>
            </a:r>
          </a:p>
        </p:txBody>
      </p:sp>
      <p:sp>
        <p:nvSpPr>
          <p:cNvPr id="33" name="Afgeronde rechthoek 33">
            <a:extLst>
              <a:ext uri="{FF2B5EF4-FFF2-40B4-BE49-F238E27FC236}">
                <a16:creationId xmlns:a16="http://schemas.microsoft.com/office/drawing/2014/main" id="{EAB71119-D457-47B6-9059-B1D4A89BD59B}"/>
              </a:ext>
            </a:extLst>
          </p:cNvPr>
          <p:cNvSpPr/>
          <p:nvPr/>
        </p:nvSpPr>
        <p:spPr>
          <a:xfrm>
            <a:off x="1775605" y="2666336"/>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Energietransport herstellen</a:t>
            </a:r>
          </a:p>
        </p:txBody>
      </p:sp>
      <p:sp>
        <p:nvSpPr>
          <p:cNvPr id="34" name="Afgeronde rechthoek 34">
            <a:extLst>
              <a:ext uri="{FF2B5EF4-FFF2-40B4-BE49-F238E27FC236}">
                <a16:creationId xmlns:a16="http://schemas.microsoft.com/office/drawing/2014/main" id="{AE0C4761-A5EA-468F-BC31-868A79170E2D}"/>
              </a:ext>
            </a:extLst>
          </p:cNvPr>
          <p:cNvSpPr/>
          <p:nvPr/>
        </p:nvSpPr>
        <p:spPr>
          <a:xfrm>
            <a:off x="3072605" y="3281380"/>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Energienetrichtlijnen en -patronen vaststellen</a:t>
            </a:r>
          </a:p>
        </p:txBody>
      </p:sp>
      <p:sp>
        <p:nvSpPr>
          <p:cNvPr id="36" name="Afgeronde rechthoek 36">
            <a:extLst>
              <a:ext uri="{FF2B5EF4-FFF2-40B4-BE49-F238E27FC236}">
                <a16:creationId xmlns:a16="http://schemas.microsoft.com/office/drawing/2014/main" id="{2F926E74-BE1A-453C-898F-41984F792199}"/>
              </a:ext>
            </a:extLst>
          </p:cNvPr>
          <p:cNvSpPr/>
          <p:nvPr/>
        </p:nvSpPr>
        <p:spPr>
          <a:xfrm>
            <a:off x="3072605" y="2039952"/>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Energienetten uitbreiden, vervangen, en vernieuwen</a:t>
            </a:r>
          </a:p>
        </p:txBody>
      </p:sp>
      <p:sp>
        <p:nvSpPr>
          <p:cNvPr id="37" name="Afgeronde rechthoek 37">
            <a:extLst>
              <a:ext uri="{FF2B5EF4-FFF2-40B4-BE49-F238E27FC236}">
                <a16:creationId xmlns:a16="http://schemas.microsoft.com/office/drawing/2014/main" id="{697DF920-59F0-4FD7-AEC0-D767DAB708CD}"/>
              </a:ext>
            </a:extLst>
          </p:cNvPr>
          <p:cNvSpPr/>
          <p:nvPr/>
        </p:nvSpPr>
        <p:spPr>
          <a:xfrm>
            <a:off x="3072605" y="2666335"/>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Energienetten </a:t>
            </a:r>
            <a:r>
              <a:rPr lang="nl-NL" sz="750" b="1" kern="0" err="1">
                <a:solidFill>
                  <a:schemeClr val="tx1">
                    <a:lumMod val="50000"/>
                  </a:schemeClr>
                </a:solidFill>
                <a:latin typeface="Microsoft JhengHei Light"/>
              </a:rPr>
              <a:t>instandhouden</a:t>
            </a:r>
            <a:endParaRPr lang="nl-NL" sz="750" b="1" kern="0">
              <a:solidFill>
                <a:schemeClr val="tx1">
                  <a:lumMod val="50000"/>
                </a:schemeClr>
              </a:solidFill>
              <a:latin typeface="Microsoft JhengHei Light"/>
            </a:endParaRPr>
          </a:p>
        </p:txBody>
      </p:sp>
      <p:sp>
        <p:nvSpPr>
          <p:cNvPr id="38" name="Afgeronde rechthoek 38">
            <a:extLst>
              <a:ext uri="{FF2B5EF4-FFF2-40B4-BE49-F238E27FC236}">
                <a16:creationId xmlns:a16="http://schemas.microsoft.com/office/drawing/2014/main" id="{E46ACB59-2D31-42B4-9C28-3164810BD077}"/>
              </a:ext>
            </a:extLst>
          </p:cNvPr>
          <p:cNvSpPr/>
          <p:nvPr/>
        </p:nvSpPr>
        <p:spPr>
          <a:xfrm>
            <a:off x="4369930" y="3095883"/>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.2. Metingen van energietransport en    -netten ter beschikking stellen</a:t>
            </a:r>
          </a:p>
        </p:txBody>
      </p:sp>
      <p:sp>
        <p:nvSpPr>
          <p:cNvPr id="39" name="Afgeronde rechthoek 39">
            <a:extLst>
              <a:ext uri="{FF2B5EF4-FFF2-40B4-BE49-F238E27FC236}">
                <a16:creationId xmlns:a16="http://schemas.microsoft.com/office/drawing/2014/main" id="{83EEE2C0-AE7F-4233-BBA7-ECEDA198F2FB}"/>
              </a:ext>
            </a:extLst>
          </p:cNvPr>
          <p:cNvSpPr/>
          <p:nvPr/>
        </p:nvSpPr>
        <p:spPr>
          <a:xfrm>
            <a:off x="4369930" y="2039952"/>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.1. Metingen van energietransport en    -netten beschikbaar krijgen</a:t>
            </a:r>
          </a:p>
        </p:txBody>
      </p:sp>
      <p:sp>
        <p:nvSpPr>
          <p:cNvPr id="42" name="Afgeronde rechthoek 14">
            <a:extLst>
              <a:ext uri="{FF2B5EF4-FFF2-40B4-BE49-F238E27FC236}">
                <a16:creationId xmlns:a16="http://schemas.microsoft.com/office/drawing/2014/main" id="{9E1402D7-BA79-4087-B726-88F163123B1B}"/>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C.1. Klanten bedienen</a:t>
            </a:r>
          </a:p>
        </p:txBody>
      </p:sp>
      <p:sp>
        <p:nvSpPr>
          <p:cNvPr id="44" name="Afgeronde rechthoek 19">
            <a:extLst>
              <a:ext uri="{FF2B5EF4-FFF2-40B4-BE49-F238E27FC236}">
                <a16:creationId xmlns:a16="http://schemas.microsoft.com/office/drawing/2014/main" id="{57CE44D4-48F1-44D3-B38F-4CFD044A4C30}"/>
              </a:ext>
            </a:extLst>
          </p:cNvPr>
          <p:cNvSpPr/>
          <p:nvPr/>
        </p:nvSpPr>
        <p:spPr>
          <a:xfrm>
            <a:off x="482338" y="2559014"/>
            <a:ext cx="1050365" cy="47416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Contracten verwerven en beheren</a:t>
            </a:r>
          </a:p>
        </p:txBody>
      </p:sp>
      <p:sp>
        <p:nvSpPr>
          <p:cNvPr id="45" name="Afgeronde rechthoek 20">
            <a:extLst>
              <a:ext uri="{FF2B5EF4-FFF2-40B4-BE49-F238E27FC236}">
                <a16:creationId xmlns:a16="http://schemas.microsoft.com/office/drawing/2014/main" id="{9C421D21-0A26-40F2-BBBB-C05095E24E96}"/>
              </a:ext>
            </a:extLst>
          </p:cNvPr>
          <p:cNvSpPr/>
          <p:nvPr/>
        </p:nvSpPr>
        <p:spPr>
          <a:xfrm>
            <a:off x="482338" y="2039952"/>
            <a:ext cx="1050365" cy="473863"/>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Klanten bedienen en relaties onderhouden</a:t>
            </a:r>
          </a:p>
        </p:txBody>
      </p:sp>
      <p:sp>
        <p:nvSpPr>
          <p:cNvPr id="46" name="Afgeronde rechthoek 24">
            <a:extLst>
              <a:ext uri="{FF2B5EF4-FFF2-40B4-BE49-F238E27FC236}">
                <a16:creationId xmlns:a16="http://schemas.microsoft.com/office/drawing/2014/main" id="{38048825-D738-4C0F-BA71-33FCC78E48CD}"/>
              </a:ext>
            </a:extLst>
          </p:cNvPr>
          <p:cNvSpPr/>
          <p:nvPr/>
        </p:nvSpPr>
        <p:spPr>
          <a:xfrm>
            <a:off x="482338" y="3095883"/>
            <a:ext cx="1050365" cy="486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Factureren en innen</a:t>
            </a:r>
          </a:p>
        </p:txBody>
      </p:sp>
      <p:sp>
        <p:nvSpPr>
          <p:cNvPr id="47" name="Afgeronde rechthoek 25">
            <a:extLst>
              <a:ext uri="{FF2B5EF4-FFF2-40B4-BE49-F238E27FC236}">
                <a16:creationId xmlns:a16="http://schemas.microsoft.com/office/drawing/2014/main" id="{0724BD47-8B36-4E17-9E30-6B8110F9125E}"/>
              </a:ext>
            </a:extLst>
          </p:cNvPr>
          <p:cNvSpPr/>
          <p:nvPr/>
        </p:nvSpPr>
        <p:spPr>
          <a:xfrm>
            <a:off x="482338" y="3636737"/>
            <a:ext cx="1050365" cy="46041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Inkomstenverlies beperken</a:t>
            </a:r>
          </a:p>
        </p:txBody>
      </p:sp>
      <p:sp>
        <p:nvSpPr>
          <p:cNvPr id="41" name="Titel 1">
            <a:extLst>
              <a:ext uri="{FF2B5EF4-FFF2-40B4-BE49-F238E27FC236}">
                <a16:creationId xmlns:a16="http://schemas.microsoft.com/office/drawing/2014/main" id="{E4203040-0B10-485A-90DC-39B9578B10E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53" name="Tijdelijke aanduiding voor tekst 2">
            <a:extLst>
              <a:ext uri="{FF2B5EF4-FFF2-40B4-BE49-F238E27FC236}">
                <a16:creationId xmlns:a16="http://schemas.microsoft.com/office/drawing/2014/main" id="{DCE95523-D6F5-46AE-9760-C2E9AD4D789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2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5" name="Afgeronde rechthoek 15">
            <a:extLst>
              <a:ext uri="{FF2B5EF4-FFF2-40B4-BE49-F238E27FC236}">
                <a16:creationId xmlns:a16="http://schemas.microsoft.com/office/drawing/2014/main" id="{5FCDDF9A-7D17-4DBE-B166-33C4892F3D9B}"/>
              </a:ext>
            </a:extLst>
          </p:cNvPr>
          <p:cNvSpPr/>
          <p:nvPr/>
        </p:nvSpPr>
        <p:spPr>
          <a:xfrm>
            <a:off x="6952959"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C.6. De energiemarkt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faciliteren</a:t>
            </a:r>
          </a:p>
        </p:txBody>
      </p:sp>
      <p:sp>
        <p:nvSpPr>
          <p:cNvPr id="56" name="Afgeronde rechthoek 40">
            <a:extLst>
              <a:ext uri="{FF2B5EF4-FFF2-40B4-BE49-F238E27FC236}">
                <a16:creationId xmlns:a16="http://schemas.microsoft.com/office/drawing/2014/main" id="{4EAF04AF-11AA-4BEB-A680-56FEC8A24CE5}"/>
              </a:ext>
            </a:extLst>
          </p:cNvPr>
          <p:cNvSpPr/>
          <p:nvPr/>
        </p:nvSpPr>
        <p:spPr>
          <a:xfrm>
            <a:off x="7013531" y="2039952"/>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Marktpartijen bedienen en relaties onderhouden</a:t>
            </a:r>
            <a:endParaRPr lang="nl-NL" sz="750" b="1" strike="sngStrike" kern="0">
              <a:solidFill>
                <a:schemeClr val="tx1">
                  <a:lumMod val="50000"/>
                </a:schemeClr>
              </a:solidFill>
              <a:latin typeface="Microsoft JhengHei Light"/>
            </a:endParaRPr>
          </a:p>
        </p:txBody>
      </p:sp>
      <p:sp>
        <p:nvSpPr>
          <p:cNvPr id="57" name="Afgeronde rechthoek 41">
            <a:extLst>
              <a:ext uri="{FF2B5EF4-FFF2-40B4-BE49-F238E27FC236}">
                <a16:creationId xmlns:a16="http://schemas.microsoft.com/office/drawing/2014/main" id="{CED98557-310E-4AE5-9D38-35E3E83CE03A}"/>
              </a:ext>
            </a:extLst>
          </p:cNvPr>
          <p:cNvSpPr/>
          <p:nvPr/>
        </p:nvSpPr>
        <p:spPr>
          <a:xfrm>
            <a:off x="7013531" y="3095883"/>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Marktprocessen uitvoeren/faciliteren</a:t>
            </a:r>
          </a:p>
        </p:txBody>
      </p:sp>
      <p:sp>
        <p:nvSpPr>
          <p:cNvPr id="58" name="Afgeronde rechthoek 40">
            <a:extLst>
              <a:ext uri="{FF2B5EF4-FFF2-40B4-BE49-F238E27FC236}">
                <a16:creationId xmlns:a16="http://schemas.microsoft.com/office/drawing/2014/main" id="{401F5030-BF87-4A03-A9EB-976DA76B2857}"/>
              </a:ext>
            </a:extLst>
          </p:cNvPr>
          <p:cNvSpPr/>
          <p:nvPr/>
        </p:nvSpPr>
        <p:spPr>
          <a:xfrm>
            <a:off x="7013531" y="2559014"/>
            <a:ext cx="1066823" cy="45543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Marktdata beheren</a:t>
            </a:r>
          </a:p>
        </p:txBody>
      </p:sp>
      <p:sp>
        <p:nvSpPr>
          <p:cNvPr id="59" name="Afgeronde rechthoek 41">
            <a:extLst>
              <a:ext uri="{FF2B5EF4-FFF2-40B4-BE49-F238E27FC236}">
                <a16:creationId xmlns:a16="http://schemas.microsoft.com/office/drawing/2014/main" id="{175E5D94-146A-4501-9D19-43012CC4BC35}"/>
              </a:ext>
            </a:extLst>
          </p:cNvPr>
          <p:cNvSpPr/>
          <p:nvPr/>
        </p:nvSpPr>
        <p:spPr>
          <a:xfrm>
            <a:off x="7013531" y="3636736"/>
            <a:ext cx="1066823" cy="460417"/>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rgbClr val="625D62">
                    <a:lumMod val="50000"/>
                  </a:srgbClr>
                </a:solidFill>
                <a:latin typeface="Microsoft JhengHei Light"/>
              </a:rPr>
              <a:t>.4. </a:t>
            </a:r>
            <a:r>
              <a:rPr lang="nl-NL" sz="750" b="1" kern="0">
                <a:solidFill>
                  <a:srgbClr val="080808"/>
                </a:solidFill>
                <a:latin typeface="Microsoft JhengHei Light"/>
              </a:rPr>
              <a:t>Delen van marktdata faciliteren</a:t>
            </a:r>
          </a:p>
          <a:p>
            <a:pPr algn="ctr" defTabSz="767871">
              <a:defRPr/>
            </a:pPr>
            <a:endParaRPr lang="nl-NL" sz="750" b="1" kern="0">
              <a:solidFill>
                <a:srgbClr val="625D62">
                  <a:lumMod val="50000"/>
                </a:srgbClr>
              </a:solidFill>
              <a:latin typeface="Microsoft JhengHei Light"/>
            </a:endParaRPr>
          </a:p>
        </p:txBody>
      </p:sp>
      <p:pic>
        <p:nvPicPr>
          <p:cNvPr id="2" name="Afbeelding 1">
            <a:extLst>
              <a:ext uri="{FF2B5EF4-FFF2-40B4-BE49-F238E27FC236}">
                <a16:creationId xmlns:a16="http://schemas.microsoft.com/office/drawing/2014/main" id="{64CDB818-4B1A-33A7-874D-64A666359B49}"/>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60097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AC9F3E1-1B90-C11F-73FC-27141945A679}"/>
              </a:ext>
            </a:extLst>
          </p:cNvPr>
          <p:cNvPicPr>
            <a:picLocks noChangeAspect="1"/>
          </p:cNvPicPr>
          <p:nvPr/>
        </p:nvPicPr>
        <p:blipFill>
          <a:blip r:embed="rId3"/>
          <a:stretch>
            <a:fillRect/>
          </a:stretch>
        </p:blipFill>
        <p:spPr>
          <a:xfrm>
            <a:off x="17868" y="386807"/>
            <a:ext cx="9144000" cy="4712185"/>
          </a:xfrm>
          <a:prstGeom prst="rect">
            <a:avLst/>
          </a:prstGeom>
        </p:spPr>
      </p:pic>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291201"/>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26024" y="376165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3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240837" cy="812684"/>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41349"/>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pic>
        <p:nvPicPr>
          <p:cNvPr id="5" name="Afbeelding 4">
            <a:extLst>
              <a:ext uri="{FF2B5EF4-FFF2-40B4-BE49-F238E27FC236}">
                <a16:creationId xmlns:a16="http://schemas.microsoft.com/office/drawing/2014/main" id="{6E3D6BB1-427B-E1BF-54DF-4248E71E1502}"/>
              </a:ext>
            </a:extLst>
          </p:cNvPr>
          <p:cNvPicPr>
            <a:picLocks noChangeAspect="1"/>
          </p:cNvPicPr>
          <p:nvPr/>
        </p:nvPicPr>
        <p:blipFill>
          <a:blip r:embed="rId4"/>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2545775204"/>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Netbeheer Nederland (1)" id="{05589944-0C82-43C5-BBF7-06CBA087887F}" vid="{ED690D8C-33AC-4120-90D5-14E221A85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4ee42d-796a-4c74-b5ca-30f32e5db0e3">
      <Terms xmlns="http://schemas.microsoft.com/office/infopath/2007/PartnerControls"/>
    </lcf76f155ced4ddcb4097134ff3c332f>
    <TaxCatchAll xmlns="245c1edb-bc94-4549-a776-6d3dc7e5fd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555FA4E3657442BD0D2C5A494AECC4" ma:contentTypeVersion="15" ma:contentTypeDescription="Een nieuw document maken." ma:contentTypeScope="" ma:versionID="d4633614120b3b827d5345ef45309664">
  <xsd:schema xmlns:xsd="http://www.w3.org/2001/XMLSchema" xmlns:xs="http://www.w3.org/2001/XMLSchema" xmlns:p="http://schemas.microsoft.com/office/2006/metadata/properties" xmlns:ns2="f94ee42d-796a-4c74-b5ca-30f32e5db0e3" xmlns:ns3="245c1edb-bc94-4549-a776-6d3dc7e5fd9a" targetNamespace="http://schemas.microsoft.com/office/2006/metadata/properties" ma:root="true" ma:fieldsID="324ece642eaea5264fccad11667c5232" ns2:_="" ns3:_="">
    <xsd:import namespace="f94ee42d-796a-4c74-b5ca-30f32e5db0e3"/>
    <xsd:import namespace="245c1edb-bc94-4549-a776-6d3dc7e5f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ee42d-796a-4c74-b5ca-30f32e5db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badea860-d3c5-492f-b0ff-4487c0d565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5c1edb-bc94-4549-a776-6d3dc7e5fd9a"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f99bc08-1e0a-4a15-9b6a-42b062e9e65b}" ma:internalName="TaxCatchAll" ma:showField="CatchAllData" ma:web="245c1edb-bc94-4549-a776-6d3dc7e5f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05715-3188-49DE-A4F2-72E95916F987}">
  <ds:schemaRefs>
    <ds:schemaRef ds:uri="http://schemas.microsoft.com/sharepoint/v3/contenttype/forms"/>
  </ds:schemaRefs>
</ds:datastoreItem>
</file>

<file path=customXml/itemProps2.xml><?xml version="1.0" encoding="utf-8"?>
<ds:datastoreItem xmlns:ds="http://schemas.openxmlformats.org/officeDocument/2006/customXml" ds:itemID="{0E9CF2DC-C042-47B3-94B2-4023DE1776F9}">
  <ds:schemaRefs>
    <ds:schemaRef ds:uri="http://purl.org/dc/terms/"/>
    <ds:schemaRef ds:uri="http://purl.org/dc/elements/1.1/"/>
    <ds:schemaRef ds:uri="http://purl.org/dc/dcmitype/"/>
    <ds:schemaRef ds:uri="f94ee42d-796a-4c74-b5ca-30f32e5db0e3"/>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245c1edb-bc94-4549-a776-6d3dc7e5fd9a"/>
    <ds:schemaRef ds:uri="http://schemas.microsoft.com/office/2006/metadata/properties"/>
  </ds:schemaRefs>
</ds:datastoreItem>
</file>

<file path=customXml/itemProps3.xml><?xml version="1.0" encoding="utf-8"?>
<ds:datastoreItem xmlns:ds="http://schemas.openxmlformats.org/officeDocument/2006/customXml" ds:itemID="{BAF4039B-C60F-4EA4-AE83-D08683EBA03F}">
  <ds:schemaRefs>
    <ds:schemaRef ds:uri="245c1edb-bc94-4549-a776-6d3dc7e5fd9a"/>
    <ds:schemaRef ds:uri="f94ee42d-796a-4c74-b5ca-30f32e5db0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11445</Words>
  <Application>Microsoft Office PowerPoint</Application>
  <PresentationFormat>Diavoorstelling (16:9)</PresentationFormat>
  <Paragraphs>1580</Paragraphs>
  <Slides>49</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49</vt:i4>
      </vt:variant>
    </vt:vector>
  </HeadingPairs>
  <TitlesOfParts>
    <vt:vector size="56" baseType="lpstr">
      <vt:lpstr>Microsoft JhengHei Light</vt:lpstr>
      <vt:lpstr>Arial</vt:lpstr>
      <vt:lpstr>Calibri</vt:lpstr>
      <vt:lpstr>Calibri Light</vt:lpstr>
      <vt:lpstr>Times New Roman</vt:lpstr>
      <vt:lpstr>Wingdings</vt:lpstr>
      <vt:lpstr>Office-thema</vt:lpstr>
      <vt:lpstr>Release 2.1</vt:lpstr>
      <vt:lpstr>Voorwoord</vt:lpstr>
      <vt:lpstr>Inhoudsopgave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Waardestromen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4. Frequently Asked Questions (FAQ) 1</vt:lpstr>
      <vt:lpstr>4. Frequently Asked Questions (FAQ) 2</vt:lpstr>
      <vt:lpstr>4. Frequently Asked Questions (FAQ) 3</vt:lpstr>
      <vt:lpstr>4. Frequently Asked Questions (FAQ) 4</vt:lpstr>
      <vt:lpstr>4. Frequently Asked Questions (FAQ) 5</vt:lpstr>
      <vt:lpstr>4. Frequently Asked Questions (FAQ) 6</vt:lpstr>
      <vt:lpstr>4. Frequently Asked Questions (FAQ) 7</vt:lpstr>
      <vt:lpstr>Bijlagen</vt:lpstr>
      <vt:lpstr>Bijlage A: Mapping NBility waardestromen op CMF waardestromen</vt:lpstr>
      <vt:lpstr>Bijlage A: Mapping NBility waardestromen op CMF waardestromen</vt:lpstr>
      <vt:lpstr>Bijlage A: MF 2.0 waardeketen - NBility</vt:lpstr>
      <vt:lpstr>Bijlage B: Mapping externe modellen</vt:lpstr>
      <vt:lpstr>Bijlage B Mapping eTOM model</vt:lpstr>
      <vt:lpstr>Bijlage B: Mapping eTOM model</vt:lpstr>
      <vt:lpstr>Bijlage B: Mapping eTOM model</vt:lpstr>
      <vt:lpstr>Mapping 5 lagen model NORA</vt:lpstr>
      <vt:lpstr>Mapping SGAM framework</vt:lpstr>
      <vt:lpstr>Bijlage C: Contactpersonen/ambassadeurs</vt:lpstr>
      <vt:lpstr>Contactpersonen/ambassadeurs</vt:lpstr>
      <vt:lpstr>Bijlage D: Release notes</vt:lpstr>
      <vt:lpstr>Release notes versie 2.1 t.o.v. versie 2.0</vt:lpstr>
      <vt:lpstr>PowerPoint-presentatie</vt:lpstr>
      <vt:lpstr>PowerPoint-presentatie</vt:lpstr>
      <vt:lpstr>Release notes versie 2.0 t.o.v. versie 1.0</vt:lpstr>
      <vt:lpstr>PowerPoint-presentatie</vt:lpstr>
      <vt:lpstr>PowerPoint-presentatie</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Netbeheer Nederland presentatie</dc:title>
  <dc:subject/>
  <dc:creator>Gebruiker</dc:creator>
  <cp:keywords/>
  <dc:description>Netbeheer Nederland - versie 1 - junl 2018
Ontwerp: Ontwerpwerk
Template: Ton Persoon</dc:description>
  <cp:lastModifiedBy>Severin, S (Sefanja)</cp:lastModifiedBy>
  <cp:revision>1</cp:revision>
  <dcterms:created xsi:type="dcterms:W3CDTF">2017-04-18T07:59:26Z</dcterms:created>
  <dcterms:modified xsi:type="dcterms:W3CDTF">2023-03-19T16:52:09Z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0x01010090555FA4E3657442BD0D2C5A494AECC4</vt:lpwstr>
  </property>
  <property fmtid="{D5CDD505-2E9C-101B-9397-08002B2CF9AE}" pid="3" name="Order">
    <vt:r8>83800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9999a2b-9a21-4e6e-bf76-863fcb82bc91_Enabled">
    <vt:lpwstr>true</vt:lpwstr>
  </property>
  <property fmtid="{D5CDD505-2E9C-101B-9397-08002B2CF9AE}" pid="9" name="MSIP_Label_89999a2b-9a21-4e6e-bf76-863fcb82bc91_SetDate">
    <vt:lpwstr>2021-05-26T13:40:45Z</vt:lpwstr>
  </property>
  <property fmtid="{D5CDD505-2E9C-101B-9397-08002B2CF9AE}" pid="10" name="MSIP_Label_89999a2b-9a21-4e6e-bf76-863fcb82bc91_Method">
    <vt:lpwstr>Standard</vt:lpwstr>
  </property>
  <property fmtid="{D5CDD505-2E9C-101B-9397-08002B2CF9AE}" pid="11" name="MSIP_Label_89999a2b-9a21-4e6e-bf76-863fcb82bc91_Name">
    <vt:lpwstr>Intern</vt:lpwstr>
  </property>
  <property fmtid="{D5CDD505-2E9C-101B-9397-08002B2CF9AE}" pid="12" name="MSIP_Label_89999a2b-9a21-4e6e-bf76-863fcb82bc91_SiteId">
    <vt:lpwstr>40ce6286-0e4a-4500-8bb1-bf46447c5f7f</vt:lpwstr>
  </property>
  <property fmtid="{D5CDD505-2E9C-101B-9397-08002B2CF9AE}" pid="13" name="MSIP_Label_89999a2b-9a21-4e6e-bf76-863fcb82bc91_ActionId">
    <vt:lpwstr>410ad35e-663d-4dc6-8bc0-4f00443abe59</vt:lpwstr>
  </property>
  <property fmtid="{D5CDD505-2E9C-101B-9397-08002B2CF9AE}" pid="14" name="MSIP_Label_89999a2b-9a21-4e6e-bf76-863fcb82bc91_ContentBits">
    <vt:lpwstr>0</vt:lpwstr>
  </property>
  <property fmtid="{D5CDD505-2E9C-101B-9397-08002B2CF9AE}" pid="15" name="StdDataClassificatie">
    <vt:lpwstr>Intern</vt:lpwstr>
  </property>
  <property fmtid="{D5CDD505-2E9C-101B-9397-08002B2CF9AE}" pid="16" name="StdDataClassificatieDoelgroep">
    <vt:lpwstr/>
  </property>
  <property fmtid="{D5CDD505-2E9C-101B-9397-08002B2CF9AE}" pid="17" name="MediaServiceImageTags">
    <vt:lpwstr/>
  </property>
</Properties>
</file>