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4"/>
  </p:notesMasterIdLst>
  <p:sldIdLst>
    <p:sldId id="285" r:id="rId5"/>
    <p:sldId id="649" r:id="rId6"/>
    <p:sldId id="736" r:id="rId7"/>
    <p:sldId id="737" r:id="rId8"/>
    <p:sldId id="6768" r:id="rId9"/>
    <p:sldId id="6829" r:id="rId10"/>
    <p:sldId id="6830" r:id="rId11"/>
    <p:sldId id="6861" r:id="rId12"/>
    <p:sldId id="6860" r:id="rId13"/>
    <p:sldId id="6867" r:id="rId14"/>
    <p:sldId id="6862" r:id="rId15"/>
    <p:sldId id="6834" r:id="rId16"/>
    <p:sldId id="6835" r:id="rId17"/>
    <p:sldId id="6864" r:id="rId18"/>
    <p:sldId id="6836" r:id="rId19"/>
    <p:sldId id="6837" r:id="rId20"/>
    <p:sldId id="6838" r:id="rId21"/>
    <p:sldId id="6868" r:id="rId22"/>
    <p:sldId id="738" r:id="rId23"/>
    <p:sldId id="6767" r:id="rId24"/>
    <p:sldId id="6769" r:id="rId25"/>
    <p:sldId id="6772" r:id="rId26"/>
    <p:sldId id="6770" r:id="rId27"/>
    <p:sldId id="6788" r:id="rId28"/>
    <p:sldId id="6782" r:id="rId29"/>
    <p:sldId id="6783" r:id="rId30"/>
    <p:sldId id="6781" r:id="rId31"/>
    <p:sldId id="624" r:id="rId32"/>
    <p:sldId id="625" r:id="rId33"/>
    <p:sldId id="6810" r:id="rId34"/>
    <p:sldId id="707" r:id="rId35"/>
    <p:sldId id="6778" r:id="rId36"/>
    <p:sldId id="672" r:id="rId37"/>
    <p:sldId id="6794" r:id="rId38"/>
    <p:sldId id="6779" r:id="rId39"/>
    <p:sldId id="646" r:id="rId40"/>
    <p:sldId id="647" r:id="rId41"/>
    <p:sldId id="648" r:id="rId42"/>
    <p:sldId id="6839" r:id="rId43"/>
    <p:sldId id="6840" r:id="rId44"/>
    <p:sldId id="6793" r:id="rId45"/>
    <p:sldId id="6792" r:id="rId46"/>
    <p:sldId id="6828" r:id="rId47"/>
    <p:sldId id="6863" r:id="rId48"/>
    <p:sldId id="6865" r:id="rId49"/>
    <p:sldId id="6866" r:id="rId50"/>
    <p:sldId id="6827" r:id="rId51"/>
    <p:sldId id="6831" r:id="rId52"/>
    <p:sldId id="6833" r:id="rId53"/>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ap, AJ van der (Ton)" initials="KAvd(" lastIdx="20" clrIdx="0">
    <p:extLst>
      <p:ext uri="{19B8F6BF-5375-455C-9EA6-DF929625EA0E}">
        <p15:presenceInfo xmlns:p15="http://schemas.microsoft.com/office/powerpoint/2012/main" userId="S::Ton.vanderKnaap@stedin.net::6eda09ce-6d8f-4650-ae8e-76b65519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E"/>
    <a:srgbClr val="60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3ED49-65B3-4F00-970D-463ADB02AD1B}" v="1" dt="2023-04-18T07:08:21.2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53"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aap, AJ van der (Ton)" userId="6eda09ce-6d8f-4650-ae8e-76b65519316c" providerId="ADAL" clId="{A3A4240D-083D-4CA6-9DA2-EAC0B2726A6D}"/>
    <pc:docChg chg="custSel delSld modSld">
      <pc:chgData name="Knaap, AJ van der (Ton)" userId="6eda09ce-6d8f-4650-ae8e-76b65519316c" providerId="ADAL" clId="{A3A4240D-083D-4CA6-9DA2-EAC0B2726A6D}" dt="2023-02-06T20:39:19.506" v="50" actId="47"/>
      <pc:docMkLst>
        <pc:docMk/>
      </pc:docMkLst>
      <pc:sldChg chg="modSp mod">
        <pc:chgData name="Knaap, AJ van der (Ton)" userId="6eda09ce-6d8f-4650-ae8e-76b65519316c" providerId="ADAL" clId="{A3A4240D-083D-4CA6-9DA2-EAC0B2726A6D}" dt="2023-02-06T20:33:23.090" v="9" actId="20577"/>
        <pc:sldMkLst>
          <pc:docMk/>
          <pc:sldMk cId="820850131" sldId="285"/>
        </pc:sldMkLst>
        <pc:spChg chg="mod">
          <ac:chgData name="Knaap, AJ van der (Ton)" userId="6eda09ce-6d8f-4650-ae8e-76b65519316c" providerId="ADAL" clId="{A3A4240D-083D-4CA6-9DA2-EAC0B2726A6D}" dt="2023-02-06T20:33:23.090" v="9" actId="20577"/>
          <ac:spMkLst>
            <pc:docMk/>
            <pc:sldMk cId="820850131" sldId="285"/>
            <ac:spMk id="5" creationId="{00000000-0000-0000-0000-000000000000}"/>
          </ac:spMkLst>
        </pc:spChg>
      </pc:sldChg>
      <pc:sldChg chg="modSp mod">
        <pc:chgData name="Knaap, AJ van der (Ton)" userId="6eda09ce-6d8f-4650-ae8e-76b65519316c" providerId="ADAL" clId="{A3A4240D-083D-4CA6-9DA2-EAC0B2726A6D}" dt="2023-02-06T20:33:37.087" v="11" actId="20577"/>
        <pc:sldMkLst>
          <pc:docMk/>
          <pc:sldMk cId="2338240279" sldId="736"/>
        </pc:sldMkLst>
        <pc:spChg chg="mod">
          <ac:chgData name="Knaap, AJ van der (Ton)" userId="6eda09ce-6d8f-4650-ae8e-76b65519316c" providerId="ADAL" clId="{A3A4240D-083D-4CA6-9DA2-EAC0B2726A6D}" dt="2023-02-06T20:33:37.087" v="11" actId="20577"/>
          <ac:spMkLst>
            <pc:docMk/>
            <pc:sldMk cId="2338240279" sldId="736"/>
            <ac:spMk id="2" creationId="{B3354EF7-F22D-43FB-A328-FCECC123FCDF}"/>
          </ac:spMkLst>
        </pc:spChg>
      </pc:sldChg>
      <pc:sldChg chg="addSp delSp modSp mod">
        <pc:chgData name="Knaap, AJ van der (Ton)" userId="6eda09ce-6d8f-4650-ae8e-76b65519316c" providerId="ADAL" clId="{A3A4240D-083D-4CA6-9DA2-EAC0B2726A6D}" dt="2023-02-06T20:39:11.633" v="49" actId="14100"/>
        <pc:sldMkLst>
          <pc:docMk/>
          <pc:sldMk cId="2175455182" sldId="737"/>
        </pc:sldMkLst>
        <pc:spChg chg="mod">
          <ac:chgData name="Knaap, AJ van der (Ton)" userId="6eda09ce-6d8f-4650-ae8e-76b65519316c" providerId="ADAL" clId="{A3A4240D-083D-4CA6-9DA2-EAC0B2726A6D}" dt="2023-02-06T20:37:45.296" v="42" actId="404"/>
          <ac:spMkLst>
            <pc:docMk/>
            <pc:sldMk cId="2175455182" sldId="737"/>
            <ac:spMk id="6" creationId="{C113AC2B-AF31-48D7-8C57-4A714F53A4F6}"/>
          </ac:spMkLst>
        </pc:spChg>
        <pc:picChg chg="add mod">
          <ac:chgData name="Knaap, AJ van der (Ton)" userId="6eda09ce-6d8f-4650-ae8e-76b65519316c" providerId="ADAL" clId="{A3A4240D-083D-4CA6-9DA2-EAC0B2726A6D}" dt="2023-02-06T20:39:11.633" v="49" actId="14100"/>
          <ac:picMkLst>
            <pc:docMk/>
            <pc:sldMk cId="2175455182" sldId="737"/>
            <ac:picMk id="2" creationId="{B9717821-C9D6-49D6-10DD-DE669C5079CA}"/>
          </ac:picMkLst>
        </pc:picChg>
        <pc:picChg chg="del">
          <ac:chgData name="Knaap, AJ van der (Ton)" userId="6eda09ce-6d8f-4650-ae8e-76b65519316c" providerId="ADAL" clId="{A3A4240D-083D-4CA6-9DA2-EAC0B2726A6D}" dt="2023-02-06T20:38:52.551" v="43" actId="478"/>
          <ac:picMkLst>
            <pc:docMk/>
            <pc:sldMk cId="2175455182" sldId="737"/>
            <ac:picMk id="7" creationId="{59CEC9C7-33BE-45E1-922B-4B565F796558}"/>
          </ac:picMkLst>
        </pc:picChg>
      </pc:sldChg>
      <pc:sldChg chg="modSp del mod">
        <pc:chgData name="Knaap, AJ van der (Ton)" userId="6eda09ce-6d8f-4650-ae8e-76b65519316c" providerId="ADAL" clId="{A3A4240D-083D-4CA6-9DA2-EAC0B2726A6D}" dt="2023-02-06T20:39:19.506" v="50" actId="47"/>
        <pc:sldMkLst>
          <pc:docMk/>
          <pc:sldMk cId="1578054440" sldId="6771"/>
        </pc:sldMkLst>
        <pc:spChg chg="mod">
          <ac:chgData name="Knaap, AJ van der (Ton)" userId="6eda09ce-6d8f-4650-ae8e-76b65519316c" providerId="ADAL" clId="{A3A4240D-083D-4CA6-9DA2-EAC0B2726A6D}" dt="2023-02-06T20:37:31.604" v="37" actId="21"/>
          <ac:spMkLst>
            <pc:docMk/>
            <pc:sldMk cId="1578054440" sldId="6771"/>
            <ac:spMk id="6" creationId="{C113AC2B-AF31-48D7-8C57-4A714F53A4F6}"/>
          </ac:spMkLst>
        </pc:spChg>
      </pc:sldChg>
    </pc:docChg>
  </pc:docChgLst>
  <pc:docChgLst>
    <pc:chgData name="Knaap, AJ van der (Ton)" userId="6eda09ce-6d8f-4650-ae8e-76b65519316c" providerId="ADAL" clId="{82D3ED49-65B3-4F00-970D-463ADB02AD1B}"/>
    <pc:docChg chg="custSel modSld">
      <pc:chgData name="Knaap, AJ van der (Ton)" userId="6eda09ce-6d8f-4650-ae8e-76b65519316c" providerId="ADAL" clId="{82D3ED49-65B3-4F00-970D-463ADB02AD1B}" dt="2023-04-18T07:09:06.672" v="9" actId="14100"/>
      <pc:docMkLst>
        <pc:docMk/>
      </pc:docMkLst>
      <pc:sldChg chg="addSp modSp mod">
        <pc:chgData name="Knaap, AJ van der (Ton)" userId="6eda09ce-6d8f-4650-ae8e-76b65519316c" providerId="ADAL" clId="{82D3ED49-65B3-4F00-970D-463ADB02AD1B}" dt="2023-04-18T07:09:06.672" v="9" actId="14100"/>
        <pc:sldMkLst>
          <pc:docMk/>
          <pc:sldMk cId="82281994" sldId="6865"/>
        </pc:sldMkLst>
        <pc:spChg chg="add mod">
          <ac:chgData name="Knaap, AJ van der (Ton)" userId="6eda09ce-6d8f-4650-ae8e-76b65519316c" providerId="ADAL" clId="{82D3ED49-65B3-4F00-970D-463ADB02AD1B}" dt="2023-04-18T07:09:06.672" v="9" actId="14100"/>
          <ac:spMkLst>
            <pc:docMk/>
            <pc:sldMk cId="82281994" sldId="6865"/>
            <ac:spMk id="3" creationId="{32595890-43A4-7A48-564C-E491BE60FD53}"/>
          </ac:spMkLst>
        </pc:spChg>
      </pc:sldChg>
      <pc:sldChg chg="addSp delSp modSp mod">
        <pc:chgData name="Knaap, AJ van der (Ton)" userId="6eda09ce-6d8f-4650-ae8e-76b65519316c" providerId="ADAL" clId="{82D3ED49-65B3-4F00-970D-463ADB02AD1B}" dt="2023-04-18T07:08:13.913" v="2" actId="21"/>
        <pc:sldMkLst>
          <pc:docMk/>
          <pc:sldMk cId="1454904009" sldId="6866"/>
        </pc:sldMkLst>
        <pc:spChg chg="add del mod">
          <ac:chgData name="Knaap, AJ van der (Ton)" userId="6eda09ce-6d8f-4650-ae8e-76b65519316c" providerId="ADAL" clId="{82D3ED49-65B3-4F00-970D-463ADB02AD1B}" dt="2023-04-18T07:08:13.913" v="2" actId="21"/>
          <ac:spMkLst>
            <pc:docMk/>
            <pc:sldMk cId="1454904009" sldId="6866"/>
            <ac:spMk id="3" creationId="{BBAAD590-FF7E-F1A3-574D-8C741333E348}"/>
          </ac:spMkLst>
        </pc:spChg>
      </pc:sldChg>
    </pc:docChg>
  </pc:docChgLst>
  <pc:docChgLst>
    <pc:chgData name="Lex de Wolff" userId="S::lex.de.wolff_alliander.com#ext#@edsn.onmicrosoft.com::842c0f73-aa79-47ef-93a1-14263045c94a" providerId="AD" clId="Web-{8D87D4F0-F8FA-436B-A7FE-FE1BA4F88FD4}"/>
    <pc:docChg chg="addSld modSld">
      <pc:chgData name="Lex de Wolff" userId="S::lex.de.wolff_alliander.com#ext#@edsn.onmicrosoft.com::842c0f73-aa79-47ef-93a1-14263045c94a" providerId="AD" clId="Web-{8D87D4F0-F8FA-436B-A7FE-FE1BA4F88FD4}" dt="2023-03-10T08:34:44.983" v="16" actId="20577"/>
      <pc:docMkLst>
        <pc:docMk/>
      </pc:docMkLst>
      <pc:sldChg chg="modSp">
        <pc:chgData name="Lex de Wolff" userId="S::lex.de.wolff_alliander.com#ext#@edsn.onmicrosoft.com::842c0f73-aa79-47ef-93a1-14263045c94a" providerId="AD" clId="Web-{8D87D4F0-F8FA-436B-A7FE-FE1BA4F88FD4}" dt="2023-03-10T08:34:31.107" v="12" actId="20577"/>
        <pc:sldMkLst>
          <pc:docMk/>
          <pc:sldMk cId="1816341875" sldId="6863"/>
        </pc:sldMkLst>
        <pc:spChg chg="mod">
          <ac:chgData name="Lex de Wolff" userId="S::lex.de.wolff_alliander.com#ext#@edsn.onmicrosoft.com::842c0f73-aa79-47ef-93a1-14263045c94a" providerId="AD" clId="Web-{8D87D4F0-F8FA-436B-A7FE-FE1BA4F88FD4}" dt="2023-03-10T08:34:31.107" v="12"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8D87D4F0-F8FA-436B-A7FE-FE1BA4F88FD4}" dt="2023-03-10T08:33:39.449" v="6" actId="20577"/>
          <ac:spMkLst>
            <pc:docMk/>
            <pc:sldMk cId="1816341875" sldId="6863"/>
            <ac:spMk id="3" creationId="{73C699F1-965A-4A85-888A-4826A00F8947}"/>
          </ac:spMkLst>
        </pc:spChg>
      </pc:sldChg>
      <pc:sldChg chg="modSp add replId">
        <pc:chgData name="Lex de Wolff" userId="S::lex.de.wolff_alliander.com#ext#@edsn.onmicrosoft.com::842c0f73-aa79-47ef-93a1-14263045c94a" providerId="AD" clId="Web-{8D87D4F0-F8FA-436B-A7FE-FE1BA4F88FD4}" dt="2023-03-10T08:34:44.983" v="16" actId="20577"/>
        <pc:sldMkLst>
          <pc:docMk/>
          <pc:sldMk cId="2585823478" sldId="6867"/>
        </pc:sldMkLst>
        <pc:spChg chg="mod">
          <ac:chgData name="Lex de Wolff" userId="S::lex.de.wolff_alliander.com#ext#@edsn.onmicrosoft.com::842c0f73-aa79-47ef-93a1-14263045c94a" providerId="AD" clId="Web-{8D87D4F0-F8FA-436B-A7FE-FE1BA4F88FD4}" dt="2023-03-10T08:34:35.389" v="15" actId="20577"/>
          <ac:spMkLst>
            <pc:docMk/>
            <pc:sldMk cId="2585823478" sldId="6867"/>
            <ac:spMk id="2" creationId="{C561B1A8-5368-48CF-BEE0-BA6F4BA73B0A}"/>
          </ac:spMkLst>
        </pc:spChg>
        <pc:spChg chg="mod">
          <ac:chgData name="Lex de Wolff" userId="S::lex.de.wolff_alliander.com#ext#@edsn.onmicrosoft.com::842c0f73-aa79-47ef-93a1-14263045c94a" providerId="AD" clId="Web-{8D87D4F0-F8FA-436B-A7FE-FE1BA4F88FD4}" dt="2023-03-10T08:34:44.983" v="16" actId="20577"/>
          <ac:spMkLst>
            <pc:docMk/>
            <pc:sldMk cId="2585823478" sldId="6867"/>
            <ac:spMk id="3" creationId="{73C699F1-965A-4A85-888A-4826A00F8947}"/>
          </ac:spMkLst>
        </pc:spChg>
      </pc:sldChg>
    </pc:docChg>
  </pc:docChgLst>
  <pc:docChgLst>
    <pc:chgData name="Knaap, AJ van der (Ton)" userId="6eda09ce-6d8f-4650-ae8e-76b65519316c" providerId="ADAL" clId="{CA57F37C-F36C-41EB-8976-1B4FCE9280B2}"/>
    <pc:docChg chg="addSld delSld modSld">
      <pc:chgData name="Knaap, AJ van der (Ton)" userId="6eda09ce-6d8f-4650-ae8e-76b65519316c" providerId="ADAL" clId="{CA57F37C-F36C-41EB-8976-1B4FCE9280B2}" dt="2023-03-17T08:29:40.295" v="6" actId="47"/>
      <pc:docMkLst>
        <pc:docMk/>
      </pc:docMkLst>
      <pc:sldChg chg="del">
        <pc:chgData name="Knaap, AJ van der (Ton)" userId="6eda09ce-6d8f-4650-ae8e-76b65519316c" providerId="ADAL" clId="{CA57F37C-F36C-41EB-8976-1B4FCE9280B2}" dt="2023-03-17T08:29:25.430" v="3" actId="47"/>
        <pc:sldMkLst>
          <pc:docMk/>
          <pc:sldMk cId="498754887" sldId="6857"/>
        </pc:sldMkLst>
      </pc:sldChg>
      <pc:sldChg chg="addSp modSp add del">
        <pc:chgData name="Knaap, AJ van der (Ton)" userId="6eda09ce-6d8f-4650-ae8e-76b65519316c" providerId="ADAL" clId="{CA57F37C-F36C-41EB-8976-1B4FCE9280B2}" dt="2023-03-17T08:29:37.266" v="5"/>
        <pc:sldMkLst>
          <pc:docMk/>
          <pc:sldMk cId="1040795807" sldId="6862"/>
        </pc:sldMkLst>
        <pc:picChg chg="add mod">
          <ac:chgData name="Knaap, AJ van der (Ton)" userId="6eda09ce-6d8f-4650-ae8e-76b65519316c" providerId="ADAL" clId="{CA57F37C-F36C-41EB-8976-1B4FCE9280B2}" dt="2023-03-17T08:29:37.266" v="5"/>
          <ac:picMkLst>
            <pc:docMk/>
            <pc:sldMk cId="1040795807" sldId="6862"/>
            <ac:picMk id="2" creationId="{6187E777-1129-19D1-C685-DECB8124D563}"/>
          </ac:picMkLst>
        </pc:picChg>
      </pc:sldChg>
      <pc:sldChg chg="addSp modSp add">
        <pc:chgData name="Knaap, AJ van der (Ton)" userId="6eda09ce-6d8f-4650-ae8e-76b65519316c" providerId="ADAL" clId="{CA57F37C-F36C-41EB-8976-1B4FCE9280B2}" dt="2023-03-17T08:18:46.275" v="1"/>
        <pc:sldMkLst>
          <pc:docMk/>
          <pc:sldMk cId="1031403032" sldId="6867"/>
        </pc:sldMkLst>
        <pc:picChg chg="add mod">
          <ac:chgData name="Knaap, AJ van der (Ton)" userId="6eda09ce-6d8f-4650-ae8e-76b65519316c" providerId="ADAL" clId="{CA57F37C-F36C-41EB-8976-1B4FCE9280B2}" dt="2023-03-17T08:18:46.275" v="1"/>
          <ac:picMkLst>
            <pc:docMk/>
            <pc:sldMk cId="1031403032" sldId="6867"/>
            <ac:picMk id="9" creationId="{512D06AC-9695-B27A-4D3B-A2A1ACD7DCB4}"/>
          </ac:picMkLst>
        </pc:picChg>
      </pc:sldChg>
      <pc:sldChg chg="addSp modSp add del">
        <pc:chgData name="Knaap, AJ van der (Ton)" userId="6eda09ce-6d8f-4650-ae8e-76b65519316c" providerId="ADAL" clId="{CA57F37C-F36C-41EB-8976-1B4FCE9280B2}" dt="2023-03-17T08:29:40.295" v="6" actId="47"/>
        <pc:sldMkLst>
          <pc:docMk/>
          <pc:sldMk cId="3250573491" sldId="6868"/>
        </pc:sldMkLst>
        <pc:picChg chg="add mod">
          <ac:chgData name="Knaap, AJ van der (Ton)" userId="6eda09ce-6d8f-4650-ae8e-76b65519316c" providerId="ADAL" clId="{CA57F37C-F36C-41EB-8976-1B4FCE9280B2}" dt="2023-03-17T08:18:58.841" v="2"/>
          <ac:picMkLst>
            <pc:docMk/>
            <pc:sldMk cId="3250573491" sldId="6868"/>
            <ac:picMk id="3" creationId="{5808A4A7-F613-35C3-E2A5-C27504269C54}"/>
          </ac:picMkLst>
        </pc:picChg>
      </pc:sldChg>
    </pc:docChg>
  </pc:docChgLst>
  <pc:docChgLst>
    <pc:chgData name="Severin, S (Sefanja)" userId="99325c90-fb6f-426e-9744-e02f59114d16" providerId="ADAL" clId="{402E17F5-1F0D-432F-B97D-A81752693FE7}"/>
    <pc:docChg chg="undo redo custSel addSld delSld modSld">
      <pc:chgData name="Severin, S (Sefanja)" userId="99325c90-fb6f-426e-9744-e02f59114d16" providerId="ADAL" clId="{402E17F5-1F0D-432F-B97D-A81752693FE7}" dt="2023-03-19T16:51:58.229" v="114"/>
      <pc:docMkLst>
        <pc:docMk/>
      </pc:docMkLst>
      <pc:sldChg chg="addSp delSp modSp mod">
        <pc:chgData name="Severin, S (Sefanja)" userId="99325c90-fb6f-426e-9744-e02f59114d16" providerId="ADAL" clId="{402E17F5-1F0D-432F-B97D-A81752693FE7}" dt="2023-03-19T16:10:41.823" v="113" actId="20577"/>
        <pc:sldMkLst>
          <pc:docMk/>
          <pc:sldMk cId="2720594976" sldId="6810"/>
        </pc:sldMkLst>
        <pc:spChg chg="mod">
          <ac:chgData name="Severin, S (Sefanja)" userId="99325c90-fb6f-426e-9744-e02f59114d16" providerId="ADAL" clId="{402E17F5-1F0D-432F-B97D-A81752693FE7}" dt="2023-03-19T16:10:41.823" v="113" actId="20577"/>
          <ac:spMkLst>
            <pc:docMk/>
            <pc:sldMk cId="2720594976" sldId="6810"/>
            <ac:spMk id="8" creationId="{00000000-0000-0000-0000-000000000000}"/>
          </ac:spMkLst>
        </pc:spChg>
        <pc:graphicFrameChg chg="add del mod">
          <ac:chgData name="Severin, S (Sefanja)" userId="99325c90-fb6f-426e-9744-e02f59114d16" providerId="ADAL" clId="{402E17F5-1F0D-432F-B97D-A81752693FE7}" dt="2023-03-19T16:06:04.041" v="9"/>
          <ac:graphicFrameMkLst>
            <pc:docMk/>
            <pc:sldMk cId="2720594976" sldId="6810"/>
            <ac:graphicFrameMk id="3" creationId="{51AEF8A8-2B11-6B75-8013-0A718654CED1}"/>
          </ac:graphicFrameMkLst>
        </pc:graphicFrameChg>
      </pc:sldChg>
      <pc:sldChg chg="del">
        <pc:chgData name="Severin, S (Sefanja)" userId="99325c90-fb6f-426e-9744-e02f59114d16" providerId="ADAL" clId="{402E17F5-1F0D-432F-B97D-A81752693FE7}" dt="2023-03-19T13:33:21.598" v="1" actId="47"/>
        <pc:sldMkLst>
          <pc:docMk/>
          <pc:sldMk cId="2386163231" sldId="6826"/>
        </pc:sldMkLst>
      </pc:sldChg>
      <pc:sldChg chg="add modTransition">
        <pc:chgData name="Severin, S (Sefanja)" userId="99325c90-fb6f-426e-9744-e02f59114d16" providerId="ADAL" clId="{402E17F5-1F0D-432F-B97D-A81752693FE7}" dt="2023-03-19T16:51:58.229" v="114"/>
        <pc:sldMkLst>
          <pc:docMk/>
          <pc:sldMk cId="1988599951" sldId="6868"/>
        </pc:sldMkLst>
      </pc:sldChg>
    </pc:docChg>
  </pc:docChgLst>
  <pc:docChgLst>
    <pc:chgData name="Lex de Wolff" userId="S::lex.de.wolff_alliander.com#ext#@edsn.onmicrosoft.com::842c0f73-aa79-47ef-93a1-14263045c94a" providerId="AD" clId="Web-{E094D311-4D26-4242-A50A-CC3D530BA4CC}"/>
    <pc:docChg chg="modSld">
      <pc:chgData name="Lex de Wolff" userId="S::lex.de.wolff_alliander.com#ext#@edsn.onmicrosoft.com::842c0f73-aa79-47ef-93a1-14263045c94a" providerId="AD" clId="Web-{E094D311-4D26-4242-A50A-CC3D530BA4CC}" dt="2023-03-07T08:49:14.535" v="1" actId="1076"/>
      <pc:docMkLst>
        <pc:docMk/>
      </pc:docMkLst>
      <pc:sldChg chg="modSp">
        <pc:chgData name="Lex de Wolff" userId="S::lex.de.wolff_alliander.com#ext#@edsn.onmicrosoft.com::842c0f73-aa79-47ef-93a1-14263045c94a" providerId="AD" clId="Web-{E094D311-4D26-4242-A50A-CC3D530BA4CC}" dt="2023-03-07T08:48:59.409" v="0" actId="20577"/>
        <pc:sldMkLst>
          <pc:docMk/>
          <pc:sldMk cId="820850131" sldId="285"/>
        </pc:sldMkLst>
        <pc:spChg chg="mod">
          <ac:chgData name="Lex de Wolff" userId="S::lex.de.wolff_alliander.com#ext#@edsn.onmicrosoft.com::842c0f73-aa79-47ef-93a1-14263045c94a" providerId="AD" clId="Web-{E094D311-4D26-4242-A50A-CC3D530BA4CC}" dt="2023-03-07T08:48:59.409" v="0"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E094D311-4D26-4242-A50A-CC3D530BA4CC}" dt="2023-03-07T08:49:14.535" v="1" actId="1076"/>
        <pc:sldMkLst>
          <pc:docMk/>
          <pc:sldMk cId="45730112" sldId="649"/>
        </pc:sldMkLst>
        <pc:picChg chg="mod">
          <ac:chgData name="Lex de Wolff" userId="S::lex.de.wolff_alliander.com#ext#@edsn.onmicrosoft.com::842c0f73-aa79-47ef-93a1-14263045c94a" providerId="AD" clId="Web-{E094D311-4D26-4242-A50A-CC3D530BA4CC}" dt="2023-03-07T08:49:14.535" v="1" actId="1076"/>
          <ac:picMkLst>
            <pc:docMk/>
            <pc:sldMk cId="45730112" sldId="649"/>
            <ac:picMk id="11" creationId="{0BE59FEF-0444-49C2-AD86-A606C435560C}"/>
          </ac:picMkLst>
        </pc:picChg>
      </pc:sldChg>
    </pc:docChg>
  </pc:docChgLst>
  <pc:docChgLst>
    <pc:chgData name="Lex de Wolff" userId="S::lex.de.wolff_alliander.com#ext#@edsn.onmicrosoft.com::842c0f73-aa79-47ef-93a1-14263045c94a" providerId="AD" clId="Web-{DAF407C5-C266-47CB-A853-560155C78999}"/>
    <pc:docChg chg="delSld modSld">
      <pc:chgData name="Lex de Wolff" userId="S::lex.de.wolff_alliander.com#ext#@edsn.onmicrosoft.com::842c0f73-aa79-47ef-93a1-14263045c94a" providerId="AD" clId="Web-{DAF407C5-C266-47CB-A853-560155C78999}" dt="2023-03-10T12:00:34.424" v="178" actId="20577"/>
      <pc:docMkLst>
        <pc:docMk/>
      </pc:docMkLst>
      <pc:sldChg chg="modSp">
        <pc:chgData name="Lex de Wolff" userId="S::lex.de.wolff_alliander.com#ext#@edsn.onmicrosoft.com::842c0f73-aa79-47ef-93a1-14263045c94a" providerId="AD" clId="Web-{DAF407C5-C266-47CB-A853-560155C78999}" dt="2023-03-10T12:00:34.424" v="178" actId="20577"/>
        <pc:sldMkLst>
          <pc:docMk/>
          <pc:sldMk cId="1816341875" sldId="6863"/>
        </pc:sldMkLst>
        <pc:spChg chg="mod">
          <ac:chgData name="Lex de Wolff" userId="S::lex.de.wolff_alliander.com#ext#@edsn.onmicrosoft.com::842c0f73-aa79-47ef-93a1-14263045c94a" providerId="AD" clId="Web-{DAF407C5-C266-47CB-A853-560155C78999}" dt="2023-03-10T11:55:04.522" v="105"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DAF407C5-C266-47CB-A853-560155C78999}" dt="2023-03-10T12:00:34.424" v="178" actId="20577"/>
          <ac:spMkLst>
            <pc:docMk/>
            <pc:sldMk cId="1816341875" sldId="6863"/>
            <ac:spMk id="3" creationId="{73C699F1-965A-4A85-888A-4826A00F8947}"/>
          </ac:spMkLst>
        </pc:spChg>
      </pc:sldChg>
      <pc:sldChg chg="modSp del">
        <pc:chgData name="Lex de Wolff" userId="S::lex.de.wolff_alliander.com#ext#@edsn.onmicrosoft.com::842c0f73-aa79-47ef-93a1-14263045c94a" providerId="AD" clId="Web-{DAF407C5-C266-47CB-A853-560155C78999}" dt="2023-03-10T11:55:08.600" v="106"/>
        <pc:sldMkLst>
          <pc:docMk/>
          <pc:sldMk cId="2585823478" sldId="6867"/>
        </pc:sldMkLst>
        <pc:spChg chg="mod">
          <ac:chgData name="Lex de Wolff" userId="S::lex.de.wolff_alliander.com#ext#@edsn.onmicrosoft.com::842c0f73-aa79-47ef-93a1-14263045c94a" providerId="AD" clId="Web-{DAF407C5-C266-47CB-A853-560155C78999}" dt="2023-03-10T11:54:23.677" v="95" actId="20577"/>
          <ac:spMkLst>
            <pc:docMk/>
            <pc:sldMk cId="2585823478" sldId="6867"/>
            <ac:spMk id="3" creationId="{73C699F1-965A-4A85-888A-4826A00F8947}"/>
          </ac:spMkLst>
        </pc:spChg>
      </pc:sldChg>
    </pc:docChg>
  </pc:docChgLst>
  <pc:docChgLst>
    <pc:chgData name="Netrick Klaver" userId="S::nklaver_rendo.nl#ext#@edsn.onmicrosoft.com::c56e556b-7e12-4152-83a6-5cba5fc3a4df" providerId="AD" clId="Web-{B0BA69F9-E9DE-7BA7-E366-A68BA8984BBD}"/>
    <pc:docChg chg="modSld">
      <pc:chgData name="Netrick Klaver" userId="S::nklaver_rendo.nl#ext#@edsn.onmicrosoft.com::c56e556b-7e12-4152-83a6-5cba5fc3a4df" providerId="AD" clId="Web-{B0BA69F9-E9DE-7BA7-E366-A68BA8984BBD}" dt="2023-03-14T13:17:52.358" v="0" actId="20577"/>
      <pc:docMkLst>
        <pc:docMk/>
      </pc:docMkLst>
      <pc:sldChg chg="modSp">
        <pc:chgData name="Netrick Klaver" userId="S::nklaver_rendo.nl#ext#@edsn.onmicrosoft.com::c56e556b-7e12-4152-83a6-5cba5fc3a4df" providerId="AD" clId="Web-{B0BA69F9-E9DE-7BA7-E366-A68BA8984BBD}" dt="2023-03-14T13:17:52.358" v="0" actId="20577"/>
        <pc:sldMkLst>
          <pc:docMk/>
          <pc:sldMk cId="498754887" sldId="6857"/>
        </pc:sldMkLst>
        <pc:spChg chg="mod">
          <ac:chgData name="Netrick Klaver" userId="S::nklaver_rendo.nl#ext#@edsn.onmicrosoft.com::c56e556b-7e12-4152-83a6-5cba5fc3a4df" providerId="AD" clId="Web-{B0BA69F9-E9DE-7BA7-E366-A68BA8984BBD}" dt="2023-03-14T13:17:52.358" v="0" actId="20577"/>
          <ac:spMkLst>
            <pc:docMk/>
            <pc:sldMk cId="498754887" sldId="6857"/>
            <ac:spMk id="2" creationId="{B0F4FAD3-5D47-E35C-0EB6-E661551BD13D}"/>
          </ac:spMkLst>
        </pc:spChg>
      </pc:sldChg>
    </pc:docChg>
  </pc:docChgLst>
  <pc:docChgLst>
    <pc:chgData name="Lex de Wolff" userId="S::lex.de.wolff_alliander.com#ext#@edsn.onmicrosoft.com::842c0f73-aa79-47ef-93a1-14263045c94a" providerId="AD" clId="Web-{2276B5FB-E03D-42AB-8B89-DB63BC4504CF}"/>
    <pc:docChg chg="modSld">
      <pc:chgData name="Lex de Wolff" userId="S::lex.de.wolff_alliander.com#ext#@edsn.onmicrosoft.com::842c0f73-aa79-47ef-93a1-14263045c94a" providerId="AD" clId="Web-{2276B5FB-E03D-42AB-8B89-DB63BC4504CF}" dt="2023-03-10T12:27:48.601" v="11" actId="20577"/>
      <pc:docMkLst>
        <pc:docMk/>
      </pc:docMkLst>
      <pc:sldChg chg="modSp">
        <pc:chgData name="Lex de Wolff" userId="S::lex.de.wolff_alliander.com#ext#@edsn.onmicrosoft.com::842c0f73-aa79-47ef-93a1-14263045c94a" providerId="AD" clId="Web-{2276B5FB-E03D-42AB-8B89-DB63BC4504CF}" dt="2023-03-10T12:27:39.538" v="9" actId="20577"/>
        <pc:sldMkLst>
          <pc:docMk/>
          <pc:sldMk cId="1240818579" sldId="707"/>
        </pc:sldMkLst>
        <pc:spChg chg="mod">
          <ac:chgData name="Lex de Wolff" userId="S::lex.de.wolff_alliander.com#ext#@edsn.onmicrosoft.com::842c0f73-aa79-47ef-93a1-14263045c94a" providerId="AD" clId="Web-{2276B5FB-E03D-42AB-8B89-DB63BC4504CF}" dt="2023-03-10T12:27:39.538" v="9" actId="20577"/>
          <ac:spMkLst>
            <pc:docMk/>
            <pc:sldMk cId="1240818579" sldId="707"/>
            <ac:spMk id="8" creationId="{E8F599CE-D5B1-4B5A-9773-8B8E46A33384}"/>
          </ac:spMkLst>
        </pc:spChg>
      </pc:sldChg>
      <pc:sldChg chg="modSp">
        <pc:chgData name="Lex de Wolff" userId="S::lex.de.wolff_alliander.com#ext#@edsn.onmicrosoft.com::842c0f73-aa79-47ef-93a1-14263045c94a" providerId="AD" clId="Web-{2276B5FB-E03D-42AB-8B89-DB63BC4504CF}" dt="2023-03-10T12:27:48.601" v="11" actId="20577"/>
        <pc:sldMkLst>
          <pc:docMk/>
          <pc:sldMk cId="3116032051" sldId="6779"/>
        </pc:sldMkLst>
        <pc:spChg chg="mod">
          <ac:chgData name="Lex de Wolff" userId="S::lex.de.wolff_alliander.com#ext#@edsn.onmicrosoft.com::842c0f73-aa79-47ef-93a1-14263045c94a" providerId="AD" clId="Web-{2276B5FB-E03D-42AB-8B89-DB63BC4504CF}" dt="2023-03-10T12:27:48.601" v="11" actId="20577"/>
          <ac:spMkLst>
            <pc:docMk/>
            <pc:sldMk cId="3116032051" sldId="6779"/>
            <ac:spMk id="7" creationId="{C216CA69-FB32-4C36-A626-85FC5BF070F6}"/>
          </ac:spMkLst>
        </pc:spChg>
      </pc:sldChg>
      <pc:sldChg chg="delSp">
        <pc:chgData name="Lex de Wolff" userId="S::lex.de.wolff_alliander.com#ext#@edsn.onmicrosoft.com::842c0f73-aa79-47ef-93a1-14263045c94a" providerId="AD" clId="Web-{2276B5FB-E03D-42AB-8B89-DB63BC4504CF}" dt="2023-03-10T12:27:10.021" v="1"/>
        <pc:sldMkLst>
          <pc:docMk/>
          <pc:sldMk cId="2156943341" sldId="6831"/>
        </pc:sldMkLst>
        <pc:picChg chg="del">
          <ac:chgData name="Lex de Wolff" userId="S::lex.de.wolff_alliander.com#ext#@edsn.onmicrosoft.com::842c0f73-aa79-47ef-93a1-14263045c94a" providerId="AD" clId="Web-{2276B5FB-E03D-42AB-8B89-DB63BC4504CF}" dt="2023-03-10T12:27:10.021" v="1"/>
          <ac:picMkLst>
            <pc:docMk/>
            <pc:sldMk cId="2156943341" sldId="6831"/>
            <ac:picMk id="49" creationId="{54131054-DD61-46C0-A35E-F693FED1AD49}"/>
          </ac:picMkLst>
        </pc:picChg>
      </pc:sldChg>
      <pc:sldChg chg="delSp">
        <pc:chgData name="Lex de Wolff" userId="S::lex.de.wolff_alliander.com#ext#@edsn.onmicrosoft.com::842c0f73-aa79-47ef-93a1-14263045c94a" providerId="AD" clId="Web-{2276B5FB-E03D-42AB-8B89-DB63BC4504CF}" dt="2023-03-10T12:27:03.521" v="0"/>
        <pc:sldMkLst>
          <pc:docMk/>
          <pc:sldMk cId="82281994" sldId="6865"/>
        </pc:sldMkLst>
        <pc:picChg chg="del">
          <ac:chgData name="Lex de Wolff" userId="S::lex.de.wolff_alliander.com#ext#@edsn.onmicrosoft.com::842c0f73-aa79-47ef-93a1-14263045c94a" providerId="AD" clId="Web-{2276B5FB-E03D-42AB-8B89-DB63BC4504CF}" dt="2023-03-10T12:27:03.521" v="0"/>
          <ac:picMkLst>
            <pc:docMk/>
            <pc:sldMk cId="82281994" sldId="6865"/>
            <ac:picMk id="49" creationId="{54131054-DD61-46C0-A35E-F693FED1AD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18-4-2023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6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48</a:t>
            </a:fld>
            <a:endParaRPr lang="nl-NL"/>
          </a:p>
        </p:txBody>
      </p:sp>
    </p:spTree>
    <p:extLst>
      <p:ext uri="{BB962C8B-B14F-4D97-AF65-F5344CB8AC3E}">
        <p14:creationId xmlns:p14="http://schemas.microsoft.com/office/powerpoint/2010/main" val="44969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8</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14</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17</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Veralgemeniseren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21</a:t>
            </a:fld>
            <a:endParaRPr lang="nl-NL"/>
          </a:p>
        </p:txBody>
      </p:sp>
    </p:spTree>
    <p:extLst>
      <p:ext uri="{BB962C8B-B14F-4D97-AF65-F5344CB8AC3E}">
        <p14:creationId xmlns:p14="http://schemas.microsoft.com/office/powerpoint/2010/main" val="42112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wijzen om de energiestromen te besturen zijn: </a:t>
            </a:r>
            <a:r>
              <a:rPr lang="nl-NL" err="1"/>
              <a:t>herrouteren</a:t>
            </a:r>
            <a:r>
              <a:rPr lang="nl-NL"/>
              <a:t>, </a:t>
            </a:r>
            <a:r>
              <a:rPr lang="nl-NL" err="1"/>
              <a:t>curtailment</a:t>
            </a:r>
            <a:r>
              <a:rPr lang="nl-NL"/>
              <a:t> en direct ingrijpen.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26</a:t>
            </a:fld>
            <a:endParaRPr lang="nl-NL"/>
          </a:p>
        </p:txBody>
      </p:sp>
    </p:spTree>
    <p:extLst>
      <p:ext uri="{BB962C8B-B14F-4D97-AF65-F5344CB8AC3E}">
        <p14:creationId xmlns:p14="http://schemas.microsoft.com/office/powerpoint/2010/main" val="10962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45</a:t>
            </a:fld>
            <a:endParaRPr lang="nl-NL"/>
          </a:p>
        </p:txBody>
      </p:sp>
    </p:spTree>
    <p:extLst>
      <p:ext uri="{BB962C8B-B14F-4D97-AF65-F5344CB8AC3E}">
        <p14:creationId xmlns:p14="http://schemas.microsoft.com/office/powerpoint/2010/main" val="333331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18-4-2023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18-4-2023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18-4-2023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a:solidFill>
                    <a:schemeClr val="bg1"/>
                  </a:solidFill>
                </a:rPr>
                <a:t>NBility</a:t>
              </a: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18-4-2023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18-4-2023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18-4-2023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18-4-2023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18-4-2023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18-4-2023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18-4-2023</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hyperlink" Target="https://ae01.alicdn.com/kf/HLB1pir1LG6qK1RjSZFmq6x0PFXa7/Compatible-With-Lego-31003-145pcs-Decool-3107-Technic-Creator-Red-ROTORS-Helicopter-3in1-Buidling-Blocks-Plan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5097411" cy="1790700"/>
          </a:xfrm>
        </p:spPr>
        <p:txBody>
          <a:bodyPr/>
          <a:lstStyle/>
          <a:p>
            <a:r>
              <a:rPr lang="nl-NL"/>
              <a:t>Release 2.1</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Maart 2023</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10</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pic>
        <p:nvPicPr>
          <p:cNvPr id="9" name="Afbeelding 8">
            <a:extLst>
              <a:ext uri="{FF2B5EF4-FFF2-40B4-BE49-F238E27FC236}">
                <a16:creationId xmlns:a16="http://schemas.microsoft.com/office/drawing/2014/main" id="{512D06AC-9695-B27A-4D3B-A2A1ACD7DCB4}"/>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314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11</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3" name="Afbeelding 2">
            <a:extLst>
              <a:ext uri="{FF2B5EF4-FFF2-40B4-BE49-F238E27FC236}">
                <a16:creationId xmlns:a16="http://schemas.microsoft.com/office/drawing/2014/main" id="{FFF6A106-4330-7FB5-E61D-CA6C37B0BAEC}"/>
              </a:ext>
            </a:extLst>
          </p:cNvPr>
          <p:cNvPicPr>
            <a:picLocks noChangeAspect="1"/>
          </p:cNvPicPr>
          <p:nvPr/>
        </p:nvPicPr>
        <p:blipFill>
          <a:blip r:embed="rId2"/>
          <a:stretch>
            <a:fillRect/>
          </a:stretch>
        </p:blipFill>
        <p:spPr>
          <a:xfrm>
            <a:off x="108826" y="779608"/>
            <a:ext cx="8926348" cy="4363892"/>
          </a:xfrm>
          <a:prstGeom prst="rect">
            <a:avLst/>
          </a:prstGeom>
        </p:spPr>
      </p:pic>
      <p:pic>
        <p:nvPicPr>
          <p:cNvPr id="2" name="Afbeelding 1">
            <a:extLst>
              <a:ext uri="{FF2B5EF4-FFF2-40B4-BE49-F238E27FC236}">
                <a16:creationId xmlns:a16="http://schemas.microsoft.com/office/drawing/2014/main" id="{6187E777-1129-19D1-C685-DECB8124D563}"/>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9" name="Vijfhoek 28"/>
          <p:cNvSpPr/>
          <p:nvPr/>
        </p:nvSpPr>
        <p:spPr>
          <a:xfrm>
            <a:off x="469802" y="4054534"/>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Vijfhoek 29"/>
          <p:cNvSpPr/>
          <p:nvPr/>
        </p:nvSpPr>
        <p:spPr>
          <a:xfrm>
            <a:off x="452957" y="1352239"/>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ijdelijke aanduiding voor verticale tekst 1"/>
          <p:cNvSpPr txBox="1">
            <a:spLocks/>
          </p:cNvSpPr>
          <p:nvPr/>
        </p:nvSpPr>
        <p:spPr>
          <a:xfrm>
            <a:off x="4786093" y="913910"/>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Aansluiting</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Reconstructie energienet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Toekomstbestendig energienet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Betrouwbaar energienet</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Transportcapaciteit</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Afgeleverde energie</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Toegewezen energie-uitwisseling</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Netbeheerdata </a:t>
            </a:r>
          </a:p>
        </p:txBody>
      </p:sp>
      <p:sp>
        <p:nvSpPr>
          <p:cNvPr id="32" name="Tijdelijke aanduiding voor verticale tekst 1"/>
          <p:cNvSpPr txBox="1">
            <a:spLocks/>
          </p:cNvSpPr>
          <p:nvPr/>
        </p:nvSpPr>
        <p:spPr>
          <a:xfrm>
            <a:off x="626031" y="913910"/>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Contracteren, aan- en afsluiten van gebruikers</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Reconstrueren van energienetten</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van energienetten</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Instandhouden</a:t>
            </a: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energienetten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r>
              <a:rPr kumimoji="0" lang="nl-NL" sz="788"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onderhoud+storingherstel</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8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Managen van beschikbare energienetcapaciteit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r>
              <a:rPr kumimoji="0" lang="nl-NL" sz="788"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near</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real time)</a:t>
            </a: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Transporteren van energie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 time)</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Toewijzen van energie-uitwisseling</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stellen van netbeheerdata</a:t>
            </a:r>
          </a:p>
        </p:txBody>
      </p:sp>
      <p:sp>
        <p:nvSpPr>
          <p:cNvPr id="33" name="Tijdelijke aanduiding voor verticale tekst 1"/>
          <p:cNvSpPr txBox="1">
            <a:spLocks/>
          </p:cNvSpPr>
          <p:nvPr/>
        </p:nvSpPr>
        <p:spPr>
          <a:xfrm>
            <a:off x="7149848" y="913910"/>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Klant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Overheid, Klant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 Klant</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Klant</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Marktpartij</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Marktpartij, Maatschappij</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Externe (primaire)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waardestromen</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Waardestromen, Producten en Markten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44" name="Afbeelding 43">
            <a:extLst>
              <a:ext uri="{FF2B5EF4-FFF2-40B4-BE49-F238E27FC236}">
                <a16:creationId xmlns:a16="http://schemas.microsoft.com/office/drawing/2014/main" id="{B9E384E3-CC9F-483A-B8A1-3451D90F6C9C}"/>
              </a:ext>
            </a:extLst>
          </p:cNvPr>
          <p:cNvPicPr>
            <a:picLocks noChangeAspect="1"/>
          </p:cNvPicPr>
          <p:nvPr/>
        </p:nvPicPr>
        <p:blipFill>
          <a:blip r:embed="rId3"/>
          <a:stretch>
            <a:fillRect/>
          </a:stretch>
        </p:blipFill>
        <p:spPr>
          <a:xfrm>
            <a:off x="7751731" y="102171"/>
            <a:ext cx="1316699" cy="359100"/>
          </a:xfrm>
          <a:prstGeom prst="rect">
            <a:avLst/>
          </a:prstGeom>
        </p:spPr>
      </p:pic>
      <p:sp>
        <p:nvSpPr>
          <p:cNvPr id="2" name="Afgeronde rechthoek 33">
            <a:extLst>
              <a:ext uri="{FF2B5EF4-FFF2-40B4-BE49-F238E27FC236}">
                <a16:creationId xmlns:a16="http://schemas.microsoft.com/office/drawing/2014/main" id="{37CF310C-6C80-0877-34AC-87DC84150D0A}"/>
              </a:ext>
            </a:extLst>
          </p:cNvPr>
          <p:cNvSpPr/>
          <p:nvPr/>
        </p:nvSpPr>
        <p:spPr>
          <a:xfrm>
            <a:off x="163316" y="1381697"/>
            <a:ext cx="239091"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4" name="Afgeronde rechthoek 34">
            <a:extLst>
              <a:ext uri="{FF2B5EF4-FFF2-40B4-BE49-F238E27FC236}">
                <a16:creationId xmlns:a16="http://schemas.microsoft.com/office/drawing/2014/main" id="{2FE5B55F-B356-E7F1-28B7-92C474171527}"/>
              </a:ext>
            </a:extLst>
          </p:cNvPr>
          <p:cNvSpPr/>
          <p:nvPr/>
        </p:nvSpPr>
        <p:spPr>
          <a:xfrm>
            <a:off x="163316" y="2156603"/>
            <a:ext cx="239091"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5" name="Afgeronde rechthoek 35">
            <a:extLst>
              <a:ext uri="{FF2B5EF4-FFF2-40B4-BE49-F238E27FC236}">
                <a16:creationId xmlns:a16="http://schemas.microsoft.com/office/drawing/2014/main" id="{E2311132-636B-7CBE-3EE9-E7066A4C0489}"/>
              </a:ext>
            </a:extLst>
          </p:cNvPr>
          <p:cNvSpPr/>
          <p:nvPr/>
        </p:nvSpPr>
        <p:spPr>
          <a:xfrm>
            <a:off x="163316" y="2544056"/>
            <a:ext cx="239091"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a:t>
            </a:r>
          </a:p>
        </p:txBody>
      </p:sp>
      <p:sp>
        <p:nvSpPr>
          <p:cNvPr id="6" name="Afgeronde rechthoek 36">
            <a:extLst>
              <a:ext uri="{FF2B5EF4-FFF2-40B4-BE49-F238E27FC236}">
                <a16:creationId xmlns:a16="http://schemas.microsoft.com/office/drawing/2014/main" id="{C64F56F4-A080-E8FE-4299-B5A2FBB096F9}"/>
              </a:ext>
            </a:extLst>
          </p:cNvPr>
          <p:cNvSpPr/>
          <p:nvPr/>
        </p:nvSpPr>
        <p:spPr>
          <a:xfrm>
            <a:off x="163316" y="1769150"/>
            <a:ext cx="239091"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7" name="Afgeronde rechthoek 37">
            <a:extLst>
              <a:ext uri="{FF2B5EF4-FFF2-40B4-BE49-F238E27FC236}">
                <a16:creationId xmlns:a16="http://schemas.microsoft.com/office/drawing/2014/main" id="{E785891E-2664-F76C-5603-CD26E807B2FA}"/>
              </a:ext>
            </a:extLst>
          </p:cNvPr>
          <p:cNvSpPr/>
          <p:nvPr/>
        </p:nvSpPr>
        <p:spPr>
          <a:xfrm>
            <a:off x="163316" y="2931509"/>
            <a:ext cx="239091"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8" name="Afgeronde rechthoek 38">
            <a:extLst>
              <a:ext uri="{FF2B5EF4-FFF2-40B4-BE49-F238E27FC236}">
                <a16:creationId xmlns:a16="http://schemas.microsoft.com/office/drawing/2014/main" id="{03558548-D645-E3DF-57BD-BFA599902947}"/>
              </a:ext>
            </a:extLst>
          </p:cNvPr>
          <p:cNvSpPr/>
          <p:nvPr/>
        </p:nvSpPr>
        <p:spPr>
          <a:xfrm>
            <a:off x="163316" y="3318962"/>
            <a:ext cx="239091"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9" name="Afgeronde rechthoek 39">
            <a:extLst>
              <a:ext uri="{FF2B5EF4-FFF2-40B4-BE49-F238E27FC236}">
                <a16:creationId xmlns:a16="http://schemas.microsoft.com/office/drawing/2014/main" id="{71FD5282-7569-B17D-64DC-D41DA340DE27}"/>
              </a:ext>
            </a:extLst>
          </p:cNvPr>
          <p:cNvSpPr/>
          <p:nvPr/>
        </p:nvSpPr>
        <p:spPr>
          <a:xfrm>
            <a:off x="163316" y="3706415"/>
            <a:ext cx="239091"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10" name="Afgeronde rechthoek 40">
            <a:extLst>
              <a:ext uri="{FF2B5EF4-FFF2-40B4-BE49-F238E27FC236}">
                <a16:creationId xmlns:a16="http://schemas.microsoft.com/office/drawing/2014/main" id="{10D0D6AF-77E1-6887-0324-8B7111841B10}"/>
              </a:ext>
            </a:extLst>
          </p:cNvPr>
          <p:cNvSpPr/>
          <p:nvPr/>
        </p:nvSpPr>
        <p:spPr>
          <a:xfrm>
            <a:off x="163316" y="4093865"/>
            <a:ext cx="239091"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Tree>
    <p:extLst>
      <p:ext uri="{BB962C8B-B14F-4D97-AF65-F5344CB8AC3E}">
        <p14:creationId xmlns:p14="http://schemas.microsoft.com/office/powerpoint/2010/main" val="35260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5" name="Tijdelijke aanduiding voor verticale tekst 1"/>
          <p:cNvSpPr txBox="1">
            <a:spLocks/>
          </p:cNvSpPr>
          <p:nvPr/>
        </p:nvSpPr>
        <p:spPr>
          <a:xfrm>
            <a:off x="308401" y="1012523"/>
            <a:ext cx="4529721"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Toekomstbestendige energienetten voor zowel klanten als markpartijen waarmee transportfunctionaliteit en transportcapaciteit wordt gerealiseerd voor het transporteren van energie en aansluitcapaciteit voor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‘Contracteren, aan- en afsluiten van gebruikers’.</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Instandhouden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omvat het preventief onderhouden van de energienetten en het oplossen van storingen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alarmgedreven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klantgedreven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en leidt tot betrouwbare netten waarmee de afgesproken kwaliteit wordt geborgd/hersteld voor het transporteren van energie. </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Managen van beschikbare energienetcapaciteit</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betreft het managen van de met de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energienetten’ beschikbaar gemaakte energienetcapaciteit en via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flex</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afspraken verkregen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flex</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capaciteit en leidt tot ‘Transportcapaciteit’ voor het transporteren van energie.</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Transporteren van energie</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energie voor de klanten.</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Reconstrueren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reconstructie van energienetten voor overheden en grootzakelijke klanten opdat de ligging van de energienetten past in de omgeving en het transporteren van energie voortgang kan vinden.</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streams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Toewijzen van energie-uitwisseling</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(alloceren en reconciliëren) en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Beschikbaarstellen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netbeheerdata</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betreft het realiseren van dataproducten voor de marktpartijen uit data die bij de andere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value</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streams zijn ontstaan opdat de energiemarkt functioneert en de energietransitie maximaal wordt ondersteund. </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endPar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endPar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pic>
        <p:nvPicPr>
          <p:cNvPr id="6" name="Afbeelding 5"/>
          <p:cNvPicPr>
            <a:picLocks noChangeAspect="1"/>
          </p:cNvPicPr>
          <p:nvPr/>
        </p:nvPicPr>
        <p:blipFill>
          <a:blip r:embed="rId2"/>
          <a:stretch>
            <a:fillRect/>
          </a:stretch>
        </p:blipFill>
        <p:spPr>
          <a:xfrm>
            <a:off x="5944233" y="2270272"/>
            <a:ext cx="1248703" cy="695303"/>
          </a:xfrm>
          <a:prstGeom prst="rect">
            <a:avLst/>
          </a:prstGeom>
          <a:noFill/>
        </p:spPr>
      </p:pic>
      <p:grpSp>
        <p:nvGrpSpPr>
          <p:cNvPr id="9" name="Group 17">
            <a:extLst>
              <a:ext uri="{FF2B5EF4-FFF2-40B4-BE49-F238E27FC236}">
                <a16:creationId xmlns:a16="http://schemas.microsoft.com/office/drawing/2014/main" id="{8096BAB2-B692-49BD-8C23-7BA55C82E0F8}"/>
              </a:ext>
            </a:extLst>
          </p:cNvPr>
          <p:cNvGrpSpPr/>
          <p:nvPr/>
        </p:nvGrpSpPr>
        <p:grpSpPr>
          <a:xfrm>
            <a:off x="8551684" y="1465914"/>
            <a:ext cx="499683" cy="428884"/>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16" name="Tekstvak 15"/>
          <p:cNvSpPr txBox="1"/>
          <p:nvPr/>
        </p:nvSpPr>
        <p:spPr>
          <a:xfrm>
            <a:off x="8540344" y="1903592"/>
            <a:ext cx="53732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K</a:t>
            </a:r>
            <a:r>
              <a:rPr kumimoji="0" lang="nl-NL" sz="900" b="0" i="0" u="none" strike="noStrike" kern="1200" cap="none" spc="0" normalizeH="0" baseline="0" noProof="0" err="1">
                <a:ln>
                  <a:noFill/>
                </a:ln>
                <a:solidFill>
                  <a:prstClr val="black"/>
                </a:solidFill>
                <a:effectLst/>
                <a:uLnTx/>
                <a:uFillTx/>
                <a:latin typeface="Calibri Light"/>
                <a:ea typeface="+mn-ea"/>
                <a:cs typeface="+mn-cs"/>
              </a:rPr>
              <a:t>lanten</a:t>
            </a:r>
            <a:endParaRPr kumimoji="0" lang="nl-NL" sz="900" b="0" i="0" u="none" strike="noStrike" kern="1200" cap="none" spc="0" normalizeH="0" baseline="0" noProof="0">
              <a:ln>
                <a:noFill/>
              </a:ln>
              <a:solidFill>
                <a:prstClr val="black"/>
              </a:solidFill>
              <a:effectLst/>
              <a:uLnTx/>
              <a:uFillTx/>
              <a:latin typeface="Calibri Light"/>
              <a:ea typeface="+mn-ea"/>
              <a:cs typeface="+mn-cs"/>
            </a:endParaRPr>
          </a:p>
        </p:txBody>
      </p:sp>
      <p:sp>
        <p:nvSpPr>
          <p:cNvPr id="17" name="Tekstvak 16"/>
          <p:cNvSpPr txBox="1"/>
          <p:nvPr/>
        </p:nvSpPr>
        <p:spPr>
          <a:xfrm>
            <a:off x="6095760" y="2908888"/>
            <a:ext cx="1027076"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200" b="1" i="1" u="none" strike="noStrike" kern="1200" cap="none" spc="0" normalizeH="0" baseline="0" noProof="0">
                <a:ln>
                  <a:noFill/>
                </a:ln>
                <a:solidFill>
                  <a:prstClr val="black"/>
                </a:solidFill>
                <a:effectLst/>
                <a:uLnTx/>
                <a:uFillTx/>
                <a:latin typeface="Calibri Light"/>
                <a:ea typeface="+mn-ea"/>
                <a:cs typeface="+mn-cs"/>
              </a:rPr>
              <a:t>Energienetten</a:t>
            </a:r>
          </a:p>
        </p:txBody>
      </p:sp>
      <p:grpSp>
        <p:nvGrpSpPr>
          <p:cNvPr id="18" name="Group 17">
            <a:extLst>
              <a:ext uri="{FF2B5EF4-FFF2-40B4-BE49-F238E27FC236}">
                <a16:creationId xmlns:a16="http://schemas.microsoft.com/office/drawing/2014/main" id="{8096BAB2-B692-49BD-8C23-7BA55C82E0F8}"/>
              </a:ext>
            </a:extLst>
          </p:cNvPr>
          <p:cNvGrpSpPr/>
          <p:nvPr/>
        </p:nvGrpSpPr>
        <p:grpSpPr>
          <a:xfrm>
            <a:off x="8500223" y="3466572"/>
            <a:ext cx="499683" cy="428884"/>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25" name="Tekstvak 24"/>
          <p:cNvSpPr txBox="1"/>
          <p:nvPr/>
        </p:nvSpPr>
        <p:spPr>
          <a:xfrm>
            <a:off x="8382699" y="3895455"/>
            <a:ext cx="829073"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Marktpartijen</a:t>
            </a:r>
          </a:p>
        </p:txBody>
      </p:sp>
      <p:sp>
        <p:nvSpPr>
          <p:cNvPr id="26" name="Punthaak 25"/>
          <p:cNvSpPr/>
          <p:nvPr/>
        </p:nvSpPr>
        <p:spPr>
          <a:xfrm>
            <a:off x="5638285" y="1220473"/>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srgbClr val="625D62"/>
                </a:solidFill>
                <a:effectLst/>
                <a:uLnTx/>
                <a:uFillTx/>
                <a:latin typeface="Calibri Light"/>
                <a:ea typeface="+mn-ea"/>
                <a:cs typeface="+mn-cs"/>
              </a:rPr>
              <a:t>Contracteren,aan</a:t>
            </a:r>
            <a:r>
              <a:rPr kumimoji="0" lang="nl-NL" sz="975" b="0" i="0" u="none" strike="noStrike" kern="0" cap="none" spc="0" normalizeH="0" baseline="0" noProof="0">
                <a:ln>
                  <a:noFill/>
                </a:ln>
                <a:solidFill>
                  <a:srgbClr val="625D62"/>
                </a:solidFill>
                <a:effectLst/>
                <a:uLnTx/>
                <a:uFillTx/>
                <a:latin typeface="Calibri Light"/>
                <a:ea typeface="+mn-ea"/>
                <a:cs typeface="+mn-cs"/>
              </a:rPr>
              <a:t>- </a:t>
            </a:r>
            <a:r>
              <a:rPr kumimoji="0" lang="nl-NL" sz="975" b="0" i="0" u="none" strike="noStrike" kern="0" cap="none" spc="0" normalizeH="0" baseline="0" noProof="0">
                <a:ln>
                  <a:noFill/>
                </a:ln>
                <a:solidFill>
                  <a:srgbClr val="625D62">
                    <a:lumMod val="50000"/>
                  </a:srgbClr>
                </a:solidFill>
                <a:effectLst/>
                <a:uLnTx/>
                <a:uFillTx/>
                <a:latin typeface="Calibri Light"/>
                <a:ea typeface="+mn-ea"/>
                <a:cs typeface="+mn-cs"/>
              </a:rPr>
              <a:t>en</a:t>
            </a:r>
            <a:r>
              <a:rPr kumimoji="0" lang="nl-NL" sz="975" b="0" i="0" u="none" strike="noStrike" kern="0" cap="none" spc="0" normalizeH="0" baseline="0" noProof="0">
                <a:ln>
                  <a:noFill/>
                </a:ln>
                <a:solidFill>
                  <a:srgbClr val="625D62"/>
                </a:solidFill>
                <a:effectLst/>
                <a:uLnTx/>
                <a:uFillTx/>
                <a:latin typeface="Calibri Light"/>
                <a:ea typeface="+mn-ea"/>
                <a:cs typeface="+mn-cs"/>
              </a:rPr>
              <a:t> afsluiten van gebruikers</a:t>
            </a:r>
          </a:p>
        </p:txBody>
      </p:sp>
      <p:sp>
        <p:nvSpPr>
          <p:cNvPr id="27" name="Punthaak 26"/>
          <p:cNvSpPr/>
          <p:nvPr/>
        </p:nvSpPr>
        <p:spPr>
          <a:xfrm>
            <a:off x="7240665" y="1959008"/>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Reconstrueren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28" name="Punthaak 27"/>
          <p:cNvSpPr/>
          <p:nvPr/>
        </p:nvSpPr>
        <p:spPr>
          <a:xfrm>
            <a:off x="6662053" y="1237700"/>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Transporteren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a:t>
            </a:r>
          </a:p>
        </p:txBody>
      </p:sp>
      <p:sp>
        <p:nvSpPr>
          <p:cNvPr id="29" name="Punthaak 28"/>
          <p:cNvSpPr/>
          <p:nvPr/>
        </p:nvSpPr>
        <p:spPr>
          <a:xfrm>
            <a:off x="7240665" y="2692720"/>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Managen van beschikbare energienet capaciteit</a:t>
            </a:r>
          </a:p>
        </p:txBody>
      </p:sp>
      <p:sp>
        <p:nvSpPr>
          <p:cNvPr id="30" name="Punthaak 29"/>
          <p:cNvSpPr/>
          <p:nvPr/>
        </p:nvSpPr>
        <p:spPr>
          <a:xfrm>
            <a:off x="4899044" y="1960550"/>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prstClr val="white"/>
                </a:solidFill>
                <a:effectLst/>
                <a:uLnTx/>
                <a:uFillTx/>
                <a:latin typeface="Calibri Light"/>
                <a:ea typeface="+mn-ea"/>
                <a:cs typeface="+mn-cs"/>
              </a:rPr>
              <a:t>Instandhouden</a:t>
            </a:r>
            <a:endParaRPr kumimoji="0" lang="nl-NL" sz="975" b="0" i="0" u="none" strike="noStrike" kern="0" cap="none" spc="0" normalizeH="0" baseline="0" noProof="0">
              <a:ln>
                <a:noFill/>
              </a:ln>
              <a:solidFill>
                <a:prstClr val="white"/>
              </a:solidFill>
              <a:effectLst/>
              <a:uLnTx/>
              <a:uFillTx/>
              <a:latin typeface="Calibri Ligh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31" name="Punthaak 30"/>
          <p:cNvSpPr/>
          <p:nvPr/>
        </p:nvSpPr>
        <p:spPr>
          <a:xfrm>
            <a:off x="4899044" y="268066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prstClr val="white"/>
                </a:solidFill>
                <a:effectLst/>
                <a:uLnTx/>
                <a:uFillTx/>
                <a:latin typeface="Calibri Light"/>
                <a:ea typeface="+mn-ea"/>
                <a:cs typeface="+mn-cs"/>
              </a:rPr>
              <a:t>Netgedreven</a:t>
            </a:r>
            <a:r>
              <a:rPr kumimoji="0" lang="nl-NL" sz="975" b="0" i="0" u="none" strike="noStrike" kern="0" cap="none" spc="0" normalizeH="0" baseline="0" noProof="0">
                <a:ln>
                  <a:noFill/>
                </a:ln>
                <a:solidFill>
                  <a:prstClr val="white"/>
                </a:solidFill>
                <a:effectLst/>
                <a:uLnTx/>
                <a:uFillTx/>
                <a:latin typeface="Calibri Ligh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  aanpassen 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32" name="Punthaak 31"/>
          <p:cNvSpPr/>
          <p:nvPr/>
        </p:nvSpPr>
        <p:spPr>
          <a:xfrm>
            <a:off x="5636603" y="3415919"/>
            <a:ext cx="1036762" cy="581610"/>
          </a:xfrm>
          <a:prstGeom prst="chevron">
            <a:avLst>
              <a:gd name="adj" fmla="val 27179"/>
            </a:avLst>
          </a:prstGeom>
          <a:solidFill>
            <a:srgbClr val="B2CF39"/>
          </a:solidFill>
        </p:spPr>
        <p:txBody>
          <a:bodyPr wrap="none" lIns="54000" tIns="27000" rIns="0" bIns="27000" rtlCol="0" anchor="ctr">
            <a:noAutofit/>
          </a:bodyPr>
          <a:lstStyle/>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Toewijzen van</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Energie-</a:t>
            </a:r>
            <a:b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b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uitwisseling</a:t>
            </a:r>
          </a:p>
        </p:txBody>
      </p:sp>
      <p:sp>
        <p:nvSpPr>
          <p:cNvPr id="33" name="Punthaak 32"/>
          <p:cNvSpPr/>
          <p:nvPr/>
        </p:nvSpPr>
        <p:spPr>
          <a:xfrm>
            <a:off x="6662053" y="3408302"/>
            <a:ext cx="1036762" cy="581610"/>
          </a:xfrm>
          <a:prstGeom prst="chevron">
            <a:avLst>
              <a:gd name="adj" fmla="val 27179"/>
            </a:avLst>
          </a:prstGeom>
          <a:solidFill>
            <a:srgbClr val="00B050"/>
          </a:solidFill>
        </p:spPr>
        <p:txBody>
          <a:bodyPr wrap="none" lIns="0" tIns="27000" rIns="0" bIns="27000" rtlCol="0" anchor="ctr">
            <a:noAutofit/>
          </a:bodyPr>
          <a:lstStyle/>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Beschikbaar</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 stellen van</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netbeheerdata</a:t>
            </a:r>
          </a:p>
        </p:txBody>
      </p:sp>
      <p:cxnSp>
        <p:nvCxnSpPr>
          <p:cNvPr id="40" name="Rechte verbindingslijn met pijl 39">
            <a:extLst>
              <a:ext uri="{FF2B5EF4-FFF2-40B4-BE49-F238E27FC236}">
                <a16:creationId xmlns:a16="http://schemas.microsoft.com/office/drawing/2014/main" id="{2243C69E-04D7-4B01-8DFF-589AD324C5B2}"/>
              </a:ext>
            </a:extLst>
          </p:cNvPr>
          <p:cNvCxnSpPr>
            <a:cxnSpLocks/>
          </p:cNvCxnSpPr>
          <p:nvPr/>
        </p:nvCxnSpPr>
        <p:spPr>
          <a:xfrm>
            <a:off x="8382022" y="1220473"/>
            <a:ext cx="0" cy="973106"/>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17">
            <a:extLst>
              <a:ext uri="{FF2B5EF4-FFF2-40B4-BE49-F238E27FC236}">
                <a16:creationId xmlns:a16="http://schemas.microsoft.com/office/drawing/2014/main" id="{4313D612-6BD9-41D6-B957-CCC03E37150F}"/>
              </a:ext>
            </a:extLst>
          </p:cNvPr>
          <p:cNvGrpSpPr/>
          <p:nvPr/>
        </p:nvGrpSpPr>
        <p:grpSpPr>
          <a:xfrm>
            <a:off x="8551684" y="2473834"/>
            <a:ext cx="499683" cy="428884"/>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8405261" y="2911512"/>
            <a:ext cx="80983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Maatschappij</a:t>
            </a:r>
          </a:p>
        </p:txBody>
      </p:sp>
      <p:cxnSp>
        <p:nvCxnSpPr>
          <p:cNvPr id="49" name="Rechte verbindingslijn met pijl 48">
            <a:extLst>
              <a:ext uri="{FF2B5EF4-FFF2-40B4-BE49-F238E27FC236}">
                <a16:creationId xmlns:a16="http://schemas.microsoft.com/office/drawing/2014/main" id="{5CAC60F4-9A5C-41F4-A495-23F8EB74B75F}"/>
              </a:ext>
            </a:extLst>
          </p:cNvPr>
          <p:cNvCxnSpPr>
            <a:cxnSpLocks/>
          </p:cNvCxnSpPr>
          <p:nvPr/>
        </p:nvCxnSpPr>
        <p:spPr>
          <a:xfrm>
            <a:off x="8382022" y="2291055"/>
            <a:ext cx="0" cy="991394"/>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AB1AB00A-BC29-4591-9B8B-3E71298DB279}"/>
              </a:ext>
            </a:extLst>
          </p:cNvPr>
          <p:cNvCxnSpPr>
            <a:cxnSpLocks/>
          </p:cNvCxnSpPr>
          <p:nvPr/>
        </p:nvCxnSpPr>
        <p:spPr>
          <a:xfrm>
            <a:off x="8382022" y="3408302"/>
            <a:ext cx="0" cy="668081"/>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Waardestromen</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Toelichting samenhang </a:t>
            </a: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waardestromen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51" name="Afbeelding 50">
            <a:extLst>
              <a:ext uri="{FF2B5EF4-FFF2-40B4-BE49-F238E27FC236}">
                <a16:creationId xmlns:a16="http://schemas.microsoft.com/office/drawing/2014/main" id="{3E55FF3B-C84B-40FA-91CC-15C6E707A2E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78767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8972" y="135945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786093" y="913910"/>
            <a:ext cx="4311673"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Product</a:t>
            </a:r>
          </a:p>
          <a:p>
            <a:pPr marL="0" indent="0" defTabSz="539354">
              <a:lnSpc>
                <a:spcPct val="150000"/>
              </a:lnSpc>
              <a:spcBef>
                <a:spcPts val="450"/>
              </a:spcBef>
              <a:spcAft>
                <a:spcPts val="450"/>
              </a:spcAft>
              <a:buClr>
                <a:srgbClr val="4D4D4D"/>
              </a:buClr>
              <a:buNone/>
              <a:defRPr/>
            </a:pPr>
            <a:r>
              <a:rPr lang="nl-NL" sz="1200">
                <a:solidFill>
                  <a:srgbClr val="4D4D4D"/>
                </a:solidFill>
              </a:rPr>
              <a:t>Business Strategie, Business Plan en Rapportage </a:t>
            </a:r>
          </a:p>
          <a:p>
            <a:pPr marL="0" indent="0" defTabSz="539354">
              <a:lnSpc>
                <a:spcPct val="150000"/>
              </a:lnSpc>
              <a:spcBef>
                <a:spcPts val="450"/>
              </a:spcBef>
              <a:spcAft>
                <a:spcPts val="450"/>
              </a:spcAft>
              <a:buClr>
                <a:srgbClr val="4D4D4D"/>
              </a:buClr>
              <a:buNone/>
              <a:defRPr/>
            </a:pPr>
            <a:r>
              <a:rPr lang="nl-NL" sz="1200">
                <a:solidFill>
                  <a:srgbClr val="4D4D4D"/>
                </a:solidFill>
              </a:rPr>
              <a:t>Bedrijfsinrichting</a:t>
            </a:r>
          </a:p>
          <a:p>
            <a:pPr marL="0" indent="0" defTabSz="539354">
              <a:lnSpc>
                <a:spcPct val="150000"/>
              </a:lnSpc>
              <a:spcBef>
                <a:spcPts val="450"/>
              </a:spcBef>
              <a:spcAft>
                <a:spcPts val="200"/>
              </a:spcAft>
              <a:buClr>
                <a:srgbClr val="4D4D4D"/>
              </a:buClr>
              <a:buNone/>
              <a:defRPr/>
            </a:pPr>
            <a:r>
              <a:rPr lang="nl-NL" sz="1200">
                <a:solidFill>
                  <a:srgbClr val="4D4D4D"/>
                </a:solidFill>
              </a:rPr>
              <a:t>Compliant organisatie</a:t>
            </a:r>
          </a:p>
          <a:p>
            <a:pPr marL="0" indent="0" defTabSz="539354">
              <a:lnSpc>
                <a:spcPct val="150000"/>
              </a:lnSpc>
              <a:spcBef>
                <a:spcPts val="450"/>
              </a:spcBef>
              <a:spcAft>
                <a:spcPts val="200"/>
              </a:spcAft>
              <a:buClr>
                <a:srgbClr val="4D4D4D"/>
              </a:buClr>
              <a:buNone/>
              <a:defRPr/>
            </a:pPr>
            <a:r>
              <a:rPr lang="nl-NL" sz="1200">
                <a:solidFill>
                  <a:srgbClr val="4D4D4D"/>
                </a:solidFill>
              </a:rPr>
              <a:t>Inzetbare medewerkers (incl. fysieke en digitale werkplek)</a:t>
            </a:r>
          </a:p>
          <a:p>
            <a:pPr marL="0" indent="0" defTabSz="539354">
              <a:lnSpc>
                <a:spcPct val="150000"/>
              </a:lnSpc>
              <a:spcBef>
                <a:spcPts val="800"/>
              </a:spcBef>
              <a:spcAft>
                <a:spcPts val="450"/>
              </a:spcAft>
              <a:buClr>
                <a:srgbClr val="4D4D4D"/>
              </a:buClr>
              <a:buNone/>
              <a:defRPr/>
            </a:pPr>
            <a:r>
              <a:rPr lang="nl-NL" sz="1200">
                <a:solidFill>
                  <a:srgbClr val="4D4D4D"/>
                </a:solidFill>
              </a:rPr>
              <a:t>Uitgevoerd proces en/of beschikbare data</a:t>
            </a:r>
          </a:p>
          <a:p>
            <a:pPr marL="0" indent="0" defTabSz="539354">
              <a:lnSpc>
                <a:spcPct val="150000"/>
              </a:lnSpc>
              <a:spcBef>
                <a:spcPts val="400"/>
              </a:spcBef>
              <a:spcAft>
                <a:spcPts val="450"/>
              </a:spcAft>
              <a:buClr>
                <a:srgbClr val="4D4D4D"/>
              </a:buClr>
              <a:buNone/>
              <a:defRPr/>
            </a:pPr>
            <a:r>
              <a:rPr lang="nl-NL" sz="1200">
                <a:solidFill>
                  <a:srgbClr val="4D4D4D"/>
                </a:solidFill>
              </a:rPr>
              <a:t>Beschikbare goederen en diensten</a:t>
            </a:r>
          </a:p>
          <a:p>
            <a:pPr marL="0" indent="0" defTabSz="539354">
              <a:lnSpc>
                <a:spcPct val="150000"/>
              </a:lnSpc>
              <a:spcBef>
                <a:spcPts val="300"/>
              </a:spcBef>
              <a:spcAft>
                <a:spcPts val="450"/>
              </a:spcAft>
              <a:buClr>
                <a:srgbClr val="4D4D4D"/>
              </a:buClr>
              <a:buNone/>
              <a:defRPr/>
            </a:pPr>
            <a:r>
              <a:rPr lang="nl-NL" sz="1200">
                <a:solidFill>
                  <a:srgbClr val="4D4D4D"/>
                </a:solidFill>
              </a:rPr>
              <a:t>Beschikbare financiële assets en informatie</a:t>
            </a:r>
          </a:p>
        </p:txBody>
      </p:sp>
      <p:sp>
        <p:nvSpPr>
          <p:cNvPr id="32" name="Tijdelijke aanduiding voor verticale tekst 1"/>
          <p:cNvSpPr txBox="1">
            <a:spLocks/>
          </p:cNvSpPr>
          <p:nvPr/>
        </p:nvSpPr>
        <p:spPr>
          <a:xfrm>
            <a:off x="496053" y="940724"/>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Waardestroom</a:t>
            </a:r>
          </a:p>
          <a:p>
            <a:pPr marL="0" indent="0" defTabSz="539354">
              <a:lnSpc>
                <a:spcPct val="150000"/>
              </a:lnSpc>
              <a:spcBef>
                <a:spcPts val="450"/>
              </a:spcBef>
              <a:spcAft>
                <a:spcPts val="350"/>
              </a:spcAft>
              <a:buClr>
                <a:srgbClr val="4D4D4D"/>
              </a:buClr>
              <a:buNone/>
              <a:defRPr/>
            </a:pPr>
            <a:r>
              <a:rPr lang="nl-NL" sz="1200">
                <a:solidFill>
                  <a:srgbClr val="4D4D4D"/>
                </a:solidFill>
              </a:rPr>
              <a:t>Bepalen en bewaken strategie en plannen</a:t>
            </a:r>
          </a:p>
          <a:p>
            <a:pPr marL="0" indent="0" defTabSz="539354">
              <a:lnSpc>
                <a:spcPct val="150000"/>
              </a:lnSpc>
              <a:spcBef>
                <a:spcPts val="450"/>
              </a:spcBef>
              <a:spcAft>
                <a:spcPts val="350"/>
              </a:spcAft>
              <a:buClr>
                <a:srgbClr val="4D4D4D"/>
              </a:buClr>
              <a:buNone/>
              <a:defRPr/>
            </a:pPr>
            <a:r>
              <a:rPr lang="nl-NL" sz="1200">
                <a:solidFill>
                  <a:srgbClr val="4D4D4D"/>
                </a:solidFill>
              </a:rPr>
              <a:t>Veranderen bedrijfsinrichting </a:t>
            </a:r>
          </a:p>
          <a:p>
            <a:pPr marL="0" indent="0" defTabSz="539354">
              <a:lnSpc>
                <a:spcPct val="150000"/>
              </a:lnSpc>
              <a:spcBef>
                <a:spcPts val="450"/>
              </a:spcBef>
              <a:spcAft>
                <a:spcPts val="350"/>
              </a:spcAft>
              <a:buClr>
                <a:srgbClr val="4D4D4D"/>
              </a:buClr>
              <a:buNone/>
              <a:defRPr/>
            </a:pPr>
            <a:r>
              <a:rPr lang="nl-NL" sz="1200">
                <a:solidFill>
                  <a:srgbClr val="4D4D4D"/>
                </a:solidFill>
              </a:rPr>
              <a:t>Borgen bedrijfscontinuïteit en compliance</a:t>
            </a:r>
          </a:p>
          <a:p>
            <a:pPr marL="0" indent="0" defTabSz="539354">
              <a:lnSpc>
                <a:spcPct val="150000"/>
              </a:lnSpc>
              <a:spcBef>
                <a:spcPts val="450"/>
              </a:spcBef>
              <a:spcAft>
                <a:spcPts val="350"/>
              </a:spcAft>
              <a:buClr>
                <a:srgbClr val="4D4D4D"/>
              </a:buClr>
              <a:buNone/>
              <a:defRPr/>
            </a:pPr>
            <a:r>
              <a:rPr lang="nl-NL" sz="1200">
                <a:solidFill>
                  <a:srgbClr val="4D4D4D"/>
                </a:solidFill>
              </a:rPr>
              <a:t>Beschikbaar maken en houden van inzetbare medewerkers</a:t>
            </a:r>
          </a:p>
          <a:p>
            <a:pPr marL="0" indent="0" defTabSz="539354">
              <a:lnSpc>
                <a:spcPct val="150000"/>
              </a:lnSpc>
              <a:spcBef>
                <a:spcPts val="450"/>
              </a:spcBef>
              <a:spcAft>
                <a:spcPts val="350"/>
              </a:spcAft>
              <a:buClr>
                <a:srgbClr val="4D4D4D"/>
              </a:buClr>
              <a:buNone/>
              <a:defRPr/>
            </a:pPr>
            <a:r>
              <a:rPr lang="nl-NL" sz="1200">
                <a:solidFill>
                  <a:srgbClr val="4D4D4D"/>
                </a:solidFill>
              </a:rPr>
              <a:t>Realiseren van informatievoorziening</a:t>
            </a:r>
          </a:p>
          <a:p>
            <a:pPr marL="0" indent="0" defTabSz="539354">
              <a:lnSpc>
                <a:spcPct val="150000"/>
              </a:lnSpc>
              <a:spcBef>
                <a:spcPts val="450"/>
              </a:spcBef>
              <a:spcAft>
                <a:spcPts val="350"/>
              </a:spcAft>
              <a:buClr>
                <a:srgbClr val="4D4D4D"/>
              </a:buClr>
              <a:buNone/>
              <a:defRPr/>
            </a:pPr>
            <a:r>
              <a:rPr lang="nl-NL" sz="1200">
                <a:solidFill>
                  <a:srgbClr val="4D4D4D"/>
                </a:solidFill>
              </a:rPr>
              <a:t>Beschikbaar maken en stellen goederen en diensten</a:t>
            </a:r>
          </a:p>
          <a:p>
            <a:pPr marL="0" indent="0" defTabSz="539354">
              <a:lnSpc>
                <a:spcPct val="150000"/>
              </a:lnSpc>
              <a:spcBef>
                <a:spcPts val="450"/>
              </a:spcBef>
              <a:spcAft>
                <a:spcPts val="350"/>
              </a:spcAft>
              <a:buClr>
                <a:srgbClr val="4D4D4D"/>
              </a:buClr>
              <a:buNone/>
              <a:defRPr/>
            </a:pPr>
            <a:r>
              <a:rPr lang="nl-NL" sz="1200">
                <a:solidFill>
                  <a:srgbClr val="4D4D4D"/>
                </a:solidFill>
              </a:rPr>
              <a:t>Beschikbaar maken en stellen financiële assets en informatie</a:t>
            </a:r>
          </a:p>
          <a:p>
            <a:pPr marL="0" indent="0" defTabSz="539354">
              <a:lnSpc>
                <a:spcPct val="150000"/>
              </a:lnSpc>
              <a:spcBef>
                <a:spcPts val="450"/>
              </a:spcBef>
              <a:spcAft>
                <a:spcPts val="450"/>
              </a:spcAft>
              <a:buClr>
                <a:srgbClr val="4D4D4D"/>
              </a:buClr>
              <a:buNone/>
              <a:defRPr/>
            </a:pPr>
            <a:endParaRPr lang="nl-NL" sz="1200">
              <a:solidFill>
                <a:srgbClr val="4D4D4D"/>
              </a:solidFill>
            </a:endParaRPr>
          </a:p>
        </p:txBody>
      </p:sp>
      <p:sp>
        <p:nvSpPr>
          <p:cNvPr id="34" name="Afgeronde rechthoek 33"/>
          <p:cNvSpPr/>
          <p:nvPr/>
        </p:nvSpPr>
        <p:spPr>
          <a:xfrm>
            <a:off x="163316" y="138169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I.A.</a:t>
            </a:r>
          </a:p>
        </p:txBody>
      </p:sp>
      <p:sp>
        <p:nvSpPr>
          <p:cNvPr id="35" name="Afgeronde rechthoek 34"/>
          <p:cNvSpPr/>
          <p:nvPr/>
        </p:nvSpPr>
        <p:spPr>
          <a:xfrm>
            <a:off x="163316" y="2160717"/>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I.C.</a:t>
            </a:r>
          </a:p>
        </p:txBody>
      </p:sp>
      <p:sp>
        <p:nvSpPr>
          <p:cNvPr id="36" name="Afgeronde rechthoek 35"/>
          <p:cNvSpPr/>
          <p:nvPr/>
        </p:nvSpPr>
        <p:spPr>
          <a:xfrm>
            <a:off x="163316" y="2550227"/>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I.D.</a:t>
            </a:r>
          </a:p>
        </p:txBody>
      </p:sp>
      <p:sp>
        <p:nvSpPr>
          <p:cNvPr id="37" name="Afgeronde rechthoek 36"/>
          <p:cNvSpPr/>
          <p:nvPr/>
        </p:nvSpPr>
        <p:spPr>
          <a:xfrm>
            <a:off x="163316" y="1771207"/>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I.B.</a:t>
            </a:r>
          </a:p>
        </p:txBody>
      </p:sp>
      <p:sp>
        <p:nvSpPr>
          <p:cNvPr id="38" name="Afgeronde rechthoek 37"/>
          <p:cNvSpPr/>
          <p:nvPr/>
        </p:nvSpPr>
        <p:spPr>
          <a:xfrm>
            <a:off x="163316" y="2939737"/>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I.E.</a:t>
            </a:r>
          </a:p>
        </p:txBody>
      </p:sp>
      <p:sp>
        <p:nvSpPr>
          <p:cNvPr id="39" name="Afgeronde rechthoek 38"/>
          <p:cNvSpPr/>
          <p:nvPr/>
        </p:nvSpPr>
        <p:spPr>
          <a:xfrm>
            <a:off x="163316" y="3329247"/>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I.F.</a:t>
            </a:r>
          </a:p>
        </p:txBody>
      </p:sp>
      <p:sp>
        <p:nvSpPr>
          <p:cNvPr id="40" name="Afgeronde rechthoek 39"/>
          <p:cNvSpPr/>
          <p:nvPr/>
        </p:nvSpPr>
        <p:spPr>
          <a:xfrm>
            <a:off x="163316" y="3718758"/>
            <a:ext cx="239091" cy="181579"/>
          </a:xfrm>
          <a:prstGeom prst="roundRect">
            <a:avLst/>
          </a:prstGeom>
          <a:solidFill>
            <a:schemeClr val="tx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I.G.</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C24369C1-5590-23E8-5ACF-1056CD21D9A5}"/>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71355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B871B9-18AC-F5F8-9ECE-24E711E25E08}"/>
              </a:ext>
            </a:extLst>
          </p:cNvPr>
          <p:cNvPicPr>
            <a:picLocks noChangeAspect="1"/>
          </p:cNvPicPr>
          <p:nvPr/>
        </p:nvPicPr>
        <p:blipFill>
          <a:blip r:embed="rId2"/>
          <a:stretch>
            <a:fillRect/>
          </a:stretch>
        </p:blipFill>
        <p:spPr>
          <a:xfrm>
            <a:off x="319562" y="682456"/>
            <a:ext cx="8055980" cy="4237445"/>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7025133" y="36048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41117" cy="90335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17296" y="321671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30360" y="2571050"/>
            <a:ext cx="2817203" cy="75411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13000" y="42000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aan-en afsluiten gebruikers</a:t>
            </a:r>
          </a:p>
        </p:txBody>
      </p:sp>
      <p:pic>
        <p:nvPicPr>
          <p:cNvPr id="32" name="Afbeelding 31">
            <a:extLst>
              <a:ext uri="{FF2B5EF4-FFF2-40B4-BE49-F238E27FC236}">
                <a16:creationId xmlns:a16="http://schemas.microsoft.com/office/drawing/2014/main" id="{BDE0BAC8-DFE4-470B-BFE0-77479413252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73550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89288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9039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16</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839164"/>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35854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84532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9322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094237"/>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01633"/>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279122"/>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278242"/>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561408"/>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5" name="Tijdelijke aanduiding voor tekst 2">
            <a:extLst>
              <a:ext uri="{FF2B5EF4-FFF2-40B4-BE49-F238E27FC236}">
                <a16:creationId xmlns:a16="http://schemas.microsoft.com/office/drawing/2014/main" id="{70EAA10E-53D3-4517-BE27-74E0CD5E0E97}"/>
              </a:ext>
            </a:extLst>
          </p:cNvPr>
          <p:cNvSpPr txBox="1">
            <a:spLocks/>
          </p:cNvSpPr>
          <p:nvPr/>
        </p:nvSpPr>
        <p:spPr>
          <a:xfrm>
            <a:off x="513000" y="36148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aan-en afsluiten gebruikers</a:t>
            </a: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Delen van marktdata faciliteren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116" idx="6"/>
            <a:endCxn id="110"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pic>
        <p:nvPicPr>
          <p:cNvPr id="55" name="Afbeelding 54">
            <a:extLst>
              <a:ext uri="{FF2B5EF4-FFF2-40B4-BE49-F238E27FC236}">
                <a16:creationId xmlns:a16="http://schemas.microsoft.com/office/drawing/2014/main" id="{8B1A9A22-BFDA-4C22-AAA5-5AD20587E8A8}"/>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1482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17</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Contracteren, aan- en afsluiten van gebruikers</a:t>
              </a:r>
            </a:p>
            <a:p>
              <a:pPr marL="0" indent="0" defTabSz="539354">
                <a:lnSpc>
                  <a:spcPct val="100000"/>
                </a:lnSpc>
                <a:spcBef>
                  <a:spcPts val="0"/>
                </a:spcBef>
                <a:spcAft>
                  <a:spcPts val="0"/>
                </a:spcAft>
                <a:buClr>
                  <a:srgbClr val="4D4D4D"/>
                </a:buClr>
                <a:buNone/>
                <a:defRPr/>
              </a:pPr>
              <a:r>
                <a:rPr lang="nl-NL" sz="675">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Netgedreven</a:t>
              </a:r>
              <a:r>
                <a:rPr lang="nl-NL" sz="675">
                  <a:solidFill>
                    <a:srgbClr val="4D4D4D"/>
                  </a:solidFill>
                </a:rPr>
                <a:t> aanpassen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Instandhouden</a:t>
              </a:r>
              <a:r>
                <a:rPr lang="nl-NL" sz="675">
                  <a:solidFill>
                    <a:srgbClr val="4D4D4D"/>
                  </a:solidFill>
                </a:rPr>
                <a:t> van energienetten (</a:t>
              </a:r>
              <a:r>
                <a:rPr lang="nl-NL" sz="675" err="1">
                  <a:solidFill>
                    <a:srgbClr val="4D4D4D"/>
                  </a:solidFill>
                </a:rPr>
                <a:t>onderhoud+storingherstel</a:t>
              </a:r>
              <a:r>
                <a:rPr lang="nl-NL" sz="675">
                  <a:solidFill>
                    <a:srgbClr val="4D4D4D"/>
                  </a:solidFill>
                </a:rPr>
                <a:t>)</a:t>
              </a:r>
            </a:p>
            <a:p>
              <a:pPr marL="0" indent="0" defTabSz="539354">
                <a:lnSpc>
                  <a:spcPct val="100000"/>
                </a:lnSpc>
                <a:spcBef>
                  <a:spcPts val="0"/>
                </a:spcBef>
                <a:spcAft>
                  <a:spcPts val="0"/>
                </a:spcAft>
                <a:buClr>
                  <a:srgbClr val="4D4D4D"/>
                </a:buClr>
                <a:buNone/>
                <a:defRPr/>
              </a:pPr>
              <a:r>
                <a:rPr lang="nl-NL" sz="675">
                  <a:solidFill>
                    <a:srgbClr val="4D4D4D"/>
                  </a:solidFill>
                </a:rPr>
                <a:t>Managen van beschikbare energienetcapaciteit (</a:t>
              </a:r>
              <a:r>
                <a:rPr lang="nl-NL" sz="675" err="1">
                  <a:solidFill>
                    <a:srgbClr val="4D4D4D"/>
                  </a:solidFill>
                </a:rPr>
                <a:t>near</a:t>
              </a:r>
              <a:r>
                <a:rPr lang="nl-NL" sz="675">
                  <a:solidFill>
                    <a:srgbClr val="4D4D4D"/>
                  </a:solidFill>
                </a:rPr>
                <a:t> real time)</a:t>
              </a:r>
            </a:p>
            <a:p>
              <a:pPr marL="0" indent="0" defTabSz="539354">
                <a:lnSpc>
                  <a:spcPct val="100000"/>
                </a:lnSpc>
                <a:spcBef>
                  <a:spcPts val="0"/>
                </a:spcBef>
                <a:spcAft>
                  <a:spcPts val="0"/>
                </a:spcAft>
                <a:buClr>
                  <a:srgbClr val="4D4D4D"/>
                </a:buClr>
                <a:buNone/>
                <a:defRPr/>
              </a:pPr>
              <a:r>
                <a:rPr lang="nl-NL" sz="675">
                  <a:solidFill>
                    <a:srgbClr val="4D4D4D"/>
                  </a:solidFill>
                </a:rPr>
                <a:t>Transporteren van energie (real time)</a:t>
              </a:r>
            </a:p>
            <a:p>
              <a:pPr marL="0" indent="0" defTabSz="539354">
                <a:lnSpc>
                  <a:spcPct val="100000"/>
                </a:lnSpc>
                <a:spcBef>
                  <a:spcPts val="0"/>
                </a:spcBef>
                <a:spcAft>
                  <a:spcPts val="0"/>
                </a:spcAft>
                <a:buClr>
                  <a:srgbClr val="4D4D4D"/>
                </a:buClr>
                <a:buNone/>
                <a:defRPr/>
              </a:pPr>
              <a:r>
                <a:rPr lang="nl-NL" sz="675">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sp>
        <p:nvSpPr>
          <p:cNvPr id="262" name="Ovaal 261">
            <a:extLst>
              <a:ext uri="{FF2B5EF4-FFF2-40B4-BE49-F238E27FC236}">
                <a16:creationId xmlns:a16="http://schemas.microsoft.com/office/drawing/2014/main" id="{A7D867B5-6623-487F-BCCC-993C197B6256}"/>
              </a:ext>
            </a:extLst>
          </p:cNvPr>
          <p:cNvSpPr/>
          <p:nvPr/>
        </p:nvSpPr>
        <p:spPr>
          <a:xfrm>
            <a:off x="4012547" y="141320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sp>
        <p:nvSpPr>
          <p:cNvPr id="263" name="Ovaal 262">
            <a:extLst>
              <a:ext uri="{FF2B5EF4-FFF2-40B4-BE49-F238E27FC236}">
                <a16:creationId xmlns:a16="http://schemas.microsoft.com/office/drawing/2014/main" id="{2EE4E8E9-067A-4926-9827-ECD96D2229F2}"/>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8" name="Rechte verbindingslijn 347">
            <a:extLst>
              <a:ext uri="{FF2B5EF4-FFF2-40B4-BE49-F238E27FC236}">
                <a16:creationId xmlns:a16="http://schemas.microsoft.com/office/drawing/2014/main" id="{4E4E741D-6406-4CD3-9450-72594CCFF620}"/>
              </a:ext>
            </a:extLst>
          </p:cNvPr>
          <p:cNvCxnSpPr>
            <a:cxnSpLocks/>
            <a:stCxn id="263" idx="6"/>
            <a:endCxn id="245"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45" name="Rechte verbindingslijn 344">
            <a:extLst>
              <a:ext uri="{FF2B5EF4-FFF2-40B4-BE49-F238E27FC236}">
                <a16:creationId xmlns:a16="http://schemas.microsoft.com/office/drawing/2014/main" id="{7CFB8B23-1DA3-4F78-91D8-D04A842983E0}"/>
              </a:ext>
            </a:extLst>
          </p:cNvPr>
          <p:cNvCxnSpPr>
            <a:cxnSpLocks/>
            <a:stCxn id="308" idx="2"/>
            <a:endCxn id="262" idx="6"/>
          </p:cNvCxnSpPr>
          <p:nvPr/>
        </p:nvCxnSpPr>
        <p:spPr>
          <a:xfrm flipH="1">
            <a:off x="4174547" y="1488509"/>
            <a:ext cx="2861223"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pic>
        <p:nvPicPr>
          <p:cNvPr id="302" name="Afbeelding 301">
            <a:extLst>
              <a:ext uri="{FF2B5EF4-FFF2-40B4-BE49-F238E27FC236}">
                <a16:creationId xmlns:a16="http://schemas.microsoft.com/office/drawing/2014/main" id="{88BFD4AE-B413-49E5-8774-AE93B003C7FD}"/>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6448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dirty="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1446750"/>
            <a:ext cx="900000" cy="12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Klantinteractie</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6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Klantaanvraag</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8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9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1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Klantnotificatie</a:t>
            </a:r>
          </a:p>
        </p:txBody>
      </p:sp>
      <p:sp>
        <p:nvSpPr>
          <p:cNvPr id="66" name="Rechthoek 65">
            <a:extLst>
              <a:ext uri="{FF2B5EF4-FFF2-40B4-BE49-F238E27FC236}">
                <a16:creationId xmlns:a16="http://schemas.microsoft.com/office/drawing/2014/main" id="{7984369E-1AF9-4A57-93DD-63DED683EEA6}"/>
              </a:ext>
            </a:extLst>
          </p:cNvPr>
          <p:cNvSpPr/>
          <p:nvPr/>
        </p:nvSpPr>
        <p:spPr>
          <a:xfrm>
            <a:off x="657000" y="25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dirty="0">
                <a:solidFill>
                  <a:schemeClr val="tx1"/>
                </a:solidFill>
              </a:rPr>
              <a:t>Klantzaak</a:t>
            </a:r>
          </a:p>
        </p:txBody>
      </p:sp>
      <p:sp>
        <p:nvSpPr>
          <p:cNvPr id="81" name="Rechthoek 80">
            <a:extLst>
              <a:ext uri="{FF2B5EF4-FFF2-40B4-BE49-F238E27FC236}">
                <a16:creationId xmlns:a16="http://schemas.microsoft.com/office/drawing/2014/main" id="{E165757D-310F-46F7-9C68-179EA932FFC5}"/>
              </a:ext>
            </a:extLst>
          </p:cNvPr>
          <p:cNvSpPr/>
          <p:nvPr/>
        </p:nvSpPr>
        <p:spPr>
          <a:xfrm>
            <a:off x="88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87" name="Rechthoek 86">
            <a:extLst>
              <a:ext uri="{FF2B5EF4-FFF2-40B4-BE49-F238E27FC236}">
                <a16:creationId xmlns:a16="http://schemas.microsoft.com/office/drawing/2014/main" id="{A990E25C-0B74-4793-B659-F36C18D3D0C3}"/>
              </a:ext>
            </a:extLst>
          </p:cNvPr>
          <p:cNvSpPr/>
          <p:nvPr/>
        </p:nvSpPr>
        <p:spPr>
          <a:xfrm>
            <a:off x="612000" y="2796750"/>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9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31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60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Klantverrekening</a:t>
            </a:r>
          </a:p>
        </p:txBody>
      </p:sp>
      <p:sp>
        <p:nvSpPr>
          <p:cNvPr id="91" name="Rechthoek 90">
            <a:extLst>
              <a:ext uri="{FF2B5EF4-FFF2-40B4-BE49-F238E27FC236}">
                <a16:creationId xmlns:a16="http://schemas.microsoft.com/office/drawing/2014/main" id="{284D2294-733A-4F4F-A7FF-71DEDB5D1C38}"/>
              </a:ext>
            </a:extLst>
          </p:cNvPr>
          <p:cNvSpPr/>
          <p:nvPr/>
        </p:nvSpPr>
        <p:spPr>
          <a:xfrm>
            <a:off x="657000" y="37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Energiemarkt</a:t>
            </a:r>
          </a:p>
        </p:txBody>
      </p:sp>
      <p:sp>
        <p:nvSpPr>
          <p:cNvPr id="195" name="Rechthoek 194">
            <a:extLst>
              <a:ext uri="{FF2B5EF4-FFF2-40B4-BE49-F238E27FC236}">
                <a16:creationId xmlns:a16="http://schemas.microsoft.com/office/drawing/2014/main" id="{94EA077D-49F6-4815-8A41-16AF21E3AA70}"/>
              </a:ext>
            </a:extLst>
          </p:cNvPr>
          <p:cNvSpPr/>
          <p:nvPr/>
        </p:nvSpPr>
        <p:spPr>
          <a:xfrm>
            <a:off x="70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6" name="Rechthoek 195">
            <a:extLst>
              <a:ext uri="{FF2B5EF4-FFF2-40B4-BE49-F238E27FC236}">
                <a16:creationId xmlns:a16="http://schemas.microsoft.com/office/drawing/2014/main" id="{A1262285-FC71-4406-AD7C-196C1D22DB4A}"/>
              </a:ext>
            </a:extLst>
          </p:cNvPr>
          <p:cNvSpPr/>
          <p:nvPr/>
        </p:nvSpPr>
        <p:spPr>
          <a:xfrm>
            <a:off x="106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7" name="Rechthoek 196">
            <a:extLst>
              <a:ext uri="{FF2B5EF4-FFF2-40B4-BE49-F238E27FC236}">
                <a16:creationId xmlns:a16="http://schemas.microsoft.com/office/drawing/2014/main" id="{E40DD842-142C-4569-A541-A81B3A3DBFAA}"/>
              </a:ext>
            </a:extLst>
          </p:cNvPr>
          <p:cNvSpPr/>
          <p:nvPr/>
        </p:nvSpPr>
        <p:spPr>
          <a:xfrm>
            <a:off x="124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Transportbesturing</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Meting</a:t>
            </a:r>
          </a:p>
        </p:txBody>
      </p:sp>
      <p:sp>
        <p:nvSpPr>
          <p:cNvPr id="207" name="Rechthoek 206">
            <a:extLst>
              <a:ext uri="{FF2B5EF4-FFF2-40B4-BE49-F238E27FC236}">
                <a16:creationId xmlns:a16="http://schemas.microsoft.com/office/drawing/2014/main" id="{A8971DBF-54C8-42EB-A331-BBD976F56847}"/>
              </a:ext>
            </a:extLst>
          </p:cNvPr>
          <p:cNvSpPr/>
          <p:nvPr/>
        </p:nvSpPr>
        <p:spPr>
          <a:xfrm>
            <a:off x="5472000" y="996750"/>
            <a:ext cx="90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500" dirty="0">
                <a:solidFill>
                  <a:schemeClr val="tx1"/>
                </a:solidFill>
              </a:rPr>
              <a:t>Werkportfolio</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Marktzaak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Aansluitlocatie</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97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1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err="1">
                <a:solidFill>
                  <a:schemeClr val="tx1"/>
                </a:solidFill>
              </a:rPr>
              <a:t>Marktdataverstrekking</a:t>
            </a:r>
            <a:endParaRPr lang="nl-NL" sz="500" dirty="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Zakelijk recht of tracévergunning</a:t>
            </a:r>
          </a:p>
        </p:txBody>
      </p:sp>
      <p:sp>
        <p:nvSpPr>
          <p:cNvPr id="233" name="Rechthoek 232">
            <a:extLst>
              <a:ext uri="{FF2B5EF4-FFF2-40B4-BE49-F238E27FC236}">
                <a16:creationId xmlns:a16="http://schemas.microsoft.com/office/drawing/2014/main" id="{9F399621-B250-485B-8C37-BAAC6927A4A3}"/>
              </a:ext>
            </a:extLst>
          </p:cNvPr>
          <p:cNvSpPr/>
          <p:nvPr/>
        </p:nvSpPr>
        <p:spPr>
          <a:xfrm>
            <a:off x="3042000" y="21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Netverandering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5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7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8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30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33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5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6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8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40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2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6750"/>
            <a:ext cx="900000" cy="36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Netbeleid</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6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Transportafwijking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1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7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Bedieningsplan</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dirty="0">
                <a:solidFill>
                  <a:schemeClr val="tx1"/>
                </a:solidFill>
              </a:rPr>
              <a:t>Netcomponent</a:t>
            </a:r>
          </a:p>
        </p:txBody>
      </p:sp>
      <p:sp>
        <p:nvSpPr>
          <p:cNvPr id="266" name="Rechthoek 265">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7" name="Rechthoek 266">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8" name="Rechthoek 267">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9" name="Rechthoek 268">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5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0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3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5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79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29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Standaardwerkproduct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1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3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5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Werkmiddel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6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8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3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Functioneel ontwerp</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Niet-beschikbaarheid</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Onderbreking</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3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Klantervaring</a:t>
            </a:r>
          </a:p>
        </p:txBody>
      </p:sp>
      <p:sp>
        <p:nvSpPr>
          <p:cNvPr id="2" name="!!3Klantovereenkomst">
            <a:extLst>
              <a:ext uri="{FF2B5EF4-FFF2-40B4-BE49-F238E27FC236}">
                <a16:creationId xmlns:a16="http://schemas.microsoft.com/office/drawing/2014/main" id="{DF23E809-2F7D-0E59-2FDE-C4AC927979A4}"/>
              </a:ext>
            </a:extLst>
          </p:cNvPr>
          <p:cNvSpPr/>
          <p:nvPr/>
        </p:nvSpPr>
        <p:spPr>
          <a:xfrm>
            <a:off x="657000" y="333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Product</a:t>
            </a:r>
          </a:p>
        </p:txBody>
      </p:sp>
    </p:spTree>
    <p:extLst>
      <p:ext uri="{BB962C8B-B14F-4D97-AF65-F5344CB8AC3E}">
        <p14:creationId xmlns:p14="http://schemas.microsoft.com/office/powerpoint/2010/main" val="198859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8" name="Stroomdiagram: Verbindingslijn 7">
            <a:extLst>
              <a:ext uri="{FF2B5EF4-FFF2-40B4-BE49-F238E27FC236}">
                <a16:creationId xmlns:a16="http://schemas.microsoft.com/office/drawing/2014/main" id="{D51917F1-C7BF-4DDA-AD64-4D2A6FAA3D28}"/>
              </a:ext>
            </a:extLst>
          </p:cNvPr>
          <p:cNvSpPr/>
          <p:nvPr/>
        </p:nvSpPr>
        <p:spPr>
          <a:xfrm>
            <a:off x="6370730" y="1872785"/>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9" name="Stroomdiagram: Verbindingslijn 8">
            <a:extLst>
              <a:ext uri="{FF2B5EF4-FFF2-40B4-BE49-F238E27FC236}">
                <a16:creationId xmlns:a16="http://schemas.microsoft.com/office/drawing/2014/main" id="{D038DD3F-743C-450C-9F39-1F5FCDDB8B24}"/>
              </a:ext>
            </a:extLst>
          </p:cNvPr>
          <p:cNvSpPr/>
          <p:nvPr/>
        </p:nvSpPr>
        <p:spPr>
          <a:xfrm>
            <a:off x="5722658" y="2950691"/>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10" name="Stroomdiagram: Verbindingslijn 9">
            <a:extLst>
              <a:ext uri="{FF2B5EF4-FFF2-40B4-BE49-F238E27FC236}">
                <a16:creationId xmlns:a16="http://schemas.microsoft.com/office/drawing/2014/main" id="{4DC0B736-D1CE-48D3-8DAA-BF55D6F7B735}"/>
              </a:ext>
            </a:extLst>
          </p:cNvPr>
          <p:cNvSpPr/>
          <p:nvPr/>
        </p:nvSpPr>
        <p:spPr>
          <a:xfrm>
            <a:off x="7075011" y="2949940"/>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cxnSp>
        <p:nvCxnSpPr>
          <p:cNvPr id="11" name="Rechte verbindingslijn met pijl 10">
            <a:extLst>
              <a:ext uri="{FF2B5EF4-FFF2-40B4-BE49-F238E27FC236}">
                <a16:creationId xmlns:a16="http://schemas.microsoft.com/office/drawing/2014/main" id="{7CEFC4A8-68B4-43AF-924E-48DDAFF6854D}"/>
              </a:ext>
            </a:extLst>
          </p:cNvPr>
          <p:cNvCxnSpPr>
            <a:cxnSpLocks/>
          </p:cNvCxnSpPr>
          <p:nvPr/>
        </p:nvCxnSpPr>
        <p:spPr>
          <a:xfrm flipV="1">
            <a:off x="6100700"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2" name="Rechte verbindingslijn met pijl 11">
            <a:extLst>
              <a:ext uri="{FF2B5EF4-FFF2-40B4-BE49-F238E27FC236}">
                <a16:creationId xmlns:a16="http://schemas.microsoft.com/office/drawing/2014/main" id="{F711CD83-A046-4E2A-83AF-13CAEA0839BA}"/>
              </a:ext>
            </a:extLst>
          </p:cNvPr>
          <p:cNvCxnSpPr>
            <a:cxnSpLocks/>
          </p:cNvCxnSpPr>
          <p:nvPr/>
        </p:nvCxnSpPr>
        <p:spPr>
          <a:xfrm flipH="1" flipV="1">
            <a:off x="6748772"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3" name="Rechte verbindingslijn met pijl 12">
            <a:extLst>
              <a:ext uri="{FF2B5EF4-FFF2-40B4-BE49-F238E27FC236}">
                <a16:creationId xmlns:a16="http://schemas.microsoft.com/office/drawing/2014/main" id="{599E234F-CF25-4FAC-903E-0BE400460EDE}"/>
              </a:ext>
            </a:extLst>
          </p:cNvPr>
          <p:cNvCxnSpPr>
            <a:cxnSpLocks/>
          </p:cNvCxnSpPr>
          <p:nvPr/>
        </p:nvCxnSpPr>
        <p:spPr>
          <a:xfrm>
            <a:off x="6215000" y="3168929"/>
            <a:ext cx="846507" cy="0"/>
          </a:xfrm>
          <a:prstGeom prst="straightConnector1">
            <a:avLst/>
          </a:prstGeom>
          <a:noFill/>
          <a:ln w="38100" cap="flat" cmpd="sng" algn="ctr">
            <a:solidFill>
              <a:srgbClr val="008EBE"/>
            </a:solidFill>
            <a:prstDash val="solid"/>
            <a:miter lim="800000"/>
            <a:headEnd type="triangle"/>
            <a:tailEnd type="triangle"/>
          </a:ln>
          <a:effectLst/>
        </p:spPr>
      </p:cxnSp>
      <p:sp>
        <p:nvSpPr>
          <p:cNvPr id="14" name="Tekstvak 13">
            <a:extLst>
              <a:ext uri="{FF2B5EF4-FFF2-40B4-BE49-F238E27FC236}">
                <a16:creationId xmlns:a16="http://schemas.microsoft.com/office/drawing/2014/main" id="{19C7F332-22EC-4F56-BBD3-BA3A773AF1F6}"/>
              </a:ext>
            </a:extLst>
          </p:cNvPr>
          <p:cNvSpPr txBox="1"/>
          <p:nvPr/>
        </p:nvSpPr>
        <p:spPr>
          <a:xfrm>
            <a:off x="6100700" y="1494743"/>
            <a:ext cx="960808" cy="369332"/>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Strategische doelen</a:t>
            </a:r>
          </a:p>
        </p:txBody>
      </p:sp>
      <p:sp>
        <p:nvSpPr>
          <p:cNvPr id="15" name="Tekstvak 14">
            <a:extLst>
              <a:ext uri="{FF2B5EF4-FFF2-40B4-BE49-F238E27FC236}">
                <a16:creationId xmlns:a16="http://schemas.microsoft.com/office/drawing/2014/main" id="{69A204E3-BE42-4943-A454-AAE8D57D09EA}"/>
              </a:ext>
            </a:extLst>
          </p:cNvPr>
          <p:cNvSpPr txBox="1"/>
          <p:nvPr/>
        </p:nvSpPr>
        <p:spPr>
          <a:xfrm>
            <a:off x="5166161" y="3360043"/>
            <a:ext cx="960808" cy="553998"/>
          </a:xfrm>
          <a:prstGeom prst="rect">
            <a:avLst/>
          </a:prstGeom>
          <a:noFill/>
        </p:spPr>
        <p:txBody>
          <a:bodyPr wrap="square" lIns="0" tIns="0" rIns="0" bIns="0" rtlCol="0" anchor="t">
            <a:spAutoFit/>
          </a:bodyPr>
          <a:lstStyle/>
          <a:p>
            <a:pPr algn="ctr" defTabSz="767871"/>
            <a:r>
              <a:rPr lang="nl-NL" sz="1200" err="1">
                <a:solidFill>
                  <a:srgbClr val="30297F"/>
                </a:solidFill>
                <a:latin typeface="Microsoft JhengHei Light"/>
              </a:rPr>
              <a:t>Operationeleuitdagingen</a:t>
            </a:r>
            <a:r>
              <a:rPr lang="nl-NL" sz="1200">
                <a:solidFill>
                  <a:srgbClr val="30297F"/>
                </a:solidFill>
                <a:latin typeface="Microsoft JhengHei Light"/>
              </a:rPr>
              <a:t> &amp; knelpunten</a:t>
            </a:r>
            <a:endParaRPr lang="nl-NL" sz="1511">
              <a:solidFill>
                <a:srgbClr val="30297F"/>
              </a:solidFill>
              <a:latin typeface="Microsoft JhengHei Light"/>
            </a:endParaRPr>
          </a:p>
        </p:txBody>
      </p:sp>
      <p:sp>
        <p:nvSpPr>
          <p:cNvPr id="16" name="Tekstvak 15">
            <a:extLst>
              <a:ext uri="{FF2B5EF4-FFF2-40B4-BE49-F238E27FC236}">
                <a16:creationId xmlns:a16="http://schemas.microsoft.com/office/drawing/2014/main" id="{CB4F728B-7559-4467-8B4E-B8155C09B52D}"/>
              </a:ext>
            </a:extLst>
          </p:cNvPr>
          <p:cNvSpPr txBox="1"/>
          <p:nvPr/>
        </p:nvSpPr>
        <p:spPr>
          <a:xfrm>
            <a:off x="7180820" y="3359293"/>
            <a:ext cx="960808" cy="923330"/>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Verandering &amp; prioritering in programma en portfolio</a:t>
            </a:r>
          </a:p>
        </p:txBody>
      </p:sp>
      <p:sp>
        <p:nvSpPr>
          <p:cNvPr id="17" name="Tijdelijke aanduiding voor verticale tekst 5">
            <a:extLst>
              <a:ext uri="{FF2B5EF4-FFF2-40B4-BE49-F238E27FC236}">
                <a16:creationId xmlns:a16="http://schemas.microsoft.com/office/drawing/2014/main" id="{EA33019F-D9D2-4C6D-BA10-F0ECD637E8AB}"/>
              </a:ext>
            </a:extLst>
          </p:cNvPr>
          <p:cNvSpPr txBox="1">
            <a:spLocks/>
          </p:cNvSpPr>
          <p:nvPr/>
        </p:nvSpPr>
        <p:spPr>
          <a:xfrm>
            <a:off x="535676" y="1449582"/>
            <a:ext cx="8363441" cy="3361384"/>
          </a:xfrm>
          <a:prstGeom prst="rect">
            <a:avLst/>
          </a:prstGeom>
        </p:spPr>
        <p:txBody>
          <a:bodyPr vert="horz" lIns="0" tIns="0" rIns="0" bIns="0" numCol="2" spcCol="57600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pPr defTabSz="685800">
              <a:buClr>
                <a:srgbClr val="008EBE"/>
              </a:buClr>
              <a:defRPr/>
            </a:pPr>
            <a:r>
              <a:rPr lang="nl-NL" sz="975" b="0">
                <a:solidFill>
                  <a:srgbClr val="30297F"/>
                </a:solidFill>
                <a:latin typeface="Microsoft JhengHei Light"/>
                <a:ea typeface="Microsoft JhengHei Light"/>
                <a:cs typeface="+mn-lt"/>
              </a:rPr>
              <a:t>Het NBility business </a:t>
            </a:r>
            <a:r>
              <a:rPr lang="nl-NL" sz="975" b="0" err="1">
                <a:solidFill>
                  <a:srgbClr val="30297F"/>
                </a:solidFill>
                <a:latin typeface="Microsoft JhengHei Light"/>
                <a:ea typeface="Microsoft JhengHei Light"/>
                <a:cs typeface="+mn-lt"/>
              </a:rPr>
              <a:t>capability</a:t>
            </a:r>
            <a:r>
              <a:rPr lang="nl-NL" sz="975" b="0">
                <a:solidFill>
                  <a:srgbClr val="30297F"/>
                </a:solidFill>
                <a:latin typeface="Microsoft JhengHei Light"/>
                <a:ea typeface="Microsoft JhengHei Light"/>
                <a:cs typeface="+mn-lt"/>
              </a:rPr>
              <a:t> model: </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a:t>
            </a:r>
            <a:r>
              <a:rPr lang="nl-NL" sz="975" b="0">
                <a:solidFill>
                  <a:srgbClr val="605B9D"/>
                </a:solidFill>
                <a:latin typeface="Microsoft JhengHei Light"/>
                <a:ea typeface="Microsoft JhengHei Light"/>
                <a:cs typeface="+mn-lt"/>
              </a:rPr>
              <a:t>besluitvormers</a:t>
            </a:r>
            <a:r>
              <a:rPr lang="nl-NL" sz="975" b="0">
                <a:solidFill>
                  <a:srgbClr val="30297F"/>
                </a:solidFill>
                <a:latin typeface="Microsoft JhengHei Light"/>
                <a:ea typeface="Microsoft JhengHei Light"/>
                <a:cs typeface="+mn-lt"/>
              </a:rPr>
              <a:t> met uitvoerders van besluiten.</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strategie met lopende en geplande verandering en de impact daarvan op organisatie, processen, kennis, systemen, technologie.</a:t>
            </a:r>
            <a:endParaRPr lang="nl-NL" sz="1200">
              <a:solidFill>
                <a:srgbClr val="30297F"/>
              </a:solidFill>
              <a:latin typeface="Microsoft JhengHe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Maakt het makkelijker om een nieuwe keuze te maken gegeven huidige as-is situatie, lopende en geplande veranderingen.</a:t>
            </a:r>
          </a:p>
          <a:p>
            <a:pPr marL="214313" indent="-214313" defTabSz="685800">
              <a:buClr>
                <a:srgbClr val="008EBE"/>
              </a:buClr>
              <a:buFont typeface="Arial"/>
              <a:buChar char="•"/>
              <a:defRPr/>
            </a:pPr>
            <a:endParaRPr lang="nl-NL" sz="975" b="0">
              <a:solidFill>
                <a:srgbClr val="30297F"/>
              </a:solidFill>
              <a:latin typeface="Microsoft JhengHei Light"/>
              <a:ea typeface="Microsoft JhengHei Light"/>
              <a:cs typeface="Calibr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Calibri Light"/>
              </a:rPr>
              <a:t>Zorgt voor betere besluitvorming over de activiteitenportfolio:</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Helpt overzicht houden.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Completere impactanalyse zijn sneller beschikbaar.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Intern en extern wordt hetzelfde model gebruikt om netbeheer 'kunde' te benoemen.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Business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verbinden Strategie, veranderportfolio, operatie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BA87E9A7-9C4C-48AC-AEE9-8585D2526530}"/>
              </a:ext>
            </a:extLst>
          </p:cNvPr>
          <p:cNvPicPr>
            <a:picLocks noChangeAspect="1"/>
          </p:cNvPicPr>
          <p:nvPr/>
        </p:nvPicPr>
        <p:blipFill>
          <a:blip r:embed="rId2"/>
          <a:stretch>
            <a:fillRect/>
          </a:stretch>
        </p:blipFill>
        <p:spPr>
          <a:xfrm>
            <a:off x="7605494" y="135626"/>
            <a:ext cx="1401647" cy="359100"/>
          </a:xfrm>
          <a:prstGeom prst="rect">
            <a:avLst/>
          </a:prstGeom>
        </p:spPr>
      </p:pic>
      <p:sp>
        <p:nvSpPr>
          <p:cNvPr id="18" name="Tijdelijke aanduiding voor dianummer 2">
            <a:extLst>
              <a:ext uri="{FF2B5EF4-FFF2-40B4-BE49-F238E27FC236}">
                <a16:creationId xmlns:a16="http://schemas.microsoft.com/office/drawing/2014/main" id="{68BBCE15-DBF2-4FA2-9C8A-4648CC1977D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19</a:t>
            </a:fld>
            <a:endParaRPr lang="en-GB" sz="750">
              <a:solidFill>
                <a:srgbClr val="625D62">
                  <a:tint val="75000"/>
                </a:srgbClr>
              </a:solidFill>
              <a:latin typeface="Arial"/>
            </a:endParaRPr>
          </a:p>
        </p:txBody>
      </p:sp>
    </p:spTree>
    <p:extLst>
      <p:ext uri="{BB962C8B-B14F-4D97-AF65-F5344CB8AC3E}">
        <p14:creationId xmlns:p14="http://schemas.microsoft.com/office/powerpoint/2010/main" val="65201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Voorwoord</a:t>
            </a:r>
          </a:p>
        </p:txBody>
      </p:sp>
      <p:pic>
        <p:nvPicPr>
          <p:cNvPr id="11" name="Afbeelding 10" descr="Afbeelding met persoon, kostuum, binnen, staand&#10;&#10;Automatisch gegenereerde beschrijving">
            <a:extLst>
              <a:ext uri="{FF2B5EF4-FFF2-40B4-BE49-F238E27FC236}">
                <a16:creationId xmlns:a16="http://schemas.microsoft.com/office/drawing/2014/main" id="{0BE59FEF-0444-49C2-AD86-A606C4355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706" y="1715377"/>
            <a:ext cx="3425492" cy="1712746"/>
          </a:xfrm>
          <a:prstGeom prst="rect">
            <a:avLst/>
          </a:prstGeom>
        </p:spPr>
      </p:pic>
      <p:sp>
        <p:nvSpPr>
          <p:cNvPr id="9" name="Tijdelijke aanduiding voor verticale tekst 5">
            <a:extLst>
              <a:ext uri="{FF2B5EF4-FFF2-40B4-BE49-F238E27FC236}">
                <a16:creationId xmlns:a16="http://schemas.microsoft.com/office/drawing/2014/main" id="{E00C5DEB-17CD-4AA1-84E2-5802DE9DEE85}"/>
              </a:ext>
            </a:extLst>
          </p:cNvPr>
          <p:cNvSpPr txBox="1">
            <a:spLocks noGrp="1"/>
          </p:cNvSpPr>
          <p:nvPr>
            <p:ph sz="quarter" idx="14"/>
          </p:nvPr>
        </p:nvSpPr>
        <p:spPr>
          <a:xfrm>
            <a:off x="591366" y="1044624"/>
            <a:ext cx="4754165" cy="3364090"/>
          </a:xfrm>
          <a:prstGeom prst="rect">
            <a:avLst/>
          </a:prstGeom>
          <a:solidFill>
            <a:schemeClr val="bg1"/>
          </a:solidFill>
          <a:ln>
            <a:solidFill>
              <a:schemeClr val="tx1"/>
            </a:solidFill>
          </a:ln>
          <a:effectLst>
            <a:outerShdw blurRad="88900" dist="38100" dir="2700000" algn="tl" rotWithShape="0">
              <a:prstClr val="black">
                <a:alpha val="40000"/>
              </a:prstClr>
            </a:outerShdw>
          </a:effectLst>
        </p:spPr>
        <p:txBody>
          <a:bodyPr vert="horz" lIns="72000" tIns="72000" rIns="72000" bIns="72000" numCol="1" spcCol="576000" rtlCol="0" anchor="t" anchorCtr="0">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r>
              <a:rPr lang="nl-NL" sz="975" b="0">
                <a:latin typeface="Microsoft JhengHei Light" panose="020B0304030504040204" pitchFamily="34" charset="-120"/>
                <a:ea typeface="Microsoft JhengHei Light" panose="020B0304030504040204" pitchFamily="34" charset="-120"/>
                <a:cs typeface="+mn-lt"/>
              </a:rPr>
              <a:t>Heb jij al gehoord van het NBility model?</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Dit is een nieuw referentiemodel voor de gezamenlijke netbeheerders. Het is ontwikkeld om een nieuwe standaard te creëren binnen de energiesector. Door te werken met zo’n gezamenlijk referentiemodel voor business </a:t>
            </a:r>
            <a:r>
              <a:rPr lang="nl-NL" sz="975" b="0" err="1">
                <a:latin typeface="Microsoft JhengHei Light" panose="020B0304030504040204" pitchFamily="34" charset="-120"/>
                <a:ea typeface="Microsoft JhengHei Light" panose="020B0304030504040204" pitchFamily="34" charset="-120"/>
                <a:cs typeface="+mn-lt"/>
              </a:rPr>
              <a:t>capabilities</a:t>
            </a:r>
            <a:r>
              <a:rPr lang="nl-NL" sz="975" b="0">
                <a:latin typeface="Microsoft JhengHei Light" panose="020B0304030504040204" pitchFamily="34" charset="-120"/>
                <a:ea typeface="Microsoft JhengHei Light" panose="020B0304030504040204" pitchFamily="34" charset="-120"/>
                <a:cs typeface="+mn-lt"/>
              </a:rPr>
              <a:t>, </a:t>
            </a:r>
            <a:r>
              <a:rPr lang="nl-NL" sz="975" b="0" err="1">
                <a:latin typeface="Microsoft JhengHei Light" panose="020B0304030504040204" pitchFamily="34" charset="-120"/>
                <a:ea typeface="Microsoft JhengHei Light" panose="020B0304030504040204" pitchFamily="34" charset="-120"/>
                <a:cs typeface="+mn-lt"/>
              </a:rPr>
              <a:t>waardestromen</a:t>
            </a:r>
            <a:r>
              <a:rPr lang="nl-NL" sz="975" b="0">
                <a:latin typeface="Microsoft JhengHei Light" panose="020B0304030504040204" pitchFamily="34" charset="-120"/>
                <a:ea typeface="Microsoft JhengHei Light" panose="020B0304030504040204" pitchFamily="34" charset="-120"/>
                <a:cs typeface="+mn-lt"/>
              </a:rPr>
              <a:t> en business objecten wordt de onderlinge samenwerking een stuk eenvoudiger. </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Hoe beter we op elkaar afgestemd zijn, hoe sneller we waarde kunnen toevoegen en uitdagingen het hoofd kunnen bieden.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Als netbeheerders én leveranciers dezelfde taal spreken, wordt het bovendien eenvoudiger om de versnelling vorm te geven die nodig is voor de energietransitie en alle overige ontwikkelingen binnen onze sector. </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Dit model zorgt ervoor dat we het SAMEN gaan doen!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Klinkt goed? We leggen je uit hoe het precies werkt.</a:t>
            </a:r>
          </a:p>
        </p:txBody>
      </p:sp>
    </p:spTree>
    <p:extLst>
      <p:ext uri="{BB962C8B-B14F-4D97-AF65-F5344CB8AC3E}">
        <p14:creationId xmlns:p14="http://schemas.microsoft.com/office/powerpoint/2010/main" val="4573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fbeeldingsresultaat voor enthusiastic person">
            <a:extLst>
              <a:ext uri="{FF2B5EF4-FFF2-40B4-BE49-F238E27FC236}">
                <a16:creationId xmlns:a16="http://schemas.microsoft.com/office/drawing/2014/main" id="{5FBA8B0D-5275-45FB-8252-9E4A8C0F1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3984" y="3355822"/>
            <a:ext cx="1408814" cy="17736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Inzichten op verschillende niveaus en verschillende doelen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3C87374C-259E-40D3-B916-E0E7E03F05DE}"/>
              </a:ext>
            </a:extLst>
          </p:cNvPr>
          <p:cNvSpPr/>
          <p:nvPr/>
        </p:nvSpPr>
        <p:spPr>
          <a:xfrm>
            <a:off x="884468" y="1097431"/>
            <a:ext cx="3513221" cy="2189747"/>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solidFill>
                  <a:srgbClr val="605B9D"/>
                </a:solidFill>
                <a:latin typeface="Microsoft JhengHei Light" panose="020B0304030504040204" pitchFamily="34" charset="-120"/>
                <a:ea typeface="Microsoft JhengHei Light" panose="020B0304030504040204" pitchFamily="34" charset="-120"/>
              </a:rPr>
              <a:t>Beste </a:t>
            </a:r>
            <a:r>
              <a:rPr lang="nl-NL" sz="1050" err="1">
                <a:solidFill>
                  <a:srgbClr val="605B9D"/>
                </a:solidFill>
                <a:latin typeface="Microsoft JhengHei Light" panose="020B0304030504040204" pitchFamily="34" charset="-120"/>
                <a:ea typeface="Microsoft JhengHei Light" panose="020B0304030504040204" pitchFamily="34" charset="-120"/>
              </a:rPr>
              <a:t>RvB’er</a:t>
            </a:r>
            <a:r>
              <a:rPr lang="nl-NL" sz="1050">
                <a:solidFill>
                  <a:srgbClr val="605B9D"/>
                </a:solidFill>
                <a:latin typeface="Microsoft JhengHei Light" panose="020B0304030504040204" pitchFamily="34" charset="-120"/>
                <a:ea typeface="Microsoft JhengHei Light" panose="020B0304030504040204" pitchFamily="34" charset="-120"/>
              </a:rPr>
              <a:t>,</a:t>
            </a:r>
          </a:p>
          <a:p>
            <a:pPr algn="ctr"/>
            <a:endParaRPr lang="nl-NL" sz="1050">
              <a:solidFill>
                <a:srgbClr val="605B9D"/>
              </a:solidFill>
              <a:latin typeface="Microsoft JhengHei Light" panose="020B0304030504040204" pitchFamily="34" charset="-120"/>
              <a:ea typeface="Microsoft JhengHei Light" panose="020B0304030504040204" pitchFamily="34" charset="-120"/>
            </a:endParaRPr>
          </a:p>
          <a:p>
            <a:pPr algn="ctr"/>
            <a:r>
              <a:rPr lang="nl-NL" sz="1050">
                <a:solidFill>
                  <a:srgbClr val="605B9D"/>
                </a:solidFill>
                <a:latin typeface="Microsoft JhengHei Light" panose="020B0304030504040204" pitchFamily="34" charset="-120"/>
                <a:ea typeface="Microsoft JhengHei Light" panose="020B0304030504040204" pitchFamily="34" charset="-120"/>
              </a:rPr>
              <a:t>We hebben een hulpmiddel waarmee je inzicht in samenhang en impact van veranderportfolio krijgt zodat je besluiten over strategische initiatieven, sector initiatieven en verandervoorstellen uit de organisatie beter en sneller kunt nemen. Het betreft het NBility model dat staat voor Netbeheer Business </a:t>
            </a:r>
            <a:r>
              <a:rPr lang="nl-NL" sz="1050" err="1">
                <a:solidFill>
                  <a:srgbClr val="605B9D"/>
                </a:solidFill>
                <a:latin typeface="Microsoft JhengHei Light" panose="020B0304030504040204" pitchFamily="34" charset="-120"/>
                <a:ea typeface="Microsoft JhengHei Light" panose="020B0304030504040204" pitchFamily="34" charset="-120"/>
              </a:rPr>
              <a:t>Capability</a:t>
            </a:r>
            <a:r>
              <a:rPr lang="nl-NL" sz="1050">
                <a:solidFill>
                  <a:srgbClr val="605B9D"/>
                </a:solidFill>
                <a:latin typeface="Microsoft JhengHei Light" panose="020B0304030504040204" pitchFamily="34" charset="-120"/>
                <a:ea typeface="Microsoft JhengHei Light" panose="020B0304030504040204" pitchFamily="34" charset="-120"/>
              </a:rPr>
              <a:t> model met alle activiteiten die een netbeheerder goed moet kunnen om succesvol te zijn. Dit model biedt een gemeenschappelijke noemer waarop je de veranderingen en impact plot. </a:t>
            </a:r>
          </a:p>
        </p:txBody>
      </p:sp>
      <p:sp>
        <p:nvSpPr>
          <p:cNvPr id="18" name="Rechthoek 17">
            <a:extLst>
              <a:ext uri="{FF2B5EF4-FFF2-40B4-BE49-F238E27FC236}">
                <a16:creationId xmlns:a16="http://schemas.microsoft.com/office/drawing/2014/main" id="{3FC6F05A-3546-48D8-B3B6-5F174554626E}"/>
              </a:ext>
            </a:extLst>
          </p:cNvPr>
          <p:cNvSpPr/>
          <p:nvPr/>
        </p:nvSpPr>
        <p:spPr>
          <a:xfrm>
            <a:off x="535676" y="3476023"/>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IT,</a:t>
            </a:r>
            <a:endParaRPr lang="nl-NL" sz="1050" b="1">
              <a:solidFill>
                <a:srgbClr val="30297F"/>
              </a:solidFill>
              <a:latin typeface="Microsoft JhengHei Light"/>
              <a:ea typeface="Microsoft JhengHei Light"/>
              <a:cs typeface="+mn-lt"/>
            </a:endParaRP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realiseren van een ontkoppeld en wendbaar IT landschap met optimale inzet van SaaS en Sector </a:t>
            </a:r>
            <a:r>
              <a:rPr lang="nl-NL" sz="1050" err="1">
                <a:solidFill>
                  <a:srgbClr val="30297F"/>
                </a:solidFill>
                <a:latin typeface="Microsoft JhengHei Light"/>
                <a:ea typeface="Microsoft JhengHei Light"/>
                <a:cs typeface="+mn-lt"/>
              </a:rPr>
              <a:t>capabilities</a:t>
            </a:r>
            <a:r>
              <a:rPr lang="nl-NL" sz="1050">
                <a:solidFill>
                  <a:srgbClr val="30297F"/>
                </a:solidFill>
                <a:latin typeface="Microsoft JhengHei Light"/>
                <a:ea typeface="Microsoft JhengHei Light"/>
                <a:cs typeface="+mn-lt"/>
              </a:rPr>
              <a:t>.</a:t>
            </a:r>
            <a:endParaRPr lang="nl-NL" sz="1050" b="1">
              <a:solidFill>
                <a:srgbClr val="30297F"/>
              </a:solidFill>
              <a:latin typeface="Microsoft JhengHei Light"/>
              <a:ea typeface="Microsoft JhengHei Light"/>
              <a:cs typeface="+mn-lt"/>
            </a:endParaRPr>
          </a:p>
        </p:txBody>
      </p:sp>
      <p:sp>
        <p:nvSpPr>
          <p:cNvPr id="19" name="Rechthoek 18">
            <a:extLst>
              <a:ext uri="{FF2B5EF4-FFF2-40B4-BE49-F238E27FC236}">
                <a16:creationId xmlns:a16="http://schemas.microsoft.com/office/drawing/2014/main" id="{5E4A7C9B-E9B1-455F-897D-4E2AE6C16E61}"/>
              </a:ext>
            </a:extLst>
          </p:cNvPr>
          <p:cNvSpPr/>
          <p:nvPr/>
        </p:nvSpPr>
        <p:spPr>
          <a:xfrm>
            <a:off x="5281855" y="3059906"/>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Change office,</a:t>
            </a: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sneller realiseren van veranderingen doordat het een gemeenschappelijke taal biedt en een template voor de Waardestromen van een netbeheerder.</a:t>
            </a:r>
          </a:p>
        </p:txBody>
      </p:sp>
      <p:pic>
        <p:nvPicPr>
          <p:cNvPr id="9" name="Afbeelding 8">
            <a:extLst>
              <a:ext uri="{FF2B5EF4-FFF2-40B4-BE49-F238E27FC236}">
                <a16:creationId xmlns:a16="http://schemas.microsoft.com/office/drawing/2014/main" id="{A9D52D8F-A2E6-4287-8306-FDA9F407A881}"/>
              </a:ext>
            </a:extLst>
          </p:cNvPr>
          <p:cNvPicPr>
            <a:picLocks noChangeAspect="1"/>
          </p:cNvPicPr>
          <p:nvPr/>
        </p:nvPicPr>
        <p:blipFill>
          <a:blip r:embed="rId3"/>
          <a:stretch>
            <a:fillRect/>
          </a:stretch>
        </p:blipFill>
        <p:spPr>
          <a:xfrm>
            <a:off x="7605494" y="135626"/>
            <a:ext cx="1401647" cy="359100"/>
          </a:xfrm>
          <a:prstGeom prst="rect">
            <a:avLst/>
          </a:prstGeom>
        </p:spPr>
      </p:pic>
      <p:sp>
        <p:nvSpPr>
          <p:cNvPr id="4" name="Tekstvak 3">
            <a:extLst>
              <a:ext uri="{FF2B5EF4-FFF2-40B4-BE49-F238E27FC236}">
                <a16:creationId xmlns:a16="http://schemas.microsoft.com/office/drawing/2014/main" id="{7ED741F3-4221-43B4-BC4A-691D6E39E3B6}"/>
              </a:ext>
            </a:extLst>
          </p:cNvPr>
          <p:cNvSpPr txBox="1"/>
          <p:nvPr/>
        </p:nvSpPr>
        <p:spPr>
          <a:xfrm>
            <a:off x="5595837" y="4806289"/>
            <a:ext cx="2891684" cy="323165"/>
          </a:xfrm>
          <a:prstGeom prst="rect">
            <a:avLst/>
          </a:prstGeom>
          <a:noFill/>
        </p:spPr>
        <p:txBody>
          <a:bodyPr wrap="square" rtlCol="0" anchor="ctr">
            <a:spAutoFit/>
          </a:bodyPr>
          <a:lstStyle/>
          <a:p>
            <a:pPr>
              <a:spcAft>
                <a:spcPts val="450"/>
              </a:spcAft>
              <a:buClr>
                <a:schemeClr val="tx2"/>
              </a:buClr>
            </a:pPr>
            <a:r>
              <a:rPr lang="nl-NL" sz="750">
                <a:latin typeface="+mj-lt"/>
              </a:rPr>
              <a:t>Betreffen voorbeelden van stakeholders en de toegevoegde waarde van NBility voor hen, geen uitputtend overzicht.</a:t>
            </a:r>
          </a:p>
        </p:txBody>
      </p:sp>
      <p:sp>
        <p:nvSpPr>
          <p:cNvPr id="11" name="Tijdelijke aanduiding voor dianummer 2">
            <a:extLst>
              <a:ext uri="{FF2B5EF4-FFF2-40B4-BE49-F238E27FC236}">
                <a16:creationId xmlns:a16="http://schemas.microsoft.com/office/drawing/2014/main" id="{C86388A8-84B4-4D5F-BE55-D2A728E0E352}"/>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20</a:t>
            </a:fld>
            <a:endParaRPr lang="en-GB" sz="750">
              <a:solidFill>
                <a:srgbClr val="625D62">
                  <a:tint val="75000"/>
                </a:srgbClr>
              </a:solidFill>
              <a:latin typeface="Arial"/>
            </a:endParaRPr>
          </a:p>
        </p:txBody>
      </p:sp>
      <p:sp>
        <p:nvSpPr>
          <p:cNvPr id="12" name="Rechthoek 11">
            <a:extLst>
              <a:ext uri="{FF2B5EF4-FFF2-40B4-BE49-F238E27FC236}">
                <a16:creationId xmlns:a16="http://schemas.microsoft.com/office/drawing/2014/main" id="{EEFB2598-1059-4690-A957-40D84CE5EFB8}"/>
              </a:ext>
            </a:extLst>
          </p:cNvPr>
          <p:cNvSpPr/>
          <p:nvPr/>
        </p:nvSpPr>
        <p:spPr>
          <a:xfrm>
            <a:off x="4974300" y="1097430"/>
            <a:ext cx="3513221" cy="1773633"/>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Beste leverancier,</a:t>
            </a:r>
          </a:p>
          <a:p>
            <a:pPr lvl="0" algn="ctr">
              <a:buClr>
                <a:srgbClr val="008EBE"/>
              </a:buClr>
              <a:defRPr/>
            </a:pPr>
            <a:endParaRPr lang="nl-NL" sz="1050">
              <a:solidFill>
                <a:srgbClr val="605B9D"/>
              </a:solidFill>
              <a:latin typeface="Microsoft JhengHei Light" panose="020B0304030504040204" pitchFamily="34" charset="-120"/>
              <a:ea typeface="Microsoft JhengHei Light" panose="020B0304030504040204" pitchFamily="34" charset="-120"/>
            </a:endParaRPr>
          </a:p>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Het NBility helpt je de taal te spreken van de Netbeheerder zodat je sneller waarde toe kan voegen. Daarnaast vergemakkelijkt het NBility model de </a:t>
            </a:r>
            <a:r>
              <a:rPr lang="nl-NL" sz="1050" err="1">
                <a:solidFill>
                  <a:srgbClr val="605B9D"/>
                </a:solidFill>
                <a:latin typeface="Microsoft JhengHei Light" panose="020B0304030504040204" pitchFamily="34" charset="-120"/>
                <a:ea typeface="Microsoft JhengHei Light" panose="020B0304030504040204" pitchFamily="34" charset="-120"/>
              </a:rPr>
              <a:t>loosely</a:t>
            </a:r>
            <a:r>
              <a:rPr lang="nl-NL" sz="1050">
                <a:solidFill>
                  <a:srgbClr val="605B9D"/>
                </a:solidFill>
                <a:latin typeface="Microsoft JhengHei Light" panose="020B0304030504040204" pitchFamily="34" charset="-120"/>
                <a:ea typeface="Microsoft JhengHei Light" panose="020B0304030504040204" pitchFamily="34" charset="-120"/>
              </a:rPr>
              <a:t> </a:t>
            </a:r>
            <a:r>
              <a:rPr lang="nl-NL" sz="1050" err="1">
                <a:solidFill>
                  <a:srgbClr val="605B9D"/>
                </a:solidFill>
                <a:latin typeface="Microsoft JhengHei Light" panose="020B0304030504040204" pitchFamily="34" charset="-120"/>
                <a:ea typeface="Microsoft JhengHei Light" panose="020B0304030504040204" pitchFamily="34" charset="-120"/>
              </a:rPr>
              <a:t>coupling</a:t>
            </a:r>
            <a:r>
              <a:rPr lang="nl-NL" sz="1050">
                <a:solidFill>
                  <a:srgbClr val="605B9D"/>
                </a:solidFill>
                <a:latin typeface="Microsoft JhengHei Light" panose="020B0304030504040204" pitchFamily="34" charset="-120"/>
                <a:ea typeface="Microsoft JhengHei Light" panose="020B0304030504040204" pitchFamily="34" charset="-120"/>
              </a:rPr>
              <a:t> in de informatiehuishouding. Door je ICT producten hierop aan te sluiten help je ons de wendbaarheid te creëren die we nodig hebben voor de energietransitie. </a:t>
            </a:r>
          </a:p>
        </p:txBody>
      </p:sp>
    </p:spTree>
    <p:extLst>
      <p:ext uri="{BB962C8B-B14F-4D97-AF65-F5344CB8AC3E}">
        <p14:creationId xmlns:p14="http://schemas.microsoft.com/office/powerpoint/2010/main" val="209475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Sneller veranderen door gezamenlijke taal en inzichten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10" name="Rechthoek 9">
            <a:extLst>
              <a:ext uri="{FF2B5EF4-FFF2-40B4-BE49-F238E27FC236}">
                <a16:creationId xmlns:a16="http://schemas.microsoft.com/office/drawing/2014/main" id="{77525E43-33A6-45D8-AB44-43D21FFB1E9A}"/>
              </a:ext>
            </a:extLst>
          </p:cNvPr>
          <p:cNvSpPr/>
          <p:nvPr/>
        </p:nvSpPr>
        <p:spPr>
          <a:xfrm>
            <a:off x="220805" y="943834"/>
            <a:ext cx="4165456" cy="779102"/>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Elkaar </a:t>
            </a:r>
            <a:r>
              <a:rPr lang="nl-NL" sz="1200" b="1">
                <a:solidFill>
                  <a:srgbClr val="4D4D4D"/>
                </a:solidFill>
                <a:latin typeface="Calibri Light"/>
              </a:rPr>
              <a:t>sneller begrijpen </a:t>
            </a:r>
            <a:r>
              <a:rPr lang="nl-NL" sz="1200">
                <a:solidFill>
                  <a:srgbClr val="4D4D4D"/>
                </a:solidFill>
                <a:latin typeface="Calibri Light"/>
              </a:rPr>
              <a:t>en daardoor sneller veranderen.</a:t>
            </a:r>
          </a:p>
        </p:txBody>
      </p:sp>
      <p:sp>
        <p:nvSpPr>
          <p:cNvPr id="11" name="Rechthoek 10">
            <a:extLst>
              <a:ext uri="{FF2B5EF4-FFF2-40B4-BE49-F238E27FC236}">
                <a16:creationId xmlns:a16="http://schemas.microsoft.com/office/drawing/2014/main" id="{527F789A-5392-403B-8BB2-259C0C1E3C12}"/>
              </a:ext>
            </a:extLst>
          </p:cNvPr>
          <p:cNvSpPr/>
          <p:nvPr/>
        </p:nvSpPr>
        <p:spPr>
          <a:xfrm>
            <a:off x="220803" y="1722935"/>
            <a:ext cx="4165456" cy="738168"/>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b="1">
                <a:solidFill>
                  <a:srgbClr val="4D4D4D"/>
                </a:solidFill>
                <a:latin typeface="Calibri Light"/>
              </a:rPr>
              <a:t>Ontwerpkeuzes</a:t>
            </a:r>
            <a:r>
              <a:rPr lang="nl-NL" sz="1200">
                <a:solidFill>
                  <a:srgbClr val="4D4D4D"/>
                </a:solidFill>
                <a:latin typeface="Calibri Light"/>
              </a:rPr>
              <a:t> om de juiste ontkoppelingen (applicatie</a:t>
            </a:r>
            <a:r>
              <a:rPr lang="nl-NL" sz="1200" b="1">
                <a:solidFill>
                  <a:srgbClr val="4D4D4D"/>
                </a:solidFill>
                <a:latin typeface="Calibri Light"/>
              </a:rPr>
              <a:t>grenzen</a:t>
            </a:r>
            <a:r>
              <a:rPr lang="nl-NL" sz="1200">
                <a:solidFill>
                  <a:srgbClr val="4D4D4D"/>
                </a:solidFill>
                <a:latin typeface="Calibri Light"/>
              </a:rPr>
              <a:t>) en juiste </a:t>
            </a:r>
            <a:r>
              <a:rPr lang="nl-NL" sz="1200" b="1">
                <a:solidFill>
                  <a:srgbClr val="4D4D4D"/>
                </a:solidFill>
                <a:latin typeface="Calibri Light"/>
              </a:rPr>
              <a:t>interfaces (</a:t>
            </a:r>
            <a:r>
              <a:rPr lang="nl-NL" sz="1200" b="1" err="1">
                <a:solidFill>
                  <a:srgbClr val="4D4D4D"/>
                </a:solidFill>
                <a:latin typeface="Calibri Light"/>
              </a:rPr>
              <a:t>API’s</a:t>
            </a:r>
            <a:r>
              <a:rPr lang="nl-NL" sz="1200">
                <a:solidFill>
                  <a:srgbClr val="4D4D4D"/>
                </a:solidFill>
                <a:latin typeface="Calibri Light"/>
              </a:rPr>
              <a:t>/integraties) te realiseren. </a:t>
            </a:r>
          </a:p>
        </p:txBody>
      </p:sp>
      <p:sp>
        <p:nvSpPr>
          <p:cNvPr id="12" name="Rechthoek 11">
            <a:extLst>
              <a:ext uri="{FF2B5EF4-FFF2-40B4-BE49-F238E27FC236}">
                <a16:creationId xmlns:a16="http://schemas.microsoft.com/office/drawing/2014/main" id="{038CBA92-16F7-48C4-9E66-0B1AD258AC4C}"/>
              </a:ext>
            </a:extLst>
          </p:cNvPr>
          <p:cNvSpPr/>
          <p:nvPr/>
        </p:nvSpPr>
        <p:spPr>
          <a:xfrm>
            <a:off x="220803" y="2468083"/>
            <a:ext cx="4165456" cy="784691"/>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Snel ontwerp</a:t>
            </a:r>
            <a:r>
              <a:rPr lang="nl-NL" sz="1200">
                <a:solidFill>
                  <a:srgbClr val="4D4D4D"/>
                </a:solidFill>
                <a:latin typeface="Calibri Light"/>
              </a:rPr>
              <a:t> van nieuwe keten: NBility als </a:t>
            </a:r>
            <a:r>
              <a:rPr lang="nl-NL" sz="1200" b="1">
                <a:solidFill>
                  <a:srgbClr val="4D4D4D"/>
                </a:solidFill>
                <a:latin typeface="Calibri Light"/>
              </a:rPr>
              <a:t>template</a:t>
            </a:r>
            <a:r>
              <a:rPr lang="nl-NL" sz="1200">
                <a:solidFill>
                  <a:srgbClr val="4D4D4D"/>
                </a:solidFill>
                <a:latin typeface="Calibri Light"/>
              </a:rPr>
              <a:t> voor nieuw procesontwerp.</a:t>
            </a:r>
          </a:p>
        </p:txBody>
      </p:sp>
      <p:sp>
        <p:nvSpPr>
          <p:cNvPr id="13" name="Rechthoek 12">
            <a:extLst>
              <a:ext uri="{FF2B5EF4-FFF2-40B4-BE49-F238E27FC236}">
                <a16:creationId xmlns:a16="http://schemas.microsoft.com/office/drawing/2014/main" id="{A27A3899-51FB-4BAA-A67E-5CDDC1D4F32D}"/>
              </a:ext>
            </a:extLst>
          </p:cNvPr>
          <p:cNvSpPr/>
          <p:nvPr/>
        </p:nvSpPr>
        <p:spPr>
          <a:xfrm>
            <a:off x="220801" y="3254119"/>
            <a:ext cx="4165456" cy="766507"/>
          </a:xfrm>
          <a:prstGeom prst="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Snelle </a:t>
            </a:r>
            <a:r>
              <a:rPr lang="nl-NL" sz="1200" b="1">
                <a:solidFill>
                  <a:srgbClr val="4D4D4D"/>
                </a:solidFill>
                <a:latin typeface="Calibri Light"/>
              </a:rPr>
              <a:t>impactanalyse</a:t>
            </a:r>
            <a:r>
              <a:rPr lang="nl-NL" sz="1200">
                <a:solidFill>
                  <a:srgbClr val="4D4D4D"/>
                </a:solidFill>
                <a:latin typeface="Calibri Light"/>
              </a:rPr>
              <a:t> of herbruikbare </a:t>
            </a:r>
            <a:r>
              <a:rPr lang="nl-NL" sz="1200" err="1">
                <a:solidFill>
                  <a:srgbClr val="4D4D4D"/>
                </a:solidFill>
                <a:latin typeface="Calibri Light"/>
              </a:rPr>
              <a:t>capabilities</a:t>
            </a:r>
            <a:r>
              <a:rPr lang="nl-NL" sz="1200">
                <a:solidFill>
                  <a:srgbClr val="4D4D4D"/>
                </a:solidFill>
                <a:latin typeface="Calibri Light"/>
              </a:rPr>
              <a:t> bestaan</a:t>
            </a:r>
          </a:p>
        </p:txBody>
      </p:sp>
      <p:sp>
        <p:nvSpPr>
          <p:cNvPr id="14" name="Rechthoek 13">
            <a:extLst>
              <a:ext uri="{FF2B5EF4-FFF2-40B4-BE49-F238E27FC236}">
                <a16:creationId xmlns:a16="http://schemas.microsoft.com/office/drawing/2014/main" id="{FBD8CED5-EF11-4319-8758-9F54F6CA14F7}"/>
              </a:ext>
            </a:extLst>
          </p:cNvPr>
          <p:cNvSpPr/>
          <p:nvPr/>
        </p:nvSpPr>
        <p:spPr>
          <a:xfrm>
            <a:off x="220801" y="4017766"/>
            <a:ext cx="4165456" cy="779102"/>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Organisatie </a:t>
            </a:r>
            <a:r>
              <a:rPr lang="nl-NL" sz="1200">
                <a:solidFill>
                  <a:srgbClr val="4D4D4D"/>
                </a:solidFill>
                <a:latin typeface="Calibri Light"/>
              </a:rPr>
              <a:t>vormgeven</a:t>
            </a:r>
            <a:r>
              <a:rPr lang="nl-NL" sz="1200" b="1">
                <a:solidFill>
                  <a:srgbClr val="4D4D4D"/>
                </a:solidFill>
                <a:latin typeface="Calibri Light"/>
              </a:rPr>
              <a:t> </a:t>
            </a:r>
            <a:r>
              <a:rPr lang="nl-NL" sz="1200">
                <a:solidFill>
                  <a:srgbClr val="4D4D4D"/>
                </a:solidFill>
                <a:latin typeface="Calibri Light"/>
              </a:rPr>
              <a:t>en </a:t>
            </a:r>
            <a:r>
              <a:rPr lang="nl-NL" sz="1200" b="1">
                <a:solidFill>
                  <a:srgbClr val="4D4D4D"/>
                </a:solidFill>
                <a:latin typeface="Calibri Light"/>
              </a:rPr>
              <a:t>verantwoordelijkheden</a:t>
            </a:r>
            <a:r>
              <a:rPr lang="nl-NL" sz="1200">
                <a:solidFill>
                  <a:srgbClr val="4D4D4D"/>
                </a:solidFill>
                <a:latin typeface="Calibri Light"/>
              </a:rPr>
              <a:t> expliciet maken zowel binnen de </a:t>
            </a:r>
            <a:r>
              <a:rPr lang="nl-NL" sz="1200" b="1">
                <a:solidFill>
                  <a:srgbClr val="4D4D4D"/>
                </a:solidFill>
                <a:latin typeface="Calibri Light"/>
              </a:rPr>
              <a:t>business</a:t>
            </a:r>
            <a:r>
              <a:rPr lang="nl-NL" sz="1200">
                <a:solidFill>
                  <a:srgbClr val="4D4D4D"/>
                </a:solidFill>
                <a:latin typeface="Calibri Light"/>
              </a:rPr>
              <a:t>  als binnen de IT: over welke </a:t>
            </a:r>
            <a:r>
              <a:rPr lang="nl-NL" sz="1200" err="1">
                <a:solidFill>
                  <a:srgbClr val="4D4D4D"/>
                </a:solidFill>
                <a:latin typeface="Calibri Light"/>
              </a:rPr>
              <a:t>waardestroom</a:t>
            </a:r>
            <a:r>
              <a:rPr lang="nl-NL" sz="1200">
                <a:solidFill>
                  <a:srgbClr val="4D4D4D"/>
                </a:solidFill>
                <a:latin typeface="Calibri Light"/>
              </a:rPr>
              <a:t> en/of over welke functies gaat een </a:t>
            </a:r>
            <a:r>
              <a:rPr lang="nl-NL" sz="1200" b="1">
                <a:solidFill>
                  <a:srgbClr val="4D4D4D"/>
                </a:solidFill>
                <a:latin typeface="Calibri Light"/>
              </a:rPr>
              <a:t>afdeling/team</a:t>
            </a:r>
            <a:endParaRPr lang="nl-NL" sz="1200">
              <a:solidFill>
                <a:srgbClr val="4D4D4D"/>
              </a:solidFill>
              <a:latin typeface="Calibri Light"/>
            </a:endParaRPr>
          </a:p>
        </p:txBody>
      </p:sp>
      <p:sp>
        <p:nvSpPr>
          <p:cNvPr id="15" name="Rechthoek 14">
            <a:extLst>
              <a:ext uri="{FF2B5EF4-FFF2-40B4-BE49-F238E27FC236}">
                <a16:creationId xmlns:a16="http://schemas.microsoft.com/office/drawing/2014/main" id="{16E8C972-9248-456C-9415-9A42E8994C24}"/>
              </a:ext>
            </a:extLst>
          </p:cNvPr>
          <p:cNvSpPr/>
          <p:nvPr/>
        </p:nvSpPr>
        <p:spPr>
          <a:xfrm>
            <a:off x="4710106" y="940318"/>
            <a:ext cx="4165456" cy="773540"/>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Besturen van de architectuur om maximaal </a:t>
            </a:r>
            <a:r>
              <a:rPr lang="nl-NL" sz="1200" b="1">
                <a:solidFill>
                  <a:srgbClr val="4D4D4D"/>
                </a:solidFill>
                <a:latin typeface="Calibri Light"/>
              </a:rPr>
              <a:t>efficiënt</a:t>
            </a:r>
            <a:r>
              <a:rPr lang="nl-NL" sz="1200">
                <a:solidFill>
                  <a:srgbClr val="4D4D4D"/>
                </a:solidFill>
                <a:latin typeface="Calibri Light"/>
              </a:rPr>
              <a:t> proces en IT </a:t>
            </a:r>
            <a:r>
              <a:rPr lang="nl-NL" sz="1200" b="1">
                <a:solidFill>
                  <a:srgbClr val="4D4D4D"/>
                </a:solidFill>
                <a:latin typeface="Calibri Light"/>
              </a:rPr>
              <a:t>landschap</a:t>
            </a:r>
            <a:r>
              <a:rPr lang="nl-NL" sz="1200">
                <a:solidFill>
                  <a:srgbClr val="4D4D4D"/>
                </a:solidFill>
                <a:latin typeface="Calibri Light"/>
              </a:rPr>
              <a:t> te realiseren (proces en applicatieportfolio, </a:t>
            </a:r>
            <a:r>
              <a:rPr lang="nl-NL" sz="1200" b="1">
                <a:solidFill>
                  <a:srgbClr val="4D4D4D"/>
                </a:solidFill>
                <a:latin typeface="Calibri Light"/>
              </a:rPr>
              <a:t>ontdubbelen</a:t>
            </a:r>
            <a:r>
              <a:rPr lang="nl-NL" sz="1200">
                <a:solidFill>
                  <a:srgbClr val="4D4D4D"/>
                </a:solidFill>
                <a:latin typeface="Calibri Light"/>
              </a:rPr>
              <a:t>)</a:t>
            </a:r>
            <a:endParaRPr lang="nl-NL" sz="1200" b="1" kern="0">
              <a:solidFill>
                <a:srgbClr val="625D62">
                  <a:lumMod val="50000"/>
                </a:srgbClr>
              </a:solidFill>
              <a:latin typeface="Microsoft JhengHei Light"/>
            </a:endParaRPr>
          </a:p>
        </p:txBody>
      </p:sp>
      <p:sp>
        <p:nvSpPr>
          <p:cNvPr id="16" name="Rechthoek 15">
            <a:extLst>
              <a:ext uri="{FF2B5EF4-FFF2-40B4-BE49-F238E27FC236}">
                <a16:creationId xmlns:a16="http://schemas.microsoft.com/office/drawing/2014/main" id="{D820B542-CAD9-4889-B360-8B660F0D6AF3}"/>
              </a:ext>
            </a:extLst>
          </p:cNvPr>
          <p:cNvSpPr/>
          <p:nvPr/>
        </p:nvSpPr>
        <p:spPr>
          <a:xfrm>
            <a:off x="4710105" y="1704755"/>
            <a:ext cx="4165456" cy="765426"/>
          </a:xfrm>
          <a:prstGeom prst="rect">
            <a:avLst/>
          </a:prstGeom>
          <a:solidFill>
            <a:schemeClr val="bg1">
              <a:lumMod val="85000"/>
            </a:schemeClr>
          </a:solidFill>
          <a:ln w="3175" cap="flat" cmpd="sng" algn="ctr">
            <a:solidFill>
              <a:schemeClr val="bg1">
                <a:lumMod val="50000"/>
              </a:schemeClr>
            </a:solidFill>
            <a:prstDash val="solid"/>
          </a:ln>
          <a:effectLst/>
        </p:spPr>
        <p:txBody>
          <a:bodyPr vert="horz" wrap="square" lIns="27000" tIns="27000" rIns="27000" bIns="27000" rtlCol="0" anchor="ctr"/>
          <a:lstStyle/>
          <a:p>
            <a:pPr algn="ctr">
              <a:defRPr/>
            </a:pPr>
            <a:r>
              <a:rPr lang="nl-NL" sz="1200">
                <a:solidFill>
                  <a:srgbClr val="4D4D4D"/>
                </a:solidFill>
                <a:latin typeface="Calibri Light"/>
              </a:rPr>
              <a:t>Keuzes in veranderportfolio: focus en verdeling van veranderingen / investeringen over de business</a:t>
            </a:r>
          </a:p>
        </p:txBody>
      </p:sp>
      <p:sp>
        <p:nvSpPr>
          <p:cNvPr id="17" name="Rechthoek 16">
            <a:extLst>
              <a:ext uri="{FF2B5EF4-FFF2-40B4-BE49-F238E27FC236}">
                <a16:creationId xmlns:a16="http://schemas.microsoft.com/office/drawing/2014/main" id="{28417C22-8BA2-4FE7-A2C2-2593D61F5A30}"/>
              </a:ext>
            </a:extLst>
          </p:cNvPr>
          <p:cNvSpPr/>
          <p:nvPr/>
        </p:nvSpPr>
        <p:spPr>
          <a:xfrm>
            <a:off x="4710111" y="3212302"/>
            <a:ext cx="4165456" cy="811562"/>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Sneller </a:t>
            </a:r>
            <a:r>
              <a:rPr lang="nl-NL" sz="1200" b="1">
                <a:solidFill>
                  <a:srgbClr val="4D4D4D"/>
                </a:solidFill>
                <a:latin typeface="Calibri Light"/>
              </a:rPr>
              <a:t>interpreteren</a:t>
            </a:r>
            <a:r>
              <a:rPr lang="nl-NL" sz="1200">
                <a:solidFill>
                  <a:srgbClr val="4D4D4D"/>
                </a:solidFill>
                <a:latin typeface="Calibri Light"/>
              </a:rPr>
              <a:t> en </a:t>
            </a:r>
            <a:r>
              <a:rPr lang="nl-NL" sz="1200" b="1">
                <a:solidFill>
                  <a:srgbClr val="4D4D4D"/>
                </a:solidFill>
                <a:latin typeface="Calibri Light"/>
              </a:rPr>
              <a:t>implementeren</a:t>
            </a:r>
            <a:r>
              <a:rPr lang="nl-NL" sz="1200">
                <a:solidFill>
                  <a:srgbClr val="4D4D4D"/>
                </a:solidFill>
                <a:latin typeface="Calibri Light"/>
              </a:rPr>
              <a:t> van </a:t>
            </a:r>
            <a:r>
              <a:rPr lang="nl-NL" sz="1200" b="1">
                <a:solidFill>
                  <a:srgbClr val="4D4D4D"/>
                </a:solidFill>
                <a:latin typeface="Calibri Light"/>
              </a:rPr>
              <a:t>adviezen</a:t>
            </a:r>
            <a:r>
              <a:rPr lang="nl-NL" sz="1200">
                <a:solidFill>
                  <a:srgbClr val="4D4D4D"/>
                </a:solidFill>
                <a:latin typeface="Calibri Light"/>
              </a:rPr>
              <a:t>/</a:t>
            </a:r>
            <a:r>
              <a:rPr lang="nl-NL" sz="1200" b="1">
                <a:solidFill>
                  <a:srgbClr val="4D4D4D"/>
                </a:solidFill>
                <a:latin typeface="Calibri Light"/>
              </a:rPr>
              <a:t>tools</a:t>
            </a:r>
            <a:r>
              <a:rPr lang="nl-NL" sz="1200">
                <a:solidFill>
                  <a:srgbClr val="4D4D4D"/>
                </a:solidFill>
                <a:latin typeface="Calibri Light"/>
              </a:rPr>
              <a:t> van </a:t>
            </a:r>
            <a:r>
              <a:rPr lang="nl-NL" sz="1200" b="1">
                <a:solidFill>
                  <a:srgbClr val="4D4D4D"/>
                </a:solidFill>
                <a:latin typeface="Calibri Light"/>
              </a:rPr>
              <a:t>externe</a:t>
            </a:r>
            <a:r>
              <a:rPr lang="nl-NL" sz="1200">
                <a:solidFill>
                  <a:srgbClr val="4D4D4D"/>
                </a:solidFill>
                <a:latin typeface="Calibri Light"/>
              </a:rPr>
              <a:t> adviseurs/leveranciers.</a:t>
            </a:r>
            <a:endParaRPr lang="nl-NL" sz="1200">
              <a:solidFill>
                <a:prstClr val="black"/>
              </a:solidFill>
              <a:latin typeface="Calibri Light"/>
            </a:endParaRPr>
          </a:p>
        </p:txBody>
      </p:sp>
      <p:sp>
        <p:nvSpPr>
          <p:cNvPr id="22" name="Rechthoek 21">
            <a:extLst>
              <a:ext uri="{FF2B5EF4-FFF2-40B4-BE49-F238E27FC236}">
                <a16:creationId xmlns:a16="http://schemas.microsoft.com/office/drawing/2014/main" id="{AD44B331-0029-46B1-A9EF-C66A820F4967}"/>
              </a:ext>
            </a:extLst>
          </p:cNvPr>
          <p:cNvSpPr/>
          <p:nvPr/>
        </p:nvSpPr>
        <p:spPr>
          <a:xfrm>
            <a:off x="4710112" y="2469745"/>
            <a:ext cx="4165456" cy="789128"/>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Besturen en vergelijken van procesprestaties/</a:t>
            </a:r>
            <a:r>
              <a:rPr lang="nl-NL" sz="1200" err="1">
                <a:solidFill>
                  <a:srgbClr val="4D4D4D"/>
                </a:solidFill>
                <a:latin typeface="Calibri Light"/>
              </a:rPr>
              <a:t>KPI’s</a:t>
            </a:r>
            <a:r>
              <a:rPr lang="nl-NL" sz="1200">
                <a:solidFill>
                  <a:srgbClr val="4D4D4D"/>
                </a:solidFill>
                <a:latin typeface="Calibri Light"/>
              </a:rPr>
              <a:t> binnen en buiten de Netbeheerders</a:t>
            </a:r>
          </a:p>
        </p:txBody>
      </p:sp>
      <p:sp>
        <p:nvSpPr>
          <p:cNvPr id="23" name="Rechthoek 22">
            <a:extLst>
              <a:ext uri="{FF2B5EF4-FFF2-40B4-BE49-F238E27FC236}">
                <a16:creationId xmlns:a16="http://schemas.microsoft.com/office/drawing/2014/main" id="{47E410E2-1ACB-41A5-A05A-4876BA145536}"/>
              </a:ext>
            </a:extLst>
          </p:cNvPr>
          <p:cNvSpPr/>
          <p:nvPr/>
        </p:nvSpPr>
        <p:spPr>
          <a:xfrm>
            <a:off x="4710111" y="4011841"/>
            <a:ext cx="4165456" cy="77988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Hergebruik </a:t>
            </a:r>
            <a:r>
              <a:rPr lang="nl-NL" sz="1200">
                <a:solidFill>
                  <a:srgbClr val="4D4D4D"/>
                </a:solidFill>
                <a:latin typeface="Calibri Light"/>
              </a:rPr>
              <a:t>best </a:t>
            </a:r>
            <a:r>
              <a:rPr lang="nl-NL" sz="1200" err="1">
                <a:solidFill>
                  <a:srgbClr val="4D4D4D"/>
                </a:solidFill>
                <a:latin typeface="Calibri Light"/>
              </a:rPr>
              <a:t>practices</a:t>
            </a:r>
            <a:r>
              <a:rPr lang="nl-NL" sz="1200">
                <a:solidFill>
                  <a:srgbClr val="4D4D4D"/>
                </a:solidFill>
                <a:latin typeface="Calibri Light"/>
              </a:rPr>
              <a:t> van collega netbeheerders =&gt; versnelling energie-ecosysteem</a:t>
            </a:r>
          </a:p>
        </p:txBody>
      </p:sp>
      <p:pic>
        <p:nvPicPr>
          <p:cNvPr id="18" name="Afbeelding 17">
            <a:extLst>
              <a:ext uri="{FF2B5EF4-FFF2-40B4-BE49-F238E27FC236}">
                <a16:creationId xmlns:a16="http://schemas.microsoft.com/office/drawing/2014/main" id="{F370EE25-F534-479A-BF19-944FB36B5234}"/>
              </a:ext>
            </a:extLst>
          </p:cNvPr>
          <p:cNvPicPr>
            <a:picLocks noChangeAspect="1"/>
          </p:cNvPicPr>
          <p:nvPr/>
        </p:nvPicPr>
        <p:blipFill>
          <a:blip r:embed="rId3"/>
          <a:stretch>
            <a:fillRect/>
          </a:stretch>
        </p:blipFill>
        <p:spPr>
          <a:xfrm>
            <a:off x="7605494" y="135626"/>
            <a:ext cx="1401647" cy="359100"/>
          </a:xfrm>
          <a:prstGeom prst="rect">
            <a:avLst/>
          </a:prstGeom>
        </p:spPr>
      </p:pic>
      <p:sp>
        <p:nvSpPr>
          <p:cNvPr id="19" name="Tijdelijke aanduiding voor dianummer 2">
            <a:extLst>
              <a:ext uri="{FF2B5EF4-FFF2-40B4-BE49-F238E27FC236}">
                <a16:creationId xmlns:a16="http://schemas.microsoft.com/office/drawing/2014/main" id="{D1689DE2-3B0E-4889-985C-5E98D8D0CC7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21</a:t>
            </a:fld>
            <a:endParaRPr lang="en-GB" sz="750">
              <a:solidFill>
                <a:srgbClr val="625D62">
                  <a:tint val="75000"/>
                </a:srgbClr>
              </a:solidFill>
              <a:latin typeface="Arial"/>
            </a:endParaRPr>
          </a:p>
        </p:txBody>
      </p:sp>
    </p:spTree>
    <p:extLst>
      <p:ext uri="{BB962C8B-B14F-4D97-AF65-F5344CB8AC3E}">
        <p14:creationId xmlns:p14="http://schemas.microsoft.com/office/powerpoint/2010/main" val="243141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Usecases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voor Netbeheerders: Waar is het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 voor te gebruiken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7" name="Rechthoek 6">
            <a:extLst>
              <a:ext uri="{FF2B5EF4-FFF2-40B4-BE49-F238E27FC236}">
                <a16:creationId xmlns:a16="http://schemas.microsoft.com/office/drawing/2014/main" id="{22B01B1F-910B-408C-9A00-1CFDF5D16BFD}"/>
              </a:ext>
            </a:extLst>
          </p:cNvPr>
          <p:cNvSpPr/>
          <p:nvPr/>
        </p:nvSpPr>
        <p:spPr>
          <a:xfrm>
            <a:off x="452842" y="946870"/>
            <a:ext cx="8432479" cy="4340547"/>
          </a:xfrm>
          <a:prstGeom prst="rect">
            <a:avLst/>
          </a:prstGeom>
        </p:spPr>
        <p:txBody>
          <a:bodyPr wrap="square">
            <a:spAutoFit/>
          </a:bodyPr>
          <a:lstStyle/>
          <a:p>
            <a:pPr lvl="0">
              <a:lnSpc>
                <a:spcPct val="120000"/>
              </a:lnSpc>
              <a:buClr>
                <a:srgbClr val="008EBE"/>
              </a:buClr>
            </a:pPr>
            <a:r>
              <a:rPr lang="nl-NL" sz="1050" b="1">
                <a:solidFill>
                  <a:srgbClr val="605B9D"/>
                </a:solidFill>
                <a:latin typeface="Microsoft JhengHei Light"/>
                <a:cs typeface="Calibri Light" panose="020F0302020204030204" pitchFamily="34" charset="0"/>
              </a:rPr>
              <a:t>Change</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Klopt de focus van de ontwikkeling met de strategische focus?</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Klopt de focus van de ontwikkeling met de knelpunten in processen, geredeneerd vanuit de </a:t>
            </a:r>
            <a:r>
              <a:rPr lang="nl-NL" sz="1050" err="1">
                <a:solidFill>
                  <a:srgbClr val="605B9D"/>
                </a:solidFill>
                <a:latin typeface="Microsoft JhengHei Light"/>
                <a:cs typeface="Calibri Light" panose="020F0302020204030204" pitchFamily="34" charset="0"/>
              </a:rPr>
              <a:t>capability</a:t>
            </a:r>
            <a:r>
              <a:rPr lang="nl-NL" sz="1050">
                <a:solidFill>
                  <a:srgbClr val="605B9D"/>
                </a:solidFill>
                <a:latin typeface="Microsoft JhengHei Light"/>
                <a:cs typeface="Calibri Light" panose="020F0302020204030204" pitchFamily="34" charset="0"/>
              </a:rPr>
              <a:t> in plaats van uit het proces</a:t>
            </a:r>
          </a:p>
          <a:p>
            <a:pPr marL="214313" indent="-214313">
              <a:lnSpc>
                <a:spcPct val="120000"/>
              </a:lnSpc>
              <a:buClr>
                <a:srgbClr val="008EBE"/>
              </a:buClr>
              <a:buFont typeface="Arial" panose="020B0604020202020204" pitchFamily="34" charset="0"/>
              <a:buChar char="•"/>
            </a:pPr>
            <a:r>
              <a:rPr lang="nl-NL" sz="1050" err="1">
                <a:solidFill>
                  <a:srgbClr val="605B9D"/>
                </a:solidFill>
                <a:latin typeface="Microsoft JhengHei Light"/>
                <a:cs typeface="Calibri Light" panose="020F0302020204030204" pitchFamily="34" charset="0"/>
              </a:rPr>
              <a:t>Capability</a:t>
            </a:r>
            <a:r>
              <a:rPr lang="nl-NL" sz="1050">
                <a:solidFill>
                  <a:srgbClr val="605B9D"/>
                </a:solidFill>
                <a:latin typeface="Microsoft JhengHei Light"/>
                <a:cs typeface="Calibri Light" panose="020F0302020204030204" pitchFamily="34" charset="0"/>
              </a:rPr>
              <a:t> map </a:t>
            </a:r>
            <a:r>
              <a:rPr lang="nl-NL" sz="1050" err="1">
                <a:solidFill>
                  <a:srgbClr val="605B9D"/>
                </a:solidFill>
                <a:latin typeface="Microsoft JhengHei Light"/>
                <a:cs typeface="Calibri Light" panose="020F0302020204030204" pitchFamily="34" charset="0"/>
              </a:rPr>
              <a:t>Ist</a:t>
            </a:r>
            <a:r>
              <a:rPr lang="nl-NL" sz="1050">
                <a:solidFill>
                  <a:srgbClr val="605B9D"/>
                </a:solidFill>
                <a:latin typeface="Microsoft JhengHei Light"/>
                <a:cs typeface="Calibri Light" panose="020F0302020204030204" pitchFamily="34" charset="0"/>
              </a:rPr>
              <a:t> en </a:t>
            </a:r>
            <a:r>
              <a:rPr lang="nl-NL" sz="1050" err="1">
                <a:solidFill>
                  <a:srgbClr val="605B9D"/>
                </a:solidFill>
                <a:latin typeface="Microsoft JhengHei Light"/>
                <a:cs typeface="Calibri Light" panose="020F0302020204030204" pitchFamily="34" charset="0"/>
              </a:rPr>
              <a:t>Soll</a:t>
            </a:r>
            <a:r>
              <a:rPr lang="nl-NL" sz="1050">
                <a:solidFill>
                  <a:srgbClr val="605B9D"/>
                </a:solidFill>
                <a:latin typeface="Microsoft JhengHei Light"/>
                <a:cs typeface="Calibri Light" panose="020F0302020204030204" pitchFamily="34" charset="0"/>
              </a:rPr>
              <a:t>.</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Change inzichtelijk onafhankelijk van organisatiewijze op dashboard/KPI.</a:t>
            </a:r>
          </a:p>
          <a:p>
            <a:pPr marL="214313" indent="-214313">
              <a:lnSpc>
                <a:spcPct val="120000"/>
              </a:lnSpc>
              <a:buClr>
                <a:srgbClr val="008EBE"/>
              </a:buClr>
              <a:buFont typeface="Arial" panose="020B0604020202020204" pitchFamily="34" charset="0"/>
              <a:buChar char="•"/>
            </a:pPr>
            <a:endParaRPr lang="nl-NL" sz="1050">
              <a:solidFill>
                <a:srgbClr val="605B9D"/>
              </a:solidFill>
              <a:latin typeface="Microsoft JhengHei Light"/>
              <a:cs typeface="Calibri Light" panose="020F0302020204030204" pitchFamily="34" charset="0"/>
            </a:endParaRPr>
          </a:p>
          <a:p>
            <a:pPr lvl="0">
              <a:lnSpc>
                <a:spcPct val="120000"/>
              </a:lnSpc>
              <a:buClr>
                <a:srgbClr val="008EBE"/>
              </a:buClr>
            </a:pPr>
            <a:r>
              <a:rPr lang="nl-NL" sz="1050" b="1">
                <a:solidFill>
                  <a:srgbClr val="605B9D"/>
                </a:solidFill>
                <a:latin typeface="Microsoft JhengHei Light"/>
                <a:cs typeface="Calibri Light" panose="020F0302020204030204" pitchFamily="34" charset="0"/>
              </a:rPr>
              <a:t>Organisatie/reorganisatie</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Toekennen van verantwoordelijkheden.</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panose="020F0302020204030204" pitchFamily="34" charset="0"/>
              </a:rPr>
              <a:t>Run/operatie</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Benchmarking.</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Waarde ketens (template beschikbaar zie uitwerking).</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Identificeer knelpunten in het proces/de waardeketen.</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Strategie </a:t>
            </a:r>
            <a:r>
              <a:rPr lang="nl-NL" sz="1050" err="1">
                <a:solidFill>
                  <a:srgbClr val="30297F"/>
                </a:solidFill>
                <a:latin typeface="Microsoft JhengHei Light"/>
                <a:ea typeface="Microsoft JhengHei Light"/>
                <a:cs typeface="Calibri Light" panose="020F0302020204030204" pitchFamily="34" charset="0"/>
              </a:rPr>
              <a:t>mapping</a:t>
            </a:r>
            <a:r>
              <a:rPr lang="nl-NL" sz="1050">
                <a:solidFill>
                  <a:srgbClr val="30297F"/>
                </a:solidFill>
                <a:latin typeface="Microsoft JhengHei Light"/>
                <a:ea typeface="Microsoft JhengHei Light"/>
                <a:cs typeface="Calibri Light" panose="020F0302020204030204" pitchFamily="34" charset="0"/>
              </a:rPr>
              <a:t> op </a:t>
            </a:r>
            <a:r>
              <a:rPr lang="nl-NL" sz="1050" err="1">
                <a:solidFill>
                  <a:srgbClr val="30297F"/>
                </a:solidFill>
                <a:latin typeface="Microsoft JhengHei Light"/>
                <a:ea typeface="Microsoft JhengHei Light"/>
                <a:cs typeface="Calibri Light" panose="020F0302020204030204" pitchFamily="34" charset="0"/>
              </a:rPr>
              <a:t>Capabilities</a:t>
            </a:r>
            <a:r>
              <a:rPr lang="nl-NL" sz="1050">
                <a:solidFill>
                  <a:srgbClr val="30297F"/>
                </a:solidFill>
                <a:latin typeface="Microsoft JhengHei Light"/>
                <a:ea typeface="Microsoft JhengHei Light"/>
                <a:cs typeface="Calibri Light" panose="020F0302020204030204" pitchFamily="34" charset="0"/>
              </a:rPr>
              <a:t>: procesknelpunt (mensen, kennis, kunde), prioriteit aan strategische doelen (</a:t>
            </a:r>
            <a:r>
              <a:rPr lang="nl-NL" sz="1050" err="1">
                <a:solidFill>
                  <a:srgbClr val="30297F"/>
                </a:solidFill>
                <a:latin typeface="Microsoft JhengHei Light"/>
                <a:ea typeface="Microsoft JhengHei Light"/>
                <a:cs typeface="Calibri Light" panose="020F0302020204030204" pitchFamily="34" charset="0"/>
              </a:rPr>
              <a:t>Capability</a:t>
            </a:r>
            <a:r>
              <a:rPr lang="nl-NL" sz="1050">
                <a:solidFill>
                  <a:srgbClr val="30297F"/>
                </a:solidFill>
                <a:latin typeface="Microsoft JhengHei Light"/>
                <a:ea typeface="Microsoft JhengHei Light"/>
                <a:cs typeface="Calibri Light" panose="020F0302020204030204" pitchFamily="34" charset="0"/>
              </a:rPr>
              <a:t> map </a:t>
            </a:r>
            <a:r>
              <a:rPr lang="nl-NL" sz="1050" err="1">
                <a:solidFill>
                  <a:srgbClr val="30297F"/>
                </a:solidFill>
                <a:latin typeface="Microsoft JhengHei Light"/>
                <a:ea typeface="Microsoft JhengHei Light"/>
                <a:cs typeface="Calibri Light" panose="020F0302020204030204" pitchFamily="34" charset="0"/>
              </a:rPr>
              <a:t>Soll</a:t>
            </a:r>
            <a:r>
              <a:rPr lang="nl-NL" sz="1050">
                <a:solidFill>
                  <a:srgbClr val="30297F"/>
                </a:solidFill>
                <a:latin typeface="Microsoft JhengHei Light"/>
                <a:ea typeface="Microsoft JhengHei Light"/>
                <a:cs typeface="Calibri Light" panose="020F0302020204030204" pitchFamily="34" charset="0"/>
              </a:rPr>
              <a:t> en Change dashboard) klopt de change focus/capaciteit..</a:t>
            </a:r>
          </a:p>
          <a:p>
            <a:pPr marL="214313" indent="-214313">
              <a:lnSpc>
                <a:spcPct val="120000"/>
              </a:lnSpc>
              <a:buClr>
                <a:srgbClr val="008EBE"/>
              </a:buClr>
              <a:buFont typeface="Arial" panose="020B0604020202020204" pitchFamily="34" charset="0"/>
              <a:buChar cha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panose="020F0302020204030204" pitchFamily="34" charset="0"/>
              </a:rPr>
              <a:t>Gezamenlijk met de sector zelfde ‘taal’</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Hergebruik best </a:t>
            </a:r>
            <a:r>
              <a:rPr lang="nl-NL" sz="1050" err="1">
                <a:solidFill>
                  <a:srgbClr val="30297F"/>
                </a:solidFill>
                <a:latin typeface="Microsoft JhengHei Light"/>
                <a:ea typeface="Microsoft JhengHei Light"/>
                <a:cs typeface="Calibri Light" panose="020F0302020204030204" pitchFamily="34" charset="0"/>
              </a:rPr>
              <a:t>practice</a:t>
            </a:r>
            <a:r>
              <a:rPr lang="nl-NL" sz="1050">
                <a:solidFill>
                  <a:srgbClr val="30297F"/>
                </a:solidFill>
                <a:latin typeface="Microsoft JhengHei Light"/>
                <a:ea typeface="Microsoft JhengHei Light"/>
                <a:cs typeface="Calibri Light" panose="020F0302020204030204" pitchFamily="34" charset="0"/>
              </a:rPr>
              <a:t>.</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1x wiel uit vinden en makkelijker onderling delen.</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Eenduidigere communicatie met omgeving, zoals met consultancy </a:t>
            </a:r>
            <a:r>
              <a:rPr lang="nl-NL" sz="1050" err="1">
                <a:solidFill>
                  <a:srgbClr val="30297F"/>
                </a:solidFill>
                <a:latin typeface="Microsoft JhengHei Light"/>
                <a:ea typeface="Microsoft JhengHei Light"/>
                <a:cs typeface="Calibri Light" panose="020F0302020204030204" pitchFamily="34" charset="0"/>
              </a:rPr>
              <a:t>bureau’s</a:t>
            </a:r>
            <a:r>
              <a:rPr lang="nl-NL" sz="1050">
                <a:solidFill>
                  <a:srgbClr val="30297F"/>
                </a:solidFill>
                <a:latin typeface="Microsoft JhengHei Light"/>
                <a:ea typeface="Microsoft JhengHei Light"/>
                <a:cs typeface="Calibri Light" panose="020F0302020204030204" pitchFamily="34" charset="0"/>
              </a:rPr>
              <a:t>.</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B13CB0AB-67BC-44CB-A29D-7CE7F93B6B4E}"/>
              </a:ext>
            </a:extLst>
          </p:cNvPr>
          <p:cNvPicPr>
            <a:picLocks noChangeAspect="1"/>
          </p:cNvPicPr>
          <p:nvPr/>
        </p:nvPicPr>
        <p:blipFill>
          <a:blip r:embed="rId2"/>
          <a:stretch>
            <a:fillRect/>
          </a:stretch>
        </p:blipFill>
        <p:spPr>
          <a:xfrm>
            <a:off x="7605494" y="135626"/>
            <a:ext cx="1401647" cy="359100"/>
          </a:xfrm>
          <a:prstGeom prst="rect">
            <a:avLst/>
          </a:prstGeom>
        </p:spPr>
      </p:pic>
      <p:sp>
        <p:nvSpPr>
          <p:cNvPr id="8" name="Tijdelijke aanduiding voor dianummer 2">
            <a:extLst>
              <a:ext uri="{FF2B5EF4-FFF2-40B4-BE49-F238E27FC236}">
                <a16:creationId xmlns:a16="http://schemas.microsoft.com/office/drawing/2014/main" id="{EAB8C448-7348-4B12-8269-30988DF6065E}"/>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22</a:t>
            </a:fld>
            <a:endParaRPr lang="en-GB" sz="750">
              <a:solidFill>
                <a:srgbClr val="625D62">
                  <a:tint val="75000"/>
                </a:srgbClr>
              </a:solidFill>
              <a:latin typeface="Arial"/>
            </a:endParaRPr>
          </a:p>
        </p:txBody>
      </p:sp>
    </p:spTree>
    <p:extLst>
      <p:ext uri="{BB962C8B-B14F-4D97-AF65-F5344CB8AC3E}">
        <p14:creationId xmlns:p14="http://schemas.microsoft.com/office/powerpoint/2010/main" val="88848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35676" y="65445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Showcases: Waar passen Netbeheerders nu 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modellen toe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15F21233-5850-45AC-9F3A-2598C4D9F50F}"/>
              </a:ext>
            </a:extLst>
          </p:cNvPr>
          <p:cNvSpPr/>
          <p:nvPr/>
        </p:nvSpPr>
        <p:spPr>
          <a:xfrm>
            <a:off x="477702" y="1035506"/>
            <a:ext cx="8432479" cy="3562450"/>
          </a:xfrm>
          <a:prstGeom prst="rect">
            <a:avLst/>
          </a:prstGeom>
        </p:spPr>
        <p:txBody>
          <a:bodyPr wrap="square">
            <a:spAutoFit/>
          </a:bodyPr>
          <a:lstStyle/>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Teamindelingen organiseren (ketenteams, functieteams) koppelen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 maken welke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onderscheidend zijn voor het slagen van strategische doelen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Scherper maken in welke mate een </a:t>
            </a:r>
            <a:r>
              <a:rPr lang="nl-NL" sz="1200" err="1">
                <a:solidFill>
                  <a:srgbClr val="30297F"/>
                </a:solidFill>
                <a:latin typeface="Microsoft JhengHei Light"/>
                <a:ea typeface="Microsoft JhengHei Light"/>
                <a:cs typeface="+mn-lt"/>
              </a:rPr>
              <a:t>epic</a:t>
            </a:r>
            <a:r>
              <a:rPr lang="nl-NL" sz="1200">
                <a:solidFill>
                  <a:srgbClr val="30297F"/>
                </a:solidFill>
                <a:latin typeface="Microsoft JhengHei Light"/>
                <a:ea typeface="Microsoft JhengHei Light"/>
                <a:cs typeface="+mn-lt"/>
              </a:rPr>
              <a:t> bijdraagt aan een strategisch doel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Prioriteren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binnen de portfolio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Impact bepalen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(op organisatie, proces, systeem)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Afbakenen van grenzen van applicatie/</a:t>
            </a:r>
            <a:r>
              <a:rPr lang="nl-NL" sz="1200" err="1">
                <a:solidFill>
                  <a:srgbClr val="30297F"/>
                </a:solidFill>
                <a:latin typeface="Microsoft JhengHei Light"/>
                <a:ea typeface="Microsoft JhengHei Light"/>
                <a:cs typeface="+mn-lt"/>
              </a:rPr>
              <a:t>api</a:t>
            </a:r>
            <a:r>
              <a:rPr lang="nl-NL" sz="1200">
                <a:solidFill>
                  <a:srgbClr val="30297F"/>
                </a:solidFill>
                <a:latin typeface="Microsoft JhengHei Light"/>
                <a:ea typeface="Microsoft JhengHei Light"/>
                <a:cs typeface="+mn-lt"/>
              </a:rPr>
              <a:t> ontkoppeld op L3 (Stedin) .</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Gezamenlijke sectortaal (in SAP IS-U exercitie </a:t>
            </a:r>
            <a:r>
              <a:rPr lang="nl-NL" sz="1200" err="1">
                <a:solidFill>
                  <a:srgbClr val="30297F"/>
                </a:solidFill>
                <a:latin typeface="Microsoft JhengHei Light"/>
                <a:ea typeface="Microsoft JhengHei Light"/>
                <a:cs typeface="Calibri Light"/>
              </a:rPr>
              <a:t>Alliander+Stedin</a:t>
            </a:r>
            <a:r>
              <a:rPr lang="nl-NL" sz="1200">
                <a:solidFill>
                  <a:srgbClr val="30297F"/>
                </a:solidFill>
                <a:latin typeface="Microsoft JhengHei Light"/>
                <a:ea typeface="Microsoft JhengHei Light"/>
                <a:cs typeface="Calibri Ligh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Inzichtelijk maken welke business </a:t>
            </a:r>
            <a:r>
              <a:rPr lang="nl-NL" sz="1200" err="1">
                <a:solidFill>
                  <a:srgbClr val="30297F"/>
                </a:solidFill>
                <a:latin typeface="Microsoft JhengHei Light"/>
                <a:ea typeface="Microsoft JhengHei Light"/>
                <a:cs typeface="Calibri Light"/>
              </a:rPr>
              <a:t>capabilities</a:t>
            </a:r>
            <a:r>
              <a:rPr lang="nl-NL" sz="1200">
                <a:solidFill>
                  <a:srgbClr val="30297F"/>
                </a:solidFill>
                <a:latin typeface="Microsoft JhengHei Light"/>
                <a:ea typeface="Microsoft JhengHei Light"/>
                <a:cs typeface="Calibri Light"/>
              </a:rPr>
              <a:t> nodig zijn en gebruikt worden in een </a:t>
            </a:r>
            <a:r>
              <a:rPr lang="nl-NL" sz="1200" err="1">
                <a:solidFill>
                  <a:srgbClr val="30297F"/>
                </a:solidFill>
                <a:latin typeface="Microsoft JhengHei Light"/>
                <a:ea typeface="Microsoft JhengHei Light"/>
                <a:cs typeface="Calibri Light"/>
              </a:rPr>
              <a:t>waardestroom</a:t>
            </a:r>
            <a:r>
              <a:rPr lang="nl-NL" sz="1200">
                <a:solidFill>
                  <a:srgbClr val="30297F"/>
                </a:solidFill>
                <a:latin typeface="Microsoft JhengHei Light"/>
                <a:ea typeface="Microsoft JhengHei Light"/>
                <a:cs typeface="Calibri Light"/>
              </a:rPr>
              <a:t> (volwassenheid). (</a:t>
            </a:r>
            <a:r>
              <a:rPr lang="nl-NL" sz="1200" err="1">
                <a:solidFill>
                  <a:srgbClr val="30297F"/>
                </a:solidFill>
                <a:latin typeface="Microsoft JhengHei Light"/>
                <a:ea typeface="Microsoft JhengHei Light"/>
                <a:cs typeface="Calibri Light"/>
              </a:rPr>
              <a:t>Enexis</a:t>
            </a:r>
            <a:r>
              <a:rPr lang="nl-NL" sz="1200">
                <a:solidFill>
                  <a:srgbClr val="30297F"/>
                </a:solidFill>
                <a:latin typeface="Microsoft JhengHei Light"/>
                <a:ea typeface="Microsoft JhengHei Light"/>
                <a:cs typeface="Calibri Light"/>
              </a:rPr>
              <a:t>)</a:t>
            </a:r>
            <a:r>
              <a:rPr lang="nl-NL" sz="1200">
                <a:solidFill>
                  <a:srgbClr val="30297F"/>
                </a:solidFill>
                <a:latin typeface="Microsoft JhengHei Light"/>
                <a:ea typeface="Microsoft JhengHei Light"/>
                <a:cs typeface="+mn-lt"/>
              </a:rPr>
              <a:t> (Stedin heeft de NBility ref </a:t>
            </a:r>
            <a:r>
              <a:rPr lang="nl-NL" sz="1200" err="1">
                <a:solidFill>
                  <a:srgbClr val="30297F"/>
                </a:solidFill>
                <a:latin typeface="Microsoft JhengHei Light"/>
                <a:ea typeface="Microsoft JhengHei Light"/>
                <a:cs typeface="+mn-lt"/>
              </a:rPr>
              <a:t>arch</a:t>
            </a:r>
            <a:r>
              <a:rPr lang="nl-NL" sz="1200">
                <a:solidFill>
                  <a:srgbClr val="30297F"/>
                </a:solidFill>
                <a:latin typeface="Microsoft JhengHei Light"/>
                <a:ea typeface="Microsoft JhengHei Light"/>
                <a:cs typeface="+mn-lt"/>
              </a:rPr>
              <a:t> benut als blueprint,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 heeft volwassenheid bus caps bepaald).</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Analyse voor </a:t>
            </a:r>
            <a:r>
              <a:rPr lang="nl-NL" sz="1200" err="1">
                <a:solidFill>
                  <a:srgbClr val="30297F"/>
                </a:solidFill>
                <a:latin typeface="Microsoft JhengHei Light"/>
                <a:cs typeface="Calibri Light" panose="020F0302020204030204" pitchFamily="34" charset="0"/>
              </a:rPr>
              <a:t>sectorroadmap</a:t>
            </a:r>
            <a:r>
              <a:rPr lang="nl-NL" sz="1200">
                <a:solidFill>
                  <a:srgbClr val="30297F"/>
                </a:solidFill>
                <a:latin typeface="Microsoft JhengHei Light"/>
                <a:cs typeface="Calibri Light" panose="020F0302020204030204" pitchFamily="34" charset="0"/>
              </a:rPr>
              <a:t> per </a:t>
            </a:r>
            <a:r>
              <a:rPr lang="nl-NL" sz="1200" err="1">
                <a:solidFill>
                  <a:srgbClr val="30297F"/>
                </a:solidFill>
                <a:latin typeface="Microsoft JhengHei Light"/>
                <a:cs typeface="Calibri Light" panose="020F0302020204030204" pitchFamily="34" charset="0"/>
              </a:rPr>
              <a:t>capability</a:t>
            </a:r>
            <a:r>
              <a:rPr lang="nl-NL" sz="1200">
                <a:solidFill>
                  <a:srgbClr val="30297F"/>
                </a:solidFill>
                <a:latin typeface="Microsoft JhengHei Light"/>
                <a:cs typeface="Calibri Light" panose="020F0302020204030204" pitchFamily="34" charset="0"/>
              </a:rPr>
              <a:t> (</a:t>
            </a:r>
            <a:r>
              <a:rPr lang="nl-NL" sz="1200" err="1">
                <a:solidFill>
                  <a:srgbClr val="30297F"/>
                </a:solidFill>
                <a:latin typeface="Microsoft JhengHei Light"/>
                <a:cs typeface="Calibri Light" panose="020F0302020204030204" pitchFamily="34" charset="0"/>
              </a:rPr>
              <a:t>Alliander</a:t>
            </a:r>
            <a:r>
              <a:rPr lang="nl-NL" sz="1200">
                <a:solidFill>
                  <a:srgbClr val="30297F"/>
                </a:solidFill>
                <a:latin typeface="Microsoft JhengHei Light"/>
                <a:cs typeface="Calibri Light" panose="020F0302020204030204" pitchFamily="34" charset="0"/>
              </a:rPr>
              <a:t>)</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Formuleren digitale ambitie (</a:t>
            </a:r>
            <a:r>
              <a:rPr lang="nl-NL" sz="1200" err="1">
                <a:solidFill>
                  <a:srgbClr val="30297F"/>
                </a:solidFill>
                <a:latin typeface="Microsoft JhengHei Light"/>
                <a:cs typeface="Calibri Light" panose="020F0302020204030204" pitchFamily="34" charset="0"/>
              </a:rPr>
              <a:t>Gasunie</a:t>
            </a:r>
            <a:r>
              <a:rPr lang="nl-NL" sz="1200">
                <a:solidFill>
                  <a:srgbClr val="30297F"/>
                </a:solidFill>
                <a:latin typeface="Microsoft JhengHei Light"/>
                <a:cs typeface="Calibri Light" panose="020F0302020204030204" pitchFamily="34" charset="0"/>
              </a:rPr>
              <a:t>).</a:t>
            </a:r>
            <a:endParaRPr lang="nl-NL" sz="1200" b="1">
              <a:solidFill>
                <a:srgbClr val="30297F"/>
              </a:solidFill>
              <a:latin typeface="Microsoft JhengHei Light"/>
              <a:ea typeface="Microsoft JhengHei Light"/>
              <a:cs typeface="Calibri Light" panose="020F0302020204030204" pitchFamily="34" charset="0"/>
            </a:endParaRPr>
          </a:p>
          <a:p>
            <a:pPr marL="214313" indent="-214313">
              <a:lnSpc>
                <a:spcPct val="120000"/>
              </a:lnSpc>
              <a:buClr>
                <a:srgbClr val="008EBE"/>
              </a:buClr>
              <a:buFont typeface="Arial"/>
              <a:buChar char="•"/>
            </a:pPr>
            <a:endParaRPr lang="nl-NL" sz="120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20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EE2A1DB0-E787-4EBA-B89D-7DEAFAA8BADA}"/>
              </a:ext>
            </a:extLst>
          </p:cNvPr>
          <p:cNvPicPr>
            <a:picLocks noChangeAspect="1"/>
          </p:cNvPicPr>
          <p:nvPr/>
        </p:nvPicPr>
        <p:blipFill>
          <a:blip r:embed="rId2"/>
          <a:stretch>
            <a:fillRect/>
          </a:stretch>
        </p:blipFill>
        <p:spPr>
          <a:xfrm>
            <a:off x="7605494" y="135626"/>
            <a:ext cx="1401647" cy="359100"/>
          </a:xfrm>
          <a:prstGeom prst="rect">
            <a:avLst/>
          </a:prstGeom>
        </p:spPr>
      </p:pic>
      <p:sp>
        <p:nvSpPr>
          <p:cNvPr id="7" name="Tijdelijke aanduiding voor dianummer 2">
            <a:extLst>
              <a:ext uri="{FF2B5EF4-FFF2-40B4-BE49-F238E27FC236}">
                <a16:creationId xmlns:a16="http://schemas.microsoft.com/office/drawing/2014/main" id="{701F23FB-8887-4BBD-9347-DA40ADC6731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23</a:t>
            </a:fld>
            <a:endParaRPr lang="en-GB" sz="750">
              <a:solidFill>
                <a:srgbClr val="625D62">
                  <a:tint val="75000"/>
                </a:srgbClr>
              </a:solidFill>
              <a:latin typeface="Arial"/>
            </a:endParaRPr>
          </a:p>
        </p:txBody>
      </p:sp>
    </p:spTree>
    <p:extLst>
      <p:ext uri="{BB962C8B-B14F-4D97-AF65-F5344CB8AC3E}">
        <p14:creationId xmlns:p14="http://schemas.microsoft.com/office/powerpoint/2010/main" val="230351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1</a:t>
            </a:r>
          </a:p>
        </p:txBody>
      </p:sp>
      <p:sp>
        <p:nvSpPr>
          <p:cNvPr id="8" name="Tijdelijke aanduiding voor inhoud 7"/>
          <p:cNvSpPr>
            <a:spLocks noGrp="1"/>
          </p:cNvSpPr>
          <p:nvPr>
            <p:ph sz="quarter" idx="14"/>
          </p:nvPr>
        </p:nvSpPr>
        <p:spPr/>
        <p:txBody>
          <a:bodyPr>
            <a:normAutofit/>
          </a:bodyPr>
          <a:lstStyle/>
          <a:p>
            <a:r>
              <a:rPr lang="nl-NL" sz="1050" b="1">
                <a:latin typeface="Microsoft JhengHei Light" panose="020B0304030504040204" pitchFamily="34" charset="-120"/>
                <a:ea typeface="Microsoft JhengHei Light" panose="020B0304030504040204" pitchFamily="34" charset="-120"/>
              </a:rPr>
              <a:t>Waarom zijn er 6 </a:t>
            </a:r>
            <a:r>
              <a:rPr lang="nl-NL" sz="1050" b="1" err="1">
                <a:latin typeface="Microsoft JhengHei Light" panose="020B0304030504040204" pitchFamily="34" charset="-120"/>
                <a:ea typeface="Microsoft JhengHei Light" panose="020B0304030504040204" pitchFamily="34" charset="-120"/>
              </a:rPr>
              <a:t>capability</a:t>
            </a:r>
            <a:r>
              <a:rPr lang="nl-NL" sz="1050" b="1">
                <a:latin typeface="Microsoft JhengHei Light" panose="020B0304030504040204" pitchFamily="34" charset="-120"/>
                <a:ea typeface="Microsoft JhengHei Light" panose="020B0304030504040204" pitchFamily="34" charset="-120"/>
              </a:rPr>
              <a:t> domeinen binnen een netbeheerder?</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hebben een verschillende focus en dynamiek en wil je los van elkaar kunnen optimaliseren.</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vereisen verschillende expertises (kennis en kunde). </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425595" y="144534"/>
            <a:ext cx="1319420" cy="359100"/>
          </a:xfrm>
          <a:prstGeom prst="rect">
            <a:avLst/>
          </a:prstGeom>
        </p:spPr>
      </p:pic>
      <p:cxnSp>
        <p:nvCxnSpPr>
          <p:cNvPr id="6" name="Rechte verbindingslijn 5">
            <a:extLst>
              <a:ext uri="{FF2B5EF4-FFF2-40B4-BE49-F238E27FC236}">
                <a16:creationId xmlns:a16="http://schemas.microsoft.com/office/drawing/2014/main" id="{B81F1DC9-92D9-4BFC-87F1-0C8131F1B871}"/>
              </a:ext>
            </a:extLst>
          </p:cNvPr>
          <p:cNvCxnSpPr>
            <a:cxnSpLocks/>
            <a:stCxn id="21" idx="3"/>
          </p:cNvCxnSpPr>
          <p:nvPr/>
        </p:nvCxnSpPr>
        <p:spPr>
          <a:xfrm>
            <a:off x="14860787" y="2880048"/>
            <a:ext cx="360485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B770F71-7C4E-418E-825F-F71BEC127C6B}"/>
              </a:ext>
            </a:extLst>
          </p:cNvPr>
          <p:cNvCxnSpPr>
            <a:cxnSpLocks/>
          </p:cNvCxnSpPr>
          <p:nvPr/>
        </p:nvCxnSpPr>
        <p:spPr>
          <a:xfrm>
            <a:off x="14280642" y="328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9BD042-6129-4CCF-B9FF-001E537913C6}"/>
              </a:ext>
            </a:extLst>
          </p:cNvPr>
          <p:cNvCxnSpPr>
            <a:cxnSpLocks/>
          </p:cNvCxnSpPr>
          <p:nvPr/>
        </p:nvCxnSpPr>
        <p:spPr>
          <a:xfrm>
            <a:off x="14263373" y="85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897477-4C25-4C38-9F42-803EC5300296}"/>
              </a:ext>
            </a:extLst>
          </p:cNvPr>
          <p:cNvCxnSpPr>
            <a:cxnSpLocks/>
            <a:endCxn id="21" idx="1"/>
          </p:cNvCxnSpPr>
          <p:nvPr/>
        </p:nvCxnSpPr>
        <p:spPr>
          <a:xfrm flipV="1">
            <a:off x="10095642" y="2880048"/>
            <a:ext cx="3581495" cy="78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BCE252FF-F24F-4CD9-9844-A0562844583F}"/>
              </a:ext>
            </a:extLst>
          </p:cNvPr>
          <p:cNvSpPr txBox="1"/>
          <p:nvPr/>
        </p:nvSpPr>
        <p:spPr>
          <a:xfrm>
            <a:off x="10122495" y="4656543"/>
            <a:ext cx="95962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Realisatie</a:t>
            </a:r>
          </a:p>
        </p:txBody>
      </p:sp>
      <p:sp>
        <p:nvSpPr>
          <p:cNvPr id="12" name="Tekstvak 11">
            <a:extLst>
              <a:ext uri="{FF2B5EF4-FFF2-40B4-BE49-F238E27FC236}">
                <a16:creationId xmlns:a16="http://schemas.microsoft.com/office/drawing/2014/main" id="{DB439BFF-42B7-42A2-BD27-A359C45C8C58}"/>
              </a:ext>
            </a:extLst>
          </p:cNvPr>
          <p:cNvSpPr txBox="1"/>
          <p:nvPr/>
        </p:nvSpPr>
        <p:spPr>
          <a:xfrm>
            <a:off x="10122495" y="847318"/>
            <a:ext cx="148207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Marktdiensten</a:t>
            </a:r>
          </a:p>
        </p:txBody>
      </p:sp>
      <p:sp>
        <p:nvSpPr>
          <p:cNvPr id="13" name="Tekstvak 12">
            <a:extLst>
              <a:ext uri="{FF2B5EF4-FFF2-40B4-BE49-F238E27FC236}">
                <a16:creationId xmlns:a16="http://schemas.microsoft.com/office/drawing/2014/main" id="{A4BD61B0-5320-40BA-8AE3-2210E4BA7F70}"/>
              </a:ext>
            </a:extLst>
          </p:cNvPr>
          <p:cNvSpPr txBox="1"/>
          <p:nvPr/>
        </p:nvSpPr>
        <p:spPr>
          <a:xfrm>
            <a:off x="16759724" y="847318"/>
            <a:ext cx="1729961"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Systeemoperatie</a:t>
            </a:r>
          </a:p>
        </p:txBody>
      </p:sp>
      <p:sp>
        <p:nvSpPr>
          <p:cNvPr id="14" name="Tekstvak 13">
            <a:extLst>
              <a:ext uri="{FF2B5EF4-FFF2-40B4-BE49-F238E27FC236}">
                <a16:creationId xmlns:a16="http://schemas.microsoft.com/office/drawing/2014/main" id="{1255E0B7-B8D1-4697-A146-21817E38F398}"/>
              </a:ext>
            </a:extLst>
          </p:cNvPr>
          <p:cNvSpPr txBox="1"/>
          <p:nvPr/>
        </p:nvSpPr>
        <p:spPr>
          <a:xfrm>
            <a:off x="17933845" y="4656543"/>
            <a:ext cx="554639"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Asset</a:t>
            </a:r>
          </a:p>
        </p:txBody>
      </p:sp>
      <p:sp>
        <p:nvSpPr>
          <p:cNvPr id="15" name="Tekstvak 14">
            <a:extLst>
              <a:ext uri="{FF2B5EF4-FFF2-40B4-BE49-F238E27FC236}">
                <a16:creationId xmlns:a16="http://schemas.microsoft.com/office/drawing/2014/main" id="{61DC6CD1-8B27-4085-A840-97573D4339A7}"/>
              </a:ext>
            </a:extLst>
          </p:cNvPr>
          <p:cNvSpPr txBox="1"/>
          <p:nvPr/>
        </p:nvSpPr>
        <p:spPr>
          <a:xfrm>
            <a:off x="10092785" y="2727991"/>
            <a:ext cx="577081"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diensten laag</a:t>
            </a:r>
          </a:p>
        </p:txBody>
      </p:sp>
      <p:sp>
        <p:nvSpPr>
          <p:cNvPr id="16" name="Tekstvak 15">
            <a:extLst>
              <a:ext uri="{FF2B5EF4-FFF2-40B4-BE49-F238E27FC236}">
                <a16:creationId xmlns:a16="http://schemas.microsoft.com/office/drawing/2014/main" id="{8676B99E-DCA4-4136-892F-88F67186E2FE}"/>
              </a:ext>
            </a:extLst>
          </p:cNvPr>
          <p:cNvSpPr txBox="1"/>
          <p:nvPr/>
        </p:nvSpPr>
        <p:spPr>
          <a:xfrm>
            <a:off x="10092785" y="2937680"/>
            <a:ext cx="498534"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fysieke laag</a:t>
            </a:r>
          </a:p>
        </p:txBody>
      </p:sp>
      <p:cxnSp>
        <p:nvCxnSpPr>
          <p:cNvPr id="17" name="Rechte verbindingslijn met pijl 16">
            <a:extLst>
              <a:ext uri="{FF2B5EF4-FFF2-40B4-BE49-F238E27FC236}">
                <a16:creationId xmlns:a16="http://schemas.microsoft.com/office/drawing/2014/main" id="{737A83C7-1A82-417E-944E-850DC4E7A057}"/>
              </a:ext>
            </a:extLst>
          </p:cNvPr>
          <p:cNvCxnSpPr/>
          <p:nvPr/>
        </p:nvCxnSpPr>
        <p:spPr>
          <a:xfrm>
            <a:off x="10044202" y="2937681"/>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71B2480-B038-4497-A30B-2E15018EEB61}"/>
              </a:ext>
            </a:extLst>
          </p:cNvPr>
          <p:cNvCxnSpPr>
            <a:cxnSpLocks/>
          </p:cNvCxnSpPr>
          <p:nvPr/>
        </p:nvCxnSpPr>
        <p:spPr>
          <a:xfrm flipV="1">
            <a:off x="10044202" y="2632307"/>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6">
            <a:extLst>
              <a:ext uri="{FF2B5EF4-FFF2-40B4-BE49-F238E27FC236}">
                <a16:creationId xmlns:a16="http://schemas.microsoft.com/office/drawing/2014/main" id="{FD59C2D6-0769-4E50-A7D2-26550BE2DB92}"/>
              </a:ext>
            </a:extLst>
          </p:cNvPr>
          <p:cNvSpPr/>
          <p:nvPr/>
        </p:nvSpPr>
        <p:spPr>
          <a:xfrm>
            <a:off x="16003349" y="3343688"/>
            <a:ext cx="1183649" cy="108000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Ontwikkeling en instandhouding van energienetten besturen</a:t>
            </a:r>
          </a:p>
        </p:txBody>
      </p:sp>
      <p:sp>
        <p:nvSpPr>
          <p:cNvPr id="20" name="Afgeronde rechthoek 17">
            <a:extLst>
              <a:ext uri="{FF2B5EF4-FFF2-40B4-BE49-F238E27FC236}">
                <a16:creationId xmlns:a16="http://schemas.microsoft.com/office/drawing/2014/main" id="{072B09A9-371C-4696-8ECA-86CCB74DA76E}"/>
              </a:ext>
            </a:extLst>
          </p:cNvPr>
          <p:cNvSpPr/>
          <p:nvPr/>
        </p:nvSpPr>
        <p:spPr>
          <a:xfrm>
            <a:off x="11372729" y="3338930"/>
            <a:ext cx="1199726" cy="108000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Werkzaamheden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uitvoeren aan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energienetten</a:t>
            </a:r>
          </a:p>
        </p:txBody>
      </p:sp>
      <p:sp>
        <p:nvSpPr>
          <p:cNvPr id="21" name="Afgeronde rechthoek 21">
            <a:extLst>
              <a:ext uri="{FF2B5EF4-FFF2-40B4-BE49-F238E27FC236}">
                <a16:creationId xmlns:a16="http://schemas.microsoft.com/office/drawing/2014/main" id="{BE6A96E7-9B0D-4142-971B-2C202B01F6E1}"/>
              </a:ext>
            </a:extLst>
          </p:cNvPr>
          <p:cNvSpPr/>
          <p:nvPr/>
        </p:nvSpPr>
        <p:spPr>
          <a:xfrm>
            <a:off x="13677137" y="2340048"/>
            <a:ext cx="1183649" cy="1080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Energiestromen en -netten meten</a:t>
            </a:r>
          </a:p>
        </p:txBody>
      </p:sp>
      <p:sp>
        <p:nvSpPr>
          <p:cNvPr id="22" name="Afgeronde rechthoek 14">
            <a:extLst>
              <a:ext uri="{FF2B5EF4-FFF2-40B4-BE49-F238E27FC236}">
                <a16:creationId xmlns:a16="http://schemas.microsoft.com/office/drawing/2014/main" id="{26BB9F8F-4926-4498-88A2-813BC40416AC}"/>
              </a:ext>
            </a:extLst>
          </p:cNvPr>
          <p:cNvSpPr/>
          <p:nvPr/>
        </p:nvSpPr>
        <p:spPr>
          <a:xfrm>
            <a:off x="10614330" y="1366324"/>
            <a:ext cx="1187966" cy="1080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Klanten en marktpartijen bedienen</a:t>
            </a:r>
          </a:p>
        </p:txBody>
      </p:sp>
      <p:sp>
        <p:nvSpPr>
          <p:cNvPr id="23" name="Afgeronde rechthoek 15">
            <a:extLst>
              <a:ext uri="{FF2B5EF4-FFF2-40B4-BE49-F238E27FC236}">
                <a16:creationId xmlns:a16="http://schemas.microsoft.com/office/drawing/2014/main" id="{BBD7D169-4130-467E-8168-739F85CFDA23}"/>
              </a:ext>
            </a:extLst>
          </p:cNvPr>
          <p:cNvSpPr/>
          <p:nvPr/>
        </p:nvSpPr>
        <p:spPr>
          <a:xfrm>
            <a:off x="12142888" y="1366324"/>
            <a:ext cx="1187966" cy="1080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De energiemarkt</a:t>
            </a:r>
          </a:p>
          <a:p>
            <a:pPr algn="ctr" defTabSz="767871">
              <a:defRPr/>
            </a:pPr>
            <a:r>
              <a:rPr lang="nl-NL" sz="1125" b="1" kern="0">
                <a:solidFill>
                  <a:srgbClr val="8BB63B">
                    <a:lumMod val="50000"/>
                  </a:srgbClr>
                </a:solidFill>
                <a:latin typeface="Microsoft JhengHei Light"/>
              </a:rPr>
              <a:t>faciliteren</a:t>
            </a:r>
          </a:p>
        </p:txBody>
      </p:sp>
      <p:sp>
        <p:nvSpPr>
          <p:cNvPr id="24" name="Afgeronde rechthoek 18">
            <a:extLst>
              <a:ext uri="{FF2B5EF4-FFF2-40B4-BE49-F238E27FC236}">
                <a16:creationId xmlns:a16="http://schemas.microsoft.com/office/drawing/2014/main" id="{A5D1F0A4-699B-485A-A4B2-0F3EB10ABEC1}"/>
              </a:ext>
            </a:extLst>
          </p:cNvPr>
          <p:cNvSpPr/>
          <p:nvPr/>
        </p:nvSpPr>
        <p:spPr>
          <a:xfrm>
            <a:off x="15970563" y="1366324"/>
            <a:ext cx="1189616" cy="1080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 en distribueren</a:t>
            </a:r>
          </a:p>
        </p:txBody>
      </p:sp>
      <p:sp>
        <p:nvSpPr>
          <p:cNvPr id="25" name="Tijdelijke aanduiding voor dianummer 1">
            <a:extLst>
              <a:ext uri="{FF2B5EF4-FFF2-40B4-BE49-F238E27FC236}">
                <a16:creationId xmlns:a16="http://schemas.microsoft.com/office/drawing/2014/main" id="{25E5A506-A985-4F8B-9D9A-F14C5205FBB3}"/>
              </a:ext>
            </a:extLst>
          </p:cNvPr>
          <p:cNvSpPr txBox="1">
            <a:spLocks/>
          </p:cNvSpPr>
          <p:nvPr/>
        </p:nvSpPr>
        <p:spPr>
          <a:xfrm>
            <a:off x="627300" y="4881563"/>
            <a:ext cx="2057400"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2C9A5-716F-45E6-800B-D4D02CE26F90}" type="slidenum">
              <a:rPr lang="nl-NL" sz="750"/>
              <a:pPr/>
              <a:t>24</a:t>
            </a:fld>
            <a:endParaRPr lang="nl-NL" sz="750"/>
          </a:p>
        </p:txBody>
      </p:sp>
      <p:pic>
        <p:nvPicPr>
          <p:cNvPr id="26" name="Afbeelding 25">
            <a:extLst>
              <a:ext uri="{FF2B5EF4-FFF2-40B4-BE49-F238E27FC236}">
                <a16:creationId xmlns:a16="http://schemas.microsoft.com/office/drawing/2014/main" id="{A4579888-A302-C628-E179-F63B0EDD1579}"/>
              </a:ext>
            </a:extLst>
          </p:cNvPr>
          <p:cNvPicPr>
            <a:picLocks noChangeAspect="1"/>
          </p:cNvPicPr>
          <p:nvPr/>
        </p:nvPicPr>
        <p:blipFill>
          <a:blip r:embed="rId3"/>
          <a:stretch>
            <a:fillRect/>
          </a:stretch>
        </p:blipFill>
        <p:spPr>
          <a:xfrm>
            <a:off x="1285910" y="1817116"/>
            <a:ext cx="6539763" cy="3128000"/>
          </a:xfrm>
          <a:prstGeom prst="rect">
            <a:avLst/>
          </a:prstGeom>
        </p:spPr>
      </p:pic>
    </p:spTree>
    <p:extLst>
      <p:ext uri="{BB962C8B-B14F-4D97-AF65-F5344CB8AC3E}">
        <p14:creationId xmlns:p14="http://schemas.microsoft.com/office/powerpoint/2010/main" val="143843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2</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Zijn alle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van toepassing?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NBility model is een referentiemodel met alle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die nodig zijn  voor een succesvolle netbeheerder (WAT). Iedere Netbeheerder kiest zelf de wijze van implementatie (HOE). Het NBility model is generiek voor </a:t>
            </a:r>
            <a:r>
              <a:rPr lang="nl-NL" sz="850" err="1">
                <a:solidFill>
                  <a:srgbClr val="605B9D"/>
                </a:solidFill>
                <a:latin typeface="Microsoft JhengHei Light"/>
                <a:cs typeface="Calibri Light" panose="020F0302020204030204" pitchFamily="34" charset="0"/>
              </a:rPr>
              <a:t>DSO’s</a:t>
            </a:r>
            <a:r>
              <a:rPr lang="nl-NL" sz="850">
                <a:solidFill>
                  <a:srgbClr val="605B9D"/>
                </a:solidFill>
                <a:latin typeface="Microsoft JhengHei Light"/>
                <a:cs typeface="Calibri Light" panose="020F0302020204030204" pitchFamily="34" charset="0"/>
              </a:rPr>
              <a:t> en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Sommige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zijn voor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niet van toepassing (b.v. consumenten bedienen).</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pPr marL="0">
              <a:lnSpc>
                <a:spcPct val="120000"/>
              </a:lnSpc>
              <a:buClr>
                <a:srgbClr val="008EBE"/>
              </a:buClr>
            </a:pPr>
            <a:r>
              <a:rPr lang="nl-NL" sz="1050" b="1">
                <a:solidFill>
                  <a:srgbClr val="605B9D"/>
                </a:solidFill>
                <a:latin typeface="Microsoft JhengHei Light"/>
                <a:cs typeface="Calibri Light" panose="020F0302020204030204" pitchFamily="34" charset="0"/>
              </a:rPr>
              <a:t>Wat is een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Een Waardestroom is een groepering van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waarde-uitwisseling met een klant of maatschappij (groep klanten). Voor de belangrijkste waarde-uitwisselingen van een netbeheerder is een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gedefinieerd.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(normatief)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benoemd die nodig zijn om de totale waarde-uitwisseling te realiseren.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in de vorm van een metrokaart gevisualiseerd (volgorde is indicatief voor een ‘gangbare’ procesflow binnen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Iedere netbeheerder richt één of meerdere ketens in met een specifieke volgorde van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een specifieke (deel)</a:t>
            </a:r>
            <a:r>
              <a:rPr lang="nl-NL" sz="850" err="1">
                <a:solidFill>
                  <a:srgbClr val="605B9D"/>
                </a:solidFill>
                <a:latin typeface="Microsoft JhengHei Light"/>
                <a:cs typeface="Calibri Light" panose="020F0302020204030204" pitchFamily="34" charset="0"/>
              </a:rPr>
              <a:t>waardeuitwisseling</a:t>
            </a:r>
            <a:r>
              <a:rPr lang="nl-NL" sz="850">
                <a:solidFill>
                  <a:srgbClr val="605B9D"/>
                </a:solidFill>
                <a:latin typeface="Microsoft JhengHei Light"/>
                <a:cs typeface="Calibri Light" panose="020F0302020204030204" pitchFamily="34" charset="0"/>
              </a:rPr>
              <a:t> of specifieke product/markt combinatie.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Bijvoorbeeld binnen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gebruikers zouden ketens kunnen worden ingericht voor:</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(aanvraag tot en met realisatie) voor particulieren.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voor (groot) zakelijke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SVEL (switch, ……).</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Afhandelen </a:t>
            </a:r>
            <a:r>
              <a:rPr lang="nl-NL" sz="850" err="1">
                <a:solidFill>
                  <a:srgbClr val="605B9D"/>
                </a:solidFill>
                <a:latin typeface="Microsoft JhengHei Light"/>
                <a:cs typeface="Calibri Light" panose="020F0302020204030204" pitchFamily="34" charset="0"/>
              </a:rPr>
              <a:t>contractloze</a:t>
            </a:r>
            <a:r>
              <a:rPr lang="nl-NL" sz="850">
                <a:solidFill>
                  <a:srgbClr val="605B9D"/>
                </a:solidFill>
                <a:latin typeface="Microsoft JhengHei Light"/>
                <a:cs typeface="Calibri Light" panose="020F0302020204030204" pitchFamily="34" charset="0"/>
              </a:rPr>
              <a:t> aansluiting.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Borgen uitvoeringscapaciteit =&gt; S&amp;OP.</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Technische richtlijnen aansluitingen.</a:t>
            </a: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93E40ADD-5F6E-41DF-8F2E-2A05FD2C855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78219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3</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21495" y="965597"/>
            <a:ext cx="8109507" cy="3606944"/>
          </a:xfrm>
        </p:spPr>
        <p:txBody>
          <a:bodyPr vert="horz" lIns="68580" tIns="34290" rIns="68580" bIns="34290" rtlCol="0" anchor="t" anchorCtr="0">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zit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6.2.1 Aansluitingen/ allocatiepunten beheren?</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van gebruikers’ aangezien in deze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het contract en de fysieke aansluiting wordt gerealiseerd en de bijbehorende registratie van de administratieve aansluiting plaatsvindt. 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ook in de twee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‘Toewijzen van energiestromen’ en </a:t>
            </a:r>
            <a:r>
              <a:rPr lang="nl-NL" sz="850" err="1">
                <a:solidFill>
                  <a:srgbClr val="605B9D"/>
                </a:solidFill>
                <a:latin typeface="Microsoft JhengHei Light"/>
                <a:cs typeface="Calibri Light" panose="020F0302020204030204" pitchFamily="34" charset="0"/>
              </a:rPr>
              <a:t>beschikbaarstellen</a:t>
            </a:r>
            <a:r>
              <a:rPr lang="nl-NL" sz="850">
                <a:solidFill>
                  <a:srgbClr val="605B9D"/>
                </a:solidFill>
                <a:latin typeface="Microsoft JhengHei Light"/>
                <a:cs typeface="Calibri Light" panose="020F0302020204030204" pitchFamily="34" charset="0"/>
              </a:rPr>
              <a:t> van netbeheerdata’ omdat daarin de (administratieve) aansluitgegevens worden gebruikt. </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Hoe zit </a:t>
            </a:r>
            <a:r>
              <a:rPr lang="nl-NL" sz="1050" b="1" err="1">
                <a:solidFill>
                  <a:srgbClr val="605B9D"/>
                </a:solidFill>
                <a:latin typeface="Microsoft JhengHei Light"/>
                <a:cs typeface="Calibri Light" panose="020F0302020204030204" pitchFamily="34" charset="0"/>
              </a:rPr>
              <a:t>flex</a:t>
            </a:r>
            <a:r>
              <a:rPr lang="nl-NL" sz="1050" b="1">
                <a:solidFill>
                  <a:srgbClr val="605B9D"/>
                </a:solidFill>
                <a:latin typeface="Microsoft JhengHei Light"/>
                <a:cs typeface="Calibri Light" panose="020F0302020204030204" pitchFamily="34" charset="0"/>
              </a:rPr>
              <a:t> in het NBility model?</a:t>
            </a:r>
          </a:p>
          <a:p>
            <a:pPr marL="394313" lvl="2" indent="-214313">
              <a:lnSpc>
                <a:spcPct val="120000"/>
              </a:lnSpc>
              <a:buClr>
                <a:srgbClr val="008EBE"/>
              </a:buClr>
            </a:pPr>
            <a:r>
              <a:rPr lang="nl-NL" sz="850" err="1">
                <a:solidFill>
                  <a:srgbClr val="605B9D"/>
                </a:solidFill>
                <a:latin typeface="Microsoft JhengHei Light"/>
                <a:cs typeface="Calibri Light" panose="020F0302020204030204" pitchFamily="34" charset="0"/>
              </a:rPr>
              <a:t>Flexafspraken</a:t>
            </a:r>
            <a:r>
              <a:rPr lang="nl-NL" sz="850">
                <a:solidFill>
                  <a:srgbClr val="605B9D"/>
                </a:solidFill>
                <a:latin typeface="Microsoft JhengHei Light"/>
                <a:cs typeface="Calibri Light" panose="020F0302020204030204" pitchFamily="34" charset="0"/>
              </a:rPr>
              <a:t> met grote klanten worden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‘1.2 Contracten verwerken en beheren’ afgesloten en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geregistreerd als onderdeel van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‘Managen van beschikbare energiecapaciteit’.</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netbeheerders registreren </a:t>
            </a:r>
            <a:r>
              <a:rPr lang="nl-NL" sz="850" err="1">
                <a:solidFill>
                  <a:srgbClr val="605B9D"/>
                </a:solidFill>
                <a:latin typeface="Microsoft JhengHei Light"/>
                <a:cs typeface="Calibri Light" panose="020F0302020204030204" pitchFamily="34" charset="0"/>
              </a:rPr>
              <a:t>aggregators</a:t>
            </a:r>
            <a:r>
              <a:rPr lang="nl-NL" sz="850">
                <a:solidFill>
                  <a:srgbClr val="605B9D"/>
                </a:solidFill>
                <a:latin typeface="Microsoft JhengHei Light"/>
                <a:cs typeface="Calibri Light" panose="020F0302020204030204" pitchFamily="34" charset="0"/>
              </a:rPr>
              <a:t> in 6.1.1 Relaties met marktpartijen onderhouden en hun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2.4.1 wordt eventuele verwachte congestie vastgesteld en keuze gemaakt om deze via directe 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te managen. De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wordt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6.4.1. ‘</a:t>
            </a:r>
            <a:r>
              <a:rPr lang="nl-NL" sz="850" err="1">
                <a:solidFill>
                  <a:srgbClr val="605B9D"/>
                </a:solidFill>
                <a:latin typeface="Microsoft JhengHei Light"/>
                <a:cs typeface="Calibri Light" panose="020F0302020204030204" pitchFamily="34" charset="0"/>
              </a:rPr>
              <a:t>Flexvraag</a:t>
            </a:r>
            <a:r>
              <a:rPr lang="nl-NL" sz="850">
                <a:solidFill>
                  <a:srgbClr val="605B9D"/>
                </a:solidFill>
                <a:latin typeface="Microsoft JhengHei Light"/>
                <a:cs typeface="Calibri Light" panose="020F0302020204030204" pitchFamily="34" charset="0"/>
              </a:rPr>
              <a:t> / congestie communiceren’ in de markt gecommuniceerd waarna er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6.4.2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afroepen tot een overeenkomst wordt gekomen.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2.1.3 ‘Energiestromen besturen’ vindt keuze tot en afroep van directe en/of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plaats. Afrekening van de gebruikte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vindt plaats via 1.3 Factureren en innen en de verwerking van de betaling via 8.17 Financiën bewaken en besturen.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Netgedreven</a:t>
            </a:r>
            <a:r>
              <a:rPr lang="nl-NL" sz="850">
                <a:solidFill>
                  <a:srgbClr val="605B9D"/>
                </a:solidFill>
                <a:latin typeface="Microsoft JhengHei Light"/>
                <a:cs typeface="Calibri Light" panose="020F0302020204030204" pitchFamily="34" charset="0"/>
              </a:rPr>
              <a:t> aanpassen van energienetten’ wordt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3.1.3 Alternatieven voor mitigatie risico  op capaciteit en/of functionaliteit </a:t>
            </a:r>
            <a:r>
              <a:rPr lang="nl-NL" sz="850" err="1">
                <a:solidFill>
                  <a:srgbClr val="605B9D"/>
                </a:solidFill>
                <a:latin typeface="Microsoft JhengHei Light"/>
                <a:cs typeface="Calibri Light" panose="020F0302020204030204" pitchFamily="34" charset="0"/>
              </a:rPr>
              <a:t>analyseren’de</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gebruikt uit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bij de keuze of bij capaciteit te kort wordt ingezet op gebruik van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a:t>
            </a: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3"/>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01FFD636-3EB0-4BC8-BF54-B9B9DBB91453}"/>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26</a:t>
            </a:fld>
            <a:endParaRPr lang="en-GB" sz="750">
              <a:solidFill>
                <a:srgbClr val="625D62">
                  <a:tint val="75000"/>
                </a:srgbClr>
              </a:solidFill>
              <a:latin typeface="Arial"/>
            </a:endParaRPr>
          </a:p>
        </p:txBody>
      </p:sp>
    </p:spTree>
    <p:extLst>
      <p:ext uri="{BB962C8B-B14F-4D97-AF65-F5344CB8AC3E}">
        <p14:creationId xmlns:p14="http://schemas.microsoft.com/office/powerpoint/2010/main" val="150648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4</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r>
              <a:rPr lang="nl-NL" sz="1050" b="1">
                <a:solidFill>
                  <a:srgbClr val="605B9D"/>
                </a:solidFill>
                <a:latin typeface="Microsoft JhengHei Light"/>
                <a:cs typeface="Calibri Light" panose="020F0302020204030204" pitchFamily="34" charset="0"/>
              </a:rPr>
              <a:t>Waarom zijn 1 Klant bedienen en 6 Markt faciliteren twee verschillende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domeinen?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zijn twee verschillende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domeinen omdat de dynamiek en de problematiek verschillend zijn en geen/nauwelijks een relatie hebben  </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Bedienen van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Eén klantbeeld, sociale media, verschillende communicatiekanalen, </a:t>
            </a:r>
            <a:r>
              <a:rPr lang="nl-NL" sz="850" err="1">
                <a:solidFill>
                  <a:srgbClr val="605B9D"/>
                </a:solidFill>
                <a:latin typeface="Microsoft JhengHei Light"/>
                <a:cs typeface="Calibri Light" panose="020F0302020204030204" pitchFamily="34" charset="0"/>
              </a:rPr>
              <a:t>tone</a:t>
            </a:r>
            <a:r>
              <a:rPr lang="nl-NL" sz="850">
                <a:solidFill>
                  <a:srgbClr val="605B9D"/>
                </a:solidFill>
                <a:latin typeface="Microsoft JhengHei Light"/>
                <a:cs typeface="Calibri Light" panose="020F0302020204030204" pitchFamily="34" charset="0"/>
              </a:rPr>
              <a:t> of </a:t>
            </a:r>
            <a:r>
              <a:rPr lang="nl-NL" sz="850" err="1">
                <a:solidFill>
                  <a:srgbClr val="605B9D"/>
                </a:solidFill>
                <a:latin typeface="Microsoft JhengHei Light"/>
                <a:cs typeface="Calibri Light" panose="020F0302020204030204" pitchFamily="34" charset="0"/>
              </a:rPr>
              <a:t>voice</a:t>
            </a:r>
            <a:r>
              <a:rPr lang="nl-NL" sz="850">
                <a:solidFill>
                  <a:srgbClr val="605B9D"/>
                </a:solidFill>
                <a:latin typeface="Microsoft JhengHei Light"/>
                <a:cs typeface="Calibri Light" panose="020F0302020204030204" pitchFamily="34" charset="0"/>
              </a:rPr>
              <a:t>, marketing en sales, imago managen, voorlichting, klachten, claims, correspondentie, tarieven, offertes, facturen, enz.</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Marktfacilitering: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Gestandaardiseerde en zo veel en ver mogelijk geautomatiseerde data </a:t>
            </a:r>
            <a:r>
              <a:rPr lang="nl-NL" sz="850" err="1">
                <a:solidFill>
                  <a:srgbClr val="605B9D"/>
                </a:solidFill>
                <a:latin typeface="Microsoft JhengHei Light"/>
                <a:cs typeface="Calibri Light" panose="020F0302020204030204" pitchFamily="34" charset="0"/>
              </a:rPr>
              <a:t>uitwisselings-processen</a:t>
            </a:r>
            <a:r>
              <a:rPr lang="nl-NL" sz="850">
                <a:solidFill>
                  <a:srgbClr val="605B9D"/>
                </a:solidFill>
                <a:latin typeface="Microsoft JhengHei Light"/>
                <a:cs typeface="Calibri Light" panose="020F0302020204030204" pitchFamily="34" charset="0"/>
              </a:rPr>
              <a:t> met professionele andere partijen. Complete Energie-data </a:t>
            </a:r>
            <a:r>
              <a:rPr lang="nl-NL" sz="850" err="1">
                <a:solidFill>
                  <a:srgbClr val="605B9D"/>
                </a:solidFill>
                <a:latin typeface="Microsoft JhengHei Light"/>
                <a:cs typeface="Calibri Light" panose="020F0302020204030204" pitchFamily="34" charset="0"/>
              </a:rPr>
              <a:t>Eco-systemen</a:t>
            </a:r>
            <a:r>
              <a:rPr lang="nl-NL" sz="850">
                <a:solidFill>
                  <a:srgbClr val="605B9D"/>
                </a:solidFill>
                <a:latin typeface="Microsoft JhengHei Light"/>
                <a:cs typeface="Calibri Light" panose="020F0302020204030204" pitchFamily="34" charset="0"/>
              </a:rPr>
              <a:t>. Een volledig geautomatiseerde data verwerkingsfabriek met op zijn hoogst monitoring van de data processen, management van uitval.</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Uitvoeren van de wettelijke taken als markfacilitator…waarbij wij dus data-diensten leveren aan/verzorgen voor leveranciers, meetbedrijven, transport en generatiesector. (switchen verhuizen opzeggen, alloceren/</a:t>
            </a:r>
            <a:r>
              <a:rPr lang="nl-NL" sz="850" err="1">
                <a:solidFill>
                  <a:srgbClr val="605B9D"/>
                </a:solidFill>
                <a:latin typeface="Microsoft JhengHei Light"/>
                <a:cs typeface="Calibri Light" panose="020F0302020204030204" pitchFamily="34" charset="0"/>
              </a:rPr>
              <a:t>reconcilieren</a:t>
            </a:r>
            <a:r>
              <a:rPr lang="nl-NL" sz="850">
                <a:solidFill>
                  <a:srgbClr val="605B9D"/>
                </a:solidFill>
                <a:latin typeface="Microsoft JhengHei Light"/>
                <a:cs typeface="Calibri Light" panose="020F0302020204030204" pitchFamily="34" charset="0"/>
              </a:rPr>
              <a:t>, T-prognoses).</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Nieuwe cross sectorale data diensten die bijdragen aan de energieverduurzaming…Groene lening, Energie </a:t>
            </a:r>
            <a:r>
              <a:rPr lang="nl-NL" sz="850" err="1">
                <a:solidFill>
                  <a:srgbClr val="605B9D"/>
                </a:solidFill>
                <a:latin typeface="Microsoft JhengHei Light"/>
                <a:cs typeface="Calibri Light" panose="020F0302020204030204" pitchFamily="34" charset="0"/>
              </a:rPr>
              <a:t>vergelijker</a:t>
            </a:r>
            <a:r>
              <a:rPr lang="nl-NL" sz="850">
                <a:solidFill>
                  <a:srgbClr val="605B9D"/>
                </a:solidFill>
                <a:latin typeface="Microsoft JhengHei Light"/>
                <a:cs typeface="Calibri Light" panose="020F0302020204030204" pitchFamily="34" charset="0"/>
              </a:rPr>
              <a:t>, …&gt; en wat de toekomst nog meer brengt op dat gebied.</a:t>
            </a:r>
          </a:p>
          <a:p>
            <a:pPr marL="574313" lvl="3"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value</a:t>
            </a:r>
            <a:r>
              <a:rPr lang="nl-NL" sz="1050" b="1">
                <a:solidFill>
                  <a:srgbClr val="605B9D"/>
                </a:solidFill>
                <a:latin typeface="Microsoft JhengHei Light"/>
                <a:cs typeface="Calibri Light" panose="020F0302020204030204" pitchFamily="34" charset="0"/>
              </a:rPr>
              <a:t> stream zitten de richtinggevende en ondersteunende business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richtinggevende- en ondersteunende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realiseren waarde in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in de vorm van richting aan en ondersteuning van de primaire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Deze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zijn geen onderdeel van het NBility model maar kunnen door de netbeheerders naar behoefte aan het NBility model worden toegevoegd.  </a:t>
            </a:r>
          </a:p>
          <a:p>
            <a:endParaRPr lang="nl-NL">
              <a:latin typeface="Microsoft JhengHei Light" panose="020B0304030504040204" pitchFamily="34" charset="-120"/>
              <a:ea typeface="Microsoft JhengHei Light" panose="020B0304030504040204" pitchFamily="34" charset="-120"/>
            </a:endParaRP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21C8FD2C-B1A5-41CA-8232-360859541AB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27</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9451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5</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forecasting</a:t>
            </a:r>
            <a:r>
              <a:rPr lang="nl-NL" sz="1050" b="1">
                <a:solidFill>
                  <a:srgbClr val="605B9D"/>
                </a:solidFill>
                <a:latin typeface="Microsoft JhengHei Light"/>
                <a:cs typeface="Calibri Light" panose="020F0302020204030204" pitchFamily="34" charset="0"/>
              </a:rPr>
              <a:t>/</a:t>
            </a:r>
            <a:r>
              <a:rPr lang="nl-NL" sz="1050" b="1" err="1">
                <a:solidFill>
                  <a:srgbClr val="605B9D"/>
                </a:solidFill>
                <a:latin typeface="Microsoft JhengHei Light"/>
                <a:cs typeface="Calibri Light" panose="020F0302020204030204" pitchFamily="34" charset="0"/>
              </a:rPr>
              <a:t>prognotiseren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verschillende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al naar gelang de voorspellingshorizon en het onderwerp</a:t>
            </a:r>
          </a:p>
          <a:p>
            <a:pPr lvl="2"/>
            <a:r>
              <a:rPr lang="nl-NL" sz="850">
                <a:solidFill>
                  <a:srgbClr val="605B9D"/>
                </a:solidFill>
                <a:latin typeface="Microsoft JhengHei Light"/>
                <a:cs typeface="Calibri Light" panose="020F0302020204030204" pitchFamily="34" charset="0"/>
              </a:rPr>
              <a:t>In 3.1: Lange termijn van de energienetten (&gt; jaar).</a:t>
            </a:r>
          </a:p>
          <a:p>
            <a:pPr lvl="2"/>
            <a:r>
              <a:rPr lang="nl-NL" sz="850">
                <a:solidFill>
                  <a:srgbClr val="605B9D"/>
                </a:solidFill>
                <a:latin typeface="Microsoft JhengHei Light"/>
                <a:cs typeface="Calibri Light" panose="020F0302020204030204" pitchFamily="34" charset="0"/>
              </a:rPr>
              <a:t>In 2.3: Korte termijn energiestromen (</a:t>
            </a:r>
            <a:r>
              <a:rPr lang="nl-NL" sz="850" err="1">
                <a:solidFill>
                  <a:srgbClr val="605B9D"/>
                </a:solidFill>
                <a:latin typeface="Microsoft JhengHei Light"/>
                <a:cs typeface="Calibri Light" panose="020F0302020204030204" pitchFamily="34" charset="0"/>
              </a:rPr>
              <a:t>intraday</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day-ahead</a:t>
            </a:r>
            <a:r>
              <a:rPr lang="nl-NL" sz="850">
                <a:solidFill>
                  <a:srgbClr val="605B9D"/>
                </a:solidFill>
                <a:latin typeface="Microsoft JhengHei Light"/>
                <a:cs typeface="Calibri Light" panose="020F0302020204030204" pitchFamily="34" charset="0"/>
              </a:rPr>
              <a:t>, week, maand, jaar).</a:t>
            </a:r>
          </a:p>
          <a:p>
            <a:pPr lvl="2"/>
            <a:r>
              <a:rPr lang="nl-NL" sz="850">
                <a:solidFill>
                  <a:srgbClr val="605B9D"/>
                </a:solidFill>
                <a:latin typeface="Microsoft JhengHei Light"/>
                <a:cs typeface="Calibri Light" panose="020F0302020204030204" pitchFamily="34" charset="0"/>
              </a:rPr>
              <a:t>In 1.1: Verzamelen van externe input.</a:t>
            </a:r>
          </a:p>
          <a:p>
            <a:pPr lvl="2"/>
            <a:endParaRPr lang="nl-NL" sz="825">
              <a:latin typeface="Microsoft JhengHei Light" panose="020B0304030504040204" pitchFamily="34" charset="-120"/>
              <a:ea typeface="Microsoft JhengHei Light" panose="020B0304030504040204" pitchFamily="34" charset="-120"/>
            </a:endParaRPr>
          </a:p>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netrekenen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zit assetregistratie?</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b="1">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Wat is een energienet?</a:t>
            </a:r>
          </a:p>
          <a:p>
            <a:pPr lvl="1"/>
            <a:r>
              <a:rPr lang="nl-NL" sz="850">
                <a:solidFill>
                  <a:srgbClr val="605B9D"/>
                </a:solidFill>
                <a:latin typeface="Microsoft JhengHei Light"/>
                <a:cs typeface="Calibri Light" panose="020F0302020204030204" pitchFamily="34" charset="0"/>
              </a:rPr>
              <a:t>Het energienet is het geheel aan middelen dat nodig is voor het transporteren en distribueren van energie. Het betreft de operationele technologie en omvat de primaire, secundaire, tertiaire en telecom middelen. Het omvat niet de informatietechnologie die nodig is om de netbeheeractiviteiten te ondersteunen.</a:t>
            </a:r>
          </a:p>
          <a:p>
            <a:pPr lvl="1"/>
            <a:r>
              <a:rPr lang="nl-NL" sz="850">
                <a:solidFill>
                  <a:srgbClr val="605B9D"/>
                </a:solidFill>
                <a:latin typeface="Microsoft JhengHei Light"/>
                <a:cs typeface="Calibri Light" panose="020F0302020204030204" pitchFamily="34" charset="0"/>
              </a:rPr>
              <a:t>  </a:t>
            </a:r>
          </a:p>
          <a:p>
            <a:r>
              <a:rPr lang="nl-NL" sz="1050" b="1">
                <a:solidFill>
                  <a:srgbClr val="605B9D"/>
                </a:solidFill>
                <a:latin typeface="Microsoft JhengHei Light"/>
                <a:cs typeface="Calibri Light" panose="020F0302020204030204" pitchFamily="34" charset="0"/>
              </a:rPr>
              <a:t>Wat is een patroon?</a:t>
            </a:r>
          </a:p>
          <a:p>
            <a:pPr lvl="1"/>
            <a:r>
              <a:rPr lang="nl-NL" sz="850">
                <a:solidFill>
                  <a:srgbClr val="605B9D"/>
                </a:solidFill>
                <a:latin typeface="Microsoft JhengHei Light"/>
                <a:cs typeface="Calibri Light" panose="020F0302020204030204" pitchFamily="34" charset="0"/>
              </a:rPr>
              <a:t>Een van te voren vastgestelde componentenconfiguratie.</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B82B39C6-91AD-4A79-B38E-DF784DCCED89}"/>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28</a:t>
            </a:fld>
            <a:endParaRPr lang="en-GB" sz="750">
              <a:solidFill>
                <a:srgbClr val="625D62">
                  <a:tint val="75000"/>
                </a:srgbClr>
              </a:solidFill>
              <a:latin typeface="Arial"/>
            </a:endParaRPr>
          </a:p>
        </p:txBody>
      </p:sp>
    </p:spTree>
    <p:extLst>
      <p:ext uri="{BB962C8B-B14F-4D97-AF65-F5344CB8AC3E}">
        <p14:creationId xmlns:p14="http://schemas.microsoft.com/office/powerpoint/2010/main" val="337409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6</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Wat zijn metingen?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(source: </a:t>
            </a:r>
            <a:r>
              <a:rPr lang="nl-NL" sz="850" err="1">
                <a:solidFill>
                  <a:srgbClr val="605B9D"/>
                </a:solidFill>
                <a:latin typeface="Microsoft JhengHei Light"/>
                <a:cs typeface="Calibri Light" panose="020F0302020204030204" pitchFamily="34" charset="0"/>
              </a:rPr>
              <a:t>wikipedia</a:t>
            </a:r>
            <a:r>
              <a:rPr lang="nl-NL" sz="850">
                <a:solidFill>
                  <a:srgbClr val="605B9D"/>
                </a:solidFill>
                <a:latin typeface="Microsoft JhengHei Light"/>
                <a:cs typeface="Calibri Light" panose="020F0302020204030204" pitchFamily="34" charset="0"/>
              </a:rPr>
              <a:t>) Meten is het uitdrukken van een waargenomen grootheid in een getal met een relevante eenheid die vergeleken kan worden met andere waardes van eenzelfde grootheid. Hiervoor kunnen meetinstrumenten worden gebruikt. Meting is echter niet beperkt tot natuurkundige grootheden, maar strekt zich uit tot een kwantitatieve beschrijving van de gehele werkelijkheid.</a:t>
            </a:r>
            <a:br>
              <a:rPr lang="nl-NL" sz="850">
                <a:solidFill>
                  <a:srgbClr val="605B9D"/>
                </a:solidFill>
                <a:latin typeface="Microsoft JhengHei Light"/>
                <a:cs typeface="Calibri Light" panose="020F0302020204030204" pitchFamily="34" charset="0"/>
              </a:rPr>
            </a:br>
            <a:r>
              <a:rPr lang="nl-NL" sz="850">
                <a:solidFill>
                  <a:srgbClr val="605B9D"/>
                </a:solidFill>
                <a:latin typeface="Microsoft JhengHei Light"/>
                <a:cs typeface="Calibri Light" panose="020F0302020204030204" pitchFamily="34" charset="0"/>
              </a:rPr>
              <a:t>Metingen zijn kwantitatieve waarnemingen: het resultaat wordt in een getalwaarde uitgedrukt, het meetresultaat.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Toelichting: Metingen zijn waardevrij. Interpretatie van de metingen vindt plaats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evenals het beschikbaar stellen van meetresultaten aan derden. Het betreft metingen van de </a:t>
            </a:r>
            <a:r>
              <a:rPr lang="nl-NL" sz="850" err="1">
                <a:solidFill>
                  <a:srgbClr val="605B9D"/>
                </a:solidFill>
                <a:latin typeface="Microsoft JhengHei Light"/>
                <a:cs typeface="Calibri Light" panose="020F0302020204030204" pitchFamily="34" charset="0"/>
              </a:rPr>
              <a:t>throughput</a:t>
            </a:r>
            <a:r>
              <a:rPr lang="nl-NL" sz="850">
                <a:solidFill>
                  <a:srgbClr val="605B9D"/>
                </a:solidFill>
                <a:latin typeface="Microsoft JhengHei Light"/>
                <a:cs typeface="Calibri Light" panose="020F0302020204030204" pitchFamily="34" charset="0"/>
              </a:rPr>
              <a:t> (energiestromen) van de functie (performance) en van de asset (eigenschap (b.v. temperatuur)). Het gebruiken van metingen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(en eventueel verder verwerken/toerekenen, zoals relateren aan een contract, klant of marktpartij)) is geen onderdeel van de </a:t>
            </a:r>
            <a:r>
              <a:rPr lang="nl-NL" sz="850" err="1">
                <a:solidFill>
                  <a:srgbClr val="605B9D"/>
                </a:solidFill>
                <a:latin typeface="Microsoft JhengHei Light"/>
                <a:cs typeface="Calibri Light" panose="020F0302020204030204" pitchFamily="34" charset="0"/>
              </a:rPr>
              <a:t>meetcapability</a:t>
            </a:r>
            <a:r>
              <a:rPr lang="nl-NL" sz="850">
                <a:solidFill>
                  <a:srgbClr val="605B9D"/>
                </a:solidFill>
                <a:latin typeface="Microsoft JhengHei Light"/>
                <a:cs typeface="Calibri Light" panose="020F0302020204030204" pitchFamily="34" charset="0"/>
              </a:rPr>
              <a:t> maar onderdeel van desbetreffende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a:t>
            </a:r>
          </a:p>
          <a:p>
            <a:pPr lvl="1">
              <a:defRPr/>
            </a:pPr>
            <a:endParaRPr lang="nl-NL" sz="825">
              <a:latin typeface="Microsoft JhengHei Light" panose="020B0304030504040204" pitchFamily="34" charset="-120"/>
              <a:ea typeface="Microsoft JhengHei Light" panose="020B0304030504040204" pitchFamily="34" charset="-120"/>
            </a:endParaRPr>
          </a:p>
          <a:p>
            <a:pPr lvl="0">
              <a:defRPr/>
            </a:pPr>
            <a:r>
              <a:rPr lang="nl-NL" sz="1050" b="1">
                <a:solidFill>
                  <a:srgbClr val="605B9D"/>
                </a:solidFill>
                <a:latin typeface="Microsoft JhengHei Light"/>
                <a:cs typeface="Calibri Light" panose="020F0302020204030204" pitchFamily="34" charset="0"/>
              </a:rPr>
              <a:t>Wat is inkomstenverlies?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Inkomstenverlies zijn prestatie die zijn geleverd waarvoor geen inkomsten zijn ontvangen terwijl de netbeheerder hier wel recht op heeft. Bijvoorbeeld: technisch netverlies, administratief netverlies door proces- en data-kwaliteit, dubieuze debiteuren, </a:t>
            </a:r>
            <a:r>
              <a:rPr lang="nl-NL" sz="850" err="1">
                <a:solidFill>
                  <a:srgbClr val="605B9D"/>
                </a:solidFill>
                <a:latin typeface="Microsoft JhengHei Light"/>
                <a:cs typeface="Calibri Light" panose="020F0302020204030204" pitchFamily="34" charset="0"/>
              </a:rPr>
              <a:t>contractloos</a:t>
            </a:r>
            <a:r>
              <a:rPr lang="nl-NL" sz="850">
                <a:solidFill>
                  <a:srgbClr val="605B9D"/>
                </a:solidFill>
                <a:latin typeface="Microsoft JhengHei Light"/>
                <a:cs typeface="Calibri Light" panose="020F0302020204030204" pitchFamily="34" charset="0"/>
              </a:rPr>
              <a:t> en fraude.</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a:defRPr/>
            </a:pPr>
            <a:r>
              <a:rPr lang="nl-NL" sz="1050" b="1">
                <a:solidFill>
                  <a:srgbClr val="605B9D"/>
                </a:solidFill>
                <a:latin typeface="Microsoft JhengHei Light"/>
                <a:cs typeface="Calibri Light" panose="020F0302020204030204" pitchFamily="34" charset="0"/>
              </a:rPr>
              <a:t>Wat zijn contractaanpassingen?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betreffen aanpassingen op verzoek van de klant, door verhuizingen van klanten en door wijziging van marktrollen op de aansluiting ((b.v. SVEL processen (switchen, verhuizen, einde leverantie), als ook het administratief aan/uitzetten van de meter).</a:t>
            </a:r>
          </a:p>
          <a:p>
            <a:pPr lvl="1">
              <a:defRPr/>
            </a:pPr>
            <a:endParaRPr lang="nl-NL" sz="825">
              <a:latin typeface="Microsoft JhengHei Light" panose="020B0304030504040204" pitchFamily="34" charset="-120"/>
              <a:ea typeface="Microsoft JhengHei Light" panose="020B0304030504040204" pitchFamily="34" charset="-120"/>
            </a:endParaRPr>
          </a:p>
          <a:p>
            <a:pPr>
              <a:defRPr/>
            </a:pPr>
            <a:r>
              <a:rPr lang="nl-NL" sz="1050" b="1">
                <a:solidFill>
                  <a:srgbClr val="605B9D"/>
                </a:solidFill>
                <a:latin typeface="Microsoft JhengHei Light"/>
                <a:cs typeface="Calibri Light" panose="020F0302020204030204" pitchFamily="34" charset="0"/>
              </a:rPr>
              <a:t>Welke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omvat het monitoren en bijsturen van werkzaamheden?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betreft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5.2.3 Coördineren van werkzaamheden.</a:t>
            </a:r>
          </a:p>
        </p:txBody>
      </p:sp>
      <p:pic>
        <p:nvPicPr>
          <p:cNvPr id="6" name="Afbeelding 5">
            <a:extLst>
              <a:ext uri="{FF2B5EF4-FFF2-40B4-BE49-F238E27FC236}">
                <a16:creationId xmlns:a16="http://schemas.microsoft.com/office/drawing/2014/main" id="{79151679-9B87-4974-88F9-568695A886B7}"/>
              </a:ext>
            </a:extLst>
          </p:cNvPr>
          <p:cNvPicPr>
            <a:picLocks noChangeAspect="1"/>
          </p:cNvPicPr>
          <p:nvPr/>
        </p:nvPicPr>
        <p:blipFill>
          <a:blip r:embed="rId2"/>
          <a:stretch>
            <a:fillRect/>
          </a:stretch>
        </p:blipFill>
        <p:spPr>
          <a:xfrm>
            <a:off x="7425595" y="144534"/>
            <a:ext cx="1319420" cy="359100"/>
          </a:xfrm>
          <a:prstGeom prst="rect">
            <a:avLst/>
          </a:prstGeom>
        </p:spPr>
      </p:pic>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29</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0128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agon 42">
            <a:extLst>
              <a:ext uri="{FF2B5EF4-FFF2-40B4-BE49-F238E27FC236}">
                <a16:creationId xmlns:a16="http://schemas.microsoft.com/office/drawing/2014/main" id="{AD216BD6-9C0B-4486-859B-77582822FCAB}"/>
              </a:ext>
            </a:extLst>
          </p:cNvPr>
          <p:cNvSpPr/>
          <p:nvPr/>
        </p:nvSpPr>
        <p:spPr>
          <a:xfrm flipH="1">
            <a:off x="3050522" y="2990277"/>
            <a:ext cx="2214179" cy="553024"/>
          </a:xfrm>
          <a:prstGeom prst="homePlate">
            <a:avLst/>
          </a:prstGeom>
          <a:solidFill>
            <a:srgbClr val="BA8EB8"/>
          </a:solidFill>
          <a:ln w="12700" cap="flat" cmpd="sng" algn="ctr">
            <a:noFill/>
            <a:prstDash val="solid"/>
            <a:miter lim="800000"/>
          </a:ln>
          <a:effectLst/>
        </p:spPr>
        <p:txBody>
          <a:bodyPr rtlCol="0" anchor="ctr"/>
          <a:lstStyle/>
          <a:p>
            <a:pPr>
              <a:defRPr/>
            </a:pPr>
            <a:r>
              <a:rPr lang="en-US" sz="2100" kern="0">
                <a:solidFill>
                  <a:prstClr val="white"/>
                </a:solidFill>
                <a:latin typeface="Calibri" panose="020F0502020204030204"/>
              </a:rPr>
              <a:t>4. </a:t>
            </a:r>
            <a:r>
              <a:rPr lang="en-US" sz="2100" b="1" spc="-113">
                <a:solidFill>
                  <a:prstClr val="white"/>
                </a:solidFill>
                <a:latin typeface="Calibri" panose="020F0502020204030204"/>
              </a:rPr>
              <a:t>FAQ</a:t>
            </a:r>
          </a:p>
        </p:txBody>
      </p:sp>
      <p:grpSp>
        <p:nvGrpSpPr>
          <p:cNvPr id="34" name="Groep 33">
            <a:extLst>
              <a:ext uri="{FF2B5EF4-FFF2-40B4-BE49-F238E27FC236}">
                <a16:creationId xmlns:a16="http://schemas.microsoft.com/office/drawing/2014/main" id="{4C8EC524-AEA5-4EF2-B4D9-A8F446791E9D}"/>
              </a:ext>
            </a:extLst>
          </p:cNvPr>
          <p:cNvGrpSpPr/>
          <p:nvPr/>
        </p:nvGrpSpPr>
        <p:grpSpPr>
          <a:xfrm>
            <a:off x="4821260" y="2375569"/>
            <a:ext cx="3538577" cy="1972022"/>
            <a:chOff x="6536267" y="3909871"/>
            <a:chExt cx="4718103" cy="2629362"/>
          </a:xfrm>
        </p:grpSpPr>
        <p:sp>
          <p:nvSpPr>
            <p:cNvPr id="35" name="Vrije vorm: vorm 34">
              <a:extLst>
                <a:ext uri="{FF2B5EF4-FFF2-40B4-BE49-F238E27FC236}">
                  <a16:creationId xmlns:a16="http://schemas.microsoft.com/office/drawing/2014/main" id="{1046428F-3DAD-463A-8787-902FBD38A600}"/>
                </a:ext>
              </a:extLst>
            </p:cNvPr>
            <p:cNvSpPr/>
            <p:nvPr/>
          </p:nvSpPr>
          <p:spPr>
            <a:xfrm>
              <a:off x="6536267" y="4727787"/>
              <a:ext cx="2357120"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57119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7119 w 2357120"/>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120" h="1808480">
                  <a:moveTo>
                    <a:pt x="2357119" y="785706"/>
                  </a:moveTo>
                  <a:lnTo>
                    <a:pt x="575733" y="0"/>
                  </a:lnTo>
                  <a:lnTo>
                    <a:pt x="0" y="745066"/>
                  </a:lnTo>
                  <a:lnTo>
                    <a:pt x="2357120" y="1808480"/>
                  </a:lnTo>
                  <a:cubicBezTo>
                    <a:pt x="2357120" y="1467555"/>
                    <a:pt x="2357119" y="1126631"/>
                    <a:pt x="2357119" y="785706"/>
                  </a:cubicBezTo>
                  <a:close/>
                </a:path>
              </a:pathLst>
            </a:custGeom>
            <a:solidFill>
              <a:srgbClr val="814E7E"/>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6" name="Vrije vorm: vorm 35">
              <a:extLst>
                <a:ext uri="{FF2B5EF4-FFF2-40B4-BE49-F238E27FC236}">
                  <a16:creationId xmlns:a16="http://schemas.microsoft.com/office/drawing/2014/main" id="{BDEB7600-E214-4BDE-8C6B-9665225938D8}"/>
                </a:ext>
              </a:extLst>
            </p:cNvPr>
            <p:cNvSpPr/>
            <p:nvPr/>
          </p:nvSpPr>
          <p:spPr>
            <a:xfrm flipH="1">
              <a:off x="8883704" y="4730753"/>
              <a:ext cx="2370666"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70666 w 2370666"/>
                <a:gd name="connsiteY0" fmla="*/ 785706 h 1808480"/>
                <a:gd name="connsiteX1" fmla="*/ 575733 w 2370666"/>
                <a:gd name="connsiteY1" fmla="*/ 0 h 1808480"/>
                <a:gd name="connsiteX2" fmla="*/ 0 w 2370666"/>
                <a:gd name="connsiteY2" fmla="*/ 745066 h 1808480"/>
                <a:gd name="connsiteX3" fmla="*/ 2357120 w 2370666"/>
                <a:gd name="connsiteY3" fmla="*/ 1808480 h 1808480"/>
                <a:gd name="connsiteX4" fmla="*/ 2370666 w 2370666"/>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6" h="1808480">
                  <a:moveTo>
                    <a:pt x="2370666" y="785706"/>
                  </a:moveTo>
                  <a:lnTo>
                    <a:pt x="575733" y="0"/>
                  </a:lnTo>
                  <a:lnTo>
                    <a:pt x="0" y="745066"/>
                  </a:lnTo>
                  <a:lnTo>
                    <a:pt x="2357120" y="1808480"/>
                  </a:lnTo>
                  <a:lnTo>
                    <a:pt x="2370666" y="785706"/>
                  </a:lnTo>
                  <a:close/>
                </a:path>
              </a:pathLst>
            </a:custGeom>
            <a:solidFill>
              <a:srgbClr val="BA8EB8"/>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7" name="Ruit 36">
              <a:extLst>
                <a:ext uri="{FF2B5EF4-FFF2-40B4-BE49-F238E27FC236}">
                  <a16:creationId xmlns:a16="http://schemas.microsoft.com/office/drawing/2014/main" id="{4005D99B-B22F-46FA-914B-BBE934292AFA}"/>
                </a:ext>
              </a:extLst>
            </p:cNvPr>
            <p:cNvSpPr/>
            <p:nvPr/>
          </p:nvSpPr>
          <p:spPr>
            <a:xfrm>
              <a:off x="7091681" y="3909871"/>
              <a:ext cx="3603412" cy="1623074"/>
            </a:xfrm>
            <a:prstGeom prst="diamond">
              <a:avLst/>
            </a:prstGeom>
            <a:solidFill>
              <a:srgbClr val="45214C"/>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grpSp>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Inhoudsopgave</a:t>
            </a:r>
          </a:p>
        </p:txBody>
      </p:sp>
      <p:sp>
        <p:nvSpPr>
          <p:cNvPr id="6" name="Pentagon 40">
            <a:extLst>
              <a:ext uri="{FF2B5EF4-FFF2-40B4-BE49-F238E27FC236}">
                <a16:creationId xmlns:a16="http://schemas.microsoft.com/office/drawing/2014/main" id="{0CCDB484-6179-43D4-BCC1-C48D202A1D4C}"/>
              </a:ext>
            </a:extLst>
          </p:cNvPr>
          <p:cNvSpPr/>
          <p:nvPr/>
        </p:nvSpPr>
        <p:spPr>
          <a:xfrm flipH="1">
            <a:off x="4593507" y="1245527"/>
            <a:ext cx="2002781" cy="517229"/>
          </a:xfrm>
          <a:prstGeom prst="homePlate">
            <a:avLst/>
          </a:prstGeom>
          <a:solidFill>
            <a:srgbClr val="F3D400"/>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 name="Pentagon 41">
            <a:extLst>
              <a:ext uri="{FF2B5EF4-FFF2-40B4-BE49-F238E27FC236}">
                <a16:creationId xmlns:a16="http://schemas.microsoft.com/office/drawing/2014/main" id="{93E39CD8-7AAC-400F-834F-E2BDDEEFCDDD}"/>
              </a:ext>
            </a:extLst>
          </p:cNvPr>
          <p:cNvSpPr/>
          <p:nvPr/>
        </p:nvSpPr>
        <p:spPr>
          <a:xfrm flipH="1">
            <a:off x="4027779" y="1817027"/>
            <a:ext cx="2214179" cy="547134"/>
          </a:xfrm>
          <a:prstGeom prst="homePlate">
            <a:avLst/>
          </a:prstGeom>
          <a:solidFill>
            <a:srgbClr val="7BB21B"/>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0" name="Pentagon 42">
            <a:extLst>
              <a:ext uri="{FF2B5EF4-FFF2-40B4-BE49-F238E27FC236}">
                <a16:creationId xmlns:a16="http://schemas.microsoft.com/office/drawing/2014/main" id="{3CB74081-A6F7-4E66-A4A8-1827916075CB}"/>
              </a:ext>
            </a:extLst>
          </p:cNvPr>
          <p:cNvSpPr/>
          <p:nvPr/>
        </p:nvSpPr>
        <p:spPr>
          <a:xfrm flipH="1">
            <a:off x="3690235" y="2426283"/>
            <a:ext cx="2214179" cy="487294"/>
          </a:xfrm>
          <a:prstGeom prst="homePlate">
            <a:avLst/>
          </a:prstGeom>
          <a:solidFill>
            <a:srgbClr val="0095C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nvGrpSpPr>
          <p:cNvPr id="11" name="Group 58">
            <a:extLst>
              <a:ext uri="{FF2B5EF4-FFF2-40B4-BE49-F238E27FC236}">
                <a16:creationId xmlns:a16="http://schemas.microsoft.com/office/drawing/2014/main" id="{5AB83468-F843-4C51-9B27-5F9C0435FDC1}"/>
              </a:ext>
            </a:extLst>
          </p:cNvPr>
          <p:cNvGrpSpPr/>
          <p:nvPr/>
        </p:nvGrpSpPr>
        <p:grpSpPr>
          <a:xfrm>
            <a:off x="5297170" y="2228443"/>
            <a:ext cx="2615513" cy="1254506"/>
            <a:chOff x="5329238" y="2790825"/>
            <a:chExt cx="2651125" cy="1271588"/>
          </a:xfrm>
        </p:grpSpPr>
        <p:sp>
          <p:nvSpPr>
            <p:cNvPr id="12" name="Freeform 6">
              <a:extLst>
                <a:ext uri="{FF2B5EF4-FFF2-40B4-BE49-F238E27FC236}">
                  <a16:creationId xmlns:a16="http://schemas.microsoft.com/office/drawing/2014/main" id="{7341E61A-A2FF-4FB4-A40D-5EA72FB53229}"/>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0095CD">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3" name="Freeform 11">
              <a:extLst>
                <a:ext uri="{FF2B5EF4-FFF2-40B4-BE49-F238E27FC236}">
                  <a16:creationId xmlns:a16="http://schemas.microsoft.com/office/drawing/2014/main" id="{B61F8373-FB02-4406-8712-B77879FA2558}"/>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0095CD"/>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4" name="Freeform 12">
              <a:extLst>
                <a:ext uri="{FF2B5EF4-FFF2-40B4-BE49-F238E27FC236}">
                  <a16:creationId xmlns:a16="http://schemas.microsoft.com/office/drawing/2014/main" id="{43CBC41B-2342-47DF-A45B-44BDC013D157}"/>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rgbClr val="0095CD">
                <a:lumMod val="75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5" name="Group 57">
            <a:extLst>
              <a:ext uri="{FF2B5EF4-FFF2-40B4-BE49-F238E27FC236}">
                <a16:creationId xmlns:a16="http://schemas.microsoft.com/office/drawing/2014/main" id="{CA68FB99-7829-439E-9DFF-C07316FB66BB}"/>
              </a:ext>
            </a:extLst>
          </p:cNvPr>
          <p:cNvGrpSpPr/>
          <p:nvPr/>
        </p:nvGrpSpPr>
        <p:grpSpPr>
          <a:xfrm>
            <a:off x="5723172" y="1742927"/>
            <a:ext cx="1758815" cy="869227"/>
            <a:chOff x="5761038" y="2298700"/>
            <a:chExt cx="1782762" cy="881063"/>
          </a:xfrm>
        </p:grpSpPr>
        <p:sp>
          <p:nvSpPr>
            <p:cNvPr id="16" name="Freeform 5">
              <a:extLst>
                <a:ext uri="{FF2B5EF4-FFF2-40B4-BE49-F238E27FC236}">
                  <a16:creationId xmlns:a16="http://schemas.microsoft.com/office/drawing/2014/main" id="{D828BB0B-CACF-4B53-A1CE-3642E4BF3F7B}"/>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7" name="Freeform 9">
              <a:extLst>
                <a:ext uri="{FF2B5EF4-FFF2-40B4-BE49-F238E27FC236}">
                  <a16:creationId xmlns:a16="http://schemas.microsoft.com/office/drawing/2014/main" id="{B753E8CC-BDDE-4976-ACAF-AF26FB1A6164}"/>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5C8614"/>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8" name="Freeform 10">
              <a:extLst>
                <a:ext uri="{FF2B5EF4-FFF2-40B4-BE49-F238E27FC236}">
                  <a16:creationId xmlns:a16="http://schemas.microsoft.com/office/drawing/2014/main" id="{945B39EF-A8D7-4735-BCD8-F688972BA123}"/>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rgbClr val="7BB21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9" name="Group 56">
            <a:extLst>
              <a:ext uri="{FF2B5EF4-FFF2-40B4-BE49-F238E27FC236}">
                <a16:creationId xmlns:a16="http://schemas.microsoft.com/office/drawing/2014/main" id="{2498FFF9-DCAE-4F7E-91A8-7C4E6CFE24D8}"/>
              </a:ext>
            </a:extLst>
          </p:cNvPr>
          <p:cNvGrpSpPr/>
          <p:nvPr/>
        </p:nvGrpSpPr>
        <p:grpSpPr>
          <a:xfrm>
            <a:off x="6191462" y="1238621"/>
            <a:ext cx="803449" cy="584183"/>
            <a:chOff x="6235700" y="1787525"/>
            <a:chExt cx="814388" cy="592138"/>
          </a:xfrm>
        </p:grpSpPr>
        <p:sp>
          <p:nvSpPr>
            <p:cNvPr id="20" name="Freeform 7">
              <a:extLst>
                <a:ext uri="{FF2B5EF4-FFF2-40B4-BE49-F238E27FC236}">
                  <a16:creationId xmlns:a16="http://schemas.microsoft.com/office/drawing/2014/main" id="{F7C3EBE4-ACDF-4B2D-AD7C-D42F9651968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F3D4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21" name="Freeform 8">
              <a:extLst>
                <a:ext uri="{FF2B5EF4-FFF2-40B4-BE49-F238E27FC236}">
                  <a16:creationId xmlns:a16="http://schemas.microsoft.com/office/drawing/2014/main" id="{A0AF15AB-A0A0-4944-9B43-EBA0DE3499AE}"/>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sp>
        <p:nvSpPr>
          <p:cNvPr id="22" name="Text Placeholder 3">
            <a:extLst>
              <a:ext uri="{FF2B5EF4-FFF2-40B4-BE49-F238E27FC236}">
                <a16:creationId xmlns:a16="http://schemas.microsoft.com/office/drawing/2014/main" id="{69642D29-2075-49F4-9CA9-0EEF3244DCF8}"/>
              </a:ext>
            </a:extLst>
          </p:cNvPr>
          <p:cNvSpPr txBox="1">
            <a:spLocks/>
          </p:cNvSpPr>
          <p:nvPr/>
        </p:nvSpPr>
        <p:spPr>
          <a:xfrm>
            <a:off x="4802763" y="1342564"/>
            <a:ext cx="688907"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1. WAT</a:t>
            </a:r>
          </a:p>
        </p:txBody>
      </p:sp>
      <p:sp>
        <p:nvSpPr>
          <p:cNvPr id="23" name="Text Placeholder 3">
            <a:extLst>
              <a:ext uri="{FF2B5EF4-FFF2-40B4-BE49-F238E27FC236}">
                <a16:creationId xmlns:a16="http://schemas.microsoft.com/office/drawing/2014/main" id="{63F79376-7D6E-46DA-B590-4039867D99FF}"/>
              </a:ext>
            </a:extLst>
          </p:cNvPr>
          <p:cNvSpPr txBox="1">
            <a:spLocks/>
          </p:cNvSpPr>
          <p:nvPr/>
        </p:nvSpPr>
        <p:spPr>
          <a:xfrm>
            <a:off x="4351639" y="1929018"/>
            <a:ext cx="1333250"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2. WAARMEE</a:t>
            </a:r>
          </a:p>
        </p:txBody>
      </p:sp>
      <p:sp>
        <p:nvSpPr>
          <p:cNvPr id="24" name="Text Placeholder 3">
            <a:extLst>
              <a:ext uri="{FF2B5EF4-FFF2-40B4-BE49-F238E27FC236}">
                <a16:creationId xmlns:a16="http://schemas.microsoft.com/office/drawing/2014/main" id="{A2F69AFC-6D06-433D-8125-5A90E01B30A1}"/>
              </a:ext>
            </a:extLst>
          </p:cNvPr>
          <p:cNvSpPr txBox="1">
            <a:spLocks/>
          </p:cNvSpPr>
          <p:nvPr/>
        </p:nvSpPr>
        <p:spPr>
          <a:xfrm>
            <a:off x="3900515" y="2508353"/>
            <a:ext cx="1150571"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3. WAARDE</a:t>
            </a:r>
          </a:p>
        </p:txBody>
      </p:sp>
      <p:grpSp>
        <p:nvGrpSpPr>
          <p:cNvPr id="25" name="Group 58">
            <a:extLst>
              <a:ext uri="{FF2B5EF4-FFF2-40B4-BE49-F238E27FC236}">
                <a16:creationId xmlns:a16="http://schemas.microsoft.com/office/drawing/2014/main" id="{01CC7114-0054-490D-ABFE-E9ACDE9E2CB9}"/>
              </a:ext>
            </a:extLst>
          </p:cNvPr>
          <p:cNvGrpSpPr/>
          <p:nvPr/>
        </p:nvGrpSpPr>
        <p:grpSpPr>
          <a:xfrm>
            <a:off x="1098399" y="1212770"/>
            <a:ext cx="3139792" cy="444246"/>
            <a:chOff x="838200" y="2205427"/>
            <a:chExt cx="4186389" cy="592327"/>
          </a:xfrm>
        </p:grpSpPr>
        <p:sp>
          <p:nvSpPr>
            <p:cNvPr id="26" name="Rectangle 1436">
              <a:extLst>
                <a:ext uri="{FF2B5EF4-FFF2-40B4-BE49-F238E27FC236}">
                  <a16:creationId xmlns:a16="http://schemas.microsoft.com/office/drawing/2014/main" id="{34B77CCB-F193-400B-9C9E-CD9BF9FBAB23}"/>
                </a:ext>
              </a:extLst>
            </p:cNvPr>
            <p:cNvSpPr>
              <a:spLocks noChangeArrowheads="1"/>
            </p:cNvSpPr>
            <p:nvPr/>
          </p:nvSpPr>
          <p:spPr bwMode="auto">
            <a:xfrm>
              <a:off x="1771963" y="2205427"/>
              <a:ext cx="3252626"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F17C3F"/>
                  </a:solidFill>
                  <a:latin typeface="Calibri" panose="020F0502020204030204"/>
                </a:rPr>
                <a:t>1. Wat is het </a:t>
              </a:r>
              <a:r>
                <a:rPr lang="en-US" sz="1013" err="1">
                  <a:solidFill>
                    <a:srgbClr val="F17C3F"/>
                  </a:solidFill>
                  <a:latin typeface="Calibri" panose="020F0502020204030204"/>
                </a:rPr>
                <a:t>Nbility</a:t>
              </a:r>
              <a:r>
                <a:rPr lang="en-US" sz="1013">
                  <a:solidFill>
                    <a:srgbClr val="F17C3F"/>
                  </a:solidFill>
                  <a:latin typeface="Calibri" panose="020F0502020204030204"/>
                </a:rPr>
                <a:t> model </a:t>
              </a:r>
            </a:p>
          </p:txBody>
        </p:sp>
        <p:sp>
          <p:nvSpPr>
            <p:cNvPr id="27" name="Content Placeholder 2">
              <a:extLst>
                <a:ext uri="{FF2B5EF4-FFF2-40B4-BE49-F238E27FC236}">
                  <a16:creationId xmlns:a16="http://schemas.microsoft.com/office/drawing/2014/main" id="{0C20F112-0FE9-4D59-BDE8-22337E03EAAD}"/>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Inleiding</a:t>
              </a:r>
              <a:r>
                <a:rPr lang="en-US" sz="900">
                  <a:solidFill>
                    <a:srgbClr val="8C9CA6"/>
                  </a:solidFill>
                  <a:latin typeface="Calibri" panose="020F0502020204030204"/>
                </a:rPr>
                <a:t> </a:t>
              </a:r>
              <a:r>
                <a:rPr lang="en-US" sz="900" err="1">
                  <a:solidFill>
                    <a:srgbClr val="8C9CA6"/>
                  </a:solidFill>
                  <a:latin typeface="Calibri" panose="020F0502020204030204"/>
                </a:rPr>
                <a:t>naar</a:t>
              </a:r>
              <a:r>
                <a:rPr lang="en-US" sz="900">
                  <a:solidFill>
                    <a:srgbClr val="8C9CA6"/>
                  </a:solidFill>
                  <a:latin typeface="Calibri" panose="020F0502020204030204"/>
                </a:rPr>
                <a:t> wat het </a:t>
              </a:r>
              <a:r>
                <a:rPr lang="en-US" sz="900" err="1">
                  <a:solidFill>
                    <a:srgbClr val="8C9CA6"/>
                  </a:solidFill>
                  <a:latin typeface="Calibri" panose="020F0502020204030204"/>
                </a:rPr>
                <a:t>Netbeheer</a:t>
              </a:r>
              <a:r>
                <a:rPr lang="en-US" sz="900">
                  <a:solidFill>
                    <a:srgbClr val="8C9CA6"/>
                  </a:solidFill>
                  <a:latin typeface="Calibri" panose="020F0502020204030204"/>
                </a:rPr>
                <a:t> Business </a:t>
              </a:r>
              <a:r>
                <a:rPr lang="en-US" sz="900" err="1">
                  <a:solidFill>
                    <a:srgbClr val="8C9CA6"/>
                  </a:solidFill>
                  <a:latin typeface="Calibri" panose="020F0502020204030204"/>
                </a:rPr>
                <a:t>capabILITY</a:t>
              </a:r>
              <a:r>
                <a:rPr lang="en-US" sz="900">
                  <a:solidFill>
                    <a:srgbClr val="8C9CA6"/>
                  </a:solidFill>
                  <a:latin typeface="Calibri" panose="020F0502020204030204"/>
                </a:rPr>
                <a:t> model is</a:t>
              </a:r>
            </a:p>
          </p:txBody>
        </p:sp>
      </p:grpSp>
      <p:grpSp>
        <p:nvGrpSpPr>
          <p:cNvPr id="28" name="Group 59">
            <a:extLst>
              <a:ext uri="{FF2B5EF4-FFF2-40B4-BE49-F238E27FC236}">
                <a16:creationId xmlns:a16="http://schemas.microsoft.com/office/drawing/2014/main" id="{294621DA-FC95-4834-B05F-90A6DA097EF2}"/>
              </a:ext>
            </a:extLst>
          </p:cNvPr>
          <p:cNvGrpSpPr/>
          <p:nvPr/>
        </p:nvGrpSpPr>
        <p:grpSpPr>
          <a:xfrm>
            <a:off x="711013" y="1795663"/>
            <a:ext cx="3047069" cy="582746"/>
            <a:chOff x="961830" y="2205427"/>
            <a:chExt cx="4062758" cy="776994"/>
          </a:xfrm>
        </p:grpSpPr>
        <p:sp>
          <p:nvSpPr>
            <p:cNvPr id="29" name="Rectangle 1436">
              <a:extLst>
                <a:ext uri="{FF2B5EF4-FFF2-40B4-BE49-F238E27FC236}">
                  <a16:creationId xmlns:a16="http://schemas.microsoft.com/office/drawing/2014/main" id="{975335CF-983A-40E8-A062-A60A9D1C51A1}"/>
                </a:ext>
              </a:extLst>
            </p:cNvPr>
            <p:cNvSpPr>
              <a:spLocks noChangeArrowheads="1"/>
            </p:cNvSpPr>
            <p:nvPr/>
          </p:nvSpPr>
          <p:spPr bwMode="auto">
            <a:xfrm>
              <a:off x="1693613" y="2205427"/>
              <a:ext cx="3330975"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8C44"/>
                  </a:solidFill>
                  <a:latin typeface="Calibri" panose="020F0502020204030204"/>
                </a:rPr>
                <a:t>2. </a:t>
              </a:r>
              <a:r>
                <a:rPr lang="en-US" sz="1013" err="1">
                  <a:solidFill>
                    <a:srgbClr val="008C44"/>
                  </a:solidFill>
                  <a:latin typeface="Calibri" panose="020F0502020204030204"/>
                </a:rPr>
                <a:t>Waarmee</a:t>
              </a:r>
              <a:r>
                <a:rPr lang="en-US" sz="1013">
                  <a:solidFill>
                    <a:srgbClr val="008C44"/>
                  </a:solidFill>
                  <a:latin typeface="Calibri" panose="020F0502020204030204"/>
                </a:rPr>
                <a:t> is het model </a:t>
              </a:r>
              <a:r>
                <a:rPr lang="en-US" sz="1013" err="1">
                  <a:solidFill>
                    <a:srgbClr val="008C44"/>
                  </a:solidFill>
                  <a:latin typeface="Calibri" panose="020F0502020204030204"/>
                </a:rPr>
                <a:t>gevuld</a:t>
              </a:r>
              <a:endParaRPr lang="en-US" sz="1013">
                <a:solidFill>
                  <a:srgbClr val="008C44"/>
                </a:solidFill>
                <a:latin typeface="Calibri" panose="020F0502020204030204"/>
              </a:endParaRPr>
            </a:p>
          </p:txBody>
        </p:sp>
        <p:sp>
          <p:nvSpPr>
            <p:cNvPr id="30" name="Content Placeholder 2">
              <a:extLst>
                <a:ext uri="{FF2B5EF4-FFF2-40B4-BE49-F238E27FC236}">
                  <a16:creationId xmlns:a16="http://schemas.microsoft.com/office/drawing/2014/main" id="{B90CA3C2-2030-4194-A001-07560F58B87B}"/>
                </a:ext>
              </a:extLst>
            </p:cNvPr>
            <p:cNvSpPr txBox="1">
              <a:spLocks/>
            </p:cNvSpPr>
            <p:nvPr/>
          </p:nvSpPr>
          <p:spPr>
            <a:xfrm>
              <a:off x="961830" y="2520756"/>
              <a:ext cx="406275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Toelichting</a:t>
              </a:r>
              <a:r>
                <a:rPr lang="en-US" sz="900">
                  <a:solidFill>
                    <a:srgbClr val="8C9CA6"/>
                  </a:solidFill>
                  <a:latin typeface="Calibri" panose="020F0502020204030204"/>
                </a:rPr>
                <a:t> hoe het </a:t>
              </a:r>
              <a:r>
                <a:rPr lang="en-US" sz="900" err="1">
                  <a:solidFill>
                    <a:srgbClr val="8C9CA6"/>
                  </a:solidFill>
                  <a:latin typeface="Calibri" panose="020F0502020204030204"/>
                </a:rPr>
                <a:t>NBility</a:t>
              </a:r>
              <a:r>
                <a:rPr lang="en-US" sz="900">
                  <a:solidFill>
                    <a:srgbClr val="8C9CA6"/>
                  </a:solidFill>
                  <a:latin typeface="Calibri" panose="020F0502020204030204"/>
                </a:rPr>
                <a:t> model is </a:t>
              </a:r>
              <a:r>
                <a:rPr lang="en-US" sz="900" err="1">
                  <a:solidFill>
                    <a:srgbClr val="8C9CA6"/>
                  </a:solidFill>
                  <a:latin typeface="Calibri" panose="020F0502020204030204"/>
                </a:rPr>
                <a:t>opgebouwd</a:t>
              </a:r>
              <a:r>
                <a:rPr lang="en-US" sz="900">
                  <a:solidFill>
                    <a:srgbClr val="8C9CA6"/>
                  </a:solidFill>
                  <a:latin typeface="Calibri" panose="020F0502020204030204"/>
                </a:rPr>
                <a:t> </a:t>
              </a:r>
              <a:r>
                <a:rPr lang="en-US" sz="900" err="1">
                  <a:solidFill>
                    <a:srgbClr val="8C9CA6"/>
                  </a:solidFill>
                  <a:latin typeface="Calibri" panose="020F0502020204030204"/>
                </a:rPr>
                <a:t>uit</a:t>
              </a:r>
              <a:r>
                <a:rPr lang="en-US" sz="900">
                  <a:solidFill>
                    <a:srgbClr val="8C9CA6"/>
                  </a:solidFill>
                  <a:latin typeface="Calibri" panose="020F0502020204030204"/>
                </a:rPr>
                <a:t> capabilities, </a:t>
              </a:r>
              <a:r>
                <a:rPr lang="en-US" sz="900" err="1">
                  <a:solidFill>
                    <a:srgbClr val="8C9CA6"/>
                  </a:solidFill>
                  <a:latin typeface="Calibri" panose="020F0502020204030204"/>
                </a:rPr>
                <a:t>waardestromen</a:t>
              </a:r>
              <a:r>
                <a:rPr lang="en-US" sz="900">
                  <a:solidFill>
                    <a:srgbClr val="8C9CA6"/>
                  </a:solidFill>
                  <a:latin typeface="Calibri" panose="020F0502020204030204"/>
                </a:rPr>
                <a:t> en business </a:t>
              </a:r>
              <a:r>
                <a:rPr lang="en-US" sz="900" err="1">
                  <a:solidFill>
                    <a:srgbClr val="8C9CA6"/>
                  </a:solidFill>
                  <a:latin typeface="Calibri" panose="020F0502020204030204"/>
                </a:rPr>
                <a:t>objecten</a:t>
              </a:r>
              <a:r>
                <a:rPr lang="en-US" sz="900">
                  <a:solidFill>
                    <a:srgbClr val="8C9CA6"/>
                  </a:solidFill>
                  <a:latin typeface="Calibri" panose="020F0502020204030204"/>
                </a:rPr>
                <a:t>*</a:t>
              </a:r>
            </a:p>
          </p:txBody>
        </p:sp>
      </p:grpSp>
      <p:grpSp>
        <p:nvGrpSpPr>
          <p:cNvPr id="31" name="Group 62">
            <a:extLst>
              <a:ext uri="{FF2B5EF4-FFF2-40B4-BE49-F238E27FC236}">
                <a16:creationId xmlns:a16="http://schemas.microsoft.com/office/drawing/2014/main" id="{29492364-F68A-452D-BFF8-F4D1A2A34C9C}"/>
              </a:ext>
            </a:extLst>
          </p:cNvPr>
          <p:cNvGrpSpPr/>
          <p:nvPr/>
        </p:nvGrpSpPr>
        <p:grpSpPr>
          <a:xfrm>
            <a:off x="138183" y="2378558"/>
            <a:ext cx="3139792" cy="582746"/>
            <a:chOff x="838200" y="2205427"/>
            <a:chExt cx="4186389" cy="776994"/>
          </a:xfrm>
        </p:grpSpPr>
        <p:sp>
          <p:nvSpPr>
            <p:cNvPr id="32" name="Rectangle 1436">
              <a:extLst>
                <a:ext uri="{FF2B5EF4-FFF2-40B4-BE49-F238E27FC236}">
                  <a16:creationId xmlns:a16="http://schemas.microsoft.com/office/drawing/2014/main" id="{2B8D82FB-E5E0-4CF3-8216-02E9FF9EB805}"/>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95CD"/>
                  </a:solidFill>
                  <a:latin typeface="Calibri" panose="020F0502020204030204"/>
                </a:rPr>
                <a:t>3. Wat is de </a:t>
              </a:r>
              <a:r>
                <a:rPr lang="en-US" sz="1013" err="1">
                  <a:solidFill>
                    <a:srgbClr val="0095CD"/>
                  </a:solidFill>
                  <a:latin typeface="Calibri" panose="020F0502020204030204"/>
                </a:rPr>
                <a:t>toegevoegde</a:t>
              </a:r>
              <a:r>
                <a:rPr lang="en-US" sz="1013">
                  <a:solidFill>
                    <a:srgbClr val="0095CD"/>
                  </a:solidFill>
                  <a:latin typeface="Calibri" panose="020F0502020204030204"/>
                </a:rPr>
                <a:t> </a:t>
              </a:r>
              <a:r>
                <a:rPr lang="en-US" sz="1013" err="1">
                  <a:solidFill>
                    <a:srgbClr val="0095CD"/>
                  </a:solidFill>
                  <a:latin typeface="Calibri" panose="020F0502020204030204"/>
                </a:rPr>
                <a:t>waarde</a:t>
              </a:r>
              <a:endParaRPr lang="en-US" sz="1013">
                <a:solidFill>
                  <a:srgbClr val="0095CD"/>
                </a:solidFill>
                <a:latin typeface="Calibri" panose="020F0502020204030204"/>
              </a:endParaRPr>
            </a:p>
          </p:txBody>
        </p:sp>
        <p:sp>
          <p:nvSpPr>
            <p:cNvPr id="33" name="Content Placeholder 2">
              <a:extLst>
                <a:ext uri="{FF2B5EF4-FFF2-40B4-BE49-F238E27FC236}">
                  <a16:creationId xmlns:a16="http://schemas.microsoft.com/office/drawing/2014/main" id="{1313F464-73A6-48D9-91A1-0087886EA113}"/>
                </a:ext>
              </a:extLst>
            </p:cNvPr>
            <p:cNvSpPr txBox="1">
              <a:spLocks/>
            </p:cNvSpPr>
            <p:nvPr/>
          </p:nvSpPr>
          <p:spPr>
            <a:xfrm>
              <a:off x="838200" y="2520756"/>
              <a:ext cx="418638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a:solidFill>
                    <a:srgbClr val="8C9CA6"/>
                  </a:solidFill>
                  <a:latin typeface="Calibri" panose="020F0502020204030204"/>
                </a:rPr>
                <a:t>Showcases </a:t>
              </a:r>
              <a:r>
                <a:rPr lang="en-US" sz="900" err="1">
                  <a:solidFill>
                    <a:srgbClr val="8C9CA6"/>
                  </a:solidFill>
                  <a:latin typeface="Calibri" panose="020F0502020204030204"/>
                </a:rPr>
                <a:t>en</a:t>
              </a:r>
              <a:r>
                <a:rPr lang="en-US" sz="900">
                  <a:solidFill>
                    <a:srgbClr val="8C9CA6"/>
                  </a:solidFill>
                  <a:latin typeface="Calibri" panose="020F0502020204030204"/>
                </a:rPr>
                <a:t> </a:t>
              </a:r>
              <a:r>
                <a:rPr lang="en-US" sz="900" err="1">
                  <a:solidFill>
                    <a:srgbClr val="8C9CA6"/>
                  </a:solidFill>
                  <a:latin typeface="Calibri" panose="020F0502020204030204"/>
                </a:rPr>
                <a:t>Usecases</a:t>
              </a:r>
              <a:r>
                <a:rPr lang="en-US" sz="900">
                  <a:solidFill>
                    <a:srgbClr val="8C9CA6"/>
                  </a:solidFill>
                  <a:latin typeface="Calibri" panose="020F0502020204030204"/>
                </a:rPr>
                <a:t> die de </a:t>
              </a:r>
              <a:r>
                <a:rPr lang="en-US" sz="900" err="1">
                  <a:solidFill>
                    <a:srgbClr val="8C9CA6"/>
                  </a:solidFill>
                  <a:latin typeface="Calibri" panose="020F0502020204030204"/>
                </a:rPr>
                <a:t>toegevoegde</a:t>
              </a:r>
              <a:r>
                <a:rPr lang="en-US" sz="900">
                  <a:solidFill>
                    <a:srgbClr val="8C9CA6"/>
                  </a:solidFill>
                  <a:latin typeface="Calibri" panose="020F0502020204030204"/>
                </a:rPr>
                <a:t> </a:t>
              </a:r>
              <a:r>
                <a:rPr lang="en-US" sz="900" err="1">
                  <a:solidFill>
                    <a:srgbClr val="8C9CA6"/>
                  </a:solidFill>
                  <a:latin typeface="Calibri" panose="020F0502020204030204"/>
                </a:rPr>
                <a:t>waarde</a:t>
              </a:r>
              <a:r>
                <a:rPr lang="en-US" sz="900">
                  <a:solidFill>
                    <a:srgbClr val="8C9CA6"/>
                  </a:solidFill>
                  <a:latin typeface="Calibri" panose="020F0502020204030204"/>
                </a:rPr>
                <a:t> </a:t>
              </a:r>
              <a:r>
                <a:rPr lang="en-US" sz="900" err="1">
                  <a:solidFill>
                    <a:srgbClr val="8C9CA6"/>
                  </a:solidFill>
                  <a:latin typeface="Calibri" panose="020F0502020204030204"/>
                </a:rPr>
                <a:t>tonen</a:t>
              </a:r>
              <a:r>
                <a:rPr lang="en-US" sz="900">
                  <a:solidFill>
                    <a:srgbClr val="8C9CA6"/>
                  </a:solidFill>
                  <a:latin typeface="Calibri" panose="020F0502020204030204"/>
                </a:rPr>
                <a:t> </a:t>
              </a:r>
              <a:br>
                <a:rPr lang="en-US" sz="900">
                  <a:solidFill>
                    <a:srgbClr val="8C9CA6"/>
                  </a:solidFill>
                  <a:latin typeface="Calibri" panose="020F0502020204030204"/>
                </a:rPr>
              </a:br>
              <a:r>
                <a:rPr lang="en-US" sz="900">
                  <a:solidFill>
                    <a:srgbClr val="8C9CA6"/>
                  </a:solidFill>
                  <a:latin typeface="Calibri" panose="020F0502020204030204"/>
                </a:rPr>
                <a:t>door het </a:t>
              </a:r>
              <a:r>
                <a:rPr lang="en-US" sz="900" err="1">
                  <a:solidFill>
                    <a:srgbClr val="8C9CA6"/>
                  </a:solidFill>
                  <a:latin typeface="Calibri" panose="020F0502020204030204"/>
                </a:rPr>
                <a:t>toepassen</a:t>
              </a:r>
              <a:r>
                <a:rPr lang="en-US" sz="900">
                  <a:solidFill>
                    <a:srgbClr val="8C9CA6"/>
                  </a:solidFill>
                  <a:latin typeface="Calibri" panose="020F0502020204030204"/>
                </a:rPr>
                <a:t> van het </a:t>
              </a:r>
              <a:r>
                <a:rPr lang="en-US" sz="900" err="1">
                  <a:solidFill>
                    <a:srgbClr val="8C9CA6"/>
                  </a:solidFill>
                  <a:latin typeface="Calibri" panose="020F0502020204030204"/>
                </a:rPr>
                <a:t>NBility</a:t>
              </a:r>
              <a:r>
                <a:rPr lang="en-US" sz="900">
                  <a:solidFill>
                    <a:srgbClr val="8C9CA6"/>
                  </a:solidFill>
                  <a:latin typeface="Calibri" panose="020F0502020204030204"/>
                </a:rPr>
                <a:t> model</a:t>
              </a:r>
            </a:p>
          </p:txBody>
        </p:sp>
      </p:grpSp>
      <p:grpSp>
        <p:nvGrpSpPr>
          <p:cNvPr id="39" name="Group 62">
            <a:extLst>
              <a:ext uri="{FF2B5EF4-FFF2-40B4-BE49-F238E27FC236}">
                <a16:creationId xmlns:a16="http://schemas.microsoft.com/office/drawing/2014/main" id="{4BEFCCF1-936B-474E-BE3C-4A48B6AD9D73}"/>
              </a:ext>
            </a:extLst>
          </p:cNvPr>
          <p:cNvGrpSpPr/>
          <p:nvPr/>
        </p:nvGrpSpPr>
        <p:grpSpPr>
          <a:xfrm>
            <a:off x="-352156" y="2989008"/>
            <a:ext cx="3139792" cy="444246"/>
            <a:chOff x="838200" y="2205427"/>
            <a:chExt cx="4186389" cy="592327"/>
          </a:xfrm>
        </p:grpSpPr>
        <p:sp>
          <p:nvSpPr>
            <p:cNvPr id="40" name="Rectangle 1436">
              <a:extLst>
                <a:ext uri="{FF2B5EF4-FFF2-40B4-BE49-F238E27FC236}">
                  <a16:creationId xmlns:a16="http://schemas.microsoft.com/office/drawing/2014/main" id="{460CB3E4-79A5-4487-A8E8-E23C3B7D6BB3}"/>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814E7E"/>
                  </a:solidFill>
                  <a:latin typeface="Calibri" panose="020F0502020204030204"/>
                </a:rPr>
                <a:t>4. </a:t>
              </a:r>
              <a:r>
                <a:rPr lang="en-US" sz="1013" err="1">
                  <a:solidFill>
                    <a:srgbClr val="814E7E"/>
                  </a:solidFill>
                  <a:latin typeface="Calibri" panose="020F0502020204030204"/>
                </a:rPr>
                <a:t>Veel</a:t>
              </a:r>
              <a:r>
                <a:rPr lang="en-US" sz="1013">
                  <a:solidFill>
                    <a:srgbClr val="814E7E"/>
                  </a:solidFill>
                  <a:latin typeface="Calibri" panose="020F0502020204030204"/>
                </a:rPr>
                <a:t> </a:t>
              </a:r>
              <a:r>
                <a:rPr lang="en-US" sz="1013" err="1">
                  <a:solidFill>
                    <a:srgbClr val="814E7E"/>
                  </a:solidFill>
                  <a:latin typeface="Calibri" panose="020F0502020204030204"/>
                </a:rPr>
                <a:t>gestelde</a:t>
              </a:r>
              <a:r>
                <a:rPr lang="en-US" sz="1013">
                  <a:solidFill>
                    <a:srgbClr val="814E7E"/>
                  </a:solidFill>
                  <a:latin typeface="Calibri" panose="020F0502020204030204"/>
                </a:rPr>
                <a:t> </a:t>
              </a:r>
              <a:r>
                <a:rPr lang="en-US" sz="1013" err="1">
                  <a:solidFill>
                    <a:srgbClr val="814E7E"/>
                  </a:solidFill>
                  <a:latin typeface="Calibri" panose="020F0502020204030204"/>
                </a:rPr>
                <a:t>vragen</a:t>
              </a:r>
              <a:endParaRPr lang="en-US" sz="1013">
                <a:solidFill>
                  <a:srgbClr val="814E7E"/>
                </a:solidFill>
                <a:latin typeface="Calibri" panose="020F0502020204030204"/>
              </a:endParaRPr>
            </a:p>
          </p:txBody>
        </p:sp>
        <p:sp>
          <p:nvSpPr>
            <p:cNvPr id="41" name="Content Placeholder 2">
              <a:extLst>
                <a:ext uri="{FF2B5EF4-FFF2-40B4-BE49-F238E27FC236}">
                  <a16:creationId xmlns:a16="http://schemas.microsoft.com/office/drawing/2014/main" id="{E1A82527-DA5E-4B4D-B2BC-A78B2ADDF4C1}"/>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Veel</a:t>
              </a:r>
              <a:r>
                <a:rPr lang="en-US" sz="900">
                  <a:solidFill>
                    <a:srgbClr val="8C9CA6"/>
                  </a:solidFill>
                  <a:latin typeface="Calibri" panose="020F0502020204030204"/>
                </a:rPr>
                <a:t> </a:t>
              </a:r>
              <a:r>
                <a:rPr lang="en-US" sz="900" err="1">
                  <a:solidFill>
                    <a:srgbClr val="8C9CA6"/>
                  </a:solidFill>
                  <a:latin typeface="Calibri" panose="020F0502020204030204"/>
                </a:rPr>
                <a:t>voorkomende</a:t>
              </a:r>
              <a:r>
                <a:rPr lang="en-US" sz="900">
                  <a:solidFill>
                    <a:srgbClr val="8C9CA6"/>
                  </a:solidFill>
                  <a:latin typeface="Calibri" panose="020F0502020204030204"/>
                </a:rPr>
                <a:t> </a:t>
              </a:r>
              <a:r>
                <a:rPr lang="en-US" sz="900" err="1">
                  <a:solidFill>
                    <a:srgbClr val="8C9CA6"/>
                  </a:solidFill>
                  <a:latin typeface="Calibri" panose="020F0502020204030204"/>
                </a:rPr>
                <a:t>vragen</a:t>
              </a:r>
              <a:r>
                <a:rPr lang="en-US" sz="900">
                  <a:solidFill>
                    <a:srgbClr val="8C9CA6"/>
                  </a:solidFill>
                  <a:latin typeface="Calibri" panose="020F0502020204030204"/>
                </a:rPr>
                <a:t> met </a:t>
              </a:r>
              <a:r>
                <a:rPr lang="en-US" sz="900" err="1">
                  <a:solidFill>
                    <a:srgbClr val="8C9CA6"/>
                  </a:solidFill>
                  <a:latin typeface="Calibri" panose="020F0502020204030204"/>
                </a:rPr>
                <a:t>antwoorden</a:t>
              </a:r>
              <a:endParaRPr lang="en-US" sz="900">
                <a:solidFill>
                  <a:srgbClr val="8C9CA6"/>
                </a:solidFill>
                <a:latin typeface="Calibri" panose="020F0502020204030204"/>
              </a:endParaRPr>
            </a:p>
          </p:txBody>
        </p:sp>
      </p:grpSp>
      <p:sp>
        <p:nvSpPr>
          <p:cNvPr id="2" name="Tekstvak 1">
            <a:extLst>
              <a:ext uri="{FF2B5EF4-FFF2-40B4-BE49-F238E27FC236}">
                <a16:creationId xmlns:a16="http://schemas.microsoft.com/office/drawing/2014/main" id="{B3354EF7-F22D-43FB-A328-FCECC123FCDF}"/>
              </a:ext>
            </a:extLst>
          </p:cNvPr>
          <p:cNvSpPr txBox="1"/>
          <p:nvPr/>
        </p:nvSpPr>
        <p:spPr>
          <a:xfrm>
            <a:off x="595279" y="4363918"/>
            <a:ext cx="3682418" cy="577081"/>
          </a:xfrm>
          <a:prstGeom prst="rect">
            <a:avLst/>
          </a:prstGeom>
          <a:noFill/>
        </p:spPr>
        <p:txBody>
          <a:bodyPr wrap="none" rtlCol="0">
            <a:spAutoFit/>
          </a:bodyPr>
          <a:lstStyle/>
          <a:p>
            <a:r>
              <a:rPr lang="nl-NL" sz="900">
                <a:solidFill>
                  <a:srgbClr val="8C9CA6"/>
                </a:solidFill>
                <a:latin typeface="Calibri" panose="020F0502020204030204"/>
              </a:rPr>
              <a:t>*Het</a:t>
            </a:r>
            <a:r>
              <a:rPr lang="nl-NL"/>
              <a:t> </a:t>
            </a:r>
            <a:r>
              <a:rPr lang="nl-NL" sz="900">
                <a:solidFill>
                  <a:srgbClr val="8C9CA6"/>
                </a:solidFill>
                <a:latin typeface="Calibri" panose="020F0502020204030204"/>
              </a:rPr>
              <a:t>totale NBility model is opgenomen in presentatie ‘NBility model 2.1’.</a:t>
            </a:r>
          </a:p>
          <a:p>
            <a:endParaRPr lang="nl-NL" sz="900">
              <a:solidFill>
                <a:srgbClr val="8C9CA6"/>
              </a:solidFill>
              <a:latin typeface="Calibri" panose="020F0502020204030204"/>
            </a:endParaRPr>
          </a:p>
          <a:p>
            <a:r>
              <a:rPr lang="nl-NL" sz="900">
                <a:solidFill>
                  <a:srgbClr val="8C9CA6"/>
                </a:solidFill>
                <a:latin typeface="Calibri" panose="020F0502020204030204"/>
              </a:rPr>
              <a:t>Deze presentatie bevat animaties. </a:t>
            </a:r>
          </a:p>
        </p:txBody>
      </p:sp>
    </p:spTree>
    <p:extLst>
      <p:ext uri="{BB962C8B-B14F-4D97-AF65-F5344CB8AC3E}">
        <p14:creationId xmlns:p14="http://schemas.microsoft.com/office/powerpoint/2010/main" val="23382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7</a:t>
            </a:r>
          </a:p>
        </p:txBody>
      </p:sp>
      <p:sp>
        <p:nvSpPr>
          <p:cNvPr id="8" name="Tijdelijke aanduiding voor inhoud 7"/>
          <p:cNvSpPr>
            <a:spLocks noGrp="1"/>
          </p:cNvSpPr>
          <p:nvPr>
            <p:ph sz="quarter" idx="14"/>
          </p:nvPr>
        </p:nvSpPr>
        <p:spPr/>
        <p:txBody>
          <a:bodyPr>
            <a:normAutofit fontScale="92500" lnSpcReduction="20000"/>
          </a:bodyPr>
          <a:lstStyle/>
          <a:p>
            <a:r>
              <a:rPr lang="nl-NL" sz="1050" b="1" dirty="0">
                <a:solidFill>
                  <a:srgbClr val="605B9D"/>
                </a:solidFill>
                <a:latin typeface="Microsoft JhengHei Light"/>
                <a:cs typeface="Calibri Light" panose="020F0302020204030204" pitchFamily="34" charset="0"/>
              </a:rPr>
              <a:t>Welke principes zijn gehanteerd bij de totstandkoming van bedrijfsobjecten?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bedrijfsobject verwijst naar (de beschouwing van) een ding in de werkelijke wereld (materieel of immaterieel) waarover de netbeheerder waardevolle informatie verzamelt.</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bedrijfsobject komt tot stand door te redeneren wat de belangrijkste informatie is die een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verzamelt en beschikbaar stelt aan haar omgeving.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heeft een relatie met een bedrijfsobject als die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het vermogen heeft om informatie over dat bedrijfsobject te verzamelen en beschikbaar te stellen aan haar omgeving.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Indien een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slechts via een andere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toegang heeft tot informatie over een bedrijfsobject, dan heeft die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geen relatie met dat bedrijfsobject.</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Indien meer </a:t>
            </a:r>
            <a:r>
              <a:rPr lang="nl-NL" sz="850" dirty="0" err="1">
                <a:solidFill>
                  <a:srgbClr val="605B9D"/>
                </a:solidFill>
                <a:latin typeface="Microsoft JhengHei Light"/>
                <a:cs typeface="Calibri Light" panose="020F0302020204030204" pitchFamily="34" charset="0"/>
              </a:rPr>
              <a:t>capability's</a:t>
            </a:r>
            <a:r>
              <a:rPr lang="nl-NL" sz="850" dirty="0">
                <a:solidFill>
                  <a:srgbClr val="605B9D"/>
                </a:solidFill>
                <a:latin typeface="Microsoft JhengHei Light"/>
                <a:cs typeface="Calibri Light" panose="020F0302020204030204" pitchFamily="34" charset="0"/>
              </a:rPr>
              <a:t> een relatie hebben met één bedrijfsobject (niet de voorkeur), dan noteren we 'Zie &lt;bedrijfsobject&gt;' om herhaling van definities etc. te voorkomen.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bedrijfsobject eindigt niet op 'data', 'gegevens' of 'informatie'. Daarom geen Klantgegevens maar Klant, en geen Meetdata maar Energie-uitwisseling.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Begrippen en hun definities uit wet- en regelgeving en standaarden zijn leidend. Daarom geen Asset maar Netcomponent.</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kunnen worden begrepen vanuit het perspectief van een buitenstaander.</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De naam van een bedrijfsobject is kort maar precies genoeg om begrepen te kunnen worden binnen de context van de netbeheerder. Dus niet Energieklant maar gewoon Klant, en niet Leverancier maar Inkoopleverancier (vanwege de verwarring met energieleverancier).</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overstijgen geen informatiedomeinen. Daarom geen Persoon maar Klant en Medewerker.</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Specialisatierelaties tussen bedrijfsobjecten overstijgen geen informatiedomeinen. Daarom geen Activum maar Waardering.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hebben op hun abstractieniveau een unieke naam. Daarom geen Zaak en Zaak maar Klantzaak en Marktzaak.</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op het laagste abstractieniveau zijn telbaar. Daarom geen Materieel maar Werkmiddel.</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hebben een zelfstandige levenscyclus. Daarom geen Geboortedatum maar Medewerker.</a:t>
            </a: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Waar kan ik de bedrijfsobjecten voor gebruiken?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Om data in je organisatie vindbaar te maken, door datasets in applicaties te associëren met bedrijfsobjecten.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Om redundante data (of schaduwadministraties) in je organisatie te ontdekken, door applicaties te relateren aan bedrijfsobjecten.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Voor het inrichten van een </a:t>
            </a:r>
            <a:r>
              <a:rPr lang="nl-NL" sz="850" dirty="0" err="1">
                <a:solidFill>
                  <a:srgbClr val="605B9D"/>
                </a:solidFill>
                <a:latin typeface="Microsoft JhengHei Light"/>
                <a:cs typeface="Calibri Light" panose="020F0302020204030204" pitchFamily="34" charset="0"/>
              </a:rPr>
              <a:t>datagovernanceorganisatie</a:t>
            </a:r>
            <a:r>
              <a:rPr lang="nl-NL" sz="850" dirty="0">
                <a:solidFill>
                  <a:srgbClr val="605B9D"/>
                </a:solidFill>
                <a:latin typeface="Microsoft JhengHei Light"/>
                <a:cs typeface="Calibri Light" panose="020F0302020204030204" pitchFamily="34" charset="0"/>
              </a:rPr>
              <a:t> door aan elk bedrijfsobject verantwoordelijken toe te kennen.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Voor het (applicatieonafhankelijk) vastleggen van vertrouwelijkheidsniveaus en toegangsbevoegdheden.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Voor het omschrijven van koppelvlakken tussen afdelingen en applicaties.</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Als kapstok voor het ontwerpen van datamodellen.</a:t>
            </a: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79151679-9B87-4974-88F9-568695A886B7}"/>
              </a:ext>
            </a:extLst>
          </p:cNvPr>
          <p:cNvPicPr>
            <a:picLocks noChangeAspect="1"/>
          </p:cNvPicPr>
          <p:nvPr/>
        </p:nvPicPr>
        <p:blipFill>
          <a:blip r:embed="rId2"/>
          <a:stretch>
            <a:fillRect/>
          </a:stretch>
        </p:blipFill>
        <p:spPr>
          <a:xfrm>
            <a:off x="7425595" y="144534"/>
            <a:ext cx="1319420" cy="359100"/>
          </a:xfrm>
          <a:prstGeom prst="rect">
            <a:avLst/>
          </a:prstGeom>
        </p:spPr>
      </p:pic>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30</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20594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Bijlagen</a:t>
            </a:r>
          </a:p>
        </p:txBody>
      </p:sp>
      <p:sp>
        <p:nvSpPr>
          <p:cNvPr id="8" name="Tijdelijke aanduiding voor inhoud 7">
            <a:extLst>
              <a:ext uri="{FF2B5EF4-FFF2-40B4-BE49-F238E27FC236}">
                <a16:creationId xmlns:a16="http://schemas.microsoft.com/office/drawing/2014/main" id="{E8F599CE-D5B1-4B5A-9773-8B8E46A33384}"/>
              </a:ext>
            </a:extLst>
          </p:cNvPr>
          <p:cNvSpPr>
            <a:spLocks noGrp="1"/>
          </p:cNvSpPr>
          <p:nvPr>
            <p:ph sz="quarter" idx="14"/>
          </p:nvPr>
        </p:nvSpPr>
        <p:spPr/>
        <p:txBody>
          <a:bodyPr>
            <a:normAutofit/>
          </a:bodyPr>
          <a:lstStyle/>
          <a:p>
            <a:pPr marL="179705" indent="-179705"/>
            <a:r>
              <a:rPr lang="nl-NL" sz="1400">
                <a:solidFill>
                  <a:srgbClr val="605B9D"/>
                </a:solidFill>
                <a:latin typeface="Microsoft JhengHei Light"/>
                <a:cs typeface="Calibri Light"/>
              </a:rPr>
              <a:t>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 (aparte 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-model’)</a:t>
            </a:r>
            <a:endParaRPr lang="nl-NL">
              <a:cs typeface="Calibri Light"/>
            </a:endParaRPr>
          </a:p>
          <a:p>
            <a:pPr marL="179705" indent="-179705"/>
            <a:endParaRPr lang="nl-NL" sz="1400">
              <a:solidFill>
                <a:srgbClr val="605B9D"/>
              </a:solidFill>
              <a:latin typeface="Microsoft JhengHei Light"/>
              <a:ea typeface="Microsoft JhengHei Light"/>
              <a:cs typeface="Calibri Light" panose="020F0302020204030204" pitchFamily="34" charset="0"/>
            </a:endParaRPr>
          </a:p>
          <a:p>
            <a:pPr marL="179705" indent="-179705"/>
            <a:r>
              <a:rPr lang="nl-NL" sz="1400">
                <a:solidFill>
                  <a:srgbClr val="605B9D"/>
                </a:solidFill>
                <a:latin typeface="Microsoft JhengHei Light"/>
                <a:cs typeface="Calibri Light"/>
              </a:rPr>
              <a:t>Bijlage A: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CMF </a:t>
            </a:r>
            <a:r>
              <a:rPr lang="nl-NL" sz="1400" err="1">
                <a:solidFill>
                  <a:srgbClr val="605B9D"/>
                </a:solidFill>
                <a:latin typeface="Microsoft JhengHei Light"/>
                <a:cs typeface="Calibri Light"/>
              </a:rPr>
              <a:t>waardestromen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B: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externe modellen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C: Contactpersonen/ambassadeurs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D: Release </a:t>
            </a:r>
            <a:r>
              <a:rPr lang="nl-NL" sz="1400" err="1">
                <a:solidFill>
                  <a:srgbClr val="605B9D"/>
                </a:solidFill>
                <a:latin typeface="Microsoft JhengHei Light"/>
                <a:cs typeface="Calibri Light"/>
              </a:rPr>
              <a:t>notes</a:t>
            </a:r>
            <a:endParaRPr lang="nl-NL" sz="1400">
              <a:solidFill>
                <a:srgbClr val="605B9D"/>
              </a:solidFill>
              <a:latin typeface="Microsoft JhengHei Light"/>
              <a:ea typeface="Microsoft JhengHei Light"/>
              <a:cs typeface="Calibri Light"/>
            </a:endParaRPr>
          </a:p>
        </p:txBody>
      </p:sp>
      <p:sp>
        <p:nvSpPr>
          <p:cNvPr id="5" name="Tijdelijke aanduiding voor dianummer 2">
            <a:extLst>
              <a:ext uri="{FF2B5EF4-FFF2-40B4-BE49-F238E27FC236}">
                <a16:creationId xmlns:a16="http://schemas.microsoft.com/office/drawing/2014/main" id="{023497C4-8F65-471C-BECF-474838A3D8D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31</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4081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a:xfrm>
            <a:off x="513000" y="363790"/>
            <a:ext cx="8357017" cy="654825"/>
          </a:xfrm>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Mapping </a:t>
            </a:r>
            <a:r>
              <a:rPr lang="en-US" err="1">
                <a:latin typeface="Microsoft JhengHei Light" panose="020B0304030504040204" pitchFamily="34" charset="-120"/>
                <a:ea typeface="Microsoft JhengHei Light" panose="020B0304030504040204" pitchFamily="34" charset="-120"/>
              </a:rPr>
              <a:t>NBility</a:t>
            </a:r>
            <a:r>
              <a:rPr lang="en-US">
                <a:latin typeface="Microsoft JhengHei Light" panose="020B0304030504040204" pitchFamily="34" charset="-120"/>
                <a:ea typeface="Microsoft JhengHei Light" panose="020B0304030504040204" pitchFamily="34" charset="-120"/>
              </a:rPr>
              <a:t> </a:t>
            </a:r>
            <a:r>
              <a:rPr lang="en-US" err="1">
                <a:latin typeface="Microsoft JhengHei Light" panose="020B0304030504040204" pitchFamily="34" charset="-120"/>
                <a:ea typeface="Microsoft JhengHei Light" panose="020B0304030504040204" pitchFamily="34" charset="-120"/>
              </a:rPr>
              <a:t>waardestromen</a:t>
            </a:r>
            <a:r>
              <a:rPr lang="en-US">
                <a:latin typeface="Microsoft JhengHei Light" panose="020B0304030504040204" pitchFamily="34" charset="-120"/>
                <a:ea typeface="Microsoft JhengHei Light" panose="020B0304030504040204" pitchFamily="34" charset="-120"/>
              </a:rPr>
              <a:t> op CMF </a:t>
            </a:r>
            <a:r>
              <a:rPr lang="en-US" err="1">
                <a:latin typeface="Microsoft JhengHei Light" panose="020B0304030504040204" pitchFamily="34" charset="-120"/>
                <a:ea typeface="Microsoft JhengHei Light" panose="020B0304030504040204" pitchFamily="34" charset="-120"/>
              </a:rPr>
              <a:t>waardestromen</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3338727A-E643-4D92-815F-31BE54E6B95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64215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panose="020B0304030504040204" pitchFamily="34" charset="-120"/>
                <a:ea typeface="Microsoft JhengHei Light" panose="020B0304030504040204" pitchFamily="34" charset="-120"/>
              </a:rPr>
              <a:t>Bijlage A: </a:t>
            </a:r>
            <a:r>
              <a:rPr lang="nl-NL" err="1">
                <a:latin typeface="Microsoft JhengHei Light" panose="020B0304030504040204" pitchFamily="34" charset="-120"/>
                <a:ea typeface="Microsoft JhengHei Light" panose="020B0304030504040204" pitchFamily="34" charset="-120"/>
              </a:rPr>
              <a:t>Mapping</a:t>
            </a:r>
            <a:r>
              <a:rPr lang="nl-NL">
                <a:latin typeface="Microsoft JhengHei Light" panose="020B0304030504040204" pitchFamily="34" charset="-120"/>
                <a:ea typeface="Microsoft JhengHei Light" panose="020B0304030504040204" pitchFamily="34" charset="-120"/>
              </a:rPr>
              <a:t> NBility </a:t>
            </a:r>
            <a:r>
              <a:rPr lang="nl-NL" err="1">
                <a:latin typeface="Microsoft JhengHei Light" panose="020B0304030504040204" pitchFamily="34" charset="-120"/>
                <a:ea typeface="Microsoft JhengHei Light" panose="020B0304030504040204" pitchFamily="34" charset="-120"/>
              </a:rPr>
              <a:t>waardestromen</a:t>
            </a:r>
            <a:r>
              <a:rPr lang="nl-NL">
                <a:latin typeface="Microsoft JhengHei Light" panose="020B0304030504040204" pitchFamily="34" charset="-120"/>
                <a:ea typeface="Microsoft JhengHei Light" panose="020B0304030504040204" pitchFamily="34" charset="-120"/>
              </a:rPr>
              <a:t> op CMF </a:t>
            </a:r>
            <a:r>
              <a:rPr lang="nl-NL" err="1">
                <a:latin typeface="Microsoft JhengHei Light" panose="020B0304030504040204" pitchFamily="34" charset="-120"/>
                <a:ea typeface="Microsoft JhengHei Light" panose="020B0304030504040204" pitchFamily="34" charset="-120"/>
              </a:rPr>
              <a:t>waardestromen</a:t>
            </a:r>
            <a:endParaRPr lang="nl-NL">
              <a:latin typeface="Microsoft JhengHei Light" panose="020B0304030504040204" pitchFamily="34" charset="-120"/>
              <a:ea typeface="Microsoft JhengHei Light" panose="020B0304030504040204" pitchFamily="34" charset="-120"/>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4" name="Afbeelding 3"/>
          <p:cNvPicPr>
            <a:picLocks noChangeAspect="1"/>
          </p:cNvPicPr>
          <p:nvPr/>
        </p:nvPicPr>
        <p:blipFill>
          <a:blip r:embed="rId3"/>
          <a:stretch>
            <a:fillRect/>
          </a:stretch>
        </p:blipFill>
        <p:spPr>
          <a:xfrm>
            <a:off x="263770" y="1696036"/>
            <a:ext cx="5802923" cy="2050494"/>
          </a:xfrm>
          <a:prstGeom prst="rect">
            <a:avLst/>
          </a:prstGeom>
        </p:spPr>
      </p:pic>
      <p:pic>
        <p:nvPicPr>
          <p:cNvPr id="5" name="Afbeelding 4"/>
          <p:cNvPicPr>
            <a:picLocks noChangeAspect="1"/>
          </p:cNvPicPr>
          <p:nvPr/>
        </p:nvPicPr>
        <p:blipFill>
          <a:blip r:embed="rId4"/>
          <a:stretch>
            <a:fillRect/>
          </a:stretch>
        </p:blipFill>
        <p:spPr>
          <a:xfrm>
            <a:off x="6810860" y="1641964"/>
            <a:ext cx="2078831" cy="1785938"/>
          </a:xfrm>
          <a:prstGeom prst="rect">
            <a:avLst/>
          </a:prstGeom>
        </p:spPr>
      </p:pic>
      <p:cxnSp>
        <p:nvCxnSpPr>
          <p:cNvPr id="7" name="Rechte verbindingslijn met pijl 6"/>
          <p:cNvCxnSpPr/>
          <p:nvPr/>
        </p:nvCxnSpPr>
        <p:spPr>
          <a:xfrm>
            <a:off x="5441183" y="2019719"/>
            <a:ext cx="1748413" cy="33159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5441183" y="2381539"/>
            <a:ext cx="1748413" cy="1100215"/>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41183" y="2626166"/>
            <a:ext cx="1748413" cy="102138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5441183" y="2818563"/>
            <a:ext cx="1748413" cy="113083"/>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hthoekig bijschrift 13"/>
          <p:cNvSpPr/>
          <p:nvPr/>
        </p:nvSpPr>
        <p:spPr>
          <a:xfrm>
            <a:off x="6168155" y="3636824"/>
            <a:ext cx="2651435" cy="792183"/>
          </a:xfrm>
          <a:prstGeom prst="wedgeRectCallout">
            <a:avLst>
              <a:gd name="adj1" fmla="val 37707"/>
              <a:gd name="adj2" fmla="val -133140"/>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r>
              <a:rPr lang="nl-NL" sz="900" b="1" kern="0">
                <a:solidFill>
                  <a:srgbClr val="625D62">
                    <a:lumMod val="50000"/>
                  </a:srgbClr>
                </a:solidFill>
                <a:latin typeface="Microsoft JhengHei Light"/>
              </a:rPr>
              <a:t>De meetdata keten is een ondersteunende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die meetdata realiseert voor andere </a:t>
            </a:r>
            <a:r>
              <a:rPr lang="nl-NL" sz="900" b="1" kern="0" err="1">
                <a:solidFill>
                  <a:srgbClr val="625D62">
                    <a:lumMod val="50000"/>
                  </a:srgbClr>
                </a:solidFill>
                <a:latin typeface="Microsoft JhengHei Light"/>
              </a:rPr>
              <a:t>waardestromen</a:t>
            </a:r>
            <a:r>
              <a:rPr lang="nl-NL" sz="900" b="1" kern="0">
                <a:solidFill>
                  <a:srgbClr val="625D62">
                    <a:lumMod val="50000"/>
                  </a:srgbClr>
                </a:solidFill>
                <a:latin typeface="Microsoft JhengHei Light"/>
              </a:rPr>
              <a:t>. Deze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laat zich goed mappen op het </a:t>
            </a:r>
            <a:r>
              <a:rPr lang="nl-NL" sz="900" b="1" kern="0" err="1">
                <a:solidFill>
                  <a:srgbClr val="625D62">
                    <a:lumMod val="50000"/>
                  </a:srgbClr>
                </a:solidFill>
                <a:latin typeface="Microsoft JhengHei Light"/>
              </a:rPr>
              <a:t>Nbility</a:t>
            </a:r>
            <a:r>
              <a:rPr lang="nl-NL" sz="900" b="1" kern="0">
                <a:solidFill>
                  <a:srgbClr val="625D62">
                    <a:lumMod val="50000"/>
                  </a:srgbClr>
                </a:solidFill>
                <a:latin typeface="Microsoft JhengHei Light"/>
              </a:rPr>
              <a:t> L1 </a:t>
            </a:r>
            <a:r>
              <a:rPr lang="nl-NL" sz="900" b="1" kern="0" err="1">
                <a:solidFill>
                  <a:srgbClr val="625D62">
                    <a:lumMod val="50000"/>
                  </a:srgbClr>
                </a:solidFill>
                <a:latin typeface="Microsoft JhengHei Light"/>
              </a:rPr>
              <a:t>capability</a:t>
            </a:r>
            <a:r>
              <a:rPr lang="nl-NL" sz="900" b="1" kern="0">
                <a:solidFill>
                  <a:srgbClr val="625D62">
                    <a:lumMod val="50000"/>
                  </a:srgbClr>
                </a:solidFill>
                <a:latin typeface="Microsoft JhengHei Light"/>
              </a:rPr>
              <a:t> domein: ‘Energiestromen en -netten meten’. </a:t>
            </a:r>
          </a:p>
        </p:txBody>
      </p:sp>
      <p:sp>
        <p:nvSpPr>
          <p:cNvPr id="15" name="Tekstvak 14"/>
          <p:cNvSpPr txBox="1"/>
          <p:nvPr/>
        </p:nvSpPr>
        <p:spPr>
          <a:xfrm>
            <a:off x="1541700" y="1094721"/>
            <a:ext cx="1600118" cy="248209"/>
          </a:xfrm>
          <a:prstGeom prst="rect">
            <a:avLst/>
          </a:prstGeom>
          <a:noFill/>
        </p:spPr>
        <p:txBody>
          <a:bodyPr wrap="none" rtlCol="0" anchor="ctr">
            <a:spAutoFit/>
          </a:bodyPr>
          <a:lstStyle/>
          <a:p>
            <a:pPr>
              <a:spcAft>
                <a:spcPts val="450"/>
              </a:spcAft>
              <a:buClr>
                <a:schemeClr val="tx2"/>
              </a:buClr>
            </a:pPr>
            <a:r>
              <a:rPr lang="nl-NL" sz="1013" b="1"/>
              <a:t>NBility </a:t>
            </a:r>
            <a:r>
              <a:rPr lang="nl-NL" sz="1013" b="1" err="1"/>
              <a:t>waardestromen</a:t>
            </a:r>
            <a:endParaRPr lang="nl-NL" sz="1013" b="1"/>
          </a:p>
        </p:txBody>
      </p:sp>
      <p:sp>
        <p:nvSpPr>
          <p:cNvPr id="46" name="Tekstvak 45"/>
          <p:cNvSpPr txBox="1"/>
          <p:nvPr/>
        </p:nvSpPr>
        <p:spPr>
          <a:xfrm>
            <a:off x="6733527" y="1094721"/>
            <a:ext cx="1468672" cy="248209"/>
          </a:xfrm>
          <a:prstGeom prst="rect">
            <a:avLst/>
          </a:prstGeom>
          <a:noFill/>
        </p:spPr>
        <p:txBody>
          <a:bodyPr wrap="none" rtlCol="0" anchor="ctr">
            <a:spAutoFit/>
          </a:bodyPr>
          <a:lstStyle/>
          <a:p>
            <a:pPr>
              <a:spcAft>
                <a:spcPts val="450"/>
              </a:spcAft>
              <a:buClr>
                <a:schemeClr val="tx2"/>
              </a:buClr>
            </a:pPr>
            <a:r>
              <a:rPr lang="nl-NL" sz="1013" b="1"/>
              <a:t>CMF </a:t>
            </a:r>
            <a:r>
              <a:rPr lang="nl-NL" sz="1013" b="1" err="1"/>
              <a:t>waardestromen</a:t>
            </a:r>
            <a:endParaRPr lang="nl-NL" sz="1013" b="1"/>
          </a:p>
        </p:txBody>
      </p:sp>
      <p:pic>
        <p:nvPicPr>
          <p:cNvPr id="1026" name="Afbeelding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ianummer 2">
            <a:extLst>
              <a:ext uri="{FF2B5EF4-FFF2-40B4-BE49-F238E27FC236}">
                <a16:creationId xmlns:a16="http://schemas.microsoft.com/office/drawing/2014/main" id="{1EB2FE37-4FA0-4CED-AC1D-03D439E62F1C}"/>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7763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panose="020B0304030504040204" pitchFamily="34" charset="-120"/>
                <a:ea typeface="Microsoft JhengHei Light" panose="020B0304030504040204" pitchFamily="34" charset="-120"/>
              </a:rPr>
              <a:t>Bijlage A: MF 2.0 waardeketen - NBility</a:t>
            </a: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34</a:t>
            </a:fld>
            <a:endParaRPr lang="en-GB" sz="750" b="0">
              <a:solidFill>
                <a:srgbClr val="625D62">
                  <a:tint val="75000"/>
                </a:srgbClr>
              </a:solidFill>
              <a:latin typeface="Arial"/>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1026"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jl: vijfhoek 15">
            <a:extLst>
              <a:ext uri="{FF2B5EF4-FFF2-40B4-BE49-F238E27FC236}">
                <a16:creationId xmlns:a16="http://schemas.microsoft.com/office/drawing/2014/main" id="{6C3863B8-9616-435E-98C7-89C39B1C561B}"/>
              </a:ext>
            </a:extLst>
          </p:cNvPr>
          <p:cNvSpPr/>
          <p:nvPr/>
        </p:nvSpPr>
        <p:spPr>
          <a:xfrm>
            <a:off x="762198" y="1412129"/>
            <a:ext cx="7941371" cy="3676996"/>
          </a:xfrm>
          <a:prstGeom prst="homePlate">
            <a:avLst>
              <a:gd name="adj" fmla="val 21420"/>
            </a:avLst>
          </a:prstGeom>
          <a:solidFill>
            <a:srgbClr val="C8B49B">
              <a:lumMod val="60000"/>
              <a:lumOff val="40000"/>
            </a:srgbClr>
          </a:solidFill>
          <a:ln w="12700" cap="flat" cmpd="sng" algn="ctr">
            <a:noFill/>
            <a:prstDash val="solid"/>
            <a:miter lim="800000"/>
          </a:ln>
          <a:effectLst/>
        </p:spPr>
        <p:txBody>
          <a:bodyPr rtlCol="0" anchor="ctr"/>
          <a:lstStyle/>
          <a:p>
            <a:pPr algn="ctr" defTabSz="514350">
              <a:defRPr/>
            </a:pPr>
            <a:endParaRPr lang="nl-NL" sz="1013" kern="0">
              <a:solidFill>
                <a:srgbClr val="FFFFFF"/>
              </a:solidFill>
            </a:endParaRPr>
          </a:p>
        </p:txBody>
      </p:sp>
      <p:sp>
        <p:nvSpPr>
          <p:cNvPr id="17" name="Rechthoek 16">
            <a:extLst>
              <a:ext uri="{FF2B5EF4-FFF2-40B4-BE49-F238E27FC236}">
                <a16:creationId xmlns:a16="http://schemas.microsoft.com/office/drawing/2014/main" id="{950798E2-7DCF-42DF-906D-28E7B483A458}"/>
              </a:ext>
            </a:extLst>
          </p:cNvPr>
          <p:cNvSpPr/>
          <p:nvPr/>
        </p:nvSpPr>
        <p:spPr>
          <a:xfrm>
            <a:off x="827936" y="1510820"/>
            <a:ext cx="1350000" cy="2646000"/>
          </a:xfrm>
          <a:prstGeom prst="rect">
            <a:avLst/>
          </a:prstGeom>
          <a:gradFill>
            <a:gsLst>
              <a:gs pos="0">
                <a:srgbClr val="3399FF"/>
              </a:gs>
              <a:gs pos="48000">
                <a:srgbClr val="3399FF"/>
              </a:gs>
              <a:gs pos="52000">
                <a:srgbClr val="FFD100"/>
              </a:gs>
              <a:gs pos="100000">
                <a:srgbClr val="FFD100"/>
              </a:gs>
            </a:gsLst>
            <a:lin ang="5400000" scaled="1"/>
          </a:gra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Onderhouden basisgegevens</a:t>
            </a:r>
          </a:p>
        </p:txBody>
      </p:sp>
      <p:sp>
        <p:nvSpPr>
          <p:cNvPr id="18" name="Rechthoek 17">
            <a:extLst>
              <a:ext uri="{FF2B5EF4-FFF2-40B4-BE49-F238E27FC236}">
                <a16:creationId xmlns:a16="http://schemas.microsoft.com/office/drawing/2014/main" id="{16B808BF-F16D-4AF9-BDE7-BA1439C9D9A6}"/>
              </a:ext>
            </a:extLst>
          </p:cNvPr>
          <p:cNvSpPr/>
          <p:nvPr/>
        </p:nvSpPr>
        <p:spPr>
          <a:xfrm>
            <a:off x="2249609" y="1515032"/>
            <a:ext cx="1350000" cy="1080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Inrichten aanbodzijde</a:t>
            </a:r>
          </a:p>
        </p:txBody>
      </p:sp>
      <p:sp>
        <p:nvSpPr>
          <p:cNvPr id="19" name="Rechthoek 18">
            <a:extLst>
              <a:ext uri="{FF2B5EF4-FFF2-40B4-BE49-F238E27FC236}">
                <a16:creationId xmlns:a16="http://schemas.microsoft.com/office/drawing/2014/main" id="{F6A938A0-107F-461A-A47E-0C47730CA5AD}"/>
              </a:ext>
            </a:extLst>
          </p:cNvPr>
          <p:cNvSpPr/>
          <p:nvPr/>
        </p:nvSpPr>
        <p:spPr>
          <a:xfrm>
            <a:off x="2249609" y="2687835"/>
            <a:ext cx="1350000" cy="1080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Inrichten vraagzijde</a:t>
            </a:r>
          </a:p>
        </p:txBody>
      </p:sp>
      <p:sp>
        <p:nvSpPr>
          <p:cNvPr id="20" name="Rechthoek 19">
            <a:extLst>
              <a:ext uri="{FF2B5EF4-FFF2-40B4-BE49-F238E27FC236}">
                <a16:creationId xmlns:a16="http://schemas.microsoft.com/office/drawing/2014/main" id="{C693D1CE-693F-46D6-8406-390662FAEF92}"/>
              </a:ext>
            </a:extLst>
          </p:cNvPr>
          <p:cNvSpPr/>
          <p:nvPr/>
        </p:nvSpPr>
        <p:spPr>
          <a:xfrm>
            <a:off x="3671282" y="1515032"/>
            <a:ext cx="1350000" cy="2646000"/>
          </a:xfrm>
          <a:prstGeom prst="rect">
            <a:avLst/>
          </a:prstGeom>
          <a:gradFill>
            <a:gsLst>
              <a:gs pos="0">
                <a:srgbClr val="3399FF"/>
              </a:gs>
              <a:gs pos="48000">
                <a:srgbClr val="3399FF"/>
              </a:gs>
              <a:gs pos="52000">
                <a:srgbClr val="FFD100"/>
              </a:gs>
              <a:gs pos="100000">
                <a:srgbClr val="FFD100"/>
              </a:gs>
            </a:gsLst>
            <a:lin ang="5400000" scaled="1"/>
          </a:gra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Registreren overeenkomsten</a:t>
            </a:r>
          </a:p>
        </p:txBody>
      </p:sp>
      <p:sp>
        <p:nvSpPr>
          <p:cNvPr id="21" name="Rechthoek 20">
            <a:extLst>
              <a:ext uri="{FF2B5EF4-FFF2-40B4-BE49-F238E27FC236}">
                <a16:creationId xmlns:a16="http://schemas.microsoft.com/office/drawing/2014/main" id="{E194258B-6F23-48D2-9D74-A4D2CEFCFABE}"/>
              </a:ext>
            </a:extLst>
          </p:cNvPr>
          <p:cNvSpPr/>
          <p:nvPr/>
        </p:nvSpPr>
        <p:spPr>
          <a:xfrm>
            <a:off x="5092955" y="1515032"/>
            <a:ext cx="1350000" cy="1269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Faciliteren uitvoering</a:t>
            </a:r>
          </a:p>
        </p:txBody>
      </p:sp>
      <p:sp>
        <p:nvSpPr>
          <p:cNvPr id="22" name="Rechthoek 21">
            <a:extLst>
              <a:ext uri="{FF2B5EF4-FFF2-40B4-BE49-F238E27FC236}">
                <a16:creationId xmlns:a16="http://schemas.microsoft.com/office/drawing/2014/main" id="{B56EA109-9004-41E1-90E5-4FE59CEBCC3E}"/>
              </a:ext>
            </a:extLst>
          </p:cNvPr>
          <p:cNvSpPr/>
          <p:nvPr/>
        </p:nvSpPr>
        <p:spPr>
          <a:xfrm>
            <a:off x="5092955" y="2882723"/>
            <a:ext cx="1350000" cy="1269000"/>
          </a:xfrm>
          <a:prstGeom prst="rect">
            <a:avLst/>
          </a:prstGeom>
          <a:solidFill>
            <a:srgbClr val="B2CF39"/>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Verzamelen metingen</a:t>
            </a:r>
          </a:p>
        </p:txBody>
      </p:sp>
      <p:sp>
        <p:nvSpPr>
          <p:cNvPr id="23" name="Rechthoek 22">
            <a:extLst>
              <a:ext uri="{FF2B5EF4-FFF2-40B4-BE49-F238E27FC236}">
                <a16:creationId xmlns:a16="http://schemas.microsoft.com/office/drawing/2014/main" id="{BAAA5CFA-30BA-4478-B144-B6BF79BCC49A}"/>
              </a:ext>
            </a:extLst>
          </p:cNvPr>
          <p:cNvSpPr/>
          <p:nvPr/>
        </p:nvSpPr>
        <p:spPr>
          <a:xfrm>
            <a:off x="6514628" y="1515032"/>
            <a:ext cx="1350000" cy="2646000"/>
          </a:xfrm>
          <a:prstGeom prst="rect">
            <a:avLst/>
          </a:prstGeom>
          <a:solidFill>
            <a:srgbClr val="B2CF39"/>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Ver- en afrekenen geleverde diensten</a:t>
            </a:r>
          </a:p>
        </p:txBody>
      </p:sp>
      <p:sp>
        <p:nvSpPr>
          <p:cNvPr id="24" name="Rechthoek 23">
            <a:extLst>
              <a:ext uri="{FF2B5EF4-FFF2-40B4-BE49-F238E27FC236}">
                <a16:creationId xmlns:a16="http://schemas.microsoft.com/office/drawing/2014/main" id="{8B214A95-C0C2-47DB-ACB6-73787F325A03}"/>
              </a:ext>
            </a:extLst>
          </p:cNvPr>
          <p:cNvSpPr/>
          <p:nvPr/>
        </p:nvSpPr>
        <p:spPr>
          <a:xfrm>
            <a:off x="827936" y="4269658"/>
            <a:ext cx="7036693" cy="729674"/>
          </a:xfrm>
          <a:prstGeom prst="rect">
            <a:avLst/>
          </a:prstGeom>
          <a:solidFill>
            <a:srgbClr val="00B050"/>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Beschikbaar stellen gegevens</a:t>
            </a:r>
          </a:p>
        </p:txBody>
      </p:sp>
      <p:sp>
        <p:nvSpPr>
          <p:cNvPr id="25" name="Afgeronde rechthoek 19">
            <a:extLst>
              <a:ext uri="{FF2B5EF4-FFF2-40B4-BE49-F238E27FC236}">
                <a16:creationId xmlns:a16="http://schemas.microsoft.com/office/drawing/2014/main" id="{4A855E65-1EDC-478B-9D87-885C0B6404AE}"/>
              </a:ext>
            </a:extLst>
          </p:cNvPr>
          <p:cNvSpPr/>
          <p:nvPr/>
        </p:nvSpPr>
        <p:spPr>
          <a:xfrm>
            <a:off x="4008782" y="2748244"/>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1.2. Contracten verwerven en beheren</a:t>
            </a:r>
          </a:p>
        </p:txBody>
      </p:sp>
      <p:sp>
        <p:nvSpPr>
          <p:cNvPr id="26" name="Afgeronde rechthoek 24">
            <a:extLst>
              <a:ext uri="{FF2B5EF4-FFF2-40B4-BE49-F238E27FC236}">
                <a16:creationId xmlns:a16="http://schemas.microsoft.com/office/drawing/2014/main" id="{B5F8C6A2-9C9B-4E28-8409-7378C84B7842}"/>
              </a:ext>
            </a:extLst>
          </p:cNvPr>
          <p:cNvSpPr/>
          <p:nvPr/>
        </p:nvSpPr>
        <p:spPr>
          <a:xfrm>
            <a:off x="6812975" y="2603559"/>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1.3. Factureren en innen</a:t>
            </a:r>
          </a:p>
        </p:txBody>
      </p:sp>
      <p:sp>
        <p:nvSpPr>
          <p:cNvPr id="27" name="Afgeronde rechthoek 25">
            <a:extLst>
              <a:ext uri="{FF2B5EF4-FFF2-40B4-BE49-F238E27FC236}">
                <a16:creationId xmlns:a16="http://schemas.microsoft.com/office/drawing/2014/main" id="{DE8579C0-4EBA-46F9-AB07-AC25F46DB4AE}"/>
              </a:ext>
            </a:extLst>
          </p:cNvPr>
          <p:cNvSpPr/>
          <p:nvPr/>
        </p:nvSpPr>
        <p:spPr>
          <a:xfrm>
            <a:off x="6812975" y="3185749"/>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1.4. Inkomstenverlies beperken</a:t>
            </a:r>
          </a:p>
        </p:txBody>
      </p:sp>
      <p:sp>
        <p:nvSpPr>
          <p:cNvPr id="28" name="Afgeronde rechthoek 40">
            <a:extLst>
              <a:ext uri="{FF2B5EF4-FFF2-40B4-BE49-F238E27FC236}">
                <a16:creationId xmlns:a16="http://schemas.microsoft.com/office/drawing/2014/main" id="{EA4D27AB-DE04-4709-963C-75CCE1FA7708}"/>
              </a:ext>
            </a:extLst>
          </p:cNvPr>
          <p:cNvSpPr/>
          <p:nvPr/>
        </p:nvSpPr>
        <p:spPr>
          <a:xfrm>
            <a:off x="6804746" y="2021369"/>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6.3 Energiestromen berekenen en toerekenen</a:t>
            </a:r>
          </a:p>
        </p:txBody>
      </p:sp>
      <p:sp>
        <p:nvSpPr>
          <p:cNvPr id="29" name="Afgeronde rechthoek 39">
            <a:extLst>
              <a:ext uri="{FF2B5EF4-FFF2-40B4-BE49-F238E27FC236}">
                <a16:creationId xmlns:a16="http://schemas.microsoft.com/office/drawing/2014/main" id="{998C30C8-485F-40FA-ABED-DF89AED87B53}"/>
              </a:ext>
            </a:extLst>
          </p:cNvPr>
          <p:cNvSpPr/>
          <p:nvPr/>
        </p:nvSpPr>
        <p:spPr>
          <a:xfrm>
            <a:off x="5171099" y="3068165"/>
            <a:ext cx="675000" cy="432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r>
              <a:rPr lang="nl-NL" sz="600" b="1" kern="0">
                <a:solidFill>
                  <a:prstClr val="black">
                    <a:lumMod val="50000"/>
                  </a:prstClr>
                </a:solidFill>
                <a:latin typeface="Microsoft JhengHei Light"/>
              </a:rPr>
              <a:t>4.2. Metingen valideren en verwerkbaar maken</a:t>
            </a:r>
          </a:p>
        </p:txBody>
      </p:sp>
      <p:sp>
        <p:nvSpPr>
          <p:cNvPr id="30" name="Afgeronde rechthoek 20">
            <a:extLst>
              <a:ext uri="{FF2B5EF4-FFF2-40B4-BE49-F238E27FC236}">
                <a16:creationId xmlns:a16="http://schemas.microsoft.com/office/drawing/2014/main" id="{5D4754EF-20E8-40F1-8BBD-E3DA8D919C7E}"/>
              </a:ext>
            </a:extLst>
          </p:cNvPr>
          <p:cNvSpPr/>
          <p:nvPr/>
        </p:nvSpPr>
        <p:spPr>
          <a:xfrm>
            <a:off x="4245088" y="678773"/>
            <a:ext cx="675000" cy="432000"/>
          </a:xfrm>
          <a:prstGeom prst="roundRect">
            <a:avLst/>
          </a:prstGeom>
          <a:solidFill>
            <a:srgbClr val="FFCC99"/>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6.1. Marktpartijen bedienen en relaties onderhouden</a:t>
            </a:r>
          </a:p>
        </p:txBody>
      </p:sp>
      <p:sp>
        <p:nvSpPr>
          <p:cNvPr id="31" name="Rechthoek 30">
            <a:extLst>
              <a:ext uri="{FF2B5EF4-FFF2-40B4-BE49-F238E27FC236}">
                <a16:creationId xmlns:a16="http://schemas.microsoft.com/office/drawing/2014/main" id="{E7DB5F6B-B36A-45CF-9F3C-879094A5C16F}"/>
              </a:ext>
            </a:extLst>
          </p:cNvPr>
          <p:cNvSpPr/>
          <p:nvPr/>
        </p:nvSpPr>
        <p:spPr>
          <a:xfrm>
            <a:off x="4455709" y="2661851"/>
            <a:ext cx="216726" cy="248209"/>
          </a:xfrm>
          <a:prstGeom prst="rect">
            <a:avLst/>
          </a:prstGeom>
        </p:spPr>
        <p:txBody>
          <a:bodyPr wrap="none">
            <a:spAutoFit/>
          </a:bodyPr>
          <a:lstStyle/>
          <a:p>
            <a:r>
              <a:rPr lang="nl-NL" sz="1013">
                <a:solidFill>
                  <a:srgbClr val="000000"/>
                </a:solidFill>
                <a:latin typeface="Times New Roman" panose="02020603050405020304" pitchFamily="18" charset="0"/>
              </a:rPr>
              <a:t> </a:t>
            </a:r>
            <a:endParaRPr lang="nl-NL" sz="1013">
              <a:solidFill>
                <a:prstClr val="black"/>
              </a:solidFill>
              <a:latin typeface="Calibri" panose="020F0502020204030204"/>
            </a:endParaRPr>
          </a:p>
        </p:txBody>
      </p:sp>
      <p:sp>
        <p:nvSpPr>
          <p:cNvPr id="32" name="Vijfhoek 25">
            <a:extLst>
              <a:ext uri="{FF2B5EF4-FFF2-40B4-BE49-F238E27FC236}">
                <a16:creationId xmlns:a16="http://schemas.microsoft.com/office/drawing/2014/main" id="{C2E97620-382D-49C7-A141-5D95CF0CE798}"/>
              </a:ext>
            </a:extLst>
          </p:cNvPr>
          <p:cNvSpPr/>
          <p:nvPr/>
        </p:nvSpPr>
        <p:spPr>
          <a:xfrm>
            <a:off x="864733" y="2429805"/>
            <a:ext cx="5548500"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Managen van beschikbare energienetcapaciteit</a:t>
            </a:r>
            <a:endParaRPr lang="nl-NL" kern="0">
              <a:solidFill>
                <a:prstClr val="white"/>
              </a:solidFill>
              <a:latin typeface="Calibri Light"/>
            </a:endParaRPr>
          </a:p>
        </p:txBody>
      </p:sp>
      <p:sp>
        <p:nvSpPr>
          <p:cNvPr id="33" name="Vijfhoek 27">
            <a:extLst>
              <a:ext uri="{FF2B5EF4-FFF2-40B4-BE49-F238E27FC236}">
                <a16:creationId xmlns:a16="http://schemas.microsoft.com/office/drawing/2014/main" id="{96CEB75F-B4E3-435D-97D2-C1DAE715CE53}"/>
              </a:ext>
            </a:extLst>
          </p:cNvPr>
          <p:cNvSpPr/>
          <p:nvPr/>
        </p:nvSpPr>
        <p:spPr>
          <a:xfrm>
            <a:off x="5118725" y="3844721"/>
            <a:ext cx="2713500"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Toewijzen van energiestromen</a:t>
            </a:r>
            <a:endParaRPr lang="nl-NL" kern="0">
              <a:solidFill>
                <a:prstClr val="white"/>
              </a:solidFill>
              <a:latin typeface="Calibri Light"/>
            </a:endParaRPr>
          </a:p>
        </p:txBody>
      </p:sp>
      <p:sp>
        <p:nvSpPr>
          <p:cNvPr id="34" name="Vijfhoek 28">
            <a:extLst>
              <a:ext uri="{FF2B5EF4-FFF2-40B4-BE49-F238E27FC236}">
                <a16:creationId xmlns:a16="http://schemas.microsoft.com/office/drawing/2014/main" id="{2D5313B9-C013-4F6A-A268-3408EDA190FB}"/>
              </a:ext>
            </a:extLst>
          </p:cNvPr>
          <p:cNvSpPr/>
          <p:nvPr/>
        </p:nvSpPr>
        <p:spPr>
          <a:xfrm>
            <a:off x="864734" y="4688713"/>
            <a:ext cx="6967491"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Beschikbaar stellen van netbeheerdata</a:t>
            </a:r>
            <a:endParaRPr lang="nl-NL" kern="0">
              <a:solidFill>
                <a:prstClr val="white"/>
              </a:solidFill>
              <a:latin typeface="Calibri Light"/>
            </a:endParaRPr>
          </a:p>
        </p:txBody>
      </p:sp>
      <p:sp>
        <p:nvSpPr>
          <p:cNvPr id="35" name="Vijfhoek 29">
            <a:extLst>
              <a:ext uri="{FF2B5EF4-FFF2-40B4-BE49-F238E27FC236}">
                <a16:creationId xmlns:a16="http://schemas.microsoft.com/office/drawing/2014/main" id="{857C7C2E-8254-43A1-AF68-64E262849025}"/>
              </a:ext>
            </a:extLst>
          </p:cNvPr>
          <p:cNvSpPr/>
          <p:nvPr/>
        </p:nvSpPr>
        <p:spPr>
          <a:xfrm>
            <a:off x="864735" y="3844721"/>
            <a:ext cx="4119749"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Contracteren, aan- en afsluiten van gebruikers</a:t>
            </a:r>
            <a:endParaRPr lang="nl-NL" kern="0">
              <a:solidFill>
                <a:prstClr val="black"/>
              </a:solidFill>
              <a:latin typeface="Calibri Light"/>
            </a:endParaRPr>
          </a:p>
        </p:txBody>
      </p:sp>
      <p:pic>
        <p:nvPicPr>
          <p:cNvPr id="36" name="Afbeelding 35">
            <a:extLst>
              <a:ext uri="{FF2B5EF4-FFF2-40B4-BE49-F238E27FC236}">
                <a16:creationId xmlns:a16="http://schemas.microsoft.com/office/drawing/2014/main" id="{16C51F6B-8AFE-4C2B-86E4-BB11FC3770C2}"/>
              </a:ext>
            </a:extLst>
          </p:cNvPr>
          <p:cNvPicPr>
            <a:picLocks noChangeAspect="1"/>
          </p:cNvPicPr>
          <p:nvPr/>
        </p:nvPicPr>
        <p:blipFill>
          <a:blip r:embed="rId4"/>
          <a:stretch>
            <a:fillRect/>
          </a:stretch>
        </p:blipFill>
        <p:spPr>
          <a:xfrm>
            <a:off x="5894295" y="247222"/>
            <a:ext cx="3170903" cy="1223111"/>
          </a:xfrm>
          <a:prstGeom prst="rect">
            <a:avLst/>
          </a:prstGeom>
        </p:spPr>
      </p:pic>
      <p:sp>
        <p:nvSpPr>
          <p:cNvPr id="37" name="Afgeronde rechthoek 41">
            <a:extLst>
              <a:ext uri="{FF2B5EF4-FFF2-40B4-BE49-F238E27FC236}">
                <a16:creationId xmlns:a16="http://schemas.microsoft.com/office/drawing/2014/main" id="{9F0AE9EC-0CE9-4DD6-A994-ECEA59583D55}"/>
              </a:ext>
            </a:extLst>
          </p:cNvPr>
          <p:cNvSpPr/>
          <p:nvPr/>
        </p:nvSpPr>
        <p:spPr>
          <a:xfrm>
            <a:off x="1165436" y="4352470"/>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38" name="Afgeronde rechthoek 38">
            <a:extLst>
              <a:ext uri="{FF2B5EF4-FFF2-40B4-BE49-F238E27FC236}">
                <a16:creationId xmlns:a16="http://schemas.microsoft.com/office/drawing/2014/main" id="{4A3024D1-0FB0-4A38-8E76-EA285BA4B495}"/>
              </a:ext>
            </a:extLst>
          </p:cNvPr>
          <p:cNvSpPr/>
          <p:nvPr/>
        </p:nvSpPr>
        <p:spPr>
          <a:xfrm>
            <a:off x="5704202" y="3372079"/>
            <a:ext cx="675000" cy="432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r>
              <a:rPr lang="nl-NL" sz="600" b="1" kern="0">
                <a:solidFill>
                  <a:prstClr val="black">
                    <a:lumMod val="50000"/>
                  </a:prstClr>
                </a:solidFill>
                <a:latin typeface="Microsoft JhengHei Light"/>
              </a:rPr>
              <a:t>4.3. Metingen van energiestromen en -netten ter beschikking stellen</a:t>
            </a:r>
          </a:p>
        </p:txBody>
      </p:sp>
      <p:sp>
        <p:nvSpPr>
          <p:cNvPr id="39" name="Afgeronde rechthoek 41">
            <a:extLst>
              <a:ext uri="{FF2B5EF4-FFF2-40B4-BE49-F238E27FC236}">
                <a16:creationId xmlns:a16="http://schemas.microsoft.com/office/drawing/2014/main" id="{C586FD3A-4508-4FE2-8747-00108E479EA7}"/>
              </a:ext>
            </a:extLst>
          </p:cNvPr>
          <p:cNvSpPr/>
          <p:nvPr/>
        </p:nvSpPr>
        <p:spPr>
          <a:xfrm>
            <a:off x="1165436" y="2754148"/>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0" name="Afgeronde rechthoek 41">
            <a:extLst>
              <a:ext uri="{FF2B5EF4-FFF2-40B4-BE49-F238E27FC236}">
                <a16:creationId xmlns:a16="http://schemas.microsoft.com/office/drawing/2014/main" id="{B1B9CB7F-3D49-4F84-9A90-4EE0256E9FE3}"/>
              </a:ext>
            </a:extLst>
          </p:cNvPr>
          <p:cNvSpPr/>
          <p:nvPr/>
        </p:nvSpPr>
        <p:spPr>
          <a:xfrm>
            <a:off x="4008782" y="1829151"/>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6.4. </a:t>
            </a:r>
            <a:r>
              <a:rPr lang="nl-NL" sz="600" b="1" kern="0" err="1">
                <a:solidFill>
                  <a:prstClr val="black">
                    <a:lumMod val="50000"/>
                  </a:prstClr>
                </a:solidFill>
                <a:latin typeface="Microsoft JhengHei Light"/>
              </a:rPr>
              <a:t>Marktflex</a:t>
            </a:r>
            <a:r>
              <a:rPr lang="nl-NL" sz="600" b="1" kern="0">
                <a:solidFill>
                  <a:prstClr val="black">
                    <a:lumMod val="50000"/>
                  </a:prstClr>
                </a:solidFill>
                <a:latin typeface="Microsoft JhengHei Light"/>
              </a:rPr>
              <a:t> benutten</a:t>
            </a:r>
          </a:p>
        </p:txBody>
      </p:sp>
      <p:sp>
        <p:nvSpPr>
          <p:cNvPr id="41" name="Afgeronde rechthoek 41">
            <a:extLst>
              <a:ext uri="{FF2B5EF4-FFF2-40B4-BE49-F238E27FC236}">
                <a16:creationId xmlns:a16="http://schemas.microsoft.com/office/drawing/2014/main" id="{BEE80133-D9C4-47FA-860F-4721DA0FDA7A}"/>
              </a:ext>
            </a:extLst>
          </p:cNvPr>
          <p:cNvSpPr/>
          <p:nvPr/>
        </p:nvSpPr>
        <p:spPr>
          <a:xfrm>
            <a:off x="2587109" y="2892052"/>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7" name="Afgeronde rechthoek 41">
            <a:extLst>
              <a:ext uri="{FF2B5EF4-FFF2-40B4-BE49-F238E27FC236}">
                <a16:creationId xmlns:a16="http://schemas.microsoft.com/office/drawing/2014/main" id="{1484868E-C3D8-4F12-91B7-5FD21838E89F}"/>
              </a:ext>
            </a:extLst>
          </p:cNvPr>
          <p:cNvSpPr/>
          <p:nvPr/>
        </p:nvSpPr>
        <p:spPr>
          <a:xfrm>
            <a:off x="2587109" y="1821017"/>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8" name="Afgeronde rechthoek 41">
            <a:extLst>
              <a:ext uri="{FF2B5EF4-FFF2-40B4-BE49-F238E27FC236}">
                <a16:creationId xmlns:a16="http://schemas.microsoft.com/office/drawing/2014/main" id="{F819822C-D7E0-4CD8-A2AC-EE27D2277EF4}"/>
              </a:ext>
            </a:extLst>
          </p:cNvPr>
          <p:cNvSpPr/>
          <p:nvPr/>
        </p:nvSpPr>
        <p:spPr>
          <a:xfrm>
            <a:off x="2890833" y="675735"/>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6.5. Marktdata distribueren</a:t>
            </a:r>
          </a:p>
        </p:txBody>
      </p:sp>
      <p:cxnSp>
        <p:nvCxnSpPr>
          <p:cNvPr id="49" name="Rechte verbindingslijn 48">
            <a:extLst>
              <a:ext uri="{FF2B5EF4-FFF2-40B4-BE49-F238E27FC236}">
                <a16:creationId xmlns:a16="http://schemas.microsoft.com/office/drawing/2014/main" id="{FCAAF810-B229-45A8-955C-8AAA4BC481DB}"/>
              </a:ext>
            </a:extLst>
          </p:cNvPr>
          <p:cNvCxnSpPr/>
          <p:nvPr/>
        </p:nvCxnSpPr>
        <p:spPr>
          <a:xfrm flipH="1">
            <a:off x="4030408" y="1113504"/>
            <a:ext cx="206975" cy="331526"/>
          </a:xfrm>
          <a:prstGeom prst="line">
            <a:avLst/>
          </a:prstGeom>
          <a:noFill/>
          <a:ln w="6350" cap="flat" cmpd="sng" algn="ctr">
            <a:solidFill>
              <a:sysClr val="windowText" lastClr="000000"/>
            </a:solidFill>
            <a:prstDash val="solid"/>
            <a:miter lim="800000"/>
          </a:ln>
          <a:effectLst/>
        </p:spPr>
      </p:cxnSp>
      <p:sp>
        <p:nvSpPr>
          <p:cNvPr id="50" name="Tekstvak 49">
            <a:extLst>
              <a:ext uri="{FF2B5EF4-FFF2-40B4-BE49-F238E27FC236}">
                <a16:creationId xmlns:a16="http://schemas.microsoft.com/office/drawing/2014/main" id="{E0DEE30A-92EC-4804-912E-1B1253709406}"/>
              </a:ext>
            </a:extLst>
          </p:cNvPr>
          <p:cNvSpPr txBox="1"/>
          <p:nvPr/>
        </p:nvSpPr>
        <p:spPr>
          <a:xfrm>
            <a:off x="3597800" y="1095118"/>
            <a:ext cx="670376" cy="184666"/>
          </a:xfrm>
          <a:prstGeom prst="rect">
            <a:avLst/>
          </a:prstGeom>
          <a:noFill/>
        </p:spPr>
        <p:txBody>
          <a:bodyPr wrap="none" rtlCol="0">
            <a:spAutoFit/>
          </a:bodyPr>
          <a:lstStyle/>
          <a:p>
            <a:r>
              <a:rPr lang="nl-NL" sz="600" i="1">
                <a:solidFill>
                  <a:prstClr val="black"/>
                </a:solidFill>
                <a:latin typeface="Calibri" panose="020F0502020204030204"/>
              </a:rPr>
              <a:t>voor het geheel</a:t>
            </a:r>
          </a:p>
        </p:txBody>
      </p:sp>
      <p:cxnSp>
        <p:nvCxnSpPr>
          <p:cNvPr id="51" name="Rechte verbindingslijn 50">
            <a:extLst>
              <a:ext uri="{FF2B5EF4-FFF2-40B4-BE49-F238E27FC236}">
                <a16:creationId xmlns:a16="http://schemas.microsoft.com/office/drawing/2014/main" id="{C460ECB7-85DC-4F05-B34D-149B5C00FCB1}"/>
              </a:ext>
            </a:extLst>
          </p:cNvPr>
          <p:cNvCxnSpPr>
            <a:cxnSpLocks/>
          </p:cNvCxnSpPr>
          <p:nvPr/>
        </p:nvCxnSpPr>
        <p:spPr>
          <a:xfrm>
            <a:off x="3569519" y="1117189"/>
            <a:ext cx="206975" cy="331526"/>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93937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a:ea typeface="Microsoft JhengHei Light"/>
              </a:rPr>
              <a:t>Bijlage</a:t>
            </a:r>
            <a:r>
              <a:rPr lang="en-US">
                <a:latin typeface="Microsoft JhengHei Light"/>
                <a:ea typeface="Microsoft JhengHei Light"/>
              </a:rPr>
              <a:t> B: Mapping </a:t>
            </a:r>
            <a:r>
              <a:rPr lang="en-US" err="1">
                <a:latin typeface="Microsoft JhengHei Light"/>
                <a:ea typeface="Microsoft JhengHei Light"/>
              </a:rPr>
              <a:t>externe</a:t>
            </a:r>
            <a:r>
              <a:rPr lang="en-US">
                <a:latin typeface="Microsoft JhengHei Light"/>
                <a:ea typeface="Microsoft JhengHei Light"/>
              </a:rPr>
              <a:t> </a:t>
            </a:r>
            <a:r>
              <a:rPr lang="en-US" err="1">
                <a:latin typeface="Microsoft JhengHei Light"/>
                <a:ea typeface="Microsoft JhengHei Light"/>
              </a:rPr>
              <a:t>modellen</a:t>
            </a:r>
            <a:endParaRPr lang="nl-NL" err="1">
              <a:latin typeface="Microsoft JhengHei Light"/>
              <a:ea typeface="Microsoft JhengHei Light"/>
            </a:endParaRPr>
          </a:p>
        </p:txBody>
      </p:sp>
      <p:sp>
        <p:nvSpPr>
          <p:cNvPr id="4" name="Tijdelijke aanduiding voor dianummer 2">
            <a:extLst>
              <a:ext uri="{FF2B5EF4-FFF2-40B4-BE49-F238E27FC236}">
                <a16:creationId xmlns:a16="http://schemas.microsoft.com/office/drawing/2014/main" id="{E0C98A5E-609A-4B63-ABD3-78BED4AF693D}"/>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35</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6032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Bijlage B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10" name="Afgeronde rechthoek 9"/>
          <p:cNvSpPr/>
          <p:nvPr/>
        </p:nvSpPr>
        <p:spPr>
          <a:xfrm>
            <a:off x="656747" y="12692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strategie bepalen</a:t>
            </a:r>
            <a:endParaRPr lang="nl-NL" sz="600" b="1" kern="0">
              <a:solidFill>
                <a:srgbClr val="FF0000"/>
              </a:solidFill>
              <a:latin typeface="Microsoft JhengHei Light"/>
            </a:endParaRPr>
          </a:p>
        </p:txBody>
      </p:sp>
      <p:sp>
        <p:nvSpPr>
          <p:cNvPr id="11" name="Afgeronde rechthoek 10"/>
          <p:cNvSpPr/>
          <p:nvPr/>
        </p:nvSpPr>
        <p:spPr>
          <a:xfrm>
            <a:off x="656747" y="164505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strategie bepalen</a:t>
            </a:r>
            <a:endParaRPr lang="nl-NL" sz="600" b="1" kern="0">
              <a:solidFill>
                <a:srgbClr val="FF0000"/>
              </a:solidFill>
              <a:latin typeface="Microsoft JhengHei Light"/>
            </a:endParaRPr>
          </a:p>
        </p:txBody>
      </p:sp>
      <p:sp>
        <p:nvSpPr>
          <p:cNvPr id="12" name="Afgeronde rechthoek 11"/>
          <p:cNvSpPr/>
          <p:nvPr/>
        </p:nvSpPr>
        <p:spPr>
          <a:xfrm>
            <a:off x="656747" y="2020867"/>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voorspellen</a:t>
            </a:r>
            <a:endParaRPr lang="nl-NL" sz="600" b="1" kern="0">
              <a:solidFill>
                <a:srgbClr val="FF0000"/>
              </a:solidFill>
              <a:latin typeface="Microsoft JhengHei Light"/>
            </a:endParaRPr>
          </a:p>
        </p:txBody>
      </p:sp>
      <p:sp>
        <p:nvSpPr>
          <p:cNvPr id="13" name="Afgeronde rechthoek 12"/>
          <p:cNvSpPr/>
          <p:nvPr/>
        </p:nvSpPr>
        <p:spPr>
          <a:xfrm>
            <a:off x="1665578" y="142722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Het merk bepalen en positioneren</a:t>
            </a:r>
            <a:endParaRPr lang="nl-NL" sz="600" b="1" kern="0">
              <a:solidFill>
                <a:srgbClr val="FF0000"/>
              </a:solidFill>
              <a:latin typeface="Microsoft JhengHei Light"/>
            </a:endParaRPr>
          </a:p>
        </p:txBody>
      </p:sp>
      <p:sp>
        <p:nvSpPr>
          <p:cNvPr id="14" name="Afgeronde rechthoek 13"/>
          <p:cNvSpPr/>
          <p:nvPr/>
        </p:nvSpPr>
        <p:spPr>
          <a:xfrm>
            <a:off x="2674409" y="1807870"/>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onderzoek uitvoeren</a:t>
            </a:r>
            <a:endParaRPr lang="nl-NL" sz="600" b="1" kern="0">
              <a:solidFill>
                <a:srgbClr val="FF0000"/>
              </a:solidFill>
              <a:latin typeface="Microsoft JhengHei Light"/>
            </a:endParaRPr>
          </a:p>
        </p:txBody>
      </p:sp>
      <p:sp>
        <p:nvSpPr>
          <p:cNvPr id="15" name="Afgeronde rechthoek 14"/>
          <p:cNvSpPr/>
          <p:nvPr/>
        </p:nvSpPr>
        <p:spPr>
          <a:xfrm>
            <a:off x="3627000" y="12911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promoten</a:t>
            </a:r>
            <a:endParaRPr lang="nl-NL" sz="600" b="1" kern="0">
              <a:solidFill>
                <a:srgbClr val="FF0000"/>
              </a:solidFill>
              <a:latin typeface="Microsoft JhengHei Light"/>
            </a:endParaRPr>
          </a:p>
        </p:txBody>
      </p:sp>
      <p:sp>
        <p:nvSpPr>
          <p:cNvPr id="16" name="Afgeronde rechthoek 15"/>
          <p:cNvSpPr/>
          <p:nvPr/>
        </p:nvSpPr>
        <p:spPr>
          <a:xfrm>
            <a:off x="3622752" y="1675611"/>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campagnes uitvoeren</a:t>
            </a:r>
            <a:endParaRPr lang="nl-NL" sz="600" b="1" kern="0">
              <a:solidFill>
                <a:srgbClr val="FF0000"/>
              </a:solidFill>
              <a:latin typeface="Microsoft JhengHei Light"/>
            </a:endParaRPr>
          </a:p>
        </p:txBody>
      </p:sp>
      <p:sp>
        <p:nvSpPr>
          <p:cNvPr id="17" name="Afgeronde rechthoek 16"/>
          <p:cNvSpPr/>
          <p:nvPr/>
        </p:nvSpPr>
        <p:spPr>
          <a:xfrm>
            <a:off x="3627000" y="205496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communicatie uitvoeren</a:t>
            </a:r>
            <a:endParaRPr lang="nl-NL" sz="600" b="1" kern="0">
              <a:solidFill>
                <a:srgbClr val="FF0000"/>
              </a:solidFill>
              <a:latin typeface="Microsoft JhengHei Light"/>
            </a:endParaRPr>
          </a:p>
        </p:txBody>
      </p:sp>
      <p:sp>
        <p:nvSpPr>
          <p:cNvPr id="18" name="Afgeronde rechthoek 17"/>
          <p:cNvSpPr/>
          <p:nvPr/>
        </p:nvSpPr>
        <p:spPr>
          <a:xfrm>
            <a:off x="656747" y="284187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ontwikkelen en beheren</a:t>
            </a:r>
            <a:endParaRPr lang="nl-NL" sz="600" b="1" kern="0">
              <a:solidFill>
                <a:srgbClr val="FF0000"/>
              </a:solidFill>
              <a:latin typeface="Microsoft JhengHei Light"/>
            </a:endParaRPr>
          </a:p>
        </p:txBody>
      </p:sp>
      <p:sp>
        <p:nvSpPr>
          <p:cNvPr id="19" name="Afgeronde rechthoek 18"/>
          <p:cNvSpPr/>
          <p:nvPr/>
        </p:nvSpPr>
        <p:spPr>
          <a:xfrm>
            <a:off x="656747" y="3485926"/>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bepalen en ontwikkelen</a:t>
            </a:r>
            <a:endParaRPr lang="nl-NL" sz="600" b="1" kern="0">
              <a:solidFill>
                <a:srgbClr val="FF0000"/>
              </a:solidFill>
              <a:latin typeface="Microsoft JhengHei Light"/>
            </a:endParaRPr>
          </a:p>
        </p:txBody>
      </p:sp>
      <p:sp>
        <p:nvSpPr>
          <p:cNvPr id="20" name="Afgeronde rechthoek 19"/>
          <p:cNvSpPr/>
          <p:nvPr/>
        </p:nvSpPr>
        <p:spPr>
          <a:xfrm>
            <a:off x="656747" y="389583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meten en verbeteren</a:t>
            </a:r>
            <a:endParaRPr lang="nl-NL" sz="600" b="1" kern="0">
              <a:solidFill>
                <a:srgbClr val="FF0000"/>
              </a:solidFill>
              <a:latin typeface="Microsoft JhengHei Light"/>
            </a:endParaRPr>
          </a:p>
        </p:txBody>
      </p:sp>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36</a:t>
            </a:fld>
            <a:endParaRPr lang="en-GB" sz="750">
              <a:solidFill>
                <a:srgbClr val="625D62">
                  <a:tint val="75000"/>
                </a:srgbClr>
              </a:solidFill>
              <a:latin typeface="Arial"/>
            </a:endParaRPr>
          </a:p>
        </p:txBody>
      </p:sp>
    </p:spTree>
    <p:extLst>
      <p:ext uri="{BB962C8B-B14F-4D97-AF65-F5344CB8AC3E}">
        <p14:creationId xmlns:p14="http://schemas.microsoft.com/office/powerpoint/2010/main" val="208882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 strategie bepalen</a:t>
            </a:r>
            <a:endParaRPr lang="nl-NL" sz="600" b="1" kern="0">
              <a:solidFill>
                <a:srgbClr val="FF0000"/>
              </a:solidFill>
              <a:latin typeface="Microsoft JhengHei Light"/>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werven</a:t>
            </a:r>
            <a:endParaRPr lang="nl-NL" sz="600" b="1" kern="0">
              <a:solidFill>
                <a:srgbClr val="FF0000"/>
              </a:solidFill>
              <a:latin typeface="Microsoft JhengHei Light"/>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beheren</a:t>
            </a:r>
            <a:endParaRPr lang="nl-NL" sz="600" b="1" kern="0">
              <a:solidFill>
                <a:srgbClr val="FF0000"/>
              </a:solidFill>
              <a:latin typeface="Microsoft JhengHei Light"/>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Resource / workforce planning</a:t>
            </a:r>
            <a:endParaRPr lang="nl-NL" sz="600" b="1" kern="0">
              <a:solidFill>
                <a:srgbClr val="FF0000"/>
              </a:solidFill>
              <a:latin typeface="Microsoft JhengHei Light"/>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37</a:t>
            </a:fld>
            <a:endParaRPr lang="en-GB" sz="750">
              <a:solidFill>
                <a:srgbClr val="625D62">
                  <a:tint val="75000"/>
                </a:srgbClr>
              </a:solidFill>
              <a:latin typeface="Arial"/>
            </a:endParaRPr>
          </a:p>
        </p:txBody>
      </p:sp>
    </p:spTree>
    <p:extLst>
      <p:ext uri="{BB962C8B-B14F-4D97-AF65-F5344CB8AC3E}">
        <p14:creationId xmlns:p14="http://schemas.microsoft.com/office/powerpoint/2010/main" val="355146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pic>
        <p:nvPicPr>
          <p:cNvPr id="11" name="Afbeelding 10"/>
          <p:cNvPicPr>
            <a:picLocks noChangeAspect="1"/>
          </p:cNvPicPr>
          <p:nvPr/>
        </p:nvPicPr>
        <p:blipFill>
          <a:blip r:embed="rId3"/>
          <a:stretch>
            <a:fillRect/>
          </a:stretch>
        </p:blipFill>
        <p:spPr>
          <a:xfrm>
            <a:off x="628750" y="2856996"/>
            <a:ext cx="7125766" cy="929191"/>
          </a:xfrm>
          <a:prstGeom prst="rect">
            <a:avLst/>
          </a:prstGeom>
        </p:spPr>
      </p:pic>
      <p:sp>
        <p:nvSpPr>
          <p:cNvPr id="12" name="Afgeronde rechthoek 11"/>
          <p:cNvSpPr/>
          <p:nvPr/>
        </p:nvSpPr>
        <p:spPr>
          <a:xfrm>
            <a:off x="888774" y="1831972"/>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Strategische Planning &amp; Ontwikkeling</a:t>
            </a:r>
            <a:endParaRPr lang="nl-NL" sz="600" b="1" kern="0">
              <a:solidFill>
                <a:srgbClr val="FF0000"/>
              </a:solidFill>
              <a:latin typeface="Microsoft JhengHei Light"/>
            </a:endParaRPr>
          </a:p>
        </p:txBody>
      </p:sp>
      <p:sp>
        <p:nvSpPr>
          <p:cNvPr id="13" name="Afgeronde rechthoek 12"/>
          <p:cNvSpPr/>
          <p:nvPr/>
        </p:nvSpPr>
        <p:spPr>
          <a:xfrm>
            <a:off x="221006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management</a:t>
            </a:r>
            <a:endParaRPr lang="nl-NL" sz="600" b="1" kern="0">
              <a:solidFill>
                <a:srgbClr val="FF0000"/>
              </a:solidFill>
              <a:latin typeface="Microsoft JhengHei Light"/>
            </a:endParaRPr>
          </a:p>
        </p:txBody>
      </p:sp>
      <p:sp>
        <p:nvSpPr>
          <p:cNvPr id="14" name="Afgeronde rechthoek 13"/>
          <p:cNvSpPr/>
          <p:nvPr/>
        </p:nvSpPr>
        <p:spPr>
          <a:xfrm>
            <a:off x="3385038" y="163636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Kennis management</a:t>
            </a:r>
            <a:endParaRPr lang="nl-NL" sz="600" b="1" kern="0">
              <a:solidFill>
                <a:srgbClr val="FF0000"/>
              </a:solidFill>
              <a:latin typeface="Microsoft JhengHei Light"/>
            </a:endParaRPr>
          </a:p>
        </p:txBody>
      </p:sp>
      <p:sp>
        <p:nvSpPr>
          <p:cNvPr id="15" name="Afgeronde rechthoek 14"/>
          <p:cNvSpPr/>
          <p:nvPr/>
        </p:nvSpPr>
        <p:spPr>
          <a:xfrm>
            <a:off x="3392665" y="199796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Innovatie, R&amp;D</a:t>
            </a:r>
            <a:endParaRPr lang="nl-NL" sz="600" b="1" kern="0">
              <a:solidFill>
                <a:srgbClr val="FF0000"/>
              </a:solidFill>
              <a:latin typeface="Microsoft JhengHei Light"/>
            </a:endParaRPr>
          </a:p>
        </p:txBody>
      </p:sp>
      <p:sp>
        <p:nvSpPr>
          <p:cNvPr id="16" name="Afgeronde rechthoek 15"/>
          <p:cNvSpPr/>
          <p:nvPr/>
        </p:nvSpPr>
        <p:spPr>
          <a:xfrm>
            <a:off x="447142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Stakeholder en relatie management</a:t>
            </a:r>
            <a:endParaRPr lang="nl-NL" sz="600" b="1" kern="0">
              <a:solidFill>
                <a:srgbClr val="FF0000"/>
              </a:solidFill>
              <a:latin typeface="Microsoft JhengHei Light"/>
            </a:endParaRPr>
          </a:p>
        </p:txBody>
      </p:sp>
      <p:sp>
        <p:nvSpPr>
          <p:cNvPr id="17" name="Afgeronde rechthoek 16"/>
          <p:cNvSpPr/>
          <p:nvPr/>
        </p:nvSpPr>
        <p:spPr>
          <a:xfrm>
            <a:off x="6653579"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Risico Management</a:t>
            </a:r>
            <a:endParaRPr lang="nl-NL" sz="600" b="1" kern="0">
              <a:solidFill>
                <a:srgbClr val="FF0000"/>
              </a:solidFill>
              <a:latin typeface="Microsoft JhengHei Light"/>
            </a:endParaRPr>
          </a:p>
        </p:txBody>
      </p:sp>
      <p:sp>
        <p:nvSpPr>
          <p:cNvPr id="18" name="Afgeronde rechthoek 17"/>
          <p:cNvSpPr/>
          <p:nvPr/>
        </p:nvSpPr>
        <p:spPr>
          <a:xfrm>
            <a:off x="6745835"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Audit Management</a:t>
            </a:r>
            <a:endParaRPr lang="nl-NL" sz="600" b="1" kern="0">
              <a:solidFill>
                <a:srgbClr val="FF0000"/>
              </a:solidFill>
              <a:latin typeface="Microsoft JhengHei Light"/>
            </a:endParaRPr>
          </a:p>
        </p:txBody>
      </p:sp>
      <p:sp>
        <p:nvSpPr>
          <p:cNvPr id="19" name="Afgeronde rechthoek 18"/>
          <p:cNvSpPr/>
          <p:nvPr/>
        </p:nvSpPr>
        <p:spPr>
          <a:xfrm>
            <a:off x="5031335" y="360923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Personeels Management</a:t>
            </a:r>
            <a:endParaRPr lang="nl-NL" sz="600" b="1" kern="0">
              <a:solidFill>
                <a:srgbClr val="FF0000"/>
              </a:solidFill>
              <a:latin typeface="Microsoft JhengHei Light"/>
            </a:endParaRPr>
          </a:p>
        </p:txBody>
      </p:sp>
      <p:sp>
        <p:nvSpPr>
          <p:cNvPr id="20" name="Afgeronde rechthoek 19"/>
          <p:cNvSpPr/>
          <p:nvPr/>
        </p:nvSpPr>
        <p:spPr>
          <a:xfrm>
            <a:off x="6392925" y="360923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Management &amp; Data Governance</a:t>
            </a:r>
            <a:endParaRPr lang="nl-NL" sz="600" b="1" kern="0">
              <a:solidFill>
                <a:srgbClr val="FF0000"/>
              </a:solidFill>
              <a:latin typeface="Microsoft JhengHei Light"/>
            </a:endParaRPr>
          </a:p>
        </p:txBody>
      </p:sp>
      <p:sp>
        <p:nvSpPr>
          <p:cNvPr id="21" name="Afgeronde rechthoek 20"/>
          <p:cNvSpPr/>
          <p:nvPr/>
        </p:nvSpPr>
        <p:spPr>
          <a:xfrm>
            <a:off x="784650" y="365458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Proces Management</a:t>
            </a:r>
            <a:endParaRPr lang="nl-NL" sz="600" b="1" kern="0">
              <a:solidFill>
                <a:srgbClr val="FF0000"/>
              </a:solidFill>
              <a:latin typeface="Microsoft JhengHei Light"/>
            </a:endParaRPr>
          </a:p>
        </p:txBody>
      </p:sp>
      <p:sp>
        <p:nvSpPr>
          <p:cNvPr id="22" name="Afgeronde rechthoek 21"/>
          <p:cNvSpPr/>
          <p:nvPr/>
        </p:nvSpPr>
        <p:spPr>
          <a:xfrm>
            <a:off x="784650"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IT Ontwikkeling en Beheer</a:t>
            </a:r>
            <a:endParaRPr lang="nl-NL" sz="600" b="1" kern="0">
              <a:solidFill>
                <a:srgbClr val="FF0000"/>
              </a:solidFill>
              <a:latin typeface="Microsoft JhengHei Light"/>
            </a:endParaRPr>
          </a:p>
        </p:txBody>
      </p:sp>
      <p:sp>
        <p:nvSpPr>
          <p:cNvPr id="23" name="Afgeronde rechthoek 22"/>
          <p:cNvSpPr/>
          <p:nvPr/>
        </p:nvSpPr>
        <p:spPr>
          <a:xfrm>
            <a:off x="1753674" y="365568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Project, programma en portfolio Management</a:t>
            </a:r>
            <a:endParaRPr lang="nl-NL" sz="600" b="1" kern="0">
              <a:solidFill>
                <a:srgbClr val="FF0000"/>
              </a:solidFill>
              <a:latin typeface="Microsoft JhengHei Light"/>
            </a:endParaRPr>
          </a:p>
        </p:txBody>
      </p:sp>
      <p:sp>
        <p:nvSpPr>
          <p:cNvPr id="24" name="Afgeronde rechthoek 23"/>
          <p:cNvSpPr/>
          <p:nvPr/>
        </p:nvSpPr>
        <p:spPr>
          <a:xfrm>
            <a:off x="1753674"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Performance management</a:t>
            </a:r>
            <a:endParaRPr lang="nl-NL" sz="600" b="1" kern="0">
              <a:solidFill>
                <a:srgbClr val="FF0000"/>
              </a:solidFill>
              <a:latin typeface="Microsoft JhengHei Light"/>
            </a:endParaRPr>
          </a:p>
        </p:txBody>
      </p:sp>
      <p:sp>
        <p:nvSpPr>
          <p:cNvPr id="25" name="Afgeronde rechthoek 24"/>
          <p:cNvSpPr/>
          <p:nvPr/>
        </p:nvSpPr>
        <p:spPr>
          <a:xfrm>
            <a:off x="2722698"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Huisvestings management</a:t>
            </a:r>
            <a:endParaRPr lang="nl-NL" sz="600" b="1" kern="0">
              <a:solidFill>
                <a:srgbClr val="FF0000"/>
              </a:solidFill>
              <a:latin typeface="Microsoft JhengHei Light"/>
            </a:endParaRPr>
          </a:p>
        </p:txBody>
      </p:sp>
      <p:sp>
        <p:nvSpPr>
          <p:cNvPr id="26" name="Afgeronde rechthoek 25"/>
          <p:cNvSpPr/>
          <p:nvPr/>
        </p:nvSpPr>
        <p:spPr>
          <a:xfrm>
            <a:off x="6392925" y="401413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Analytics</a:t>
            </a:r>
            <a:endParaRPr lang="nl-NL" sz="600" b="1" kern="0">
              <a:solidFill>
                <a:srgbClr val="FF0000"/>
              </a:solidFill>
              <a:latin typeface="Microsoft JhengHei Light"/>
            </a:endParaRPr>
          </a:p>
        </p:txBody>
      </p:sp>
      <p:sp>
        <p:nvSpPr>
          <p:cNvPr id="27" name="Afgeronde rechthoek 26"/>
          <p:cNvSpPr/>
          <p:nvPr/>
        </p:nvSpPr>
        <p:spPr>
          <a:xfrm>
            <a:off x="888774" y="221867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Enterprise Architectuur Management</a:t>
            </a:r>
            <a:endParaRPr lang="nl-NL" sz="600" b="1" kern="0">
              <a:solidFill>
                <a:srgbClr val="FF0000"/>
              </a:solidFill>
              <a:latin typeface="Microsoft JhengHei Light"/>
            </a:endParaRPr>
          </a:p>
        </p:txBody>
      </p:sp>
      <p:sp>
        <p:nvSpPr>
          <p:cNvPr id="28" name="Afgeronde rechthoek 27"/>
          <p:cNvSpPr/>
          <p:nvPr/>
        </p:nvSpPr>
        <p:spPr>
          <a:xfrm>
            <a:off x="5447345" y="204172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Regulering</a:t>
            </a:r>
            <a:endParaRPr lang="nl-NL" sz="600" b="1" kern="0">
              <a:solidFill>
                <a:srgbClr val="FF0000"/>
              </a:solidFill>
              <a:latin typeface="Microsoft JhengHei Light"/>
            </a:endParaRPr>
          </a:p>
        </p:txBody>
      </p:sp>
      <p:sp>
        <p:nvSpPr>
          <p:cNvPr id="29" name="Afgeronde rechthoek 28"/>
          <p:cNvSpPr/>
          <p:nvPr/>
        </p:nvSpPr>
        <p:spPr>
          <a:xfrm>
            <a:off x="4440513" y="2052688"/>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Juridische Zaken</a:t>
            </a:r>
            <a:endParaRPr lang="nl-NL" sz="600" b="1" kern="0">
              <a:solidFill>
                <a:srgbClr val="FF0000"/>
              </a:solidFill>
              <a:latin typeface="Microsoft JhengHei Light"/>
            </a:endParaRPr>
          </a:p>
        </p:txBody>
      </p:sp>
      <p:sp>
        <p:nvSpPr>
          <p:cNvPr id="30" name="Afgeronde rechthoek 29"/>
          <p:cNvSpPr/>
          <p:nvPr/>
        </p:nvSpPr>
        <p:spPr>
          <a:xfrm>
            <a:off x="7675622"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Continuïteits Management</a:t>
            </a:r>
            <a:endParaRPr lang="nl-NL" sz="600" b="1" kern="0">
              <a:solidFill>
                <a:srgbClr val="FF0000"/>
              </a:solidFill>
              <a:latin typeface="Microsoft JhengHei Light"/>
            </a:endParaRPr>
          </a:p>
        </p:txBody>
      </p:sp>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38</a:t>
            </a:fld>
            <a:endParaRPr lang="en-GB" sz="750">
              <a:solidFill>
                <a:srgbClr val="625D62">
                  <a:tint val="75000"/>
                </a:srgbClr>
              </a:solidFill>
              <a:latin typeface="Arial"/>
            </a:endParaRPr>
          </a:p>
        </p:txBody>
      </p:sp>
    </p:spTree>
    <p:extLst>
      <p:ext uri="{BB962C8B-B14F-4D97-AF65-F5344CB8AC3E}">
        <p14:creationId xmlns:p14="http://schemas.microsoft.com/office/powerpoint/2010/main" val="2953506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51DA8-F94F-063D-3067-937FA3C03F75}"/>
              </a:ext>
            </a:extLst>
          </p:cNvPr>
          <p:cNvSpPr>
            <a:spLocks noGrp="1"/>
          </p:cNvSpPr>
          <p:nvPr>
            <p:ph type="title"/>
          </p:nvPr>
        </p:nvSpPr>
        <p:spPr/>
        <p:txBody>
          <a:bodyPr/>
          <a:lstStyle/>
          <a:p>
            <a:r>
              <a:rPr lang="nl-NL" err="1">
                <a:cs typeface="Arial"/>
              </a:rPr>
              <a:t>Mapping</a:t>
            </a:r>
            <a:r>
              <a:rPr lang="nl-NL">
                <a:cs typeface="Arial"/>
              </a:rPr>
              <a:t> 5 lagen model NORA</a:t>
            </a:r>
            <a:endParaRPr lang="nl-NL"/>
          </a:p>
        </p:txBody>
      </p:sp>
      <p:pic>
        <p:nvPicPr>
          <p:cNvPr id="1026" name="Afbeelding 2" descr="Vijflaagsmodel, vijf rechthoekige lagen boven elkaar en met een lege tussenruimte. Elk vlak heeft een eigen kleur en een tekst. Van boven naar beneden: Groen vlak met de tekst Grondslagenlaag (W&amp;R, ANVB, Beleid, etc), Paars vlak met de tekst Organisatorische laag (domeinen, organisaties, processen). Blauw vlak met de tekst Informatielaag (stelsel van gegevenswoordenboeken en -modellen). Oranje vlak met de tekst Applicatielaag (bouwstenen, registers). Grijs vlak met de tekst Netwerklaag (netwerken, knooppunten).">
            <a:extLst>
              <a:ext uri="{FF2B5EF4-FFF2-40B4-BE49-F238E27FC236}">
                <a16:creationId xmlns:a16="http://schemas.microsoft.com/office/drawing/2014/main" id="{5A23BF0B-F7A8-4C46-A068-1DEAE74D1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86" y="1372009"/>
            <a:ext cx="2876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raccolade 2">
            <a:extLst>
              <a:ext uri="{FF2B5EF4-FFF2-40B4-BE49-F238E27FC236}">
                <a16:creationId xmlns:a16="http://schemas.microsoft.com/office/drawing/2014/main" id="{248E80EB-B289-40D5-8144-5C118670383F}"/>
              </a:ext>
            </a:extLst>
          </p:cNvPr>
          <p:cNvSpPr/>
          <p:nvPr/>
        </p:nvSpPr>
        <p:spPr>
          <a:xfrm>
            <a:off x="3344091" y="209005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eraccolade 4">
            <a:extLst>
              <a:ext uri="{FF2B5EF4-FFF2-40B4-BE49-F238E27FC236}">
                <a16:creationId xmlns:a16="http://schemas.microsoft.com/office/drawing/2014/main" id="{9B307D83-273A-4B77-9A3F-06E52E396496}"/>
              </a:ext>
            </a:extLst>
          </p:cNvPr>
          <p:cNvSpPr/>
          <p:nvPr/>
        </p:nvSpPr>
        <p:spPr>
          <a:xfrm>
            <a:off x="3341913" y="268373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kstvak 3">
            <a:extLst>
              <a:ext uri="{FF2B5EF4-FFF2-40B4-BE49-F238E27FC236}">
                <a16:creationId xmlns:a16="http://schemas.microsoft.com/office/drawing/2014/main" id="{74332CAC-D446-4BD4-94A3-C723FC01262D}"/>
              </a:ext>
            </a:extLst>
          </p:cNvPr>
          <p:cNvSpPr txBox="1"/>
          <p:nvPr/>
        </p:nvSpPr>
        <p:spPr>
          <a:xfrm>
            <a:off x="3598025" y="2774542"/>
            <a:ext cx="2108269" cy="300082"/>
          </a:xfrm>
          <a:prstGeom prst="rect">
            <a:avLst/>
          </a:prstGeom>
          <a:noFill/>
        </p:spPr>
        <p:txBody>
          <a:bodyPr wrap="none" rtlCol="0">
            <a:spAutoFit/>
          </a:bodyPr>
          <a:lstStyle/>
          <a:p>
            <a:r>
              <a:rPr lang="nl-NL"/>
              <a:t>NBility business objecten</a:t>
            </a:r>
          </a:p>
        </p:txBody>
      </p:sp>
      <p:sp>
        <p:nvSpPr>
          <p:cNvPr id="7" name="Tekstvak 6">
            <a:extLst>
              <a:ext uri="{FF2B5EF4-FFF2-40B4-BE49-F238E27FC236}">
                <a16:creationId xmlns:a16="http://schemas.microsoft.com/office/drawing/2014/main" id="{B1B1F0CA-1379-48D7-BA40-1F26E2D66021}"/>
              </a:ext>
            </a:extLst>
          </p:cNvPr>
          <p:cNvSpPr txBox="1"/>
          <p:nvPr/>
        </p:nvSpPr>
        <p:spPr>
          <a:xfrm>
            <a:off x="3598025" y="2180862"/>
            <a:ext cx="4238661" cy="300082"/>
          </a:xfrm>
          <a:prstGeom prst="rect">
            <a:avLst/>
          </a:prstGeom>
          <a:noFill/>
        </p:spPr>
        <p:txBody>
          <a:bodyPr wrap="none" rtlCol="0">
            <a:spAutoFit/>
          </a:bodyPr>
          <a:lstStyle/>
          <a:p>
            <a:r>
              <a:rPr lang="nl-NL"/>
              <a:t>NBility business </a:t>
            </a:r>
            <a:r>
              <a:rPr lang="nl-NL" err="1"/>
              <a:t>capabilities</a:t>
            </a:r>
            <a:r>
              <a:rPr lang="nl-NL"/>
              <a:t> + NBility </a:t>
            </a:r>
            <a:r>
              <a:rPr lang="nl-NL" err="1"/>
              <a:t>waardestromen</a:t>
            </a:r>
            <a:endParaRPr lang="nl-NL"/>
          </a:p>
        </p:txBody>
      </p:sp>
    </p:spTree>
    <p:extLst>
      <p:ext uri="{BB962C8B-B14F-4D97-AF65-F5344CB8AC3E}">
        <p14:creationId xmlns:p14="http://schemas.microsoft.com/office/powerpoint/2010/main" val="200423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Doel:</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is opgesteld om handvatten te bieden aan verandering binnen netbeheerders aangesloten bij Netbeheer Nederland. Door een gedeeld model te gebruiken kunnen de veranderingen vanuit het energie-ecosysteem worden bestuurd; het wordt eenvoudiger voor netbeheerders onderling en leveranciers om samen te werken doordat ze dezelfde taal spreken.</a:t>
            </a:r>
          </a:p>
          <a:p>
            <a:pPr>
              <a:spcAft>
                <a:spcPts val="450"/>
              </a:spcAft>
            </a:pPr>
            <a:endParaRPr lang="nl-NL" sz="4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Wat:</a:t>
            </a:r>
            <a:r>
              <a:rPr lang="nl-NL" sz="975">
                <a:solidFill>
                  <a:srgbClr val="605B9D"/>
                </a:solidFill>
                <a:latin typeface="Microsoft JhengHei Light" panose="020B0304030504040204" pitchFamily="34" charset="-120"/>
                <a:ea typeface="Microsoft JhengHei Light" panose="020B0304030504040204" pitchFamily="34" charset="-120"/>
              </a:rPr>
              <a:t> NBility staat voor </a:t>
            </a:r>
            <a:r>
              <a:rPr lang="nl-NL" sz="975" b="1">
                <a:solidFill>
                  <a:srgbClr val="605B9D"/>
                </a:solidFill>
                <a:latin typeface="Microsoft JhengHei Light" panose="020B0304030504040204" pitchFamily="34" charset="-120"/>
                <a:ea typeface="Microsoft JhengHei Light" panose="020B0304030504040204" pitchFamily="34" charset="-120"/>
              </a:rPr>
              <a:t>N</a:t>
            </a:r>
            <a:r>
              <a:rPr lang="nl-NL" sz="975">
                <a:solidFill>
                  <a:srgbClr val="605B9D"/>
                </a:solidFill>
                <a:latin typeface="Microsoft JhengHei Light" panose="020B0304030504040204" pitchFamily="34" charset="-120"/>
                <a:ea typeface="Microsoft JhengHei Light" panose="020B0304030504040204" pitchFamily="34" charset="-120"/>
              </a:rPr>
              <a:t>etbeheer </a:t>
            </a:r>
            <a:r>
              <a:rPr lang="nl-NL" sz="975" b="1">
                <a:solidFill>
                  <a:srgbClr val="605B9D"/>
                </a:solidFill>
                <a:latin typeface="Microsoft JhengHei Light" panose="020B0304030504040204" pitchFamily="34" charset="-120"/>
                <a:ea typeface="Microsoft JhengHei Light" panose="020B0304030504040204" pitchFamily="34" charset="-120"/>
              </a:rPr>
              <a:t>B</a:t>
            </a:r>
            <a:r>
              <a:rPr lang="nl-NL" sz="975">
                <a:solidFill>
                  <a:srgbClr val="605B9D"/>
                </a:solidFill>
                <a:latin typeface="Microsoft JhengHei Light" panose="020B0304030504040204" pitchFamily="34" charset="-120"/>
                <a:ea typeface="Microsoft JhengHei Light" panose="020B0304030504040204" pitchFamily="34" charset="-120"/>
              </a:rPr>
              <a:t>usiness </a:t>
            </a:r>
            <a:r>
              <a:rPr lang="nl-NL" sz="975" err="1">
                <a:solidFill>
                  <a:srgbClr val="605B9D"/>
                </a:solidFill>
                <a:latin typeface="Microsoft JhengHei Light" panose="020B0304030504040204" pitchFamily="34" charset="-120"/>
                <a:ea typeface="Microsoft JhengHei Light" panose="020B0304030504040204" pitchFamily="34" charset="-120"/>
              </a:rPr>
              <a:t>capab</a:t>
            </a:r>
            <a:r>
              <a:rPr lang="nl-NL" sz="975" b="1" err="1">
                <a:solidFill>
                  <a:srgbClr val="605B9D"/>
                </a:solidFill>
                <a:latin typeface="Microsoft JhengHei Light" panose="020B0304030504040204" pitchFamily="34" charset="-120"/>
                <a:ea typeface="Microsoft JhengHei Light" panose="020B0304030504040204" pitchFamily="34" charset="-120"/>
              </a:rPr>
              <a:t>ILITY</a:t>
            </a:r>
            <a:r>
              <a:rPr lang="nl-NL" sz="975">
                <a:solidFill>
                  <a:srgbClr val="605B9D"/>
                </a:solidFill>
                <a:latin typeface="Microsoft JhengHei Light" panose="020B0304030504040204" pitchFamily="34" charset="-120"/>
                <a:ea typeface="Microsoft JhengHei Light" panose="020B0304030504040204" pitchFamily="34" charset="-120"/>
              </a:rPr>
              <a:t>. Het is een conceptueel model: inrichtingsonafhankelijk en waardevrij (van organisatie en systemen). Een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is een samenvoeging van de woorden ‘</a:t>
            </a:r>
            <a:r>
              <a:rPr lang="nl-NL" sz="975" err="1">
                <a:solidFill>
                  <a:srgbClr val="605B9D"/>
                </a:solidFill>
                <a:latin typeface="Microsoft JhengHei Light" panose="020B0304030504040204" pitchFamily="34" charset="-120"/>
                <a:ea typeface="Microsoft JhengHei Light" panose="020B0304030504040204" pitchFamily="34" charset="-120"/>
              </a:rPr>
              <a:t>capacity</a:t>
            </a:r>
            <a:r>
              <a:rPr lang="nl-NL" sz="975">
                <a:solidFill>
                  <a:srgbClr val="605B9D"/>
                </a:solidFill>
                <a:latin typeface="Microsoft JhengHei Light" panose="020B0304030504040204" pitchFamily="34" charset="-120"/>
                <a:ea typeface="Microsoft JhengHei Light" panose="020B0304030504040204" pitchFamily="34" charset="-120"/>
              </a:rPr>
              <a:t>’ en ‘</a:t>
            </a:r>
            <a:r>
              <a:rPr lang="nl-NL" sz="975" err="1">
                <a:solidFill>
                  <a:srgbClr val="605B9D"/>
                </a:solidFill>
                <a:latin typeface="Microsoft JhengHei Light" panose="020B0304030504040204" pitchFamily="34" charset="-120"/>
                <a:ea typeface="Microsoft JhengHei Light" panose="020B0304030504040204" pitchFamily="34" charset="-120"/>
              </a:rPr>
              <a:t>ability</a:t>
            </a:r>
            <a:r>
              <a:rPr lang="nl-NL" sz="975">
                <a:solidFill>
                  <a:srgbClr val="605B9D"/>
                </a:solidFill>
                <a:latin typeface="Microsoft JhengHei Light" panose="020B0304030504040204" pitchFamily="34" charset="-120"/>
                <a:ea typeface="Microsoft JhengHei Light" panose="020B0304030504040204" pitchFamily="34" charset="-120"/>
              </a:rPr>
              <a:t>’. </a:t>
            </a:r>
          </a:p>
          <a:p>
            <a:pPr lvl="1">
              <a:spcAft>
                <a:spcPts val="450"/>
              </a:spcAft>
            </a:pPr>
            <a:r>
              <a:rPr lang="nl-NL" sz="980" err="1">
                <a:solidFill>
                  <a:srgbClr val="605B9D"/>
                </a:solidFill>
                <a:latin typeface="Microsoft JhengHei Light" panose="020B0304030504040204" pitchFamily="34" charset="-120"/>
                <a:ea typeface="Microsoft JhengHei Light" panose="020B0304030504040204" pitchFamily="34" charset="-120"/>
              </a:rPr>
              <a:t>Capacity</a:t>
            </a:r>
            <a:r>
              <a:rPr lang="nl-NL" sz="980">
                <a:solidFill>
                  <a:srgbClr val="605B9D"/>
                </a:solidFill>
                <a:latin typeface="Microsoft JhengHei Light" panose="020B0304030504040204" pitchFamily="34" charset="-120"/>
                <a:ea typeface="Microsoft JhengHei Light" panose="020B0304030504040204" pitchFamily="34" charset="-120"/>
              </a:rPr>
              <a:t>: het vermogen dat je beschikbaar hebt. Denk aan benodigde middelen, data en resources.</a:t>
            </a:r>
          </a:p>
          <a:p>
            <a:pPr lvl="1">
              <a:spcAft>
                <a:spcPts val="450"/>
              </a:spcAft>
            </a:pPr>
            <a:r>
              <a:rPr lang="nl-NL" sz="975" err="1">
                <a:solidFill>
                  <a:srgbClr val="605B9D"/>
                </a:solidFill>
                <a:latin typeface="Microsoft JhengHei Light" panose="020B0304030504040204" pitchFamily="34" charset="-120"/>
                <a:ea typeface="Microsoft JhengHei Light" panose="020B0304030504040204" pitchFamily="34" charset="-120"/>
              </a:rPr>
              <a:t>Ability</a:t>
            </a:r>
            <a:r>
              <a:rPr lang="nl-NL" sz="975">
                <a:solidFill>
                  <a:srgbClr val="605B9D"/>
                </a:solidFill>
                <a:latin typeface="Microsoft JhengHei Light" panose="020B0304030504040204" pitchFamily="34" charset="-120"/>
                <a:ea typeface="Microsoft JhengHei Light" panose="020B0304030504040204" pitchFamily="34" charset="-120"/>
              </a:rPr>
              <a:t>: wat je kunt bieden/waar je toe in staat bent. Denk aan kennis, kunde, informatie en handelingen.</a:t>
            </a:r>
          </a:p>
          <a:p>
            <a:pPr marL="360000" lvl="1" indent="0">
              <a:spcAft>
                <a:spcPts val="450"/>
              </a:spcAft>
              <a:buNone/>
            </a:pPr>
            <a:r>
              <a:rPr lang="nl-NL" sz="980">
                <a:solidFill>
                  <a:srgbClr val="605B9D"/>
                </a:solidFill>
                <a:latin typeface="Microsoft JhengHei Light" panose="020B0304030504040204" pitchFamily="34" charset="-120"/>
                <a:ea typeface="Microsoft JhengHei Light" panose="020B0304030504040204" pitchFamily="34" charset="-120"/>
              </a:rPr>
              <a:t>De </a:t>
            </a:r>
            <a:r>
              <a:rPr lang="nl-NL" sz="980" err="1">
                <a:solidFill>
                  <a:srgbClr val="605B9D"/>
                </a:solidFill>
                <a:latin typeface="Microsoft JhengHei Light" panose="020B0304030504040204" pitchFamily="34" charset="-120"/>
                <a:ea typeface="Microsoft JhengHei Light" panose="020B0304030504040204" pitchFamily="34" charset="-120"/>
              </a:rPr>
              <a:t>capabilities</a:t>
            </a:r>
            <a:r>
              <a:rPr lang="nl-NL" sz="980">
                <a:solidFill>
                  <a:srgbClr val="605B9D"/>
                </a:solidFill>
                <a:latin typeface="Microsoft JhengHei Light" panose="020B0304030504040204" pitchFamily="34" charset="-120"/>
                <a:ea typeface="Microsoft JhengHei Light" panose="020B0304030504040204" pitchFamily="34" charset="-120"/>
              </a:rPr>
              <a:t> zijn afgeleid uit bedrijfsdoelstellingen en zijn wat je nodig hebt om de beoogde bedrijfsresultaten te behalen. Zowel wat betreft mensen als middelen. </a:t>
            </a:r>
            <a:r>
              <a:rPr lang="nl-NL" sz="980" err="1">
                <a:solidFill>
                  <a:srgbClr val="605B9D"/>
                </a:solidFill>
                <a:latin typeface="Microsoft JhengHei Light" panose="020B0304030504040204" pitchFamily="34" charset="-120"/>
                <a:ea typeface="Microsoft JhengHei Light" panose="020B0304030504040204" pitchFamily="34" charset="-120"/>
              </a:rPr>
              <a:t>Capabilities</a:t>
            </a:r>
            <a:r>
              <a:rPr lang="nl-NL" sz="980">
                <a:solidFill>
                  <a:srgbClr val="605B9D"/>
                </a:solidFill>
                <a:latin typeface="Microsoft JhengHei Light" panose="020B0304030504040204" pitchFamily="34" charset="-120"/>
                <a:ea typeface="Microsoft JhengHei Light" panose="020B0304030504040204" pitchFamily="34" charset="-120"/>
              </a:rPr>
              <a:t> als concept hebben een sterke relatie met bedrijfsobjecten (in termen van data/informatie), want een </a:t>
            </a:r>
            <a:r>
              <a:rPr lang="nl-NL" sz="980" err="1">
                <a:solidFill>
                  <a:srgbClr val="605B9D"/>
                </a:solidFill>
                <a:latin typeface="Microsoft JhengHei Light" panose="020B0304030504040204" pitchFamily="34" charset="-120"/>
                <a:ea typeface="Microsoft JhengHei Light" panose="020B0304030504040204" pitchFamily="34" charset="-120"/>
              </a:rPr>
              <a:t>capability</a:t>
            </a:r>
            <a:r>
              <a:rPr lang="nl-NL" sz="980">
                <a:solidFill>
                  <a:srgbClr val="605B9D"/>
                </a:solidFill>
                <a:latin typeface="Microsoft JhengHei Light" panose="020B0304030504040204" pitchFamily="34" charset="-120"/>
                <a:ea typeface="Microsoft JhengHei Light" panose="020B0304030504040204" pitchFamily="34" charset="-120"/>
              </a:rPr>
              <a:t> creëert/wijzigt/verwijdert een object.</a:t>
            </a:r>
            <a:endParaRPr lang="nl-NL" sz="3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endParaRPr lang="nl-NL" sz="400" b="1">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Scope:</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richt zich op de Netbeheerder functies die voortvloeien uit de gereguleerde taken (niet het volledige netwerkbedrijf, met bijvoorbeeld de commerciële functies). Focus van de uitwerking is op de primaire taken, omdat daar vooralsnog sector brede samenwerking plaatsvindt. </a:t>
            </a:r>
          </a:p>
          <a:p>
            <a:pPr>
              <a:spcAft>
                <a:spcPts val="450"/>
              </a:spcAft>
            </a:pPr>
            <a:endParaRPr lang="nl-NL" sz="6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Eigenaar:</a:t>
            </a:r>
            <a:r>
              <a:rPr lang="nl-NL" sz="975">
                <a:solidFill>
                  <a:srgbClr val="605B9D"/>
                </a:solidFill>
                <a:latin typeface="Microsoft JhengHei Light" panose="020B0304030504040204" pitchFamily="34" charset="-120"/>
                <a:ea typeface="Microsoft JhengHei Light" panose="020B0304030504040204" pitchFamily="34" charset="-120"/>
              </a:rPr>
              <a:t> Netbeheer Nederland is eigenaar en faciliteert een groep architecten van netbeheerders die inhoudelijk releasemanagement uitvoeren.</a:t>
            </a:r>
          </a:p>
          <a:p>
            <a:pPr>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Het gezamenlijke referentie model voor netbeheerders en haar leveranciers</a:t>
            </a:r>
          </a:p>
        </p:txBody>
      </p:sp>
      <p:pic>
        <p:nvPicPr>
          <p:cNvPr id="4" name="Afbeelding 3">
            <a:extLst>
              <a:ext uri="{FF2B5EF4-FFF2-40B4-BE49-F238E27FC236}">
                <a16:creationId xmlns:a16="http://schemas.microsoft.com/office/drawing/2014/main" id="{AAB7A51D-B69E-457E-8411-56D66C837E99}"/>
              </a:ext>
            </a:extLst>
          </p:cNvPr>
          <p:cNvPicPr>
            <a:picLocks noChangeAspect="1"/>
          </p:cNvPicPr>
          <p:nvPr/>
        </p:nvPicPr>
        <p:blipFill>
          <a:blip r:embed="rId2"/>
          <a:stretch>
            <a:fillRect/>
          </a:stretch>
        </p:blipFill>
        <p:spPr>
          <a:xfrm>
            <a:off x="7745267" y="120227"/>
            <a:ext cx="1231874" cy="360000"/>
          </a:xfrm>
          <a:prstGeom prst="rect">
            <a:avLst/>
          </a:prstGeom>
        </p:spPr>
      </p:pic>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a:t>
            </a:fld>
            <a:endParaRPr lang="en-GB" sz="750">
              <a:solidFill>
                <a:srgbClr val="625D62">
                  <a:tint val="75000"/>
                </a:srgbClr>
              </a:solidFill>
              <a:latin typeface="Arial"/>
            </a:endParaRPr>
          </a:p>
        </p:txBody>
      </p:sp>
      <p:pic>
        <p:nvPicPr>
          <p:cNvPr id="2" name="Afbeelding 1">
            <a:extLst>
              <a:ext uri="{FF2B5EF4-FFF2-40B4-BE49-F238E27FC236}">
                <a16:creationId xmlns:a16="http://schemas.microsoft.com/office/drawing/2014/main" id="{B9717821-C9D6-49D6-10DD-DE669C5079CA}"/>
              </a:ext>
            </a:extLst>
          </p:cNvPr>
          <p:cNvPicPr>
            <a:picLocks noChangeAspect="1"/>
          </p:cNvPicPr>
          <p:nvPr/>
        </p:nvPicPr>
        <p:blipFill>
          <a:blip r:embed="rId3"/>
          <a:stretch>
            <a:fillRect/>
          </a:stretch>
        </p:blipFill>
        <p:spPr>
          <a:xfrm>
            <a:off x="3167285" y="4281766"/>
            <a:ext cx="1897083" cy="907556"/>
          </a:xfrm>
          <a:prstGeom prst="rect">
            <a:avLst/>
          </a:prstGeom>
        </p:spPr>
      </p:pic>
    </p:spTree>
    <p:extLst>
      <p:ext uri="{BB962C8B-B14F-4D97-AF65-F5344CB8AC3E}">
        <p14:creationId xmlns:p14="http://schemas.microsoft.com/office/powerpoint/2010/main" val="217545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3D5-AEC6-4F05-AA7D-B24CAA9B5580}"/>
              </a:ext>
            </a:extLst>
          </p:cNvPr>
          <p:cNvSpPr>
            <a:spLocks noGrp="1"/>
          </p:cNvSpPr>
          <p:nvPr>
            <p:ph type="title"/>
          </p:nvPr>
        </p:nvSpPr>
        <p:spPr/>
        <p:txBody>
          <a:bodyPr/>
          <a:lstStyle/>
          <a:p>
            <a:r>
              <a:rPr lang="nl-NL" err="1"/>
              <a:t>Mapping</a:t>
            </a:r>
            <a:r>
              <a:rPr lang="nl-NL"/>
              <a:t> SGAM </a:t>
            </a:r>
            <a:r>
              <a:rPr lang="nl-NL" err="1"/>
              <a:t>framework</a:t>
            </a:r>
            <a:endParaRPr lang="nl-NL"/>
          </a:p>
        </p:txBody>
      </p:sp>
      <p:pic>
        <p:nvPicPr>
          <p:cNvPr id="5" name="Afbeelding 4">
            <a:extLst>
              <a:ext uri="{FF2B5EF4-FFF2-40B4-BE49-F238E27FC236}">
                <a16:creationId xmlns:a16="http://schemas.microsoft.com/office/drawing/2014/main" id="{A993FE62-0EA3-414A-AB99-B74CA102F506}"/>
              </a:ext>
            </a:extLst>
          </p:cNvPr>
          <p:cNvPicPr>
            <a:picLocks noChangeAspect="1"/>
          </p:cNvPicPr>
          <p:nvPr/>
        </p:nvPicPr>
        <p:blipFill>
          <a:blip r:embed="rId2"/>
          <a:stretch>
            <a:fillRect/>
          </a:stretch>
        </p:blipFill>
        <p:spPr>
          <a:xfrm>
            <a:off x="493471" y="1042869"/>
            <a:ext cx="4952224" cy="3865500"/>
          </a:xfrm>
          <a:prstGeom prst="rect">
            <a:avLst/>
          </a:prstGeom>
        </p:spPr>
      </p:pic>
      <p:sp>
        <p:nvSpPr>
          <p:cNvPr id="6" name="Rechteraccolade 5">
            <a:extLst>
              <a:ext uri="{FF2B5EF4-FFF2-40B4-BE49-F238E27FC236}">
                <a16:creationId xmlns:a16="http://schemas.microsoft.com/office/drawing/2014/main" id="{1668737F-F8D8-49A8-B196-15DFFA9238D9}"/>
              </a:ext>
            </a:extLst>
          </p:cNvPr>
          <p:cNvSpPr/>
          <p:nvPr/>
        </p:nvSpPr>
        <p:spPr>
          <a:xfrm>
            <a:off x="4981303" y="1278000"/>
            <a:ext cx="95795" cy="481693"/>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7030A0"/>
              </a:solidFill>
            </a:endParaRPr>
          </a:p>
        </p:txBody>
      </p:sp>
      <p:sp>
        <p:nvSpPr>
          <p:cNvPr id="7" name="Tekstvak 6">
            <a:extLst>
              <a:ext uri="{FF2B5EF4-FFF2-40B4-BE49-F238E27FC236}">
                <a16:creationId xmlns:a16="http://schemas.microsoft.com/office/drawing/2014/main" id="{F8073C63-77D5-4C68-8BE6-66699DF72D4F}"/>
              </a:ext>
            </a:extLst>
          </p:cNvPr>
          <p:cNvSpPr txBox="1"/>
          <p:nvPr/>
        </p:nvSpPr>
        <p:spPr>
          <a:xfrm>
            <a:off x="5286582" y="1161056"/>
            <a:ext cx="2719014" cy="715581"/>
          </a:xfrm>
          <a:prstGeom prst="rect">
            <a:avLst/>
          </a:prstGeom>
          <a:noFill/>
        </p:spPr>
        <p:txBody>
          <a:bodyPr wrap="none" rtlCol="0">
            <a:spAutoFit/>
          </a:bodyPr>
          <a:lstStyle/>
          <a:p>
            <a:r>
              <a:rPr lang="nl-NL" b="1">
                <a:solidFill>
                  <a:srgbClr val="7030A0"/>
                </a:solidFill>
              </a:rPr>
              <a:t>NBility business </a:t>
            </a:r>
            <a:r>
              <a:rPr lang="nl-NL" b="1" err="1">
                <a:solidFill>
                  <a:srgbClr val="7030A0"/>
                </a:solidFill>
              </a:rPr>
              <a:t>capabilities</a:t>
            </a:r>
            <a:r>
              <a:rPr lang="nl-NL" b="1">
                <a:solidFill>
                  <a:srgbClr val="7030A0"/>
                </a:solidFill>
              </a:rPr>
              <a:t> + </a:t>
            </a:r>
          </a:p>
          <a:p>
            <a:r>
              <a:rPr lang="nl-NL" b="1">
                <a:solidFill>
                  <a:srgbClr val="7030A0"/>
                </a:solidFill>
              </a:rPr>
              <a:t>NBility business objecten +</a:t>
            </a:r>
            <a:br>
              <a:rPr lang="nl-NL" b="1">
                <a:solidFill>
                  <a:srgbClr val="7030A0"/>
                </a:solidFill>
              </a:rPr>
            </a:br>
            <a:r>
              <a:rPr lang="nl-NL" b="1">
                <a:solidFill>
                  <a:srgbClr val="7030A0"/>
                </a:solidFill>
              </a:rPr>
              <a:t>NBility </a:t>
            </a:r>
            <a:r>
              <a:rPr lang="nl-NL" b="1" err="1">
                <a:solidFill>
                  <a:srgbClr val="7030A0"/>
                </a:solidFill>
              </a:rPr>
              <a:t>waardestromen</a:t>
            </a:r>
            <a:r>
              <a:rPr lang="nl-NL" b="1">
                <a:solidFill>
                  <a:srgbClr val="7030A0"/>
                </a:solidFill>
              </a:rPr>
              <a:t> </a:t>
            </a:r>
          </a:p>
        </p:txBody>
      </p:sp>
      <p:sp>
        <p:nvSpPr>
          <p:cNvPr id="8" name="Rechteraccolade 7">
            <a:extLst>
              <a:ext uri="{FF2B5EF4-FFF2-40B4-BE49-F238E27FC236}">
                <a16:creationId xmlns:a16="http://schemas.microsoft.com/office/drawing/2014/main" id="{82E837A0-C40B-436C-83A8-894A2C271E2B}"/>
              </a:ext>
            </a:extLst>
          </p:cNvPr>
          <p:cNvSpPr/>
          <p:nvPr/>
        </p:nvSpPr>
        <p:spPr>
          <a:xfrm rot="6439836">
            <a:off x="2149480" y="4412818"/>
            <a:ext cx="96736" cy="661345"/>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2BD9149F-BFA4-4FB6-AB5B-8E8185D90233}"/>
              </a:ext>
            </a:extLst>
          </p:cNvPr>
          <p:cNvSpPr txBox="1"/>
          <p:nvPr/>
        </p:nvSpPr>
        <p:spPr>
          <a:xfrm>
            <a:off x="1265445" y="4787249"/>
            <a:ext cx="1300356" cy="300082"/>
          </a:xfrm>
          <a:prstGeom prst="rect">
            <a:avLst/>
          </a:prstGeom>
          <a:noFill/>
        </p:spPr>
        <p:txBody>
          <a:bodyPr wrap="none" rtlCol="0">
            <a:spAutoFit/>
          </a:bodyPr>
          <a:lstStyle/>
          <a:p>
            <a:r>
              <a:rPr lang="nl-NL" b="1">
                <a:solidFill>
                  <a:srgbClr val="7030A0"/>
                </a:solidFill>
              </a:rPr>
              <a:t>Scope NBility</a:t>
            </a:r>
          </a:p>
        </p:txBody>
      </p:sp>
    </p:spTree>
    <p:extLst>
      <p:ext uri="{BB962C8B-B14F-4D97-AF65-F5344CB8AC3E}">
        <p14:creationId xmlns:p14="http://schemas.microsoft.com/office/powerpoint/2010/main" val="21540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C: </a:t>
            </a:r>
            <a:r>
              <a:rPr lang="nl-NL"/>
              <a:t>Contactpersonen/ambassadeurs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41</a:t>
            </a:fld>
            <a:endParaRPr lang="en-GB" sz="750">
              <a:solidFill>
                <a:srgbClr val="625D62">
                  <a:tint val="75000"/>
                </a:srgbClr>
              </a:solidFill>
              <a:latin typeface="Arial"/>
            </a:endParaRPr>
          </a:p>
        </p:txBody>
      </p:sp>
    </p:spTree>
    <p:extLst>
      <p:ext uri="{BB962C8B-B14F-4D97-AF65-F5344CB8AC3E}">
        <p14:creationId xmlns:p14="http://schemas.microsoft.com/office/powerpoint/2010/main" val="3900656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Contactpersonen/ambassadeurs</a:t>
            </a:r>
          </a:p>
        </p:txBody>
      </p:sp>
      <p:sp>
        <p:nvSpPr>
          <p:cNvPr id="31" name="Tijdelijke aanduiding voor inhoud 7">
            <a:extLst>
              <a:ext uri="{FF2B5EF4-FFF2-40B4-BE49-F238E27FC236}">
                <a16:creationId xmlns:a16="http://schemas.microsoft.com/office/drawing/2014/main" id="{39392ACA-4DB3-4FB0-B82B-940AABC5833B}"/>
              </a:ext>
            </a:extLst>
          </p:cNvPr>
          <p:cNvSpPr txBox="1">
            <a:spLocks/>
          </p:cNvSpPr>
          <p:nvPr/>
        </p:nvSpPr>
        <p:spPr>
          <a:xfrm>
            <a:off x="536400" y="972000"/>
            <a:ext cx="3693903" cy="3420000"/>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Kerngroep leden:</a:t>
            </a:r>
          </a:p>
          <a:p>
            <a:pPr>
              <a:buClr>
                <a:srgbClr val="605B9D"/>
              </a:buClr>
            </a:pPr>
            <a:r>
              <a:rPr lang="nl-NL" sz="1400">
                <a:solidFill>
                  <a:srgbClr val="605B9D"/>
                </a:solidFill>
                <a:latin typeface="Microsoft JhengHei Light"/>
                <a:cs typeface="Calibri Light" panose="020F0302020204030204" pitchFamily="34" charset="0"/>
              </a:rPr>
              <a:t>Hans Postema (</a:t>
            </a:r>
            <a:r>
              <a:rPr lang="nl-NL" sz="1400" err="1">
                <a:solidFill>
                  <a:srgbClr val="605B9D"/>
                </a:solidFill>
                <a:latin typeface="Microsoft JhengHei Light"/>
                <a:cs typeface="Calibri Light" panose="020F0302020204030204" pitchFamily="34" charset="0"/>
              </a:rPr>
              <a:t>Gasunie</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John Smarius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Lex de Wolff (Alliander/EDSN)</a:t>
            </a:r>
          </a:p>
          <a:p>
            <a:pPr>
              <a:buClr>
                <a:srgbClr val="605B9D"/>
              </a:buClr>
            </a:pPr>
            <a:r>
              <a:rPr lang="nl-NL" sz="1400">
                <a:solidFill>
                  <a:srgbClr val="605B9D"/>
                </a:solidFill>
                <a:latin typeface="Microsoft JhengHei Light"/>
                <a:cs typeface="Calibri Light" panose="020F0302020204030204" pitchFamily="34" charset="0"/>
              </a:rPr>
              <a:t>Ton van der Knaap (</a:t>
            </a:r>
            <a:r>
              <a:rPr lang="nl-NL" sz="1400" err="1">
                <a:solidFill>
                  <a:srgbClr val="605B9D"/>
                </a:solidFill>
                <a:latin typeface="Microsoft JhengHei Light"/>
                <a:cs typeface="Calibri Light" panose="020F0302020204030204" pitchFamily="34" charset="0"/>
              </a:rPr>
              <a:t>Stedin</a:t>
            </a:r>
            <a:r>
              <a:rPr lang="nl-NL" sz="1400">
                <a:solidFill>
                  <a:srgbClr val="605B9D"/>
                </a:solidFill>
                <a:latin typeface="Microsoft JhengHei Light"/>
                <a:cs typeface="Calibri Light" panose="020F0302020204030204" pitchFamily="34" charset="0"/>
              </a:rPr>
              <a:t>)</a:t>
            </a:r>
          </a:p>
          <a:p>
            <a:pPr marL="0" indent="0">
              <a:buNone/>
            </a:pPr>
            <a:r>
              <a:rPr lang="nl-NL" sz="1350">
                <a:solidFill>
                  <a:srgbClr val="605B9D"/>
                </a:solidFill>
              </a:rPr>
              <a:t>Bedrijfsobjecten werkgroep leden:</a:t>
            </a:r>
          </a:p>
          <a:p>
            <a:pPr>
              <a:buClr>
                <a:srgbClr val="605B9D"/>
              </a:buClr>
            </a:pPr>
            <a:r>
              <a:rPr lang="nl-NL" sz="1400">
                <a:solidFill>
                  <a:srgbClr val="605B9D"/>
                </a:solidFill>
                <a:latin typeface="Microsoft JhengHei Light"/>
                <a:cs typeface="Calibri Light" panose="020F0302020204030204" pitchFamily="34" charset="0"/>
              </a:rPr>
              <a:t>Arthur Keesen (EDSN)</a:t>
            </a:r>
          </a:p>
          <a:p>
            <a:pPr>
              <a:buClr>
                <a:srgbClr val="605B9D"/>
              </a:buClr>
            </a:pPr>
            <a:r>
              <a:rPr lang="nl-NL" sz="1400">
                <a:solidFill>
                  <a:srgbClr val="605B9D"/>
                </a:solidFill>
                <a:latin typeface="Microsoft JhengHei Light"/>
                <a:cs typeface="Calibri Light" panose="020F0302020204030204" pitchFamily="34" charset="0"/>
              </a:rPr>
              <a:t>Ivo Kuijlaars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Paul Wassenberg (Alliander)</a:t>
            </a:r>
          </a:p>
          <a:p>
            <a:pPr>
              <a:buClr>
                <a:srgbClr val="605B9D"/>
              </a:buClr>
            </a:pPr>
            <a:r>
              <a:rPr lang="nl-NL" sz="1400">
                <a:solidFill>
                  <a:srgbClr val="605B9D"/>
                </a:solidFill>
                <a:latin typeface="Microsoft JhengHei Light"/>
                <a:cs typeface="Calibri Light" panose="020F0302020204030204" pitchFamily="34" charset="0"/>
              </a:rPr>
              <a:t>Roel Stap (EDSN)</a:t>
            </a:r>
          </a:p>
          <a:p>
            <a:pPr>
              <a:buClr>
                <a:srgbClr val="605B9D"/>
              </a:buClr>
            </a:pPr>
            <a:r>
              <a:rPr lang="nl-NL" sz="1400">
                <a:solidFill>
                  <a:srgbClr val="605B9D"/>
                </a:solidFill>
                <a:latin typeface="Microsoft JhengHei Light"/>
                <a:cs typeface="Calibri Light" panose="020F0302020204030204" pitchFamily="34" charset="0"/>
              </a:rPr>
              <a:t>Sefanja Severin (</a:t>
            </a:r>
            <a:r>
              <a:rPr lang="nl-NL" sz="1400" err="1">
                <a:solidFill>
                  <a:srgbClr val="605B9D"/>
                </a:solidFill>
                <a:latin typeface="Microsoft JhengHei Light"/>
                <a:cs typeface="Calibri Light" panose="020F0302020204030204" pitchFamily="34" charset="0"/>
              </a:rPr>
              <a:t>Stedin</a:t>
            </a:r>
            <a:r>
              <a:rPr lang="nl-NL" sz="1400">
                <a:solidFill>
                  <a:srgbClr val="605B9D"/>
                </a:solidFill>
                <a:latin typeface="Microsoft JhengHei Light"/>
                <a:cs typeface="Calibri Light" panose="020F0302020204030204" pitchFamily="34" charset="0"/>
              </a:rPr>
              <a:t>) </a:t>
            </a:r>
          </a:p>
        </p:txBody>
      </p:sp>
      <p:sp>
        <p:nvSpPr>
          <p:cNvPr id="6" name="Tijdelijke aanduiding voor inhoud 7">
            <a:extLst>
              <a:ext uri="{FF2B5EF4-FFF2-40B4-BE49-F238E27FC236}">
                <a16:creationId xmlns:a16="http://schemas.microsoft.com/office/drawing/2014/main" id="{A0C29DA8-E62D-4B51-9506-E7AB8C2BDFFD}"/>
              </a:ext>
            </a:extLst>
          </p:cNvPr>
          <p:cNvSpPr txBox="1">
            <a:spLocks/>
          </p:cNvSpPr>
          <p:nvPr/>
        </p:nvSpPr>
        <p:spPr>
          <a:xfrm>
            <a:off x="4567752" y="972000"/>
            <a:ext cx="3693903" cy="3420000"/>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Stuurgroep leden:</a:t>
            </a:r>
          </a:p>
          <a:p>
            <a:pPr>
              <a:buClr>
                <a:srgbClr val="605B9D"/>
              </a:buClr>
            </a:pPr>
            <a:r>
              <a:rPr lang="nl-NL" sz="1400">
                <a:solidFill>
                  <a:srgbClr val="605B9D"/>
                </a:solidFill>
                <a:latin typeface="Microsoft JhengHei Light"/>
                <a:cs typeface="Calibri Light" panose="020F0302020204030204" pitchFamily="34" charset="0"/>
              </a:rPr>
              <a:t>Arjen Sturm (Tennet) </a:t>
            </a:r>
          </a:p>
          <a:p>
            <a:pPr>
              <a:buClr>
                <a:srgbClr val="605B9D"/>
              </a:buClr>
            </a:pPr>
            <a:r>
              <a:rPr lang="nl-NL" sz="1400">
                <a:solidFill>
                  <a:srgbClr val="605B9D"/>
                </a:solidFill>
                <a:latin typeface="Microsoft JhengHei Light"/>
                <a:cs typeface="Calibri Light" panose="020F0302020204030204" pitchFamily="34" charset="0"/>
              </a:rPr>
              <a:t>Danny </a:t>
            </a:r>
            <a:r>
              <a:rPr lang="nl-NL" sz="1400" err="1">
                <a:solidFill>
                  <a:srgbClr val="605B9D"/>
                </a:solidFill>
                <a:latin typeface="Microsoft JhengHei Light"/>
                <a:cs typeface="Calibri Light" panose="020F0302020204030204" pitchFamily="34" charset="0"/>
              </a:rPr>
              <a:t>Thakoer</a:t>
            </a:r>
            <a:r>
              <a:rPr lang="nl-NL" sz="1400">
                <a:solidFill>
                  <a:srgbClr val="605B9D"/>
                </a:solidFill>
                <a:latin typeface="Microsoft JhengHei Light"/>
                <a:cs typeface="Calibri Light" panose="020F0302020204030204" pitchFamily="34" charset="0"/>
              </a:rPr>
              <a:t> (</a:t>
            </a:r>
            <a:r>
              <a:rPr lang="nl-NL" sz="1400" err="1">
                <a:solidFill>
                  <a:srgbClr val="605B9D"/>
                </a:solidFill>
                <a:latin typeface="Microsoft JhengHei Light"/>
                <a:cs typeface="Calibri Light" panose="020F0302020204030204" pitchFamily="34" charset="0"/>
              </a:rPr>
              <a:t>Cogas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Gerrit ter Reehorst (Westlandinfra) </a:t>
            </a:r>
          </a:p>
          <a:p>
            <a:pPr>
              <a:buClr>
                <a:srgbClr val="605B9D"/>
              </a:buClr>
            </a:pPr>
            <a:r>
              <a:rPr lang="nl-NL" sz="1400">
                <a:solidFill>
                  <a:srgbClr val="605B9D"/>
                </a:solidFill>
                <a:latin typeface="Microsoft JhengHei Light"/>
                <a:cs typeface="Calibri Light" panose="020F0302020204030204" pitchFamily="34" charset="0"/>
              </a:rPr>
              <a:t>Harald Hendrikx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Maarten Hofs (Stedin)</a:t>
            </a:r>
          </a:p>
          <a:p>
            <a:pPr>
              <a:buClr>
                <a:srgbClr val="605B9D"/>
              </a:buClr>
            </a:pPr>
            <a:r>
              <a:rPr lang="nl-NL" sz="1400">
                <a:solidFill>
                  <a:srgbClr val="605B9D"/>
                </a:solidFill>
                <a:latin typeface="Microsoft JhengHei Light"/>
                <a:cs typeface="Calibri Light" panose="020F0302020204030204" pitchFamily="34" charset="0"/>
              </a:rPr>
              <a:t>Netrick Klaver (</a:t>
            </a:r>
            <a:r>
              <a:rPr lang="nl-NL" sz="1400" err="1">
                <a:solidFill>
                  <a:srgbClr val="605B9D"/>
                </a:solidFill>
                <a:latin typeface="Microsoft JhengHei Light"/>
                <a:cs typeface="Calibri Light" panose="020F0302020204030204" pitchFamily="34" charset="0"/>
              </a:rPr>
              <a:t>Rendo</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Paulus Karremans (Alliander) </a:t>
            </a:r>
          </a:p>
          <a:p>
            <a:pPr>
              <a:buClr>
                <a:srgbClr val="605B9D"/>
              </a:buClr>
            </a:pPr>
            <a:r>
              <a:rPr lang="nl-NL" sz="1400">
                <a:solidFill>
                  <a:srgbClr val="605B9D"/>
                </a:solidFill>
                <a:latin typeface="Microsoft JhengHei Light"/>
                <a:cs typeface="Calibri Light" panose="020F0302020204030204" pitchFamily="34" charset="0"/>
              </a:rPr>
              <a:t>Theo de Bruin (Stedin)</a:t>
            </a:r>
          </a:p>
          <a:p>
            <a:endParaRPr lang="nl-NL" sz="1350"/>
          </a:p>
        </p:txBody>
      </p:sp>
      <p:sp>
        <p:nvSpPr>
          <p:cNvPr id="8" name="Tijdelijke aanduiding voor dianummer 2">
            <a:extLst>
              <a:ext uri="{FF2B5EF4-FFF2-40B4-BE49-F238E27FC236}">
                <a16:creationId xmlns:a16="http://schemas.microsoft.com/office/drawing/2014/main" id="{1336A48F-7BF3-42AC-AA10-7D99CB53930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42</a:t>
            </a:fld>
            <a:endParaRPr lang="en-GB" sz="750">
              <a:solidFill>
                <a:srgbClr val="625D62">
                  <a:tint val="75000"/>
                </a:srgbClr>
              </a:solidFill>
              <a:latin typeface="Arial"/>
            </a:endParaRPr>
          </a:p>
        </p:txBody>
      </p:sp>
    </p:spTree>
    <p:extLst>
      <p:ext uri="{BB962C8B-B14F-4D97-AF65-F5344CB8AC3E}">
        <p14:creationId xmlns:p14="http://schemas.microsoft.com/office/powerpoint/2010/main" val="1674253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D: </a:t>
            </a:r>
            <a:r>
              <a:rPr lang="nl-NL">
                <a:latin typeface="Microsoft JhengHei Light" panose="020B0304030504040204" pitchFamily="34" charset="-120"/>
                <a:ea typeface="Microsoft JhengHei Light" panose="020B0304030504040204" pitchFamily="34" charset="-120"/>
              </a:rPr>
              <a:t>Release </a:t>
            </a:r>
            <a:r>
              <a:rPr lang="nl-NL" err="1">
                <a:latin typeface="Microsoft JhengHei Light" panose="020B0304030504040204" pitchFamily="34" charset="-120"/>
                <a:ea typeface="Microsoft JhengHei Light" panose="020B0304030504040204" pitchFamily="34" charset="-120"/>
              </a:rPr>
              <a:t>notes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43</a:t>
            </a:fld>
            <a:endParaRPr lang="en-GB" sz="750">
              <a:solidFill>
                <a:srgbClr val="625D62">
                  <a:tint val="75000"/>
                </a:srgbClr>
              </a:solidFill>
              <a:latin typeface="Arial"/>
            </a:endParaRPr>
          </a:p>
        </p:txBody>
      </p:sp>
    </p:spTree>
    <p:extLst>
      <p:ext uri="{BB962C8B-B14F-4D97-AF65-F5344CB8AC3E}">
        <p14:creationId xmlns:p14="http://schemas.microsoft.com/office/powerpoint/2010/main" val="716930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1816341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dirty="0"/>
              <a:t>Veranderingen ten opzichte van Versie 2.0: </a:t>
            </a:r>
            <a:r>
              <a:rPr lang="nl-NL" dirty="0">
                <a:highlight>
                  <a:srgbClr val="00FFFF"/>
                </a:highlight>
              </a:rPr>
              <a:t>Verplaatst/samengevoegd</a:t>
            </a:r>
            <a:r>
              <a:rPr lang="nl-NL" dirty="0"/>
              <a:t>; </a:t>
            </a:r>
            <a:r>
              <a:rPr lang="nl-NL" dirty="0">
                <a:highlight>
                  <a:srgbClr val="FF0000"/>
                </a:highlight>
              </a:rPr>
              <a:t>Verwijderd</a:t>
            </a:r>
            <a:r>
              <a:rPr lang="nl-NL" dirty="0"/>
              <a:t>.</a:t>
            </a:r>
          </a:p>
        </p:txBody>
      </p:sp>
      <p:pic>
        <p:nvPicPr>
          <p:cNvPr id="19" name="Afbeelding 18">
            <a:extLst>
              <a:ext uri="{FF2B5EF4-FFF2-40B4-BE49-F238E27FC236}">
                <a16:creationId xmlns:a16="http://schemas.microsoft.com/office/drawing/2014/main" id="{C93BFA0A-A848-9CCA-251B-C11777A9CB77}"/>
              </a:ext>
            </a:extLst>
          </p:cNvPr>
          <p:cNvPicPr>
            <a:picLocks noChangeAspect="1"/>
          </p:cNvPicPr>
          <p:nvPr/>
        </p:nvPicPr>
        <p:blipFill>
          <a:blip r:embed="rId3"/>
          <a:stretch>
            <a:fillRect/>
          </a:stretch>
        </p:blipFill>
        <p:spPr>
          <a:xfrm>
            <a:off x="31528" y="500721"/>
            <a:ext cx="9144000" cy="4601497"/>
          </a:xfrm>
          <a:prstGeom prst="rect">
            <a:avLst/>
          </a:prstGeom>
        </p:spPr>
      </p:pic>
      <p:sp>
        <p:nvSpPr>
          <p:cNvPr id="3" name="Rechthoek 2">
            <a:extLst>
              <a:ext uri="{FF2B5EF4-FFF2-40B4-BE49-F238E27FC236}">
                <a16:creationId xmlns:a16="http://schemas.microsoft.com/office/drawing/2014/main" id="{32595890-43A4-7A48-564C-E491BE60FD53}"/>
              </a:ext>
            </a:extLst>
          </p:cNvPr>
          <p:cNvSpPr/>
          <p:nvPr/>
        </p:nvSpPr>
        <p:spPr>
          <a:xfrm>
            <a:off x="1082844" y="2559017"/>
            <a:ext cx="368968" cy="1520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highlight>
                <a:srgbClr val="FF0000"/>
              </a:highlight>
            </a:endParaRPr>
          </a:p>
        </p:txBody>
      </p:sp>
    </p:spTree>
    <p:extLst>
      <p:ext uri="{BB962C8B-B14F-4D97-AF65-F5344CB8AC3E}">
        <p14:creationId xmlns:p14="http://schemas.microsoft.com/office/powerpoint/2010/main" val="82281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a:t>
                      </a:r>
                      <a:r>
                        <a:rPr kumimoji="0" lang="nl-NL" sz="700" b="0" i="0" u="none" strike="noStrike" kern="1200" cap="none" spc="0" normalizeH="0" baseline="0" dirty="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dirty="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dirty="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dirty="0"/>
              <a:t>Nieuw/veranderd ten opzichte van Versie 2.0: </a:t>
            </a:r>
            <a:r>
              <a:rPr lang="nl-NL" dirty="0">
                <a:highlight>
                  <a:srgbClr val="00FF00"/>
                </a:highlight>
              </a:rPr>
              <a:t>Formulering;</a:t>
            </a:r>
            <a:r>
              <a:rPr lang="nl-NL" dirty="0"/>
              <a:t> </a:t>
            </a:r>
            <a:br>
              <a:rPr lang="nl-NL" dirty="0"/>
            </a:br>
            <a:r>
              <a:rPr lang="nl-NL" dirty="0"/>
              <a:t>                                                                          </a:t>
            </a:r>
            <a:r>
              <a:rPr lang="nl-NL" dirty="0">
                <a:highlight>
                  <a:srgbClr val="FFFF00"/>
                </a:highlight>
              </a:rPr>
              <a:t>Nieuw</a:t>
            </a:r>
          </a:p>
        </p:txBody>
      </p:sp>
      <p:pic>
        <p:nvPicPr>
          <p:cNvPr id="75" name="Afbeelding 74">
            <a:extLst>
              <a:ext uri="{FF2B5EF4-FFF2-40B4-BE49-F238E27FC236}">
                <a16:creationId xmlns:a16="http://schemas.microsoft.com/office/drawing/2014/main" id="{14597584-698F-F247-0466-F729482FBC88}"/>
              </a:ext>
            </a:extLst>
          </p:cNvPr>
          <p:cNvPicPr>
            <a:picLocks noChangeAspect="1"/>
          </p:cNvPicPr>
          <p:nvPr/>
        </p:nvPicPr>
        <p:blipFill>
          <a:blip r:embed="rId3"/>
          <a:stretch>
            <a:fillRect/>
          </a:stretch>
        </p:blipFill>
        <p:spPr>
          <a:xfrm>
            <a:off x="0" y="436371"/>
            <a:ext cx="9144000" cy="4712185"/>
          </a:xfrm>
          <a:prstGeom prst="rect">
            <a:avLst/>
          </a:prstGeom>
        </p:spPr>
      </p:pic>
    </p:spTree>
    <p:extLst>
      <p:ext uri="{BB962C8B-B14F-4D97-AF65-F5344CB8AC3E}">
        <p14:creationId xmlns:p14="http://schemas.microsoft.com/office/powerpoint/2010/main" val="1454904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Tree>
    <p:extLst>
      <p:ext uri="{BB962C8B-B14F-4D97-AF65-F5344CB8AC3E}">
        <p14:creationId xmlns:p14="http://schemas.microsoft.com/office/powerpoint/2010/main" val="1378482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67735084"/>
              </p:ext>
            </p:extLst>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2436107033"/>
              </p:ext>
            </p:extLst>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extLst>
              <p:ext uri="{D42A27DB-BD31-4B8C-83A1-F6EECF244321}">
                <p14:modId xmlns:p14="http://schemas.microsoft.com/office/powerpoint/2010/main" val="2096066323"/>
              </p:ext>
            </p:extLst>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extLst>
              <p:ext uri="{D42A27DB-BD31-4B8C-83A1-F6EECF244321}">
                <p14:modId xmlns:p14="http://schemas.microsoft.com/office/powerpoint/2010/main" val="1534277181"/>
              </p:ext>
            </p:extLst>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1709819637"/>
              </p:ext>
            </p:extLst>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706886437"/>
              </p:ext>
            </p:extLst>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extLst>
              <p:ext uri="{D42A27DB-BD31-4B8C-83A1-F6EECF244321}">
                <p14:modId xmlns:p14="http://schemas.microsoft.com/office/powerpoint/2010/main" val="523026318"/>
              </p:ext>
            </p:extLst>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846351423"/>
              </p:ext>
            </p:extLst>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1.0: </a:t>
            </a:r>
            <a:r>
              <a:rPr lang="nl-NL">
                <a:highlight>
                  <a:srgbClr val="00FFFF"/>
                </a:highlight>
              </a:rPr>
              <a:t>Verplaatst/samengevoegd</a:t>
            </a:r>
            <a:r>
              <a:rPr lang="nl-NL"/>
              <a:t>; </a:t>
            </a:r>
            <a:r>
              <a:rPr lang="nl-NL">
                <a:highlight>
                  <a:srgbClr val="FF0000"/>
                </a:highlight>
              </a:rPr>
              <a:t>Verwijderd</a:t>
            </a:r>
            <a:r>
              <a:rPr lang="nl-NL"/>
              <a:t>.</a:t>
            </a:r>
          </a:p>
        </p:txBody>
      </p:sp>
      <p:pic>
        <p:nvPicPr>
          <p:cNvPr id="7" name="Afbeelding 6">
            <a:extLst>
              <a:ext uri="{FF2B5EF4-FFF2-40B4-BE49-F238E27FC236}">
                <a16:creationId xmlns:a16="http://schemas.microsoft.com/office/drawing/2014/main" id="{8137B159-C4EF-4066-94FB-DAE2FA757480}"/>
              </a:ext>
            </a:extLst>
          </p:cNvPr>
          <p:cNvPicPr>
            <a:picLocks noChangeAspect="1"/>
          </p:cNvPicPr>
          <p:nvPr/>
        </p:nvPicPr>
        <p:blipFill>
          <a:blip r:embed="rId3"/>
          <a:stretch>
            <a:fillRect/>
          </a:stretch>
        </p:blipFill>
        <p:spPr>
          <a:xfrm>
            <a:off x="0" y="582928"/>
            <a:ext cx="9144000" cy="4485643"/>
          </a:xfrm>
          <a:prstGeom prst="rect">
            <a:avLst/>
          </a:prstGeom>
        </p:spPr>
      </p:pic>
    </p:spTree>
    <p:extLst>
      <p:ext uri="{BB962C8B-B14F-4D97-AF65-F5344CB8AC3E}">
        <p14:creationId xmlns:p14="http://schemas.microsoft.com/office/powerpoint/2010/main" val="2156943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911799235"/>
              </p:ext>
            </p:extLst>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1098702992"/>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1154446976"/>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extLst>
              <p:ext uri="{D42A27DB-BD31-4B8C-83A1-F6EECF244321}">
                <p14:modId xmlns:p14="http://schemas.microsoft.com/office/powerpoint/2010/main" val="2194885447"/>
              </p:ext>
            </p:extLst>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386946172"/>
              </p:ext>
            </p:extLst>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1459274541"/>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003173124"/>
              </p:ext>
            </p:extLst>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335686471"/>
              </p:ext>
            </p:extLst>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3566359143"/>
              </p:ext>
            </p:extLst>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244410329"/>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865718942"/>
              </p:ext>
            </p:extLst>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1183870697"/>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1518733901"/>
              </p:ext>
            </p:extLst>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1.0: </a:t>
            </a:r>
            <a:r>
              <a:rPr lang="nl-NL">
                <a:highlight>
                  <a:srgbClr val="00FF00"/>
                </a:highlight>
              </a:rPr>
              <a:t>Formulering;</a:t>
            </a:r>
            <a:r>
              <a:rPr lang="nl-NL"/>
              <a:t> </a:t>
            </a:r>
            <a:br>
              <a:rPr lang="nl-NL"/>
            </a:br>
            <a:r>
              <a:rPr lang="nl-NL"/>
              <a:t>                                                                          </a:t>
            </a:r>
            <a:r>
              <a:rPr lang="nl-NL">
                <a:highlight>
                  <a:srgbClr val="FFFF00"/>
                </a:highlight>
              </a:rPr>
              <a:t>Nieuw</a:t>
            </a:r>
          </a:p>
        </p:txBody>
      </p:sp>
      <p:pic>
        <p:nvPicPr>
          <p:cNvPr id="3" name="Afbeelding 2">
            <a:extLst>
              <a:ext uri="{FF2B5EF4-FFF2-40B4-BE49-F238E27FC236}">
                <a16:creationId xmlns:a16="http://schemas.microsoft.com/office/drawing/2014/main" id="{EFCECAB2-4C7A-421C-AB09-1C78D87B5833}"/>
              </a:ext>
            </a:extLst>
          </p:cNvPr>
          <p:cNvPicPr>
            <a:picLocks noChangeAspect="1"/>
          </p:cNvPicPr>
          <p:nvPr/>
        </p:nvPicPr>
        <p:blipFill>
          <a:blip r:embed="rId3"/>
          <a:stretch>
            <a:fillRect/>
          </a:stretch>
        </p:blipFill>
        <p:spPr>
          <a:xfrm>
            <a:off x="0" y="512301"/>
            <a:ext cx="9144000" cy="4601497"/>
          </a:xfrm>
          <a:prstGeom prst="rect">
            <a:avLst/>
          </a:prstGeom>
        </p:spPr>
      </p:pic>
    </p:spTree>
    <p:extLst>
      <p:ext uri="{BB962C8B-B14F-4D97-AF65-F5344CB8AC3E}">
        <p14:creationId xmlns:p14="http://schemas.microsoft.com/office/powerpoint/2010/main" val="299166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479884"/>
            <a:ext cx="4622336" cy="3083951"/>
          </a:xfrm>
          <a:prstGeom prst="rect">
            <a:avLst/>
          </a:prstGeom>
        </p:spPr>
        <p:txBody>
          <a:bodyPr/>
          <a:lstStyle>
            <a:defPPr>
              <a:defRPr lang="nl-NL"/>
            </a:defPPr>
            <a:lvl1pPr marL="306000" indent="-306000">
              <a:lnSpc>
                <a:spcPct val="100000"/>
              </a:lnSpc>
              <a:spcBef>
                <a:spcPts val="0"/>
              </a:spcBef>
              <a:spcAft>
                <a:spcPts val="600"/>
              </a:spcAft>
              <a:buClr>
                <a:schemeClr val="tx2"/>
              </a:buClr>
              <a:buFont typeface="Wingdings" charset="2"/>
              <a:buChar char="§"/>
              <a:tabLst/>
              <a:defRPr sz="1300" b="1">
                <a:solidFill>
                  <a:srgbClr val="605B9D"/>
                </a:solidFill>
                <a:latin typeface="Microsoft JhengHei Light" panose="020B0304030504040204" pitchFamily="34" charset="-120"/>
                <a:ea typeface="Microsoft JhengHei Light" panose="020B0304030504040204" pitchFamily="34" charset="-120"/>
              </a:defRPr>
            </a:lvl1pPr>
            <a:lvl2pPr marL="666000" lvl="1" indent="-306000">
              <a:lnSpc>
                <a:spcPct val="120000"/>
              </a:lnSpc>
              <a:spcBef>
                <a:spcPts val="0"/>
              </a:spcBef>
              <a:spcAft>
                <a:spcPts val="600"/>
              </a:spcAft>
              <a:buClr>
                <a:schemeClr val="accent1"/>
              </a:buClr>
              <a:buFont typeface="Wingdings" charset="2"/>
              <a:buChar char="§"/>
              <a:tabLst>
                <a:tab pos="390525" algn="l"/>
              </a:tabLst>
              <a:defRPr sz="1200">
                <a:solidFill>
                  <a:srgbClr val="605B9D"/>
                </a:solidFill>
                <a:latin typeface="Microsoft JhengHei Light" panose="020B0304030504040204" pitchFamily="34" charset="-120"/>
                <a:ea typeface="Microsoft JhengHei Light" panose="020B0304030504040204" pitchFamily="34" charset="-120"/>
              </a:defRPr>
            </a:lvl2pPr>
            <a:lvl3pPr marL="1026000" indent="-306000">
              <a:lnSpc>
                <a:spcPct val="120000"/>
              </a:lnSpc>
              <a:spcBef>
                <a:spcPts val="0"/>
              </a:spcBef>
              <a:spcAft>
                <a:spcPts val="900"/>
              </a:spcAft>
              <a:buClr>
                <a:schemeClr val="accent3"/>
              </a:buClr>
              <a:buFont typeface="Wingdings" charset="2"/>
              <a:buChar char="§"/>
              <a:tabLst/>
            </a:lvl3pPr>
            <a:lvl4pPr marL="1386000" indent="-306000">
              <a:lnSpc>
                <a:spcPct val="120000"/>
              </a:lnSpc>
              <a:spcBef>
                <a:spcPts val="0"/>
              </a:spcBef>
              <a:spcAft>
                <a:spcPts val="900"/>
              </a:spcAft>
              <a:buClr>
                <a:schemeClr val="tx1"/>
              </a:buClr>
              <a:buFont typeface="Wingdings" charset="2"/>
              <a:buChar char="§"/>
              <a:tabLst/>
              <a:defRPr sz="1600"/>
            </a:lvl4pPr>
            <a:lvl5pPr marL="1746000" indent="-306000">
              <a:lnSpc>
                <a:spcPct val="120000"/>
              </a:lnSpc>
              <a:spcBef>
                <a:spcPts val="0"/>
              </a:spcBef>
              <a:spcAft>
                <a:spcPts val="800"/>
              </a:spcAft>
              <a:buClr>
                <a:schemeClr val="tx1"/>
              </a:buClr>
              <a:buFont typeface="Wingdings" charset="2"/>
              <a:buChar char="§"/>
              <a:tabLst/>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nl-NL" sz="1050"/>
              <a:t>Business </a:t>
            </a:r>
            <a:r>
              <a:rPr lang="nl-NL" sz="1050" err="1"/>
              <a:t>Capabilities</a:t>
            </a:r>
            <a:r>
              <a:rPr lang="nl-NL" sz="1050"/>
              <a:t> zijn:</a:t>
            </a:r>
          </a:p>
          <a:p>
            <a:endParaRPr lang="nl-NL" sz="1050"/>
          </a:p>
          <a:p>
            <a:r>
              <a:rPr lang="nl-NL" sz="1125" b="0"/>
              <a:t>Stabiel in de tijd, ze beschrijven WAT een organisatie doet,</a:t>
            </a:r>
            <a:br>
              <a:rPr lang="nl-NL" sz="1125" b="0"/>
            </a:br>
            <a:r>
              <a:rPr lang="nl-NL" sz="1125" b="0"/>
              <a:t>niet HOE.</a:t>
            </a:r>
          </a:p>
          <a:p>
            <a:endParaRPr lang="nl-NL" sz="1050" b="0"/>
          </a:p>
          <a:p>
            <a:r>
              <a:rPr lang="nl-NL" sz="1125" b="0"/>
              <a:t>Niet afhankelijk van wie bedrijfsprocessen uitvoert </a:t>
            </a:r>
            <a:br>
              <a:rPr lang="nl-NL" sz="1125" b="0"/>
            </a:br>
            <a:r>
              <a:rPr lang="nl-NL" sz="1125" b="0"/>
              <a:t>en hoe deze worden uitgevoerd.</a:t>
            </a:r>
          </a:p>
          <a:p>
            <a:endParaRPr lang="nl-NL" sz="1050" b="0"/>
          </a:p>
          <a:p>
            <a:r>
              <a:rPr lang="nl-NL" sz="1125" b="0"/>
              <a:t>Minder politiek dan organisatiestructuren.</a:t>
            </a:r>
          </a:p>
          <a:p>
            <a:endParaRPr lang="nl-NL" sz="1050" b="0"/>
          </a:p>
          <a:p>
            <a:r>
              <a:rPr lang="nl-NL" sz="1125" b="0"/>
              <a:t>Onafhankelijk van systeemimplementaties.</a:t>
            </a:r>
          </a:p>
          <a:p>
            <a:endParaRPr lang="nl-NL" sz="1050" b="0"/>
          </a:p>
          <a:p>
            <a:r>
              <a:rPr lang="nl-NL" sz="1125" b="0"/>
              <a:t>Makkelijk herkenbaar voor iedereen binnen en buiten het bedrijf.</a:t>
            </a:r>
          </a:p>
        </p:txBody>
      </p:sp>
      <p:pic>
        <p:nvPicPr>
          <p:cNvPr id="7" name="Afbeelding 6" descr="Afbeeldingsresultaat voor lego 3 in 1 helicopter">
            <a:extLst>
              <a:ext uri="{FF2B5EF4-FFF2-40B4-BE49-F238E27FC236}">
                <a16:creationId xmlns:a16="http://schemas.microsoft.com/office/drawing/2014/main" id="{698AACA0-60B7-41E0-B8E0-F91A58C6993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66556" y="647466"/>
            <a:ext cx="4064460" cy="3522096"/>
          </a:xfrm>
          <a:custGeom>
            <a:avLst/>
            <a:gdLst>
              <a:gd name="connsiteX0" fmla="*/ 1678634 w 4320480"/>
              <a:gd name="connsiteY0" fmla="*/ 0 h 3743953"/>
              <a:gd name="connsiteX1" fmla="*/ 4320480 w 4320480"/>
              <a:gd name="connsiteY1" fmla="*/ 0 h 3743953"/>
              <a:gd name="connsiteX2" fmla="*/ 4320480 w 4320480"/>
              <a:gd name="connsiteY2" fmla="*/ 3743953 h 3743953"/>
              <a:gd name="connsiteX3" fmla="*/ 0 w 4320480"/>
              <a:gd name="connsiteY3" fmla="*/ 3743953 h 3743953"/>
              <a:gd name="connsiteX4" fmla="*/ 0 w 4320480"/>
              <a:gd name="connsiteY4" fmla="*/ 1447126 h 374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0" h="3743953">
                <a:moveTo>
                  <a:pt x="1678634" y="0"/>
                </a:moveTo>
                <a:lnTo>
                  <a:pt x="4320480" y="0"/>
                </a:lnTo>
                <a:lnTo>
                  <a:pt x="4320480" y="3743953"/>
                </a:lnTo>
                <a:lnTo>
                  <a:pt x="0" y="3743953"/>
                </a:lnTo>
                <a:lnTo>
                  <a:pt x="0" y="1447126"/>
                </a:lnTo>
                <a:close/>
              </a:path>
            </a:pathLst>
          </a:custGeom>
          <a:noFill/>
          <a:extLst>
            <a:ext uri="{909E8E84-426E-40DD-AFC4-6F175D3DCCD1}">
              <a14:hiddenFill xmlns:a14="http://schemas.microsoft.com/office/drawing/2010/main">
                <a:solidFill>
                  <a:srgbClr val="FFFFFF"/>
                </a:solidFill>
              </a14:hiddenFill>
            </a:ext>
          </a:extLst>
        </p:spPr>
      </p:pic>
      <p:sp>
        <p:nvSpPr>
          <p:cNvPr id="8" name="Tijdelijke aanduiding voor tekst 2">
            <a:extLst>
              <a:ext uri="{FF2B5EF4-FFF2-40B4-BE49-F238E27FC236}">
                <a16:creationId xmlns:a16="http://schemas.microsoft.com/office/drawing/2014/main" id="{DAE9A4D4-AC3C-4DFC-8C1F-08455F2B6940}"/>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gedeelde taal voor het beschrijven van gedeelde bedrijfsfuncties"</a:t>
            </a:r>
          </a:p>
        </p:txBody>
      </p:sp>
      <p:pic>
        <p:nvPicPr>
          <p:cNvPr id="9" name="Afbeelding 8">
            <a:extLst>
              <a:ext uri="{FF2B5EF4-FFF2-40B4-BE49-F238E27FC236}">
                <a16:creationId xmlns:a16="http://schemas.microsoft.com/office/drawing/2014/main" id="{400D0CB4-C4DF-42FB-842D-5B08B1F773FB}"/>
              </a:ext>
            </a:extLst>
          </p:cNvPr>
          <p:cNvPicPr>
            <a:picLocks noChangeAspect="1"/>
          </p:cNvPicPr>
          <p:nvPr/>
        </p:nvPicPr>
        <p:blipFill>
          <a:blip r:embed="rId3"/>
          <a:stretch>
            <a:fillRect/>
          </a:stretch>
        </p:blipFill>
        <p:spPr>
          <a:xfrm>
            <a:off x="7745267" y="120227"/>
            <a:ext cx="1231874" cy="360000"/>
          </a:xfrm>
          <a:prstGeom prst="rect">
            <a:avLst/>
          </a:prstGeom>
        </p:spPr>
      </p:pic>
      <p:sp>
        <p:nvSpPr>
          <p:cNvPr id="69" name="Tekstvak 68">
            <a:extLst>
              <a:ext uri="{FF2B5EF4-FFF2-40B4-BE49-F238E27FC236}">
                <a16:creationId xmlns:a16="http://schemas.microsoft.com/office/drawing/2014/main" id="{2CA07126-2238-4E1D-9A16-259E01AFA144}"/>
              </a:ext>
            </a:extLst>
          </p:cNvPr>
          <p:cNvSpPr txBox="1"/>
          <p:nvPr/>
        </p:nvSpPr>
        <p:spPr>
          <a:xfrm>
            <a:off x="8016765" y="3964891"/>
            <a:ext cx="628650" cy="150041"/>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buClr>
                <a:schemeClr val="tx2"/>
              </a:buClr>
            </a:pPr>
            <a:r>
              <a:rPr lang="nl-NL" sz="525"/>
              <a:t>[</a:t>
            </a:r>
            <a:r>
              <a:rPr lang="nl-NL" sz="525">
                <a:hlinkClick r:id="rId4"/>
              </a:rPr>
              <a:t>bron</a:t>
            </a:r>
            <a:r>
              <a:rPr lang="nl-NL" sz="525"/>
              <a:t>]</a:t>
            </a:r>
            <a:endParaRPr lang="nl-NL" sz="525">
              <a:cs typeface="Arial"/>
            </a:endParaRPr>
          </a:p>
        </p:txBody>
      </p:sp>
      <p:sp>
        <p:nvSpPr>
          <p:cNvPr id="10" name="Tijdelijke aanduiding voor dianummer 2">
            <a:extLst>
              <a:ext uri="{FF2B5EF4-FFF2-40B4-BE49-F238E27FC236}">
                <a16:creationId xmlns:a16="http://schemas.microsoft.com/office/drawing/2014/main" id="{5E39B1E8-408A-4560-897B-A662BA260098}"/>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1521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7" y="748697"/>
            <a:ext cx="7937821"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Enterprise </a:t>
            </a:r>
            <a:r>
              <a:rPr lang="nl-NL" sz="1050" kern="0" err="1">
                <a:solidFill>
                  <a:prstClr val="white"/>
                </a:solidFill>
                <a:latin typeface="Microsoft JhengHei Light"/>
              </a:rPr>
              <a:t>capabilities</a:t>
            </a:r>
            <a:r>
              <a:rPr lang="nl-NL" sz="1050" kern="0">
                <a:solidFill>
                  <a:prstClr val="white"/>
                </a:solidFill>
                <a:latin typeface="Microsoft JhengHei Light"/>
              </a:rPr>
              <a:t>: Het bedrijf richting geven en ondersteunen</a:t>
            </a:r>
          </a:p>
        </p:txBody>
      </p:sp>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pic>
        <p:nvPicPr>
          <p:cNvPr id="14" name="Afbeelding 13">
            <a:extLst>
              <a:ext uri="{FF2B5EF4-FFF2-40B4-BE49-F238E27FC236}">
                <a16:creationId xmlns:a16="http://schemas.microsoft.com/office/drawing/2014/main" id="{33107505-8E76-43CA-98AB-C7D6A0445BA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4950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18" name="Afbeelding 17">
            <a:extLst>
              <a:ext uri="{FF2B5EF4-FFF2-40B4-BE49-F238E27FC236}">
                <a16:creationId xmlns:a16="http://schemas.microsoft.com/office/drawing/2014/main" id="{0C4D0754-F916-4FF0-89DD-2CBD627DC542}"/>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911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40803"/>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a:t>
            </a:r>
            <a:r>
              <a:rPr lang="nl-NL" sz="750" b="1" kern="0" err="1">
                <a:solidFill>
                  <a:schemeClr val="tx1">
                    <a:lumMod val="50000"/>
                  </a:schemeClr>
                </a:solidFill>
                <a:latin typeface="Microsoft JhengHei Light"/>
              </a:rPr>
              <a:t>instandhouden</a:t>
            </a:r>
            <a:endParaRPr lang="nl-NL" sz="750" b="1" kern="0">
              <a:solidFill>
                <a:schemeClr val="tx1">
                  <a:lumMod val="50000"/>
                </a:schemeClr>
              </a:solidFill>
              <a:latin typeface="Microsoft JhengHei Light"/>
            </a:endParaRP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marktdata faciliteren</a:t>
            </a:r>
          </a:p>
          <a:p>
            <a:pPr algn="ctr" defTabSz="767871">
              <a:defRPr/>
            </a:pPr>
            <a:endParaRPr lang="nl-NL" sz="750" b="1" kern="0">
              <a:solidFill>
                <a:srgbClr val="625D62">
                  <a:lumMod val="50000"/>
                </a:srgbClr>
              </a:solidFill>
              <a:latin typeface="Microsoft JhengHei Light"/>
            </a:endParaRPr>
          </a:p>
        </p:txBody>
      </p:sp>
      <p:pic>
        <p:nvPicPr>
          <p:cNvPr id="2" name="Afbeelding 1">
            <a:extLst>
              <a:ext uri="{FF2B5EF4-FFF2-40B4-BE49-F238E27FC236}">
                <a16:creationId xmlns:a16="http://schemas.microsoft.com/office/drawing/2014/main" id="{64CDB818-4B1A-33A7-874D-64A666359B49}"/>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6009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AC9F3E1-1B90-C11F-73FC-27141945A679}"/>
              </a:ext>
            </a:extLst>
          </p:cNvPr>
          <p:cNvPicPr>
            <a:picLocks noChangeAspect="1"/>
          </p:cNvPicPr>
          <p:nvPr/>
        </p:nvPicPr>
        <p:blipFill>
          <a:blip r:embed="rId3"/>
          <a:stretch>
            <a:fillRect/>
          </a:stretch>
        </p:blipFill>
        <p:spPr>
          <a:xfrm>
            <a:off x="17868" y="386807"/>
            <a:ext cx="9144000" cy="4712185"/>
          </a:xfrm>
          <a:prstGeom prst="rect">
            <a:avLst/>
          </a:prstGeom>
        </p:spPr>
      </p:pic>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5" name="Afbeelding 4">
            <a:extLst>
              <a:ext uri="{FF2B5EF4-FFF2-40B4-BE49-F238E27FC236}">
                <a16:creationId xmlns:a16="http://schemas.microsoft.com/office/drawing/2014/main" id="{6E3D6BB1-427B-E1BF-54DF-4248E71E1502}"/>
              </a:ext>
            </a:extLst>
          </p:cNvPr>
          <p:cNvPicPr>
            <a:picLocks noChangeAspect="1"/>
          </p:cNvPicPr>
          <p:nvPr/>
        </p:nvPicPr>
        <p:blipFill>
          <a:blip r:embed="rId4"/>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2545775204"/>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94061EBE82BE458A3228E95BB6E533" ma:contentTypeVersion="16" ma:contentTypeDescription="Een nieuw document maken." ma:contentTypeScope="" ma:versionID="b9bd15205db6bf041cac1cdf15afaa05">
  <xsd:schema xmlns:xsd="http://www.w3.org/2001/XMLSchema" xmlns:xs="http://www.w3.org/2001/XMLSchema" xmlns:p="http://schemas.microsoft.com/office/2006/metadata/properties" xmlns:ns2="2f896619-fb17-4189-b4d1-cfc4db62cadc" xmlns:ns3="3bc5c0b0-43b9-4543-bcf3-e35f85ff319a" targetNamespace="http://schemas.microsoft.com/office/2006/metadata/properties" ma:root="true" ma:fieldsID="45014081e2838f367438a4197f4a7bfb" ns2:_="" ns3:_="">
    <xsd:import namespace="2f896619-fb17-4189-b4d1-cfc4db62cadc"/>
    <xsd:import namespace="3bc5c0b0-43b9-4543-bcf3-e35f85ff31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96619-fb17-4189-b4d1-cfc4db62ca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c5c0b0-43b9-4543-bcf3-e35f85ff319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13f8bd3-bdb0-4b35-a13c-c9d8261996cf}" ma:internalName="TaxCatchAll" ma:showField="CatchAllData" ma:web="3bc5c0b0-43b9-4543-bcf3-e35f85ff31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896619-fb17-4189-b4d1-cfc4db62cadc">
      <Terms xmlns="http://schemas.microsoft.com/office/infopath/2007/PartnerControls"/>
    </lcf76f155ced4ddcb4097134ff3c332f>
    <TaxCatchAll xmlns="3bc5c0b0-43b9-4543-bcf3-e35f85ff319a" xsi:nil="true"/>
  </documentManagement>
</p:properties>
</file>

<file path=customXml/itemProps1.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2.xml><?xml version="1.0" encoding="utf-8"?>
<ds:datastoreItem xmlns:ds="http://schemas.openxmlformats.org/officeDocument/2006/customXml" ds:itemID="{21947C5C-3695-4194-90FB-1F9EAB9B3B84}"/>
</file>

<file path=customXml/itemProps3.xml><?xml version="1.0" encoding="utf-8"?>
<ds:datastoreItem xmlns:ds="http://schemas.openxmlformats.org/officeDocument/2006/customXml" ds:itemID="{0E9CF2DC-C042-47B3-94B2-4023DE1776F9}">
  <ds:schemaRefs>
    <ds:schemaRef ds:uri="245c1edb-bc94-4549-a776-6d3dc7e5fd9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f94ee42d-796a-4c74-b5ca-30f32e5db0e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11445</Words>
  <Application>Microsoft Office PowerPoint</Application>
  <PresentationFormat>Diavoorstelling (16:9)</PresentationFormat>
  <Paragraphs>1580</Paragraphs>
  <Slides>49</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49</vt:i4>
      </vt:variant>
    </vt:vector>
  </HeadingPairs>
  <TitlesOfParts>
    <vt:vector size="56" baseType="lpstr">
      <vt:lpstr>Microsoft JhengHei Light</vt:lpstr>
      <vt:lpstr>Arial</vt:lpstr>
      <vt:lpstr>Calibri</vt:lpstr>
      <vt:lpstr>Calibri Light</vt:lpstr>
      <vt:lpstr>Times New Roman</vt:lpstr>
      <vt:lpstr>Wingdings</vt:lpstr>
      <vt:lpstr>Office-thema</vt:lpstr>
      <vt:lpstr>Release 2.1</vt:lpstr>
      <vt:lpstr>Voorwoord</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Waardestromen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Frequently Asked Questions (FAQ) 1</vt:lpstr>
      <vt:lpstr>4. Frequently Asked Questions (FAQ) 2</vt:lpstr>
      <vt:lpstr>4. Frequently Asked Questions (FAQ) 3</vt:lpstr>
      <vt:lpstr>4. Frequently Asked Questions (FAQ) 4</vt:lpstr>
      <vt:lpstr>4. Frequently Asked Questions (FAQ) 5</vt:lpstr>
      <vt:lpstr>4. Frequently Asked Questions (FAQ) 6</vt:lpstr>
      <vt:lpstr>4. Frequently Asked Questions (FAQ) 7</vt:lpstr>
      <vt:lpstr>Bijlagen</vt:lpstr>
      <vt:lpstr>Bijlage A: Mapping NBility waardestromen op CMF waardestromen</vt:lpstr>
      <vt:lpstr>Bijlage A: Mapping NBility waardestromen op CMF waardestromen</vt:lpstr>
      <vt:lpstr>Bijlage A: MF 2.0 waardeketen - NBility</vt:lpstr>
      <vt:lpstr>Bijlage B: Mapping externe modellen</vt:lpstr>
      <vt:lpstr>Bijlage B Mapping eTOM model</vt:lpstr>
      <vt:lpstr>Bijlage B: Mapping eTOM model</vt:lpstr>
      <vt:lpstr>Bijlage B: Mapping eTOM model</vt:lpstr>
      <vt:lpstr>Mapping 5 lagen model NORA</vt:lpstr>
      <vt:lpstr>Mapping SGAM framework</vt:lpstr>
      <vt:lpstr>Bijlage C: Contactpersonen/ambassadeurs</vt:lpstr>
      <vt:lpstr>Contactpersonen/ambassadeurs</vt:lpstr>
      <vt:lpstr>Bijlage D: Release notes</vt:lpstr>
      <vt:lpstr>Release notes versie 2.1 t.o.v. versie 2.0</vt:lpstr>
      <vt:lpstr>PowerPoint-presentatie</vt:lpstr>
      <vt:lpstr>PowerPoint-presentatie</vt:lpstr>
      <vt:lpstr>Release notes versie 2.0 t.o.v. versie 1.0</vt:lpstr>
      <vt:lpstr>PowerPoint-presentatie</vt:lpstr>
      <vt:lpstr>PowerPoint-presentatie</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Knaap, AJ van der (Ton)</cp:lastModifiedBy>
  <cp:revision>1</cp:revision>
  <dcterms:created xsi:type="dcterms:W3CDTF">2017-04-18T07:59:26Z</dcterms:created>
  <dcterms:modified xsi:type="dcterms:W3CDTF">2023-04-18T07:09:07Z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0x01010090555FA4E3657442BD0D2C5A494AECC4</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