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8"/>
  </p:notesMasterIdLst>
  <p:sldIdLst>
    <p:sldId id="285" r:id="rId5"/>
    <p:sldId id="649" r:id="rId6"/>
    <p:sldId id="736" r:id="rId7"/>
    <p:sldId id="737" r:id="rId8"/>
    <p:sldId id="6768" r:id="rId9"/>
    <p:sldId id="6829" r:id="rId10"/>
    <p:sldId id="6830" r:id="rId11"/>
    <p:sldId id="6861" r:id="rId12"/>
    <p:sldId id="6873" r:id="rId13"/>
    <p:sldId id="6867" r:id="rId14"/>
    <p:sldId id="6862" r:id="rId15"/>
    <p:sldId id="6872" r:id="rId16"/>
    <p:sldId id="6871" r:id="rId17"/>
    <p:sldId id="6870" r:id="rId18"/>
    <p:sldId id="6869" r:id="rId19"/>
    <p:sldId id="6915" r:id="rId20"/>
    <p:sldId id="6842" r:id="rId21"/>
    <p:sldId id="6925" r:id="rId22"/>
    <p:sldId id="6881" r:id="rId23"/>
    <p:sldId id="6929" r:id="rId24"/>
    <p:sldId id="738" r:id="rId25"/>
    <p:sldId id="6767" r:id="rId26"/>
    <p:sldId id="6769" r:id="rId27"/>
    <p:sldId id="6772" r:id="rId28"/>
    <p:sldId id="6770" r:id="rId29"/>
    <p:sldId id="6788" r:id="rId30"/>
    <p:sldId id="6782" r:id="rId31"/>
    <p:sldId id="6783" r:id="rId32"/>
    <p:sldId id="6781" r:id="rId33"/>
    <p:sldId id="625" r:id="rId34"/>
    <p:sldId id="624" r:id="rId35"/>
    <p:sldId id="6810" r:id="rId36"/>
    <p:sldId id="707" r:id="rId37"/>
    <p:sldId id="6778" r:id="rId38"/>
    <p:sldId id="672" r:id="rId39"/>
    <p:sldId id="6779" r:id="rId40"/>
    <p:sldId id="646" r:id="rId41"/>
    <p:sldId id="647" r:id="rId42"/>
    <p:sldId id="648" r:id="rId43"/>
    <p:sldId id="6839" r:id="rId44"/>
    <p:sldId id="6840" r:id="rId45"/>
    <p:sldId id="6793" r:id="rId46"/>
    <p:sldId id="6792" r:id="rId47"/>
    <p:sldId id="6828" r:id="rId48"/>
    <p:sldId id="6930" r:id="rId49"/>
    <p:sldId id="6927" r:id="rId50"/>
    <p:sldId id="6928" r:id="rId51"/>
    <p:sldId id="6911" r:id="rId52"/>
    <p:sldId id="6912" r:id="rId53"/>
    <p:sldId id="6913" r:id="rId54"/>
    <p:sldId id="6914" r:id="rId55"/>
    <p:sldId id="6876" r:id="rId56"/>
    <p:sldId id="6901" r:id="rId57"/>
    <p:sldId id="6860" r:id="rId58"/>
    <p:sldId id="6877" r:id="rId59"/>
    <p:sldId id="6878" r:id="rId60"/>
    <p:sldId id="6880" r:id="rId61"/>
    <p:sldId id="6863" r:id="rId62"/>
    <p:sldId id="6865" r:id="rId63"/>
    <p:sldId id="6866" r:id="rId64"/>
    <p:sldId id="6827" r:id="rId65"/>
    <p:sldId id="6831" r:id="rId66"/>
    <p:sldId id="6833" r:id="rId67"/>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aap, AJ van der (Ton)" initials="KAvd(" lastIdx="20" clrIdx="0">
    <p:extLst>
      <p:ext uri="{19B8F6BF-5375-455C-9EA6-DF929625EA0E}">
        <p15:presenceInfo xmlns:p15="http://schemas.microsoft.com/office/powerpoint/2012/main" userId="S::Ton.vanderKnaap@stedin.net::6eda09ce-6d8f-4650-ae8e-76b6551931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200"/>
    <a:srgbClr val="48AED0"/>
    <a:srgbClr val="008CBE"/>
    <a:srgbClr val="605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52503-4213-6EA9-52E5-CD02D88B3E16}" v="4" dt="2026-04-09T06:27:18.23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92" y="4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x de Wolff" userId="S::lex.de.wolff_alliander.com#ext#@edsn.onmicrosoft.com::842c0f73-aa79-47ef-93a1-14263045c94a" providerId="AD" clId="Web-{62C52503-4213-6EA9-52E5-CD02D88B3E16}"/>
    <pc:docChg chg="modSld">
      <pc:chgData name="Lex de Wolff" userId="S::lex.de.wolff_alliander.com#ext#@edsn.onmicrosoft.com::842c0f73-aa79-47ef-93a1-14263045c94a" providerId="AD" clId="Web-{62C52503-4213-6EA9-52E5-CD02D88B3E16}" dt="2026-04-09T06:27:18.234" v="3" actId="20577"/>
      <pc:docMkLst>
        <pc:docMk/>
      </pc:docMkLst>
      <pc:sldChg chg="modSp">
        <pc:chgData name="Lex de Wolff" userId="S::lex.de.wolff_alliander.com#ext#@edsn.onmicrosoft.com::842c0f73-aa79-47ef-93a1-14263045c94a" providerId="AD" clId="Web-{62C52503-4213-6EA9-52E5-CD02D88B3E16}" dt="2026-04-09T06:27:18.234" v="3" actId="20577"/>
        <pc:sldMkLst>
          <pc:docMk/>
          <pc:sldMk cId="820850131" sldId="285"/>
        </pc:sldMkLst>
        <pc:spChg chg="mod">
          <ac:chgData name="Lex de Wolff" userId="S::lex.de.wolff_alliander.com#ext#@edsn.onmicrosoft.com::842c0f73-aa79-47ef-93a1-14263045c94a" providerId="AD" clId="Web-{62C52503-4213-6EA9-52E5-CD02D88B3E16}" dt="2026-04-09T06:27:10.828" v="0" actId="20577"/>
          <ac:spMkLst>
            <pc:docMk/>
            <pc:sldMk cId="820850131" sldId="285"/>
            <ac:spMk id="2" creationId="{00000000-0000-0000-0000-000000000000}"/>
          </ac:spMkLst>
        </pc:spChg>
        <pc:spChg chg="mod">
          <ac:chgData name="Lex de Wolff" userId="S::lex.de.wolff_alliander.com#ext#@edsn.onmicrosoft.com::842c0f73-aa79-47ef-93a1-14263045c94a" providerId="AD" clId="Web-{62C52503-4213-6EA9-52E5-CD02D88B3E16}" dt="2026-04-09T06:27:18.234" v="3" actId="20577"/>
          <ac:spMkLst>
            <pc:docMk/>
            <pc:sldMk cId="820850131" sldId="285"/>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EE028-570E-44B7-A4F2-7C264FA8C274}" type="datetimeFigureOut">
              <a:rPr lang="nl-NL" smtClean="0"/>
              <a:t>12-6-2026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2EE1F-9EEA-4FC9-BBDB-16B9D81E38B0}" type="slidenum">
              <a:rPr lang="nl-NL" smtClean="0"/>
              <a:t>‹nr.›</a:t>
            </a:fld>
            <a:endParaRPr lang="nl-NL"/>
          </a:p>
        </p:txBody>
      </p:sp>
    </p:spTree>
    <p:extLst>
      <p:ext uri="{BB962C8B-B14F-4D97-AF65-F5344CB8AC3E}">
        <p14:creationId xmlns:p14="http://schemas.microsoft.com/office/powerpoint/2010/main" val="109917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4A0F87-6A89-4F16-9D9A-A7B4B5B0CA74}" type="slidenum">
              <a:rPr lang="nl-NL" smtClean="0"/>
              <a:t>6</a:t>
            </a:fld>
            <a:endParaRPr lang="nl-NL"/>
          </a:p>
        </p:txBody>
      </p:sp>
    </p:spTree>
    <p:extLst>
      <p:ext uri="{BB962C8B-B14F-4D97-AF65-F5344CB8AC3E}">
        <p14:creationId xmlns:p14="http://schemas.microsoft.com/office/powerpoint/2010/main" val="39744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4DFC7-E0D9-B53A-9532-108A7AC0F1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9EE6468-825D-6001-0504-BF81B1D58FC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7E92138-8100-1B91-B63B-F7BEC17BAC9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87D8B7AF-5B4E-ABA0-7D7E-1AA10864BC5F}"/>
              </a:ext>
            </a:extLst>
          </p:cNvPr>
          <p:cNvSpPr>
            <a:spLocks noGrp="1"/>
          </p:cNvSpPr>
          <p:nvPr>
            <p:ph type="sldNum" sz="quarter" idx="5"/>
          </p:nvPr>
        </p:nvSpPr>
        <p:spPr/>
        <p:txBody>
          <a:bodyPr/>
          <a:lstStyle/>
          <a:p>
            <a:fld id="{F44A0F87-6A89-4F16-9D9A-A7B4B5B0CA74}" type="slidenum">
              <a:rPr lang="nl-NL" smtClean="0"/>
              <a:t>47</a:t>
            </a:fld>
            <a:endParaRPr lang="nl-NL"/>
          </a:p>
        </p:txBody>
      </p:sp>
    </p:spTree>
    <p:extLst>
      <p:ext uri="{BB962C8B-B14F-4D97-AF65-F5344CB8AC3E}">
        <p14:creationId xmlns:p14="http://schemas.microsoft.com/office/powerpoint/2010/main" val="2027714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07553-F9D5-1D2A-F6F6-48F0E3DDD63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A3F5ECF-2505-3404-E3BE-0EE951982DE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704EBF0-3D14-DD70-F78B-EDD28DBFB21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1B17BBE-DB6E-B5D1-A7B6-2D4E25F5430C}"/>
              </a:ext>
            </a:extLst>
          </p:cNvPr>
          <p:cNvSpPr>
            <a:spLocks noGrp="1"/>
          </p:cNvSpPr>
          <p:nvPr>
            <p:ph type="sldNum" sz="quarter" idx="5"/>
          </p:nvPr>
        </p:nvSpPr>
        <p:spPr/>
        <p:txBody>
          <a:bodyPr/>
          <a:lstStyle/>
          <a:p>
            <a:fld id="{F44A0F87-6A89-4F16-9D9A-A7B4B5B0CA74}" type="slidenum">
              <a:rPr lang="nl-NL" smtClean="0"/>
              <a:t>50</a:t>
            </a:fld>
            <a:endParaRPr lang="nl-NL"/>
          </a:p>
        </p:txBody>
      </p:sp>
    </p:spTree>
    <p:extLst>
      <p:ext uri="{BB962C8B-B14F-4D97-AF65-F5344CB8AC3E}">
        <p14:creationId xmlns:p14="http://schemas.microsoft.com/office/powerpoint/2010/main" val="452134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FA80C-DBB7-CA1C-D51F-A0597085E93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0DE0AD0-3BC7-0B01-879B-A4C11AF3377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9419B0-FA0D-1AC2-98B4-02C63E61419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AA977B9-DFDA-854F-B526-666569DA9D72}"/>
              </a:ext>
            </a:extLst>
          </p:cNvPr>
          <p:cNvSpPr>
            <a:spLocks noGrp="1"/>
          </p:cNvSpPr>
          <p:nvPr>
            <p:ph type="sldNum" sz="quarter" idx="5"/>
          </p:nvPr>
        </p:nvSpPr>
        <p:spPr/>
        <p:txBody>
          <a:bodyPr/>
          <a:lstStyle/>
          <a:p>
            <a:fld id="{F44A0F87-6A89-4F16-9D9A-A7B4B5B0CA74}" type="slidenum">
              <a:rPr lang="nl-NL" smtClean="0"/>
              <a:t>51</a:t>
            </a:fld>
            <a:endParaRPr lang="nl-NL"/>
          </a:p>
        </p:txBody>
      </p:sp>
    </p:spTree>
    <p:extLst>
      <p:ext uri="{BB962C8B-B14F-4D97-AF65-F5344CB8AC3E}">
        <p14:creationId xmlns:p14="http://schemas.microsoft.com/office/powerpoint/2010/main" val="805594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54</a:t>
            </a:fld>
            <a:endParaRPr lang="nl-NL"/>
          </a:p>
        </p:txBody>
      </p:sp>
    </p:spTree>
    <p:extLst>
      <p:ext uri="{BB962C8B-B14F-4D97-AF65-F5344CB8AC3E}">
        <p14:creationId xmlns:p14="http://schemas.microsoft.com/office/powerpoint/2010/main" val="94574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55</a:t>
            </a:fld>
            <a:endParaRPr lang="nl-NL"/>
          </a:p>
        </p:txBody>
      </p:sp>
    </p:spTree>
    <p:extLst>
      <p:ext uri="{BB962C8B-B14F-4D97-AF65-F5344CB8AC3E}">
        <p14:creationId xmlns:p14="http://schemas.microsoft.com/office/powerpoint/2010/main" val="2424651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59</a:t>
            </a:fld>
            <a:endParaRPr lang="nl-NL"/>
          </a:p>
        </p:txBody>
      </p:sp>
    </p:spTree>
    <p:extLst>
      <p:ext uri="{BB962C8B-B14F-4D97-AF65-F5344CB8AC3E}">
        <p14:creationId xmlns:p14="http://schemas.microsoft.com/office/powerpoint/2010/main" val="333331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66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62</a:t>
            </a:fld>
            <a:endParaRPr lang="nl-NL"/>
          </a:p>
        </p:txBody>
      </p:sp>
    </p:spTree>
    <p:extLst>
      <p:ext uri="{BB962C8B-B14F-4D97-AF65-F5344CB8AC3E}">
        <p14:creationId xmlns:p14="http://schemas.microsoft.com/office/powerpoint/2010/main" val="449698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7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8</a:t>
            </a:fld>
            <a:endParaRPr lang="nl-NL"/>
          </a:p>
        </p:txBody>
      </p:sp>
    </p:spTree>
    <p:extLst>
      <p:ext uri="{BB962C8B-B14F-4D97-AF65-F5344CB8AC3E}">
        <p14:creationId xmlns:p14="http://schemas.microsoft.com/office/powerpoint/2010/main" val="288709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9</a:t>
            </a:fld>
            <a:endParaRPr lang="nl-NL"/>
          </a:p>
        </p:txBody>
      </p:sp>
    </p:spTree>
    <p:extLst>
      <p:ext uri="{BB962C8B-B14F-4D97-AF65-F5344CB8AC3E}">
        <p14:creationId xmlns:p14="http://schemas.microsoft.com/office/powerpoint/2010/main" val="9457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13</a:t>
            </a:fld>
            <a:endParaRPr lang="nl-NL"/>
          </a:p>
        </p:txBody>
      </p:sp>
    </p:spTree>
    <p:extLst>
      <p:ext uri="{BB962C8B-B14F-4D97-AF65-F5344CB8AC3E}">
        <p14:creationId xmlns:p14="http://schemas.microsoft.com/office/powerpoint/2010/main" val="147162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15</a:t>
            </a:fld>
            <a:endParaRPr lang="nl-NL"/>
          </a:p>
        </p:txBody>
      </p:sp>
    </p:spTree>
    <p:extLst>
      <p:ext uri="{BB962C8B-B14F-4D97-AF65-F5344CB8AC3E}">
        <p14:creationId xmlns:p14="http://schemas.microsoft.com/office/powerpoint/2010/main" val="301438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F72EE1F-9EEA-4FC9-BBDB-16B9D81E38B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15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Veralgemeniseren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23</a:t>
            </a:fld>
            <a:endParaRPr lang="nl-NL"/>
          </a:p>
        </p:txBody>
      </p:sp>
    </p:spTree>
    <p:extLst>
      <p:ext uri="{BB962C8B-B14F-4D97-AF65-F5344CB8AC3E}">
        <p14:creationId xmlns:p14="http://schemas.microsoft.com/office/powerpoint/2010/main" val="421125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Andere wijzen om de energiestromen te besturen zijn: </a:t>
            </a:r>
            <a:r>
              <a:rPr lang="nl-NL" err="1"/>
              <a:t>herrouteren</a:t>
            </a:r>
            <a:r>
              <a:rPr lang="nl-NL"/>
              <a:t>, </a:t>
            </a:r>
            <a:r>
              <a:rPr lang="nl-NL" err="1"/>
              <a:t>curtailment</a:t>
            </a:r>
            <a:r>
              <a:rPr lang="nl-NL"/>
              <a:t> en direct ingrijpen.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28</a:t>
            </a:fld>
            <a:endParaRPr lang="nl-NL"/>
          </a:p>
        </p:txBody>
      </p:sp>
    </p:spTree>
    <p:extLst>
      <p:ext uri="{BB962C8B-B14F-4D97-AF65-F5344CB8AC3E}">
        <p14:creationId xmlns:p14="http://schemas.microsoft.com/office/powerpoint/2010/main" val="109620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4479E-7E15-8089-3D74-D5D25BC5797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14786C9-0A2E-1E11-9F17-C774B39A56A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CA3E724-0668-AFF8-0769-5BC1FA8567C8}"/>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3B7E183-58BB-22D1-BF04-DD9E43544B94}"/>
              </a:ext>
            </a:extLst>
          </p:cNvPr>
          <p:cNvSpPr>
            <a:spLocks noGrp="1"/>
          </p:cNvSpPr>
          <p:nvPr>
            <p:ph type="sldNum" sz="quarter" idx="5"/>
          </p:nvPr>
        </p:nvSpPr>
        <p:spPr/>
        <p:txBody>
          <a:bodyPr/>
          <a:lstStyle/>
          <a:p>
            <a:fld id="{F44A0F87-6A89-4F16-9D9A-A7B4B5B0CA74}" type="slidenum">
              <a:rPr lang="nl-NL" smtClean="0"/>
              <a:t>46</a:t>
            </a:fld>
            <a:endParaRPr lang="nl-NL"/>
          </a:p>
        </p:txBody>
      </p:sp>
    </p:spTree>
    <p:extLst>
      <p:ext uri="{BB962C8B-B14F-4D97-AF65-F5344CB8AC3E}">
        <p14:creationId xmlns:p14="http://schemas.microsoft.com/office/powerpoint/2010/main" val="794622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accent2"/>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12-6-2026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12-6-2026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214C5878-C4A0-D640-BF8A-1DB3DCA32ACA}"/>
              </a:ext>
            </a:extLst>
          </p:cNvPr>
          <p:cNvSpPr>
            <a:spLocks noGrp="1"/>
          </p:cNvSpPr>
          <p:nvPr>
            <p:ph type="pic" idx="13"/>
          </p:nvPr>
        </p:nvSpPr>
        <p:spPr>
          <a:xfrm>
            <a:off x="4698000" y="1369219"/>
            <a:ext cx="3852000" cy="3096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7205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CFD2F0-EF60-464C-B7D7-A0E44E0B8B58}" type="datetimeFigureOut">
              <a:rPr lang="nl-NL" smtClean="0"/>
              <a:t>12-6-2026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B031CF3D-86D1-2D4F-98DE-B9C6AAB1A49E}"/>
              </a:ext>
            </a:extLst>
          </p:cNvPr>
          <p:cNvSpPr>
            <a:spLocks noGrp="1"/>
          </p:cNvSpPr>
          <p:nvPr>
            <p:ph type="pic" idx="13" hasCustomPrompt="1"/>
          </p:nvPr>
        </p:nvSpPr>
        <p:spPr>
          <a:xfrm>
            <a:off x="593999"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Picture Placeholder 2">
            <a:extLst>
              <a:ext uri="{FF2B5EF4-FFF2-40B4-BE49-F238E27FC236}">
                <a16:creationId xmlns:a16="http://schemas.microsoft.com/office/drawing/2014/main" id="{35E4186E-A141-4548-BB56-623E6D1F9E8A}"/>
              </a:ext>
            </a:extLst>
          </p:cNvPr>
          <p:cNvSpPr>
            <a:spLocks noGrp="1"/>
          </p:cNvSpPr>
          <p:nvPr>
            <p:ph type="pic" idx="14" hasCustomPrompt="1"/>
          </p:nvPr>
        </p:nvSpPr>
        <p:spPr>
          <a:xfrm>
            <a:off x="4698000"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76612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94000" y="594000"/>
            <a:ext cx="7956000" cy="39564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12-6-2026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856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51435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8843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Date Placeholder 2"/>
          <p:cNvSpPr>
            <a:spLocks noGrp="1"/>
          </p:cNvSpPr>
          <p:nvPr>
            <p:ph type="dt" sz="half" idx="10"/>
          </p:nvPr>
        </p:nvSpPr>
        <p:spPr/>
        <p:txBody>
          <a:bodyPr/>
          <a:lstStyle/>
          <a:p>
            <a:fld id="{35CFD2F0-EF60-464C-B7D7-A0E44E0B8B58}" type="datetimeFigureOut">
              <a:rPr lang="nl-NL" smtClean="0"/>
              <a:t>12-6-2026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12-6-2026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eldia (foto 2)">
    <p:bg>
      <p:bgPr>
        <a:solidFill>
          <a:schemeClr val="bg2"/>
        </a:solidFill>
        <a:effectLst/>
      </p:bgPr>
    </p:bg>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900B9051-01C7-465F-907B-6DDF40A66391}"/>
              </a:ext>
            </a:extLst>
          </p:cNvPr>
          <p:cNvGrpSpPr/>
          <p:nvPr userDrawn="1"/>
        </p:nvGrpSpPr>
        <p:grpSpPr>
          <a:xfrm>
            <a:off x="1" y="0"/>
            <a:ext cx="9144000" cy="5143500"/>
            <a:chOff x="1155700" y="139700"/>
            <a:chExt cx="9880600" cy="6578600"/>
          </a:xfrm>
        </p:grpSpPr>
        <p:pic>
          <p:nvPicPr>
            <p:cNvPr id="12" name="Afbeelding 11" descr="Afbeelding met voorzijde, man, vrouw, vasthouden&#10;&#10;Automatisch gegenereerde beschrijving">
              <a:extLst>
                <a:ext uri="{FF2B5EF4-FFF2-40B4-BE49-F238E27FC236}">
                  <a16:creationId xmlns:a16="http://schemas.microsoft.com/office/drawing/2014/main" id="{92FBC7B7-D3D7-4763-B413-BD3A04659AA9}"/>
                </a:ext>
              </a:extLst>
            </p:cNvPr>
            <p:cNvPicPr>
              <a:picLocks noChangeAspect="1"/>
            </p:cNvPicPr>
            <p:nvPr userDrawn="1"/>
          </p:nvPicPr>
          <p:blipFill>
            <a:blip r:embed="rId2"/>
            <a:stretch>
              <a:fillRect/>
            </a:stretch>
          </p:blipFill>
          <p:spPr>
            <a:xfrm>
              <a:off x="1155700" y="139700"/>
              <a:ext cx="9880600" cy="6578600"/>
            </a:xfrm>
            <a:prstGeom prst="rect">
              <a:avLst/>
            </a:prstGeom>
          </p:spPr>
        </p:pic>
        <p:sp>
          <p:nvSpPr>
            <p:cNvPr id="13" name="Rechthoek 12">
              <a:extLst>
                <a:ext uri="{FF2B5EF4-FFF2-40B4-BE49-F238E27FC236}">
                  <a16:creationId xmlns:a16="http://schemas.microsoft.com/office/drawing/2014/main" id="{713B3D84-868E-4834-A44A-04962C588358}"/>
                </a:ext>
              </a:extLst>
            </p:cNvPr>
            <p:cNvSpPr/>
            <p:nvPr userDrawn="1"/>
          </p:nvSpPr>
          <p:spPr>
            <a:xfrm flipH="1">
              <a:off x="7473141" y="139700"/>
              <a:ext cx="3563157" cy="3695386"/>
            </a:xfrm>
            <a:prstGeom prst="rect">
              <a:avLst/>
            </a:prstGeom>
            <a:gradFill flip="none" rotWithShape="1">
              <a:gsLst>
                <a:gs pos="0">
                  <a:srgbClr val="093D4F"/>
                </a:gs>
                <a:gs pos="100000">
                  <a:srgbClr val="03151D"/>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3" name="Ondertitel 2"/>
          <p:cNvSpPr>
            <a:spLocks noGrp="1"/>
          </p:cNvSpPr>
          <p:nvPr>
            <p:ph type="subTitle" idx="1" hasCustomPrompt="1"/>
          </p:nvPr>
        </p:nvSpPr>
        <p:spPr>
          <a:xfrm>
            <a:off x="514350" y="3181071"/>
            <a:ext cx="3743327" cy="497747"/>
          </a:xfrm>
        </p:spPr>
        <p:txBody>
          <a:bodyPr/>
          <a:lstStyle>
            <a:lvl1pPr marL="0" indent="0" algn="l">
              <a:buNone/>
              <a:defRPr sz="135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err="1"/>
              <a:t>Subtitel</a:t>
            </a:r>
            <a:endParaRPr lang="en-GB"/>
          </a:p>
        </p:txBody>
      </p:sp>
      <p:sp>
        <p:nvSpPr>
          <p:cNvPr id="5" name="Tijdelijke aanduiding voor tekst 4"/>
          <p:cNvSpPr>
            <a:spLocks noGrp="1"/>
          </p:cNvSpPr>
          <p:nvPr>
            <p:ph type="body" sz="quarter" idx="10" hasCustomPrompt="1"/>
          </p:nvPr>
        </p:nvSpPr>
        <p:spPr>
          <a:xfrm>
            <a:off x="514350" y="3807724"/>
            <a:ext cx="1685926" cy="420848"/>
          </a:xfrm>
        </p:spPr>
        <p:txBody>
          <a:bodyPr>
            <a:normAutofit/>
          </a:bodyPr>
          <a:lstStyle>
            <a:lvl1pPr marL="0" indent="0">
              <a:buNone/>
              <a:defRPr sz="1200" b="1" cap="all" baseline="0">
                <a:solidFill>
                  <a:schemeClr val="bg1"/>
                </a:solidFill>
              </a:defRPr>
            </a:lvl1pPr>
          </a:lstStyle>
          <a:p>
            <a:pPr lvl="0"/>
            <a:r>
              <a:rPr lang="nl-NL"/>
              <a:t>Naam</a:t>
            </a:r>
          </a:p>
        </p:txBody>
      </p:sp>
      <p:sp>
        <p:nvSpPr>
          <p:cNvPr id="9" name="Tijdelijke aanduiding voor tekst 4"/>
          <p:cNvSpPr>
            <a:spLocks noGrp="1"/>
          </p:cNvSpPr>
          <p:nvPr>
            <p:ph type="body" sz="quarter" idx="11" hasCustomPrompt="1"/>
          </p:nvPr>
        </p:nvSpPr>
        <p:spPr>
          <a:xfrm>
            <a:off x="2571751" y="3807724"/>
            <a:ext cx="1466066" cy="420848"/>
          </a:xfrm>
        </p:spPr>
        <p:txBody>
          <a:bodyPr>
            <a:normAutofit/>
          </a:bodyPr>
          <a:lstStyle>
            <a:lvl1pPr marL="0" indent="0">
              <a:buNone/>
              <a:defRPr sz="1200" b="1" cap="all" baseline="0">
                <a:solidFill>
                  <a:schemeClr val="bg1"/>
                </a:solidFill>
              </a:defRPr>
            </a:lvl1pPr>
          </a:lstStyle>
          <a:p>
            <a:pPr lvl="0"/>
            <a:r>
              <a:rPr lang="nl-NL"/>
              <a:t>Datum</a:t>
            </a:r>
          </a:p>
        </p:txBody>
      </p:sp>
      <p:sp>
        <p:nvSpPr>
          <p:cNvPr id="6" name="Tijdelijke aanduiding voor tekst 5"/>
          <p:cNvSpPr>
            <a:spLocks noGrp="1"/>
          </p:cNvSpPr>
          <p:nvPr>
            <p:ph type="body" sz="quarter" idx="12" hasCustomPrompt="1"/>
          </p:nvPr>
        </p:nvSpPr>
        <p:spPr>
          <a:xfrm>
            <a:off x="2200276" y="3807659"/>
            <a:ext cx="371475" cy="421481"/>
          </a:xfrm>
        </p:spPr>
        <p:txBody>
          <a:bodyPr>
            <a:normAutofit/>
          </a:bodyPr>
          <a:lstStyle>
            <a:lvl1pPr marL="0" indent="0" algn="ctr">
              <a:buNone/>
              <a:defRPr sz="1200">
                <a:solidFill>
                  <a:schemeClr val="bg1"/>
                </a:solidFill>
              </a:defRPr>
            </a:lvl1pPr>
          </a:lstStyle>
          <a:p>
            <a:pPr lvl="0"/>
            <a:r>
              <a:rPr lang="en-GB"/>
              <a:t>◼</a:t>
            </a:r>
          </a:p>
        </p:txBody>
      </p:sp>
      <p:sp>
        <p:nvSpPr>
          <p:cNvPr id="2" name="Titel 1"/>
          <p:cNvSpPr>
            <a:spLocks noGrp="1"/>
          </p:cNvSpPr>
          <p:nvPr>
            <p:ph type="ctrTitle" hasCustomPrompt="1"/>
          </p:nvPr>
        </p:nvSpPr>
        <p:spPr>
          <a:xfrm>
            <a:off x="514350" y="1321315"/>
            <a:ext cx="4571069" cy="1790700"/>
          </a:xfrm>
        </p:spPr>
        <p:txBody>
          <a:bodyPr anchor="b">
            <a:noAutofit/>
          </a:bodyPr>
          <a:lstStyle>
            <a:lvl1pPr algn="l">
              <a:defRPr sz="3300" b="0" cap="none" baseline="0">
                <a:solidFill>
                  <a:schemeClr val="bg1"/>
                </a:solidFill>
              </a:defRPr>
            </a:lvl1pPr>
          </a:lstStyle>
          <a:p>
            <a:r>
              <a:rPr lang="en-GB" err="1"/>
              <a:t>Titel</a:t>
            </a:r>
            <a:endParaRPr lang="en-GB"/>
          </a:p>
        </p:txBody>
      </p:sp>
      <p:grpSp>
        <p:nvGrpSpPr>
          <p:cNvPr id="69" name="Groep 68">
            <a:extLst>
              <a:ext uri="{FF2B5EF4-FFF2-40B4-BE49-F238E27FC236}">
                <a16:creationId xmlns:a16="http://schemas.microsoft.com/office/drawing/2014/main" id="{4E16D7E8-40FA-4269-9739-5F263742FD84}"/>
              </a:ext>
            </a:extLst>
          </p:cNvPr>
          <p:cNvGrpSpPr/>
          <p:nvPr userDrawn="1"/>
        </p:nvGrpSpPr>
        <p:grpSpPr>
          <a:xfrm>
            <a:off x="1382123" y="163036"/>
            <a:ext cx="4570784" cy="2889964"/>
            <a:chOff x="1693298" y="217381"/>
            <a:chExt cx="6094378" cy="3853285"/>
          </a:xfrm>
        </p:grpSpPr>
        <p:sp>
          <p:nvSpPr>
            <p:cNvPr id="4" name="Rechthoek 3">
              <a:extLst>
                <a:ext uri="{FF2B5EF4-FFF2-40B4-BE49-F238E27FC236}">
                  <a16:creationId xmlns:a16="http://schemas.microsoft.com/office/drawing/2014/main" id="{46030D68-FA8F-404E-9906-41B0A7661A2D}"/>
                </a:ext>
              </a:extLst>
            </p:cNvPr>
            <p:cNvSpPr/>
            <p:nvPr userDrawn="1"/>
          </p:nvSpPr>
          <p:spPr>
            <a:xfrm>
              <a:off x="2319251" y="593201"/>
              <a:ext cx="4490111" cy="2387600"/>
            </a:xfrm>
            <a:prstGeom prst="rect">
              <a:avLst/>
            </a:prstGeom>
            <a:gradFill>
              <a:gsLst>
                <a:gs pos="39000">
                  <a:srgbClr val="08303F"/>
                </a:gs>
                <a:gs pos="0">
                  <a:srgbClr val="06222F"/>
                </a:gs>
                <a:gs pos="100000">
                  <a:srgbClr val="093D4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32" name="Group 5">
              <a:extLst>
                <a:ext uri="{FF2B5EF4-FFF2-40B4-BE49-F238E27FC236}">
                  <a16:creationId xmlns:a16="http://schemas.microsoft.com/office/drawing/2014/main" id="{50741612-AAAB-44EA-A1D9-40912D2564D7}"/>
                </a:ext>
              </a:extLst>
            </p:cNvPr>
            <p:cNvGrpSpPr/>
            <p:nvPr userDrawn="1"/>
          </p:nvGrpSpPr>
          <p:grpSpPr>
            <a:xfrm>
              <a:off x="1708226" y="217381"/>
              <a:ext cx="5984209" cy="3853285"/>
              <a:chOff x="3561557" y="2936567"/>
              <a:chExt cx="5068888" cy="3263902"/>
            </a:xfrm>
          </p:grpSpPr>
          <p:sp>
            <p:nvSpPr>
              <p:cNvPr id="33" name="Freeform 69">
                <a:extLst>
                  <a:ext uri="{FF2B5EF4-FFF2-40B4-BE49-F238E27FC236}">
                    <a16:creationId xmlns:a16="http://schemas.microsoft.com/office/drawing/2014/main" id="{9C62E3B2-27DA-497B-A3D2-86DCB1ADD09C}"/>
                  </a:ext>
                </a:extLst>
              </p:cNvPr>
              <p:cNvSpPr>
                <a:spLocks/>
              </p:cNvSpPr>
              <p:nvPr/>
            </p:nvSpPr>
            <p:spPr bwMode="auto">
              <a:xfrm rot="5400000">
                <a:off x="3843338" y="4286737"/>
                <a:ext cx="1481138" cy="565150"/>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rgbClr val="814E7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4" name="Freeform 70">
                <a:extLst>
                  <a:ext uri="{FF2B5EF4-FFF2-40B4-BE49-F238E27FC236}">
                    <a16:creationId xmlns:a16="http://schemas.microsoft.com/office/drawing/2014/main" id="{97B5521D-CB8A-4E26-BDBC-57B62DE7C78A}"/>
                  </a:ext>
                </a:extLst>
              </p:cNvPr>
              <p:cNvSpPr>
                <a:spLocks/>
              </p:cNvSpPr>
              <p:nvPr/>
            </p:nvSpPr>
            <p:spPr bwMode="auto">
              <a:xfrm rot="5400000">
                <a:off x="3703638" y="3686662"/>
                <a:ext cx="738188" cy="1022350"/>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5" name="Freeform 71">
                <a:extLst>
                  <a:ext uri="{FF2B5EF4-FFF2-40B4-BE49-F238E27FC236}">
                    <a16:creationId xmlns:a16="http://schemas.microsoft.com/office/drawing/2014/main" id="{7889254E-8BE3-435B-BD4C-BB2A68EEE366}"/>
                  </a:ext>
                </a:extLst>
              </p:cNvPr>
              <p:cNvSpPr>
                <a:spLocks/>
              </p:cNvSpPr>
              <p:nvPr/>
            </p:nvSpPr>
            <p:spPr bwMode="auto">
              <a:xfrm rot="5400000">
                <a:off x="3701257" y="4427231"/>
                <a:ext cx="742950" cy="1022350"/>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814E7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6" name="Freeform 72">
                <a:extLst>
                  <a:ext uri="{FF2B5EF4-FFF2-40B4-BE49-F238E27FC236}">
                    <a16:creationId xmlns:a16="http://schemas.microsoft.com/office/drawing/2014/main" id="{A74AE439-462D-4128-B01B-386D18B8E456}"/>
                  </a:ext>
                </a:extLst>
              </p:cNvPr>
              <p:cNvSpPr>
                <a:spLocks/>
              </p:cNvSpPr>
              <p:nvPr/>
            </p:nvSpPr>
            <p:spPr bwMode="auto">
              <a:xfrm rot="5400000">
                <a:off x="4348957" y="4390718"/>
                <a:ext cx="2371725" cy="355600"/>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rgbClr val="0095C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7" name="Freeform 73">
                <a:extLst>
                  <a:ext uri="{FF2B5EF4-FFF2-40B4-BE49-F238E27FC236}">
                    <a16:creationId xmlns:a16="http://schemas.microsoft.com/office/drawing/2014/main" id="{C0858374-F341-41AB-ACC7-87052C17E6C7}"/>
                  </a:ext>
                </a:extLst>
              </p:cNvPr>
              <p:cNvSpPr>
                <a:spLocks/>
              </p:cNvSpPr>
              <p:nvPr/>
            </p:nvSpPr>
            <p:spPr bwMode="auto">
              <a:xfrm rot="5400000">
                <a:off x="4452145" y="3484256"/>
                <a:ext cx="1184275" cy="981075"/>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8" name="Freeform 74">
                <a:extLst>
                  <a:ext uri="{FF2B5EF4-FFF2-40B4-BE49-F238E27FC236}">
                    <a16:creationId xmlns:a16="http://schemas.microsoft.com/office/drawing/2014/main" id="{14595E04-F72A-48B7-82CF-D2898E534EA0}"/>
                  </a:ext>
                </a:extLst>
              </p:cNvPr>
              <p:cNvSpPr>
                <a:spLocks/>
              </p:cNvSpPr>
              <p:nvPr/>
            </p:nvSpPr>
            <p:spPr bwMode="auto">
              <a:xfrm rot="5400000">
                <a:off x="4450557" y="4670118"/>
                <a:ext cx="1187450" cy="981075"/>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0095CD"/>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9" name="Freeform 75">
                <a:extLst>
                  <a:ext uri="{FF2B5EF4-FFF2-40B4-BE49-F238E27FC236}">
                    <a16:creationId xmlns:a16="http://schemas.microsoft.com/office/drawing/2014/main" id="{7C9476D6-F0AD-46CE-B783-FCDF9B76FC2B}"/>
                  </a:ext>
                </a:extLst>
              </p:cNvPr>
              <p:cNvSpPr>
                <a:spLocks/>
              </p:cNvSpPr>
              <p:nvPr/>
            </p:nvSpPr>
            <p:spPr bwMode="auto">
              <a:xfrm rot="5400000">
                <a:off x="6866731" y="4287530"/>
                <a:ext cx="1481138" cy="563563"/>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rgbClr val="324D5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0" name="Freeform 76">
                <a:extLst>
                  <a:ext uri="{FF2B5EF4-FFF2-40B4-BE49-F238E27FC236}">
                    <a16:creationId xmlns:a16="http://schemas.microsoft.com/office/drawing/2014/main" id="{EA602964-D516-4270-81E9-4296E083CC4C}"/>
                  </a:ext>
                </a:extLst>
              </p:cNvPr>
              <p:cNvSpPr>
                <a:spLocks/>
              </p:cNvSpPr>
              <p:nvPr/>
            </p:nvSpPr>
            <p:spPr bwMode="auto">
              <a:xfrm rot="5400000">
                <a:off x="7750176" y="3686662"/>
                <a:ext cx="738188" cy="1022350"/>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1" name="Freeform 77">
                <a:extLst>
                  <a:ext uri="{FF2B5EF4-FFF2-40B4-BE49-F238E27FC236}">
                    <a16:creationId xmlns:a16="http://schemas.microsoft.com/office/drawing/2014/main" id="{5FF843E6-63F7-4921-9690-50EE1224F166}"/>
                  </a:ext>
                </a:extLst>
              </p:cNvPr>
              <p:cNvSpPr>
                <a:spLocks/>
              </p:cNvSpPr>
              <p:nvPr/>
            </p:nvSpPr>
            <p:spPr bwMode="auto">
              <a:xfrm rot="5400000">
                <a:off x="7747795" y="4427231"/>
                <a:ext cx="742950" cy="1022350"/>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324D5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2" name="Freeform 78">
                <a:extLst>
                  <a:ext uri="{FF2B5EF4-FFF2-40B4-BE49-F238E27FC236}">
                    <a16:creationId xmlns:a16="http://schemas.microsoft.com/office/drawing/2014/main" id="{38DCDD9C-15D3-4AD3-A083-B585BCB13B95}"/>
                  </a:ext>
                </a:extLst>
              </p:cNvPr>
              <p:cNvSpPr>
                <a:spLocks/>
              </p:cNvSpPr>
              <p:nvPr/>
            </p:nvSpPr>
            <p:spPr bwMode="auto">
              <a:xfrm rot="5400000">
                <a:off x="5469732" y="4390718"/>
                <a:ext cx="2371725" cy="355600"/>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rgbClr val="7BB21B">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3" name="Freeform 79">
                <a:extLst>
                  <a:ext uri="{FF2B5EF4-FFF2-40B4-BE49-F238E27FC236}">
                    <a16:creationId xmlns:a16="http://schemas.microsoft.com/office/drawing/2014/main" id="{B4ED4559-9342-4D1C-9D39-DD4CDB75FDE3}"/>
                  </a:ext>
                </a:extLst>
              </p:cNvPr>
              <p:cNvSpPr>
                <a:spLocks/>
              </p:cNvSpPr>
              <p:nvPr/>
            </p:nvSpPr>
            <p:spPr bwMode="auto">
              <a:xfrm rot="5400000">
                <a:off x="6554788" y="3485049"/>
                <a:ext cx="1184275" cy="979488"/>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4" name="Freeform 80">
                <a:extLst>
                  <a:ext uri="{FF2B5EF4-FFF2-40B4-BE49-F238E27FC236}">
                    <a16:creationId xmlns:a16="http://schemas.microsoft.com/office/drawing/2014/main" id="{8DC819C6-1CC9-4193-9CB3-F7EDDA87C614}"/>
                  </a:ext>
                </a:extLst>
              </p:cNvPr>
              <p:cNvSpPr>
                <a:spLocks/>
              </p:cNvSpPr>
              <p:nvPr/>
            </p:nvSpPr>
            <p:spPr bwMode="auto">
              <a:xfrm rot="5400000">
                <a:off x="6553201" y="4670912"/>
                <a:ext cx="1187450" cy="979488"/>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7BB21B">
                  <a:lumMod val="75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5" name="Freeform 81">
                <a:extLst>
                  <a:ext uri="{FF2B5EF4-FFF2-40B4-BE49-F238E27FC236}">
                    <a16:creationId xmlns:a16="http://schemas.microsoft.com/office/drawing/2014/main" id="{039CC178-63CF-4D91-BE15-CF46D45B6019}"/>
                  </a:ext>
                </a:extLst>
              </p:cNvPr>
              <p:cNvSpPr>
                <a:spLocks/>
              </p:cNvSpPr>
              <p:nvPr/>
            </p:nvSpPr>
            <p:spPr bwMode="auto">
              <a:xfrm rot="5400000">
                <a:off x="5274469" y="3242955"/>
                <a:ext cx="1630363" cy="1017588"/>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6" name="Freeform 82">
                <a:extLst>
                  <a:ext uri="{FF2B5EF4-FFF2-40B4-BE49-F238E27FC236}">
                    <a16:creationId xmlns:a16="http://schemas.microsoft.com/office/drawing/2014/main" id="{7815F9D1-5FC9-4F16-88DE-AA136E8D65DD}"/>
                  </a:ext>
                </a:extLst>
              </p:cNvPr>
              <p:cNvSpPr>
                <a:spLocks/>
              </p:cNvSpPr>
              <p:nvPr/>
            </p:nvSpPr>
            <p:spPr bwMode="auto">
              <a:xfrm rot="5400000">
                <a:off x="5272882" y="4874906"/>
                <a:ext cx="1633538" cy="1017588"/>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FFC0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7" name="Freeform 83">
                <a:extLst>
                  <a:ext uri="{FF2B5EF4-FFF2-40B4-BE49-F238E27FC236}">
                    <a16:creationId xmlns:a16="http://schemas.microsoft.com/office/drawing/2014/main" id="{71942EE0-1FF8-4C20-B8F4-244BDE02341E}"/>
                  </a:ext>
                </a:extLst>
              </p:cNvPr>
              <p:cNvSpPr>
                <a:spLocks/>
              </p:cNvSpPr>
              <p:nvPr/>
            </p:nvSpPr>
            <p:spPr bwMode="auto">
              <a:xfrm rot="5400000">
                <a:off x="8252620" y="4197043"/>
                <a:ext cx="12700" cy="742950"/>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8" name="Freeform 84">
                <a:extLst>
                  <a:ext uri="{FF2B5EF4-FFF2-40B4-BE49-F238E27FC236}">
                    <a16:creationId xmlns:a16="http://schemas.microsoft.com/office/drawing/2014/main" id="{27470BA1-D7D2-4D7C-8059-40DF046FD715}"/>
                  </a:ext>
                </a:extLst>
              </p:cNvPr>
              <p:cNvSpPr>
                <a:spLocks/>
              </p:cNvSpPr>
              <p:nvPr/>
            </p:nvSpPr>
            <p:spPr bwMode="auto">
              <a:xfrm rot="5400000">
                <a:off x="7228682" y="4166880"/>
                <a:ext cx="12700" cy="803275"/>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9" name="Freeform 85">
                <a:extLst>
                  <a:ext uri="{FF2B5EF4-FFF2-40B4-BE49-F238E27FC236}">
                    <a16:creationId xmlns:a16="http://schemas.microsoft.com/office/drawing/2014/main" id="{511EA597-E492-4F13-9873-2FEAF736DA27}"/>
                  </a:ext>
                </a:extLst>
              </p:cNvPr>
              <p:cNvSpPr>
                <a:spLocks/>
              </p:cNvSpPr>
              <p:nvPr/>
            </p:nvSpPr>
            <p:spPr bwMode="auto">
              <a:xfrm rot="5400000">
                <a:off x="3926682" y="4197043"/>
                <a:ext cx="12700" cy="742950"/>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0" name="Freeform 86">
                <a:extLst>
                  <a:ext uri="{FF2B5EF4-FFF2-40B4-BE49-F238E27FC236}">
                    <a16:creationId xmlns:a16="http://schemas.microsoft.com/office/drawing/2014/main" id="{03A3361A-1EA4-466C-BE2F-8BB28CDEBBE8}"/>
                  </a:ext>
                </a:extLst>
              </p:cNvPr>
              <p:cNvSpPr>
                <a:spLocks/>
              </p:cNvSpPr>
              <p:nvPr/>
            </p:nvSpPr>
            <p:spPr bwMode="auto">
              <a:xfrm rot="5400000">
                <a:off x="4949032" y="4166880"/>
                <a:ext cx="12700" cy="803275"/>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1" name="Freeform 87">
                <a:extLst>
                  <a:ext uri="{FF2B5EF4-FFF2-40B4-BE49-F238E27FC236}">
                    <a16:creationId xmlns:a16="http://schemas.microsoft.com/office/drawing/2014/main" id="{EF9573FD-D200-4203-92C3-69BA72A6B5C9}"/>
                  </a:ext>
                </a:extLst>
              </p:cNvPr>
              <p:cNvSpPr>
                <a:spLocks/>
              </p:cNvSpPr>
              <p:nvPr/>
            </p:nvSpPr>
            <p:spPr bwMode="auto">
              <a:xfrm rot="5400000">
                <a:off x="6083301" y="4059724"/>
                <a:ext cx="12700" cy="1017588"/>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2" name="Freeform 88">
                <a:extLst>
                  <a:ext uri="{FF2B5EF4-FFF2-40B4-BE49-F238E27FC236}">
                    <a16:creationId xmlns:a16="http://schemas.microsoft.com/office/drawing/2014/main" id="{4CE7EDE0-73D9-4496-8A97-68EDE921C4CB}"/>
                  </a:ext>
                </a:extLst>
              </p:cNvPr>
              <p:cNvSpPr>
                <a:spLocks/>
              </p:cNvSpPr>
              <p:nvPr/>
            </p:nvSpPr>
            <p:spPr bwMode="auto">
              <a:xfrm rot="5400000">
                <a:off x="7663657" y="4343093"/>
                <a:ext cx="1481138" cy="452438"/>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3" name="Freeform 89">
                <a:extLst>
                  <a:ext uri="{FF2B5EF4-FFF2-40B4-BE49-F238E27FC236}">
                    <a16:creationId xmlns:a16="http://schemas.microsoft.com/office/drawing/2014/main" id="{1C58EB0E-F6CC-4946-9276-56A60063A97F}"/>
                  </a:ext>
                </a:extLst>
              </p:cNvPr>
              <p:cNvSpPr>
                <a:spLocks/>
              </p:cNvSpPr>
              <p:nvPr/>
            </p:nvSpPr>
            <p:spPr bwMode="auto">
              <a:xfrm rot="5400000">
                <a:off x="7012781" y="4424055"/>
                <a:ext cx="1481138" cy="290513"/>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4" name="Freeform 90">
                <a:extLst>
                  <a:ext uri="{FF2B5EF4-FFF2-40B4-BE49-F238E27FC236}">
                    <a16:creationId xmlns:a16="http://schemas.microsoft.com/office/drawing/2014/main" id="{D8C253AB-5059-4441-B29F-88207AE189C4}"/>
                  </a:ext>
                </a:extLst>
              </p:cNvPr>
              <p:cNvSpPr>
                <a:spLocks/>
              </p:cNvSpPr>
              <p:nvPr/>
            </p:nvSpPr>
            <p:spPr bwMode="auto">
              <a:xfrm rot="5400000">
                <a:off x="6266657" y="4384368"/>
                <a:ext cx="2371725" cy="36830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5" name="Freeform 91">
                <a:extLst>
                  <a:ext uri="{FF2B5EF4-FFF2-40B4-BE49-F238E27FC236}">
                    <a16:creationId xmlns:a16="http://schemas.microsoft.com/office/drawing/2014/main" id="{BDE82499-04A0-4186-983E-B9004D1A7C7D}"/>
                  </a:ext>
                </a:extLst>
              </p:cNvPr>
              <p:cNvSpPr>
                <a:spLocks/>
              </p:cNvSpPr>
              <p:nvPr/>
            </p:nvSpPr>
            <p:spPr bwMode="auto">
              <a:xfrm rot="5400000">
                <a:off x="5568157" y="4471681"/>
                <a:ext cx="2371725" cy="193675"/>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6" name="Freeform 92">
                <a:extLst>
                  <a:ext uri="{FF2B5EF4-FFF2-40B4-BE49-F238E27FC236}">
                    <a16:creationId xmlns:a16="http://schemas.microsoft.com/office/drawing/2014/main" id="{D125E9C9-0320-430E-AA87-41FD0F99ECD5}"/>
                  </a:ext>
                </a:extLst>
              </p:cNvPr>
              <p:cNvSpPr>
                <a:spLocks/>
              </p:cNvSpPr>
              <p:nvPr/>
            </p:nvSpPr>
            <p:spPr bwMode="auto">
              <a:xfrm rot="5400000">
                <a:off x="3047207" y="4343093"/>
                <a:ext cx="1481138" cy="452438"/>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7" name="Freeform 93">
                <a:extLst>
                  <a:ext uri="{FF2B5EF4-FFF2-40B4-BE49-F238E27FC236}">
                    <a16:creationId xmlns:a16="http://schemas.microsoft.com/office/drawing/2014/main" id="{E57F0EFD-5085-41BE-AED1-DD17717F35A8}"/>
                  </a:ext>
                </a:extLst>
              </p:cNvPr>
              <p:cNvSpPr>
                <a:spLocks/>
              </p:cNvSpPr>
              <p:nvPr/>
            </p:nvSpPr>
            <p:spPr bwMode="auto">
              <a:xfrm rot="5400000">
                <a:off x="3698081" y="4424055"/>
                <a:ext cx="1481138" cy="290513"/>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8" name="Freeform 94">
                <a:extLst>
                  <a:ext uri="{FF2B5EF4-FFF2-40B4-BE49-F238E27FC236}">
                    <a16:creationId xmlns:a16="http://schemas.microsoft.com/office/drawing/2014/main" id="{6AA7E624-2759-42D8-9D3D-87481E79001B}"/>
                  </a:ext>
                </a:extLst>
              </p:cNvPr>
              <p:cNvSpPr>
                <a:spLocks/>
              </p:cNvSpPr>
              <p:nvPr/>
            </p:nvSpPr>
            <p:spPr bwMode="auto">
              <a:xfrm rot="5400000">
                <a:off x="3552825" y="4383574"/>
                <a:ext cx="2371725" cy="369888"/>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9" name="Freeform 95">
                <a:extLst>
                  <a:ext uri="{FF2B5EF4-FFF2-40B4-BE49-F238E27FC236}">
                    <a16:creationId xmlns:a16="http://schemas.microsoft.com/office/drawing/2014/main" id="{A531F82A-C462-4718-B0FA-8693821693D9}"/>
                  </a:ext>
                </a:extLst>
              </p:cNvPr>
              <p:cNvSpPr>
                <a:spLocks/>
              </p:cNvSpPr>
              <p:nvPr/>
            </p:nvSpPr>
            <p:spPr bwMode="auto">
              <a:xfrm rot="5400000">
                <a:off x="4252120" y="4471681"/>
                <a:ext cx="2371725" cy="193675"/>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0" name="Freeform 96">
                <a:extLst>
                  <a:ext uri="{FF2B5EF4-FFF2-40B4-BE49-F238E27FC236}">
                    <a16:creationId xmlns:a16="http://schemas.microsoft.com/office/drawing/2014/main" id="{4548DF1D-7661-4B64-BAFB-6141C5BFB591}"/>
                  </a:ext>
                </a:extLst>
              </p:cNvPr>
              <p:cNvSpPr>
                <a:spLocks/>
              </p:cNvSpPr>
              <p:nvPr/>
            </p:nvSpPr>
            <p:spPr bwMode="auto">
              <a:xfrm rot="5400000">
                <a:off x="4868863" y="4470886"/>
                <a:ext cx="3263900" cy="195263"/>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1" name="Freeform 97">
                <a:extLst>
                  <a:ext uri="{FF2B5EF4-FFF2-40B4-BE49-F238E27FC236}">
                    <a16:creationId xmlns:a16="http://schemas.microsoft.com/office/drawing/2014/main" id="{8D2F87E2-E1B1-49E5-96F8-9F09CE61645B}"/>
                  </a:ext>
                </a:extLst>
              </p:cNvPr>
              <p:cNvSpPr>
                <a:spLocks/>
              </p:cNvSpPr>
              <p:nvPr/>
            </p:nvSpPr>
            <p:spPr bwMode="auto">
              <a:xfrm rot="5400000">
                <a:off x="4043363" y="4474061"/>
                <a:ext cx="3263900" cy="18891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grpSp>
        <p:sp>
          <p:nvSpPr>
            <p:cNvPr id="62" name="Freeform 70">
              <a:extLst>
                <a:ext uri="{FF2B5EF4-FFF2-40B4-BE49-F238E27FC236}">
                  <a16:creationId xmlns:a16="http://schemas.microsoft.com/office/drawing/2014/main" id="{85B130BA-5AA8-4766-B60D-2C2463E814EB}"/>
                </a:ext>
              </a:extLst>
            </p:cNvPr>
            <p:cNvSpPr>
              <a:spLocks/>
            </p:cNvSpPr>
            <p:nvPr userDrawn="1"/>
          </p:nvSpPr>
          <p:spPr bwMode="auto">
            <a:xfrm rot="5400000">
              <a:off x="1861035" y="1112295"/>
              <a:ext cx="871487" cy="120696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3" name="Freeform 73">
              <a:extLst>
                <a:ext uri="{FF2B5EF4-FFF2-40B4-BE49-F238E27FC236}">
                  <a16:creationId xmlns:a16="http://schemas.microsoft.com/office/drawing/2014/main" id="{FC6ED39D-96FC-4B19-92C0-E03AE83ED18C}"/>
                </a:ext>
              </a:extLst>
            </p:cNvPr>
            <p:cNvSpPr>
              <a:spLocks/>
            </p:cNvSpPr>
            <p:nvPr userDrawn="1"/>
          </p:nvSpPr>
          <p:spPr bwMode="auto">
            <a:xfrm rot="5400000">
              <a:off x="2748386" y="863211"/>
              <a:ext cx="1398127" cy="1158234"/>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4" name="Freeform 81">
              <a:extLst>
                <a:ext uri="{FF2B5EF4-FFF2-40B4-BE49-F238E27FC236}">
                  <a16:creationId xmlns:a16="http://schemas.microsoft.com/office/drawing/2014/main" id="{726E1EF4-700B-482F-A264-8D2D60B79355}"/>
                </a:ext>
              </a:extLst>
            </p:cNvPr>
            <p:cNvSpPr>
              <a:spLocks/>
            </p:cNvSpPr>
            <p:nvPr userDrawn="1"/>
          </p:nvSpPr>
          <p:spPr bwMode="auto">
            <a:xfrm rot="5400000">
              <a:off x="3732321" y="591449"/>
              <a:ext cx="1924768" cy="1201340"/>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5" name="Freeform 79">
              <a:extLst>
                <a:ext uri="{FF2B5EF4-FFF2-40B4-BE49-F238E27FC236}">
                  <a16:creationId xmlns:a16="http://schemas.microsoft.com/office/drawing/2014/main" id="{579EF211-40CD-455D-AF9F-20E6A9E9E290}"/>
                </a:ext>
              </a:extLst>
            </p:cNvPr>
            <p:cNvSpPr>
              <a:spLocks/>
            </p:cNvSpPr>
            <p:nvPr userDrawn="1"/>
          </p:nvSpPr>
          <p:spPr bwMode="auto">
            <a:xfrm rot="5400000">
              <a:off x="5249506" y="864906"/>
              <a:ext cx="1398127" cy="1156360"/>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6" name="Freeform 76">
              <a:extLst>
                <a:ext uri="{FF2B5EF4-FFF2-40B4-BE49-F238E27FC236}">
                  <a16:creationId xmlns:a16="http://schemas.microsoft.com/office/drawing/2014/main" id="{CEDC7661-8527-4326-9787-0A316E4C45F2}"/>
                </a:ext>
              </a:extLst>
            </p:cNvPr>
            <p:cNvSpPr>
              <a:spLocks/>
            </p:cNvSpPr>
            <p:nvPr userDrawn="1"/>
          </p:nvSpPr>
          <p:spPr bwMode="auto">
            <a:xfrm rot="5400000">
              <a:off x="6653210" y="1112295"/>
              <a:ext cx="871487" cy="120696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7" name="Tekstvak 66">
              <a:extLst>
                <a:ext uri="{FF2B5EF4-FFF2-40B4-BE49-F238E27FC236}">
                  <a16:creationId xmlns:a16="http://schemas.microsoft.com/office/drawing/2014/main" id="{F910B5F2-C7BD-49EB-86AC-98B45EACEBA0}"/>
                </a:ext>
              </a:extLst>
            </p:cNvPr>
            <p:cNvSpPr txBox="1"/>
            <p:nvPr userDrawn="1"/>
          </p:nvSpPr>
          <p:spPr>
            <a:xfrm>
              <a:off x="2824045" y="1374292"/>
              <a:ext cx="4963631" cy="1477328"/>
            </a:xfrm>
            <a:prstGeom prst="rect">
              <a:avLst/>
            </a:prstGeom>
            <a:noFill/>
          </p:spPr>
          <p:txBody>
            <a:bodyPr wrap="square" rtlCol="0" anchor="ctr">
              <a:spAutoFit/>
            </a:bodyPr>
            <a:lstStyle/>
            <a:p>
              <a:pPr marL="0" indent="0">
                <a:spcAft>
                  <a:spcPts val="450"/>
                </a:spcAft>
                <a:buClr>
                  <a:schemeClr val="tx2"/>
                </a:buClr>
                <a:buFont typeface="Wingdings" charset="2"/>
                <a:buNone/>
              </a:pPr>
              <a:r>
                <a:rPr lang="nl-NL" sz="6600" b="1">
                  <a:solidFill>
                    <a:schemeClr val="bg1"/>
                  </a:solidFill>
                </a:rPr>
                <a:t>NBility</a:t>
              </a:r>
            </a:p>
          </p:txBody>
        </p:sp>
      </p:grpSp>
    </p:spTree>
    <p:extLst>
      <p:ext uri="{BB962C8B-B14F-4D97-AF65-F5344CB8AC3E}">
        <p14:creationId xmlns:p14="http://schemas.microsoft.com/office/powerpoint/2010/main" val="36337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endParaRPr lang="en-GB"/>
          </a:p>
        </p:txBody>
      </p:sp>
      <p:sp>
        <p:nvSpPr>
          <p:cNvPr id="7" name="Tijdelijke aanduiding voor inhoud 6"/>
          <p:cNvSpPr>
            <a:spLocks noGrp="1"/>
          </p:cNvSpPr>
          <p:nvPr>
            <p:ph sz="quarter" idx="14"/>
          </p:nvPr>
        </p:nvSpPr>
        <p:spPr>
          <a:xfrm>
            <a:off x="512999" y="1172766"/>
            <a:ext cx="8109507"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969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12-6-2026</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53731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12-6-2026</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34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12-6-2026</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413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12-6-2026</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35551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0DD9C65-D00A-B64C-AC76-B68FCA7D8F8A}"/>
              </a:ext>
            </a:extLst>
          </p:cNvPr>
          <p:cNvSpPr>
            <a:spLocks noGrp="1"/>
          </p:cNvSpPr>
          <p:nvPr>
            <p:ph type="pic" idx="13" hasCustomPrompt="1"/>
          </p:nvPr>
        </p:nvSpPr>
        <p:spPr>
          <a:xfrm>
            <a:off x="594000" y="594000"/>
            <a:ext cx="7956000" cy="30996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ctrTitle" hasCustomPrompt="1"/>
          </p:nvPr>
        </p:nvSpPr>
        <p:spPr>
          <a:xfrm>
            <a:off x="1152000" y="2160000"/>
            <a:ext cx="6840000" cy="792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096000"/>
            <a:ext cx="6840000" cy="43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12-6-2026</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8031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met opsomm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12-6-2026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732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35CFD2F0-EF60-464C-B7D7-A0E44E0B8B58}" type="datetimeFigureOut">
              <a:rPr lang="nl-NL" smtClean="0"/>
              <a:t>12-6-2026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62000" y="1369219"/>
            <a:ext cx="38862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12-6-2026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00" y="558000"/>
            <a:ext cx="7200000" cy="720000"/>
          </a:xfrm>
          <a:prstGeom prst="rect">
            <a:avLst/>
          </a:prstGeom>
        </p:spPr>
        <p:txBody>
          <a:bodyPr vert="horz" lIns="0" tIns="0" rIns="0" bIns="0" rtlCol="0" anchor="t" anchorCtr="0">
            <a:noAutofit/>
          </a:bodyPr>
          <a:lstStyle/>
          <a:p>
            <a:r>
              <a:rPr lang="nl-NL"/>
              <a:t>Titel bewerken</a:t>
            </a:r>
            <a:endParaRPr lang="en-US"/>
          </a:p>
        </p:txBody>
      </p:sp>
      <p:sp>
        <p:nvSpPr>
          <p:cNvPr id="3" name="Text Placeholder 2"/>
          <p:cNvSpPr>
            <a:spLocks noGrp="1"/>
          </p:cNvSpPr>
          <p:nvPr>
            <p:ph type="body" idx="1"/>
          </p:nvPr>
        </p:nvSpPr>
        <p:spPr>
          <a:xfrm>
            <a:off x="612000" y="1512000"/>
            <a:ext cx="7956000"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12418" y="4752000"/>
            <a:ext cx="1260000" cy="216000"/>
          </a:xfrm>
          <a:prstGeom prst="rect">
            <a:avLst/>
          </a:prstGeom>
        </p:spPr>
        <p:txBody>
          <a:bodyPr vert="horz" lIns="0" tIns="0" rIns="0" bIns="0" rtlCol="0" anchor="t" anchorCtr="0">
            <a:noAutofit/>
          </a:bodyPr>
          <a:lstStyle>
            <a:lvl1pPr algn="l">
              <a:defRPr sz="1000" i="1">
                <a:solidFill>
                  <a:schemeClr val="tx1"/>
                </a:solidFill>
              </a:defRPr>
            </a:lvl1pPr>
          </a:lstStyle>
          <a:p>
            <a:fld id="{35CFD2F0-EF60-464C-B7D7-A0E44E0B8B58}" type="datetimeFigureOut">
              <a:rPr lang="nl-NL" smtClean="0"/>
              <a:pPr/>
              <a:t>12-6-2026</a:t>
            </a:fld>
            <a:endParaRPr lang="nl-NL"/>
          </a:p>
        </p:txBody>
      </p:sp>
      <p:sp>
        <p:nvSpPr>
          <p:cNvPr id="5" name="Footer Placeholder 4"/>
          <p:cNvSpPr>
            <a:spLocks noGrp="1"/>
          </p:cNvSpPr>
          <p:nvPr>
            <p:ph type="ftr" sz="quarter" idx="3"/>
          </p:nvPr>
        </p:nvSpPr>
        <p:spPr>
          <a:xfrm>
            <a:off x="594000" y="4752000"/>
            <a:ext cx="432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nl-NL"/>
          </a:p>
        </p:txBody>
      </p:sp>
      <p:sp>
        <p:nvSpPr>
          <p:cNvPr id="6" name="Slide Number Placeholder 5"/>
          <p:cNvSpPr>
            <a:spLocks noGrp="1"/>
          </p:cNvSpPr>
          <p:nvPr>
            <p:ph type="sldNum" sz="quarter" idx="4"/>
          </p:nvPr>
        </p:nvSpPr>
        <p:spPr>
          <a:xfrm>
            <a:off x="595564" y="4752000"/>
            <a:ext cx="360000" cy="216000"/>
          </a:xfrm>
          <a:prstGeom prst="rect">
            <a:avLst/>
          </a:prstGeom>
        </p:spPr>
        <p:txBody>
          <a:bodyPr vert="horz" lIns="0" tIns="0" rIns="0" bIns="0" rtlCol="0" anchor="t" anchorCtr="0">
            <a:noAutofit/>
          </a:bodyPr>
          <a:lstStyle>
            <a:lvl1pPr algn="r">
              <a:defRPr sz="1000" b="0">
                <a:solidFill>
                  <a:schemeClr val="tx1"/>
                </a:solidFill>
              </a:defRPr>
            </a:lvl1pPr>
          </a:lstStyle>
          <a:p>
            <a:fld id="{14F1411D-0280-154F-AEAC-4C20B7AA46B2}" type="slidenum">
              <a:rPr lang="nl-NL" smtClean="0"/>
              <a:pPr/>
              <a:t>‹nr.›</a:t>
            </a:fld>
            <a:endParaRPr lang="nl-NL"/>
          </a:p>
        </p:txBody>
      </p:sp>
      <p:pic>
        <p:nvPicPr>
          <p:cNvPr id="7" name="Afbeelding 6">
            <a:extLst>
              <a:ext uri="{FF2B5EF4-FFF2-40B4-BE49-F238E27FC236}">
                <a16:creationId xmlns:a16="http://schemas.microsoft.com/office/drawing/2014/main" id="{C120F54A-F17F-45BC-A063-15C2DA2CF2A4}"/>
              </a:ext>
            </a:extLst>
          </p:cNvPr>
          <p:cNvPicPr>
            <a:picLocks noChangeAspect="1"/>
          </p:cNvPicPr>
          <p:nvPr userDrawn="1"/>
        </p:nvPicPr>
        <p:blipFill>
          <a:blip r:embed="rId20"/>
          <a:stretch>
            <a:fillRect/>
          </a:stretch>
        </p:blipFill>
        <p:spPr>
          <a:xfrm>
            <a:off x="8272418" y="4596980"/>
            <a:ext cx="863018" cy="54652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 id="2147483684" r:id="rId6"/>
    <p:sldLayoutId id="2147483686" r:id="rId7"/>
    <p:sldLayoutId id="2147483674" r:id="rId8"/>
    <p:sldLayoutId id="2147483676" r:id="rId9"/>
    <p:sldLayoutId id="2147483691" r:id="rId10"/>
    <p:sldLayoutId id="2147483685" r:id="rId11"/>
    <p:sldLayoutId id="2147483683" r:id="rId12"/>
    <p:sldLayoutId id="2147483681" r:id="rId13"/>
    <p:sldLayoutId id="2147483678" r:id="rId14"/>
    <p:sldLayoutId id="2147483679" r:id="rId15"/>
    <p:sldLayoutId id="2147483692" r:id="rId16"/>
    <p:sldLayoutId id="2147483693" r:id="rId17"/>
  </p:sldLayoutIdLst>
  <p:txStyles>
    <p:titleStyle>
      <a:lvl1pPr algn="l" defTabSz="685800" rtl="0" eaLnBrk="1" latinLnBrk="0" hangingPunct="1">
        <a:lnSpc>
          <a:spcPct val="95000"/>
        </a:lnSpc>
        <a:spcBef>
          <a:spcPct val="0"/>
        </a:spcBef>
        <a:buNone/>
        <a:defRPr sz="2500" b="1" kern="1200">
          <a:solidFill>
            <a:schemeClr val="accent3"/>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495495"/>
            <a:ext cx="5097411" cy="1790700"/>
          </a:xfrm>
        </p:spPr>
        <p:txBody>
          <a:bodyPr/>
          <a:lstStyle/>
          <a:p>
            <a:r>
              <a:rPr lang="nl-NL"/>
              <a:t>Release 2.4</a:t>
            </a:r>
            <a:endParaRPr lang="nl-NL" dirty="0"/>
          </a:p>
        </p:txBody>
      </p:sp>
      <p:sp>
        <p:nvSpPr>
          <p:cNvPr id="3" name="Ondertitel 2"/>
          <p:cNvSpPr>
            <a:spLocks noGrp="1"/>
          </p:cNvSpPr>
          <p:nvPr>
            <p:ph type="subTitle" idx="1"/>
          </p:nvPr>
        </p:nvSpPr>
        <p:spPr>
          <a:xfrm>
            <a:off x="514350" y="3355251"/>
            <a:ext cx="5454650" cy="497747"/>
          </a:xfrm>
        </p:spPr>
        <p:txBody>
          <a:bodyPr/>
          <a:lstStyle/>
          <a:p>
            <a:r>
              <a:rPr lang="nl-NL"/>
              <a:t>Netbeheer Business </a:t>
            </a:r>
            <a:r>
              <a:rPr lang="nl-NL" err="1"/>
              <a:t>Capability</a:t>
            </a:r>
            <a:r>
              <a:rPr lang="nl-NL"/>
              <a:t> Model</a:t>
            </a:r>
          </a:p>
        </p:txBody>
      </p:sp>
      <p:sp>
        <p:nvSpPr>
          <p:cNvPr id="5" name="Tijdelijke aanduiding voor tekst 4"/>
          <p:cNvSpPr>
            <a:spLocks noGrp="1"/>
          </p:cNvSpPr>
          <p:nvPr>
            <p:ph type="body" sz="quarter" idx="11"/>
          </p:nvPr>
        </p:nvSpPr>
        <p:spPr>
          <a:xfrm>
            <a:off x="514349" y="3850586"/>
            <a:ext cx="1636265" cy="420848"/>
          </a:xfrm>
        </p:spPr>
        <p:txBody>
          <a:bodyPr>
            <a:normAutofit/>
          </a:bodyPr>
          <a:lstStyle/>
          <a:p>
            <a:r>
              <a:rPr lang="nl-NL"/>
              <a:t>MEi 2026</a:t>
            </a:r>
          </a:p>
        </p:txBody>
      </p:sp>
      <p:pic>
        <p:nvPicPr>
          <p:cNvPr id="7" name="Afbeelding 6"/>
          <p:cNvPicPr>
            <a:picLocks noChangeAspect="1"/>
          </p:cNvPicPr>
          <p:nvPr/>
        </p:nvPicPr>
        <p:blipFill>
          <a:blip r:embed="rId2"/>
          <a:stretch>
            <a:fillRect/>
          </a:stretch>
        </p:blipFill>
        <p:spPr>
          <a:xfrm>
            <a:off x="7620583" y="4376661"/>
            <a:ext cx="1323023" cy="632927"/>
          </a:xfrm>
          <a:prstGeom prst="rect">
            <a:avLst/>
          </a:prstGeom>
        </p:spPr>
      </p:pic>
    </p:spTree>
    <p:extLst>
      <p:ext uri="{BB962C8B-B14F-4D97-AF65-F5344CB8AC3E}">
        <p14:creationId xmlns:p14="http://schemas.microsoft.com/office/powerpoint/2010/main" val="82085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A4C2449-8A33-7C07-BAA6-DEF9B9B849E4}"/>
              </a:ext>
            </a:extLst>
          </p:cNvPr>
          <p:cNvSpPr/>
          <p:nvPr/>
        </p:nvSpPr>
        <p:spPr>
          <a:xfrm>
            <a:off x="161924" y="1547906"/>
            <a:ext cx="8820151" cy="2939101"/>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25" name="Rechthoek 24">
            <a:extLst>
              <a:ext uri="{FF2B5EF4-FFF2-40B4-BE49-F238E27FC236}">
                <a16:creationId xmlns:a16="http://schemas.microsoft.com/office/drawing/2014/main" id="{B35BC984-841B-4FC7-86F5-4EDACCA0CDA0}"/>
              </a:ext>
            </a:extLst>
          </p:cNvPr>
          <p:cNvSpPr/>
          <p:nvPr/>
        </p:nvSpPr>
        <p:spPr>
          <a:xfrm>
            <a:off x="161924" y="123510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55" name="Afgeronde rechthoek 54"/>
          <p:cNvSpPr/>
          <p:nvPr/>
        </p:nvSpPr>
        <p:spPr>
          <a:xfrm>
            <a:off x="5212381"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E.5. Goederen en diensten verkrijgen</a:t>
            </a:r>
          </a:p>
        </p:txBody>
      </p:sp>
      <p:sp>
        <p:nvSpPr>
          <p:cNvPr id="59" name="Afgeronde rechthoek 58"/>
          <p:cNvSpPr/>
          <p:nvPr/>
        </p:nvSpPr>
        <p:spPr>
          <a:xfrm>
            <a:off x="3966100"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E.4. Digitale producten ontwikkelen en beheren</a:t>
            </a:r>
          </a:p>
        </p:txBody>
      </p:sp>
      <p:sp>
        <p:nvSpPr>
          <p:cNvPr id="60" name="Afgeronde rechthoek 59"/>
          <p:cNvSpPr/>
          <p:nvPr/>
        </p:nvSpPr>
        <p:spPr>
          <a:xfrm>
            <a:off x="1473538"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E.2. Processen en data ontwikkelen en beheren</a:t>
            </a:r>
          </a:p>
        </p:txBody>
      </p:sp>
      <p:sp>
        <p:nvSpPr>
          <p:cNvPr id="62" name="Afgeronde rechthoek 61"/>
          <p:cNvSpPr/>
          <p:nvPr/>
        </p:nvSpPr>
        <p:spPr>
          <a:xfrm>
            <a:off x="7704941" y="1624106"/>
            <a:ext cx="1188000" cy="2776444"/>
          </a:xfrm>
          <a:prstGeom prst="roundRect">
            <a:avLst>
              <a:gd name="adj" fmla="val 11768"/>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E.7. Financiën verkrijgen en beheren </a:t>
            </a:r>
          </a:p>
        </p:txBody>
      </p:sp>
      <p:sp>
        <p:nvSpPr>
          <p:cNvPr id="68" name="Afgeronde rechthoek 67"/>
          <p:cNvSpPr/>
          <p:nvPr/>
        </p:nvSpPr>
        <p:spPr>
          <a:xfrm>
            <a:off x="2719819" y="1624106"/>
            <a:ext cx="1188000" cy="2776444"/>
          </a:xfrm>
          <a:prstGeom prst="roundRect">
            <a:avLst>
              <a:gd name="adj" fmla="val 8706"/>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E.3. Medewerkers werven en inzetbaar houden</a:t>
            </a:r>
          </a:p>
        </p:txBody>
      </p:sp>
      <p:sp>
        <p:nvSpPr>
          <p:cNvPr id="72" name="Afgeronde rechthoek 71"/>
          <p:cNvSpPr/>
          <p:nvPr/>
        </p:nvSpPr>
        <p:spPr>
          <a:xfrm>
            <a:off x="6458662"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Kantoorgebouwen beheren en faciliteiten beschikbaar stellen </a:t>
            </a:r>
          </a:p>
        </p:txBody>
      </p:sp>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2</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10</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553374" y="215461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547714" y="2714571"/>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2789250"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2789250"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2789250"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Medewerkers behouden</a:t>
            </a:r>
          </a:p>
        </p:txBody>
      </p:sp>
      <p:sp>
        <p:nvSpPr>
          <p:cNvPr id="35" name="Afgeronde rechthoek 20">
            <a:extLst>
              <a:ext uri="{FF2B5EF4-FFF2-40B4-BE49-F238E27FC236}">
                <a16:creationId xmlns:a16="http://schemas.microsoft.com/office/drawing/2014/main" id="{38946AFF-5AC7-4E1C-8E1E-30F0D6C10514}"/>
              </a:ext>
            </a:extLst>
          </p:cNvPr>
          <p:cNvSpPr/>
          <p:nvPr/>
        </p:nvSpPr>
        <p:spPr>
          <a:xfrm>
            <a:off x="2789250"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Medewerkers ontwikkelen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4023568"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Digitaal product strategie en -portfolio ontwikkelen en beheren</a:t>
            </a:r>
          </a:p>
          <a:p>
            <a:pPr algn="ctr" defTabSz="767871">
              <a:defRPr/>
            </a:pPr>
            <a:endParaRPr lang="nl-NL" sz="750" b="1">
              <a:solidFill>
                <a:schemeClr val="tx1">
                  <a:lumMod val="50000"/>
                </a:schemeClr>
              </a:solidFill>
              <a:latin typeface="Microsoft JhengHei Light"/>
            </a:endParaRP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4023568"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4023568"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4023568"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5248652" y="214080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Goederen- en dienstenstrategie en -plannen opstellen en besturen</a:t>
            </a:r>
          </a:p>
        </p:txBody>
      </p:sp>
      <p:sp>
        <p:nvSpPr>
          <p:cNvPr id="43" name="Afgeronde rechthoek 20">
            <a:extLst>
              <a:ext uri="{FF2B5EF4-FFF2-40B4-BE49-F238E27FC236}">
                <a16:creationId xmlns:a16="http://schemas.microsoft.com/office/drawing/2014/main" id="{37667A42-E708-49A0-94AC-765936DAEB28}"/>
              </a:ext>
            </a:extLst>
          </p:cNvPr>
          <p:cNvSpPr/>
          <p:nvPr/>
        </p:nvSpPr>
        <p:spPr>
          <a:xfrm>
            <a:off x="5248652" y="269360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Contracten met leveranciers afsluiten en bewaken</a:t>
            </a:r>
          </a:p>
          <a:p>
            <a:pPr algn="ctr" defTabSz="767871">
              <a:defRPr/>
            </a:pPr>
            <a:endParaRPr lang="nl-NL" sz="750" b="1">
              <a:solidFill>
                <a:schemeClr val="tx1">
                  <a:lumMod val="50000"/>
                </a:schemeClr>
              </a:solidFill>
              <a:latin typeface="Microsoft JhengHei Light"/>
            </a:endParaRP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6502932" y="212699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Gebouwen beheren</a:t>
            </a:r>
          </a:p>
        </p:txBody>
      </p:sp>
      <p:sp>
        <p:nvSpPr>
          <p:cNvPr id="47" name="Afgeronde rechthoek 20">
            <a:extLst>
              <a:ext uri="{FF2B5EF4-FFF2-40B4-BE49-F238E27FC236}">
                <a16:creationId xmlns:a16="http://schemas.microsoft.com/office/drawing/2014/main" id="{626591BD-8EAB-4A1F-BBF1-37D8B19A54A8}"/>
              </a:ext>
            </a:extLst>
          </p:cNvPr>
          <p:cNvSpPr/>
          <p:nvPr/>
        </p:nvSpPr>
        <p:spPr>
          <a:xfrm>
            <a:off x="6502932" y="2679799"/>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Faciliteiten beschikbaarstellen</a:t>
            </a: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7774571" y="211318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7774571" y="266599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Vermogen en liquiditeiten verkrijgen en beheren</a:t>
            </a:r>
          </a:p>
        </p:txBody>
      </p:sp>
      <p:sp>
        <p:nvSpPr>
          <p:cNvPr id="52" name="Afgeronde rechthoek 20">
            <a:extLst>
              <a:ext uri="{FF2B5EF4-FFF2-40B4-BE49-F238E27FC236}">
                <a16:creationId xmlns:a16="http://schemas.microsoft.com/office/drawing/2014/main" id="{E21BDBC6-976D-4B40-940C-79B23B3D8714}"/>
              </a:ext>
            </a:extLst>
          </p:cNvPr>
          <p:cNvSpPr/>
          <p:nvPr/>
        </p:nvSpPr>
        <p:spPr>
          <a:xfrm>
            <a:off x="7774571" y="321879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Transacties financieel verwerken en standen beheren</a:t>
            </a:r>
          </a:p>
        </p:txBody>
      </p:sp>
      <p:sp>
        <p:nvSpPr>
          <p:cNvPr id="2" name="Afgeronde rechthoek 59">
            <a:extLst>
              <a:ext uri="{FF2B5EF4-FFF2-40B4-BE49-F238E27FC236}">
                <a16:creationId xmlns:a16="http://schemas.microsoft.com/office/drawing/2014/main" id="{B0F4FAD3-5D47-E35C-0EB6-E661551BD13D}"/>
              </a:ext>
            </a:extLst>
          </p:cNvPr>
          <p:cNvSpPr/>
          <p:nvPr/>
        </p:nvSpPr>
        <p:spPr>
          <a:xfrm>
            <a:off x="227257"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E.1. Bedrijfsrichting opstellen en besturen</a:t>
            </a:r>
          </a:p>
        </p:txBody>
      </p:sp>
      <p:sp>
        <p:nvSpPr>
          <p:cNvPr id="3" name="Afgeronde rechthoek 20">
            <a:extLst>
              <a:ext uri="{FF2B5EF4-FFF2-40B4-BE49-F238E27FC236}">
                <a16:creationId xmlns:a16="http://schemas.microsoft.com/office/drawing/2014/main" id="{353F40CE-F616-1799-37E6-D2C635ED5E68}"/>
              </a:ext>
            </a:extLst>
          </p:cNvPr>
          <p:cNvSpPr/>
          <p:nvPr/>
        </p:nvSpPr>
        <p:spPr>
          <a:xfrm>
            <a:off x="296074" y="216413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Strategie ontwikkelen en bewaken</a:t>
            </a:r>
          </a:p>
        </p:txBody>
      </p:sp>
      <p:sp>
        <p:nvSpPr>
          <p:cNvPr id="4" name="Afgeronde rechthoek 20">
            <a:extLst>
              <a:ext uri="{FF2B5EF4-FFF2-40B4-BE49-F238E27FC236}">
                <a16:creationId xmlns:a16="http://schemas.microsoft.com/office/drawing/2014/main" id="{F21CDC43-D5EE-FB68-00BB-5E553464159C}"/>
              </a:ext>
            </a:extLst>
          </p:cNvPr>
          <p:cNvSpPr/>
          <p:nvPr/>
        </p:nvSpPr>
        <p:spPr>
          <a:xfrm>
            <a:off x="290414" y="2724096"/>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Met Stakeholders in overeenstemming komen</a:t>
            </a:r>
          </a:p>
        </p:txBody>
      </p:sp>
      <p:sp>
        <p:nvSpPr>
          <p:cNvPr id="5" name="Afgeronde rechthoek 20">
            <a:extLst>
              <a:ext uri="{FF2B5EF4-FFF2-40B4-BE49-F238E27FC236}">
                <a16:creationId xmlns:a16="http://schemas.microsoft.com/office/drawing/2014/main" id="{5181CE5F-1DB9-EB05-496A-F3203C0635C1}"/>
              </a:ext>
            </a:extLst>
          </p:cNvPr>
          <p:cNvSpPr/>
          <p:nvPr/>
        </p:nvSpPr>
        <p:spPr>
          <a:xfrm>
            <a:off x="290413" y="328405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Transformatie van bedrijfsinrichting besturen</a:t>
            </a:r>
          </a:p>
        </p:txBody>
      </p:sp>
      <p:sp>
        <p:nvSpPr>
          <p:cNvPr id="6" name="Afgeronde rechthoek 20">
            <a:extLst>
              <a:ext uri="{FF2B5EF4-FFF2-40B4-BE49-F238E27FC236}">
                <a16:creationId xmlns:a16="http://schemas.microsoft.com/office/drawing/2014/main" id="{1844CBA8-F1DD-0918-A5B1-F596835F75CD}"/>
              </a:ext>
            </a:extLst>
          </p:cNvPr>
          <p:cNvSpPr/>
          <p:nvPr/>
        </p:nvSpPr>
        <p:spPr>
          <a:xfrm>
            <a:off x="297874" y="383874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Bedrijfscontinuïteit en compliance borgen</a:t>
            </a:r>
          </a:p>
        </p:txBody>
      </p:sp>
      <p:sp>
        <p:nvSpPr>
          <p:cNvPr id="7" name="Rechthoek 6">
            <a:extLst>
              <a:ext uri="{FF2B5EF4-FFF2-40B4-BE49-F238E27FC236}">
                <a16:creationId xmlns:a16="http://schemas.microsoft.com/office/drawing/2014/main" id="{8495AF80-1383-53EC-19C1-C292030C032C}"/>
              </a:ext>
            </a:extLst>
          </p:cNvPr>
          <p:cNvSpPr/>
          <p:nvPr/>
        </p:nvSpPr>
        <p:spPr>
          <a:xfrm>
            <a:off x="161924" y="88323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C. </a:t>
            </a:r>
            <a:r>
              <a:rPr lang="nl-NL" sz="1050" kern="0" err="1">
                <a:solidFill>
                  <a:srgbClr val="FFFFFF"/>
                </a:solidFill>
                <a:latin typeface="Microsoft JhengHei Light"/>
              </a:rPr>
              <a:t>Core</a:t>
            </a:r>
            <a:r>
              <a:rPr lang="nl-NL" sz="1050" kern="0">
                <a:solidFill>
                  <a:srgbClr val="FFFFFF"/>
                </a:solidFill>
                <a:latin typeface="Microsoft JhengHei Light"/>
              </a:rPr>
              <a:t> </a:t>
            </a:r>
            <a:r>
              <a:rPr lang="nl-NL" sz="1050" kern="0" err="1">
                <a:solidFill>
                  <a:srgbClr val="FFFFFF"/>
                </a:solidFill>
                <a:latin typeface="Microsoft JhengHei Light"/>
              </a:rPr>
              <a:t>capabilities</a:t>
            </a:r>
            <a:endParaRPr lang="nl-NL" sz="1050" kern="0">
              <a:solidFill>
                <a:srgbClr val="FFFFFF"/>
              </a:solidFill>
              <a:latin typeface="Microsoft JhengHei Light"/>
              <a:ea typeface="Microsoft JhengHei Light"/>
            </a:endParaRPr>
          </a:p>
        </p:txBody>
      </p:sp>
      <p:pic>
        <p:nvPicPr>
          <p:cNvPr id="9" name="Afbeelding 8">
            <a:extLst>
              <a:ext uri="{FF2B5EF4-FFF2-40B4-BE49-F238E27FC236}">
                <a16:creationId xmlns:a16="http://schemas.microsoft.com/office/drawing/2014/main" id="{512D06AC-9695-B27A-4D3B-A2A1ACD7DCB4}"/>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03140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Enterprise </a:t>
            </a:r>
            <a:r>
              <a:rPr kumimoji="0" lang="nl-NL" sz="1500" b="0" i="0" u="none" strike="noStrike" kern="1200" cap="none" spc="0" normalizeH="0" baseline="0" noProof="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capabilities</a:t>
            </a: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Het bedrijf richting geven en ondersteunen – Niveau 3</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smtClean="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4"/>
            <a:ext cx="2232000" cy="911632"/>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7"/>
            <a:ext cx="2232000" cy="84664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E.4.1. </a:t>
            </a:r>
            <a:r>
              <a:rPr kumimoji="0" lang="nl-NL" sz="750" b="1" i="0" u="none" strike="noStrike" kern="1200" cap="none" spc="0" normalizeH="0" baseline="0" noProof="0" err="1">
                <a:ln>
                  <a:noFill/>
                </a:ln>
                <a:solidFill>
                  <a:srgbClr val="000000">
                    <a:lumMod val="50000"/>
                  </a:srgbClr>
                </a:solidFill>
                <a:effectLst/>
                <a:uLnTx/>
                <a:uFillTx/>
                <a:latin typeface="Microsoft JhengHei Light"/>
                <a:ea typeface="+mn-ea"/>
                <a:cs typeface="+mn-cs"/>
              </a:rPr>
              <a:t>Digitaalproductstrategie</a:t>
            </a: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506692"/>
            <a:ext cx="2232000" cy="60376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161463"/>
            <a:ext cx="2232000" cy="49616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708635"/>
            <a:ext cx="2232000" cy="5419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294626"/>
            <a:ext cx="2232000" cy="78419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4122867"/>
            <a:ext cx="2232000" cy="1044736"/>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E.5.2. Overeenkomsten met inkoopleveranciers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9576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E.6.1. Bedrijfsgebouwen beheren</a:t>
            </a: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638517"/>
            <a:ext cx="2232000" cy="565739"/>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7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254566"/>
            <a:ext cx="2232000" cy="954530"/>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78703"/>
            <a:ext cx="2232000" cy="9865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325103"/>
            <a:ext cx="2232000" cy="84249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E.7.3. Gebeurtenissen financieel verwerken en standen beheren</a:t>
            </a: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uLnTx/>
                          <a:uFillTx/>
                          <a:latin typeface="Microsoft JhengHei Light"/>
                          <a:ea typeface="+mn-ea"/>
                          <a:cs typeface="+mn-cs"/>
                        </a:rPr>
                        <a:t>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ontwikkelenen</a:t>
                      </a:r>
                      <a:r>
                        <a:rPr kumimoji="0"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Relatie met medewerkers onderhouden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Medewerkersverlof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nvGraphicFramePr>
        <p:xfrm>
          <a:off x="14793675" y="92796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Digitaalproductstrategie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nvGraphicFramePr>
        <p:xfrm>
          <a:off x="14779688" y="1667152"/>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nvGraphicFramePr>
        <p:xfrm>
          <a:off x="14781692" y="23336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..1. Interacteren over digitale producten</a:t>
                      </a:r>
                      <a:endParaRPr kumimoji="0" lang="nl-NL" sz="700" b="0" i="0" u="none" strike="noStrike" kern="1200" cap="none" spc="0" normalizeH="0" baseline="0" dirty="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dirty="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nvGraphicFramePr>
        <p:xfrm>
          <a:off x="14793675" y="29093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..1. Digitale product prestatieafspraken besturen</a:t>
                      </a:r>
                      <a:endParaRPr kumimoji="0" lang="nl-NL" sz="700" b="0" i="0" u="none" strike="noStrike" kern="1200" cap="none" spc="0" normalizeH="0" baseline="0" dirty="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dirty="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nvGraphicFramePr>
        <p:xfrm>
          <a:off x="14779688" y="365204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nvGraphicFramePr>
        <p:xfrm>
          <a:off x="14793675" y="4520670"/>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Relatie met inkoopleveranciers onderhouden</a:t>
                      </a: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 overeen komen en/of bestellen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Naleving van inkoopovereenkomsten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nvGraphicFramePr>
        <p:xfrm>
          <a:off x="17113939" y="899566"/>
          <a:ext cx="2241031" cy="6630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Bedrijfsgebouwenstrategie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nvGraphicFramePr>
        <p:xfrm>
          <a:off x="17118455" y="1850110"/>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nvGraphicFramePr>
        <p:xfrm>
          <a:off x="17134576" y="255926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nvGraphicFramePr>
        <p:xfrm>
          <a:off x="17139486" y="360824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nvGraphicFramePr>
        <p:xfrm>
          <a:off x="17168706" y="465815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Gebeurtenissen financieel verwerken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beheersmaatregelen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C. </a:t>
            </a:r>
            <a:r>
              <a:rPr kumimoji="0" lang="nl-NL" sz="750" b="0" i="0" u="none" strike="noStrike" kern="0" cap="none" spc="0" normalizeH="0" baseline="0" noProof="0" err="1">
                <a:ln>
                  <a:noFill/>
                </a:ln>
                <a:solidFill>
                  <a:prstClr val="white"/>
                </a:solidFill>
                <a:effectLst/>
                <a:uLnTx/>
                <a:uFillTx/>
                <a:latin typeface="Microsoft JhengHei Light"/>
                <a:ea typeface="+mn-ea"/>
                <a:cs typeface="+mn-cs"/>
              </a:rPr>
              <a:t>Core</a:t>
            </a:r>
            <a:r>
              <a:rPr kumimoji="0" lang="nl-NL" sz="750" b="0" i="0" u="none" strike="noStrike" kern="0" cap="none" spc="0" normalizeH="0" baseline="0" noProof="0">
                <a:ln>
                  <a:noFill/>
                </a:ln>
                <a:solidFill>
                  <a:prstClr val="white"/>
                </a:solidFill>
                <a:effectLst/>
                <a:uLnTx/>
                <a:uFillTx/>
                <a:latin typeface="Microsoft JhengHei Light"/>
                <a:ea typeface="+mn-ea"/>
                <a:cs typeface="+mn-cs"/>
              </a:rPr>
              <a:t> </a:t>
            </a:r>
            <a:r>
              <a:rPr kumimoji="0" lang="nl-NL" sz="750" b="0" i="0" u="none" strike="noStrike" kern="0" cap="none" spc="0" normalizeH="0" baseline="0" noProof="0" err="1">
                <a:ln>
                  <a:noFill/>
                </a:ln>
                <a:solidFill>
                  <a:prstClr val="white"/>
                </a:solidFill>
                <a:effectLst/>
                <a:uLnTx/>
                <a:uFillTx/>
                <a:latin typeface="Microsoft JhengHei Light"/>
                <a:ea typeface="+mn-ea"/>
                <a:cs typeface="+mn-cs"/>
              </a:rPr>
              <a:t>capabilities</a:t>
            </a:r>
            <a:endParaRPr kumimoji="0" lang="nl-NL" sz="750" b="0" i="0" u="none" strike="noStrike" kern="0" cap="none" spc="0" normalizeH="0" baseline="0" noProof="0">
              <a:ln>
                <a:noFill/>
              </a:ln>
              <a:solidFill>
                <a:prstClr val="white"/>
              </a:solidFill>
              <a:effectLst/>
              <a:uLnTx/>
              <a:uFillTx/>
              <a:latin typeface="Microsoft JhengHei Light"/>
              <a:ea typeface="+mn-ea"/>
              <a:cs typeface="+mn-cs"/>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a:ln>
                  <a:noFill/>
                </a:ln>
                <a:solidFill>
                  <a:srgbClr val="FFFFFF"/>
                </a:solidFill>
                <a:effectLst/>
                <a:uLnTx/>
                <a:uFillTx/>
                <a:latin typeface="Microsoft JhengHei Light"/>
                <a:ea typeface="+mn-ea"/>
                <a:cs typeface="+mn-cs"/>
              </a:rPr>
              <a:t>E. Enterprise </a:t>
            </a:r>
            <a:r>
              <a:rPr kumimoji="0" lang="nl-NL" sz="800" b="0" i="0" u="none" strike="noStrike" kern="0" cap="none" spc="0" normalizeH="0" baseline="0" noProof="0" err="1">
                <a:ln>
                  <a:noFill/>
                </a:ln>
                <a:solidFill>
                  <a:srgbClr val="FFFFFF"/>
                </a:solidFill>
                <a:effectLst/>
                <a:uLnTx/>
                <a:uFillTx/>
                <a:latin typeface="Microsoft JhengHei Light"/>
                <a:ea typeface="+mn-ea"/>
                <a:cs typeface="+mn-cs"/>
              </a:rPr>
              <a:t>capabilities</a:t>
            </a:r>
            <a:r>
              <a:rPr kumimoji="0" lang="nl-NL" sz="800" b="0" i="0" u="none" strike="noStrike" kern="0" cap="none" spc="0" normalizeH="0" baseline="0" noProof="0">
                <a:ln>
                  <a:noFill/>
                </a:ln>
                <a:solidFill>
                  <a:srgbClr val="FFFFFF"/>
                </a:solidFill>
                <a:effectLst/>
                <a:uLnTx/>
                <a:uFillTx/>
                <a:latin typeface="Microsoft JhengHei Light"/>
                <a:ea typeface="+mn-ea"/>
                <a:cs typeface="+mn-cs"/>
              </a:rPr>
              <a:t>: Het bedrijf richting geven en ondersteunen</a:t>
            </a:r>
            <a:endParaRPr kumimoji="0" lang="nl-NL" sz="800" b="0" i="0" u="none" strike="noStrike" kern="0" cap="none" spc="0" normalizeH="0" baseline="0" noProof="0">
              <a:ln>
                <a:noFill/>
              </a:ln>
              <a:solidFill>
                <a:srgbClr val="FFFFFF"/>
              </a:solidFill>
              <a:effectLst/>
              <a:uLnTx/>
              <a:uFillTx/>
              <a:latin typeface="Microsoft JhengHei Light"/>
              <a:ea typeface="Microsoft JhengHei Light"/>
              <a:cs typeface="+mn-cs"/>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100689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nvGraphicFramePr>
        <p:xfrm>
          <a:off x="10173796" y="843539"/>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83418"/>
            <a:ext cx="2232000" cy="898870"/>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nvGraphicFramePr>
        <p:xfrm>
          <a:off x="10173796" y="196285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625510"/>
            <a:ext cx="2232000" cy="983314"/>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nvGraphicFramePr>
        <p:xfrm>
          <a:off x="10168309" y="2846951"/>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652046"/>
            <a:ext cx="2232000" cy="1515557"/>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nvGraphicFramePr>
        <p:xfrm>
          <a:off x="10173796" y="3898860"/>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564302"/>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nvGraphicFramePr>
        <p:xfrm>
          <a:off x="12465590" y="472389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Medewerkers gezond en vitaal houden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pic>
        <p:nvPicPr>
          <p:cNvPr id="2" name="Afbeelding 1">
            <a:extLst>
              <a:ext uri="{FF2B5EF4-FFF2-40B4-BE49-F238E27FC236}">
                <a16:creationId xmlns:a16="http://schemas.microsoft.com/office/drawing/2014/main" id="{73DF5EFB-A5A8-529B-F45E-F8DF19F7927C}"/>
              </a:ext>
            </a:extLst>
          </p:cNvPr>
          <p:cNvPicPr>
            <a:picLocks noChangeAspect="1"/>
          </p:cNvPicPr>
          <p:nvPr/>
        </p:nvPicPr>
        <p:blipFill>
          <a:blip r:embed="rId2"/>
          <a:stretch>
            <a:fillRect/>
          </a:stretch>
        </p:blipFill>
        <p:spPr>
          <a:xfrm>
            <a:off x="7751731" y="102171"/>
            <a:ext cx="1316699" cy="359100"/>
          </a:xfrm>
          <a:prstGeom prst="rect">
            <a:avLst/>
          </a:prstGeom>
        </p:spPr>
      </p:pic>
      <p:pic>
        <p:nvPicPr>
          <p:cNvPr id="3" name="Afbeelding 2">
            <a:extLst>
              <a:ext uri="{FF2B5EF4-FFF2-40B4-BE49-F238E27FC236}">
                <a16:creationId xmlns:a16="http://schemas.microsoft.com/office/drawing/2014/main" id="{AC1C0A57-CCA3-516C-D2DE-5E6A94F6B492}"/>
              </a:ext>
            </a:extLst>
          </p:cNvPr>
          <p:cNvPicPr>
            <a:picLocks noChangeAspect="1"/>
          </p:cNvPicPr>
          <p:nvPr/>
        </p:nvPicPr>
        <p:blipFill>
          <a:blip r:embed="rId3"/>
          <a:stretch>
            <a:fillRect/>
          </a:stretch>
        </p:blipFill>
        <p:spPr>
          <a:xfrm>
            <a:off x="600076" y="737417"/>
            <a:ext cx="7629522" cy="4324568"/>
          </a:xfrm>
          <a:prstGeom prst="rect">
            <a:avLst/>
          </a:prstGeom>
        </p:spPr>
      </p:pic>
    </p:spTree>
    <p:extLst>
      <p:ext uri="{BB962C8B-B14F-4D97-AF65-F5344CB8AC3E}">
        <p14:creationId xmlns:p14="http://schemas.microsoft.com/office/powerpoint/2010/main" val="104079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Afbeelding 33">
            <a:extLst>
              <a:ext uri="{FF2B5EF4-FFF2-40B4-BE49-F238E27FC236}">
                <a16:creationId xmlns:a16="http://schemas.microsoft.com/office/drawing/2014/main" id="{05B2E5B2-7994-1A9C-7482-04D4CFE2FD8E}"/>
              </a:ext>
            </a:extLst>
          </p:cNvPr>
          <p:cNvPicPr>
            <a:picLocks noChangeAspect="1"/>
          </p:cNvPicPr>
          <p:nvPr/>
        </p:nvPicPr>
        <p:blipFill>
          <a:blip r:embed="rId2"/>
          <a:stretch>
            <a:fillRect/>
          </a:stretch>
        </p:blipFill>
        <p:spPr>
          <a:xfrm>
            <a:off x="4777764" y="1044701"/>
            <a:ext cx="3729671" cy="1668337"/>
          </a:xfrm>
          <a:prstGeom prst="rect">
            <a:avLst/>
          </a:prstGeom>
        </p:spPr>
      </p:pic>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12</a:t>
            </a:fld>
            <a:endParaRPr lang="en-GB" sz="750" b="0">
              <a:solidFill>
                <a:srgbClr val="625D62">
                  <a:tint val="75000"/>
                </a:srgbClr>
              </a:solidFill>
              <a:latin typeface="Arial"/>
            </a:endParaRPr>
          </a:p>
        </p:txBody>
      </p:sp>
      <p:sp>
        <p:nvSpPr>
          <p:cNvPr id="5" name="Tijdelijke aanduiding voor verticale tekst 1"/>
          <p:cNvSpPr txBox="1">
            <a:spLocks/>
          </p:cNvSpPr>
          <p:nvPr/>
        </p:nvSpPr>
        <p:spPr>
          <a:xfrm>
            <a:off x="513001" y="1082176"/>
            <a:ext cx="4405840"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spcBef>
                <a:spcPts val="450"/>
              </a:spcBef>
              <a:spcAft>
                <a:spcPts val="450"/>
              </a:spcAft>
              <a:buClr>
                <a:srgbClr val="4D4D4D"/>
              </a:buClr>
              <a:buNone/>
              <a:defRPr/>
            </a:pPr>
            <a:r>
              <a:rPr lang="nl-NL" sz="1100">
                <a:solidFill>
                  <a:srgbClr val="4D4D4D"/>
                </a:solidFill>
              </a:rPr>
              <a:t>Binnen infrastructuur bedrijven, wat de netbeheerders zijn, wordt onderscheid gemaakt tussen de infrastructuur (voor netbeheerders de energienetten) en de met de infrastructuur geleverde diensten (voor netbeheerders het energietransport). De </a:t>
            </a:r>
            <a:r>
              <a:rPr lang="nl-NL" sz="1100" err="1">
                <a:solidFill>
                  <a:srgbClr val="4D4D4D"/>
                </a:solidFill>
              </a:rPr>
              <a:t>capabilities</a:t>
            </a:r>
            <a:r>
              <a:rPr lang="nl-NL" sz="1100">
                <a:solidFill>
                  <a:srgbClr val="4D4D4D"/>
                </a:solidFill>
              </a:rPr>
              <a:t> zijn hier ook aan te relateren (zie overzicht hiernaast).</a:t>
            </a:r>
          </a:p>
          <a:p>
            <a:pPr marL="0" indent="0" defTabSz="539354">
              <a:spcBef>
                <a:spcPts val="450"/>
              </a:spcBef>
              <a:spcAft>
                <a:spcPts val="450"/>
              </a:spcAft>
              <a:buClr>
                <a:srgbClr val="4D4D4D"/>
              </a:buClr>
              <a:buNone/>
              <a:defRPr/>
            </a:pPr>
            <a:r>
              <a:rPr lang="nl-NL" sz="1100">
                <a:solidFill>
                  <a:srgbClr val="4D4D4D"/>
                </a:solidFill>
              </a:rPr>
              <a:t>Zowel over de infrastructuur als over de diensten wordt data opgeslagen die meerwaarde heeft voor derden.</a:t>
            </a: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r>
              <a:rPr lang="nl-NL" sz="1100">
                <a:solidFill>
                  <a:srgbClr val="4D4D4D"/>
                </a:solidFill>
              </a:rPr>
              <a:t>Vanuit dit onderscheid komen we tot de volgende drie </a:t>
            </a:r>
            <a:r>
              <a:rPr lang="nl-NL" sz="1100" err="1">
                <a:solidFill>
                  <a:srgbClr val="4D4D4D"/>
                </a:solidFill>
              </a:rPr>
              <a:t>waardegroepen</a:t>
            </a:r>
            <a:r>
              <a:rPr lang="nl-NL" sz="1100">
                <a:solidFill>
                  <a:srgbClr val="4D4D4D"/>
                </a:solidFill>
              </a:rPr>
              <a:t>:</a:t>
            </a: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r>
              <a:rPr lang="nl-NL" sz="1100">
                <a:solidFill>
                  <a:srgbClr val="4D4D4D"/>
                </a:solidFill>
              </a:rPr>
              <a:t>Op de volgende sheet staan de bijbehorende </a:t>
            </a:r>
            <a:r>
              <a:rPr lang="nl-NL" sz="1100" err="1">
                <a:solidFill>
                  <a:srgbClr val="4D4D4D"/>
                </a:solidFill>
              </a:rPr>
              <a:t>waardestromen</a:t>
            </a:r>
            <a:r>
              <a:rPr lang="nl-NL" sz="1100">
                <a:solidFill>
                  <a:srgbClr val="4D4D4D"/>
                </a:solidFill>
              </a:rPr>
              <a:t>.</a:t>
            </a:r>
          </a:p>
          <a:p>
            <a:pPr marL="0" indent="0" defTabSz="539354">
              <a:spcBef>
                <a:spcPts val="450"/>
              </a:spcBef>
              <a:spcAft>
                <a:spcPts val="450"/>
              </a:spcAft>
              <a:buClr>
                <a:srgbClr val="4D4D4D"/>
              </a:buClr>
              <a:buNone/>
              <a:defRPr/>
            </a:pPr>
            <a:endParaRPr lang="nl-NL" sz="975">
              <a:solidFill>
                <a:srgbClr val="4D4D4D"/>
              </a:solidFill>
            </a:endParaRPr>
          </a:p>
        </p:txBody>
      </p: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dirty="0">
                <a:solidFill>
                  <a:srgbClr val="821E7D"/>
                </a:solidFill>
                <a:latin typeface="Microsoft JhengHei Light"/>
              </a:rPr>
              <a:t>Externe (primaire/</a:t>
            </a:r>
            <a:r>
              <a:rPr lang="nl-NL" sz="2100" b="0" dirty="0" err="1">
                <a:solidFill>
                  <a:srgbClr val="821E7D"/>
                </a:solidFill>
                <a:latin typeface="Microsoft JhengHei Light"/>
              </a:rPr>
              <a:t>core</a:t>
            </a:r>
            <a:r>
              <a:rPr lang="nl-NL" sz="2100" b="0" dirty="0">
                <a:solidFill>
                  <a:srgbClr val="821E7D"/>
                </a:solidFill>
                <a:latin typeface="Microsoft JhengHei Light"/>
              </a:rPr>
              <a:t>) </a:t>
            </a:r>
            <a:r>
              <a:rPr lang="nl-NL" sz="2100" b="0" dirty="0" err="1">
                <a:solidFill>
                  <a:srgbClr val="821E7D"/>
                </a:solidFill>
                <a:latin typeface="Microsoft JhengHei Light"/>
              </a:rPr>
              <a:t>waardestromen</a:t>
            </a:r>
            <a:r>
              <a:rPr lang="nl-NL" sz="2100" b="0" dirty="0">
                <a:solidFill>
                  <a:srgbClr val="821E7D"/>
                </a:solidFill>
                <a:latin typeface="Microsoft JhengHei Light"/>
              </a:rPr>
              <a:t> (1/3)</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Een drietal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waardegroepen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als basis voor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graphicFrame>
        <p:nvGraphicFramePr>
          <p:cNvPr id="4" name="Tabel 7">
            <a:extLst>
              <a:ext uri="{FF2B5EF4-FFF2-40B4-BE49-F238E27FC236}">
                <a16:creationId xmlns:a16="http://schemas.microsoft.com/office/drawing/2014/main" id="{66877E33-266F-E503-57BF-8365A65DAA6C}"/>
              </a:ext>
            </a:extLst>
          </p:cNvPr>
          <p:cNvGraphicFramePr>
            <a:graphicFrameLocks noGrp="1"/>
          </p:cNvGraphicFramePr>
          <p:nvPr>
            <p:extLst>
              <p:ext uri="{D42A27DB-BD31-4B8C-83A1-F6EECF244321}">
                <p14:modId xmlns:p14="http://schemas.microsoft.com/office/powerpoint/2010/main" val="365419245"/>
              </p:ext>
            </p:extLst>
          </p:nvPr>
        </p:nvGraphicFramePr>
        <p:xfrm>
          <a:off x="813308" y="2840174"/>
          <a:ext cx="7508890" cy="1484020"/>
        </p:xfrm>
        <a:graphic>
          <a:graphicData uri="http://schemas.openxmlformats.org/drawingml/2006/table">
            <a:tbl>
              <a:tblPr firstRow="1" bandRow="1">
                <a:tableStyleId>{5C22544A-7EE6-4342-B048-85BDC9FD1C3A}</a:tableStyleId>
              </a:tblPr>
              <a:tblGrid>
                <a:gridCol w="2216181">
                  <a:extLst>
                    <a:ext uri="{9D8B030D-6E8A-4147-A177-3AD203B41FA5}">
                      <a16:colId xmlns:a16="http://schemas.microsoft.com/office/drawing/2014/main" val="3027207389"/>
                    </a:ext>
                  </a:extLst>
                </a:gridCol>
                <a:gridCol w="5292709">
                  <a:extLst>
                    <a:ext uri="{9D8B030D-6E8A-4147-A177-3AD203B41FA5}">
                      <a16:colId xmlns:a16="http://schemas.microsoft.com/office/drawing/2014/main" val="3026702026"/>
                    </a:ext>
                  </a:extLst>
                </a:gridCol>
              </a:tblGrid>
              <a:tr h="269570">
                <a:tc>
                  <a:txBody>
                    <a:bodyPr/>
                    <a:lstStyle/>
                    <a:p>
                      <a:r>
                        <a:rPr lang="nl-NL" sz="1000" dirty="0"/>
                        <a:t>Waardegroep</a:t>
                      </a:r>
                    </a:p>
                  </a:txBody>
                  <a:tcPr/>
                </a:tc>
                <a:tc>
                  <a:txBody>
                    <a:bodyPr/>
                    <a:lstStyle/>
                    <a:p>
                      <a:r>
                        <a:rPr lang="nl-NL" sz="1000" dirty="0"/>
                        <a:t>Omschrijving</a:t>
                      </a:r>
                    </a:p>
                  </a:txBody>
                  <a:tcPr/>
                </a:tc>
                <a:extLst>
                  <a:ext uri="{0D108BD9-81ED-4DB2-BD59-A6C34878D82A}">
                    <a16:rowId xmlns:a16="http://schemas.microsoft.com/office/drawing/2014/main" val="1502774908"/>
                  </a:ext>
                </a:extLst>
              </a:tr>
              <a:tr h="288033">
                <a:tc>
                  <a:txBody>
                    <a:bodyPr/>
                    <a:lstStyle/>
                    <a:p>
                      <a:r>
                        <a:rPr lang="nl-NL" sz="1000" kern="1200" dirty="0" err="1">
                          <a:solidFill>
                            <a:schemeClr val="dk1"/>
                          </a:solidFill>
                          <a:effectLst/>
                          <a:latin typeface="+mn-lt"/>
                          <a:ea typeface="+mn-ea"/>
                          <a:cs typeface="+mn-cs"/>
                        </a:rPr>
                        <a:t>Transportgereed</a:t>
                      </a:r>
                      <a:r>
                        <a:rPr lang="nl-NL" sz="1000" kern="1200" dirty="0">
                          <a:solidFill>
                            <a:schemeClr val="dk1"/>
                          </a:solidFill>
                          <a:effectLst/>
                          <a:latin typeface="+mn-lt"/>
                          <a:ea typeface="+mn-ea"/>
                          <a:cs typeface="+mn-cs"/>
                        </a:rPr>
                        <a:t> </a:t>
                      </a:r>
                      <a:r>
                        <a:rPr lang="nl-NL" sz="1000" b="1" kern="1200" dirty="0">
                          <a:solidFill>
                            <a:schemeClr val="dk1"/>
                          </a:solidFill>
                          <a:effectLst/>
                          <a:latin typeface="+mn-lt"/>
                          <a:ea typeface="+mn-ea"/>
                          <a:cs typeface="+mn-cs"/>
                        </a:rPr>
                        <a:t>energienet</a:t>
                      </a:r>
                      <a:r>
                        <a:rPr lang="nl-NL" sz="1000" kern="1200" dirty="0">
                          <a:solidFill>
                            <a:schemeClr val="dk1"/>
                          </a:solidFill>
                          <a:effectLst/>
                          <a:latin typeface="+mn-lt"/>
                          <a:ea typeface="+mn-ea"/>
                          <a:cs typeface="+mn-cs"/>
                        </a:rPr>
                        <a:t> </a:t>
                      </a:r>
                      <a:endParaRPr lang="nl-NL" sz="1000"/>
                    </a:p>
                  </a:txBody>
                  <a:tcPr/>
                </a:tc>
                <a:tc>
                  <a:txBody>
                    <a:bodyPr/>
                    <a:lstStyle/>
                    <a:p>
                      <a:r>
                        <a:rPr lang="nl-NL" sz="1000" kern="1200" dirty="0">
                          <a:solidFill>
                            <a:schemeClr val="dk1"/>
                          </a:solidFill>
                          <a:effectLst/>
                          <a:latin typeface="+mn-lt"/>
                          <a:ea typeface="+mn-ea"/>
                          <a:cs typeface="+mn-cs"/>
                        </a:rPr>
                        <a:t>Een energienet met voldoende capaciteit en functionaliteit, een passende ligging en aangesloten (en gecontracteerde) afnemers om energie te kunnen transporteren.</a:t>
                      </a:r>
                      <a:endParaRPr lang="nl-NL" sz="1000" dirty="0"/>
                    </a:p>
                  </a:txBody>
                  <a:tcPr/>
                </a:tc>
                <a:extLst>
                  <a:ext uri="{0D108BD9-81ED-4DB2-BD59-A6C34878D82A}">
                    <a16:rowId xmlns:a16="http://schemas.microsoft.com/office/drawing/2014/main" val="721920321"/>
                  </a:ext>
                </a:extLst>
              </a:tr>
              <a:tr h="269570">
                <a:tc>
                  <a:txBody>
                    <a:bodyPr/>
                    <a:lstStyle/>
                    <a:p>
                      <a:r>
                        <a:rPr lang="nl-NL" sz="1000" b="1" kern="1200" dirty="0">
                          <a:solidFill>
                            <a:schemeClr val="dk1"/>
                          </a:solidFill>
                          <a:effectLst/>
                          <a:latin typeface="+mn-lt"/>
                          <a:ea typeface="+mn-ea"/>
                          <a:cs typeface="+mn-cs"/>
                        </a:rPr>
                        <a:t>Energietransport</a:t>
                      </a:r>
                      <a:r>
                        <a:rPr lang="nl-NL" sz="1000" kern="1200" dirty="0">
                          <a:solidFill>
                            <a:schemeClr val="dk1"/>
                          </a:solidFill>
                          <a:effectLst/>
                          <a:latin typeface="+mn-lt"/>
                          <a:ea typeface="+mn-ea"/>
                          <a:cs typeface="+mn-cs"/>
                        </a:rPr>
                        <a:t> </a:t>
                      </a:r>
                      <a:endParaRPr lang="nl-NL" sz="1000"/>
                    </a:p>
                  </a:txBody>
                  <a:tcPr/>
                </a:tc>
                <a:tc>
                  <a:txBody>
                    <a:bodyPr/>
                    <a:lstStyle/>
                    <a:p>
                      <a:r>
                        <a:rPr lang="nl-NL" sz="1000" kern="1200" dirty="0">
                          <a:solidFill>
                            <a:schemeClr val="dk1"/>
                          </a:solidFill>
                          <a:effectLst/>
                          <a:latin typeface="+mn-lt"/>
                          <a:ea typeface="+mn-ea"/>
                          <a:cs typeface="+mn-cs"/>
                        </a:rPr>
                        <a:t>De gewenste hoeveelheid energie op gewenste plaats en tijd.</a:t>
                      </a:r>
                    </a:p>
                  </a:txBody>
                  <a:tcPr/>
                </a:tc>
                <a:extLst>
                  <a:ext uri="{0D108BD9-81ED-4DB2-BD59-A6C34878D82A}">
                    <a16:rowId xmlns:a16="http://schemas.microsoft.com/office/drawing/2014/main" val="1081513168"/>
                  </a:ext>
                </a:extLst>
              </a:tr>
              <a:tr h="398815">
                <a:tc>
                  <a:txBody>
                    <a:bodyPr/>
                    <a:lstStyle/>
                    <a:p>
                      <a:r>
                        <a:rPr lang="nl-NL" sz="1000" b="1" kern="1200" dirty="0">
                          <a:solidFill>
                            <a:schemeClr val="dk1"/>
                          </a:solidFill>
                          <a:effectLst/>
                          <a:latin typeface="+mn-lt"/>
                          <a:ea typeface="+mn-ea"/>
                          <a:cs typeface="+mn-cs"/>
                        </a:rPr>
                        <a:t>Data </a:t>
                      </a:r>
                      <a:r>
                        <a:rPr lang="nl-NL" sz="1000" kern="1200" dirty="0">
                          <a:solidFill>
                            <a:schemeClr val="dk1"/>
                          </a:solidFill>
                          <a:effectLst/>
                          <a:latin typeface="+mn-lt"/>
                          <a:ea typeface="+mn-ea"/>
                          <a:cs typeface="+mn-cs"/>
                        </a:rPr>
                        <a:t>over energienet en -transport </a:t>
                      </a:r>
                      <a:endParaRPr lang="nl-NL" sz="1000"/>
                    </a:p>
                  </a:txBody>
                  <a:tcPr/>
                </a:tc>
                <a:tc>
                  <a:txBody>
                    <a:bodyPr/>
                    <a:lstStyle/>
                    <a:p>
                      <a:r>
                        <a:rPr lang="nl-NL" sz="1000" kern="1200" dirty="0">
                          <a:solidFill>
                            <a:schemeClr val="dk1"/>
                          </a:solidFill>
                          <a:effectLst/>
                          <a:latin typeface="+mn-lt"/>
                          <a:ea typeface="+mn-ea"/>
                          <a:cs typeface="+mn-cs"/>
                        </a:rPr>
                        <a:t>Beschikbare (open) data over het energienet en het – transport ten behoeve van afnemers die deze data in kunnen zetten bij vraagstukken en dienstverlening in het kader van de energietransitie.  </a:t>
                      </a:r>
                      <a:endParaRPr lang="nl-NL" sz="1000" kern="1200">
                        <a:solidFill>
                          <a:schemeClr val="dk1"/>
                        </a:solidFill>
                        <a:effectLst/>
                        <a:latin typeface="+mn-lt"/>
                        <a:ea typeface="+mn-ea"/>
                        <a:cs typeface="+mn-cs"/>
                      </a:endParaRPr>
                    </a:p>
                  </a:txBody>
                  <a:tcPr/>
                </a:tc>
                <a:extLst>
                  <a:ext uri="{0D108BD9-81ED-4DB2-BD59-A6C34878D82A}">
                    <a16:rowId xmlns:a16="http://schemas.microsoft.com/office/drawing/2014/main" val="3039226497"/>
                  </a:ext>
                </a:extLst>
              </a:tr>
            </a:tbl>
          </a:graphicData>
        </a:graphic>
      </p:graphicFrame>
      <p:pic>
        <p:nvPicPr>
          <p:cNvPr id="6" name="Afbeelding 5">
            <a:extLst>
              <a:ext uri="{FF2B5EF4-FFF2-40B4-BE49-F238E27FC236}">
                <a16:creationId xmlns:a16="http://schemas.microsoft.com/office/drawing/2014/main" id="{828F422E-3D9E-F7D1-4A37-CBBB7F54726E}"/>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46377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13</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dirty="0">
                <a:solidFill>
                  <a:srgbClr val="821E7D"/>
                </a:solidFill>
                <a:latin typeface="Microsoft JhengHei Light"/>
              </a:rPr>
              <a:t>Externe (primaire/</a:t>
            </a:r>
            <a:r>
              <a:rPr lang="nl-NL" sz="2100" dirty="0" err="1">
                <a:solidFill>
                  <a:srgbClr val="821E7D"/>
                </a:solidFill>
                <a:latin typeface="Microsoft JhengHei Light"/>
              </a:rPr>
              <a:t>core</a:t>
            </a:r>
            <a:r>
              <a:rPr lang="nl-NL" sz="2100" dirty="0">
                <a:solidFill>
                  <a:srgbClr val="821E7D"/>
                </a:solidFill>
                <a:latin typeface="Microsoft JhengHei Light"/>
              </a:rPr>
              <a:t>) </a:t>
            </a:r>
            <a:r>
              <a:rPr lang="nl-NL" sz="2100" dirty="0" err="1">
                <a:solidFill>
                  <a:srgbClr val="821E7D"/>
                </a:solidFill>
                <a:latin typeface="Microsoft JhengHei Light"/>
              </a:rPr>
              <a:t>waardestromen</a:t>
            </a:r>
            <a:r>
              <a:rPr lang="nl-NL" sz="2100" dirty="0">
                <a:solidFill>
                  <a:srgbClr val="821E7D"/>
                </a:solidFill>
                <a:latin typeface="Microsoft JhengHei Light"/>
              </a:rPr>
              <a:t> (2/3)</a:t>
            </a: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Waardestromen, Productgroepen en Belanghebbenden</a:t>
            </a:r>
            <a:endParaRPr lang="nl-NL" sz="1500" dirty="0">
              <a:solidFill>
                <a:srgbClr val="48AED0"/>
              </a:solidFill>
              <a:latin typeface="Microsoft JhengHei Light" panose="020B0304030504040204" pitchFamily="34" charset="-120"/>
              <a:ea typeface="Microsoft JhengHei Light" panose="020B0304030504040204" pitchFamily="34" charset="-120"/>
            </a:endParaRPr>
          </a:p>
        </p:txBody>
      </p:sp>
      <p:pic>
        <p:nvPicPr>
          <p:cNvPr id="9" name="Afbeelding 8">
            <a:extLst>
              <a:ext uri="{FF2B5EF4-FFF2-40B4-BE49-F238E27FC236}">
                <a16:creationId xmlns:a16="http://schemas.microsoft.com/office/drawing/2014/main" id="{010FB992-AD5C-FF09-C442-148A41353470}"/>
              </a:ext>
            </a:extLst>
          </p:cNvPr>
          <p:cNvPicPr>
            <a:picLocks noChangeAspect="1"/>
          </p:cNvPicPr>
          <p:nvPr/>
        </p:nvPicPr>
        <p:blipFill>
          <a:blip r:embed="rId3"/>
          <a:stretch>
            <a:fillRect/>
          </a:stretch>
        </p:blipFill>
        <p:spPr>
          <a:xfrm>
            <a:off x="7751731" y="102171"/>
            <a:ext cx="1316699" cy="359100"/>
          </a:xfrm>
          <a:prstGeom prst="rect">
            <a:avLst/>
          </a:prstGeom>
        </p:spPr>
      </p:pic>
      <p:sp>
        <p:nvSpPr>
          <p:cNvPr id="8" name="Vijfhoek 27">
            <a:extLst>
              <a:ext uri="{FF2B5EF4-FFF2-40B4-BE49-F238E27FC236}">
                <a16:creationId xmlns:a16="http://schemas.microsoft.com/office/drawing/2014/main" id="{FFCE36FA-E9C9-E7B7-4248-7ECD23CBF25E}"/>
              </a:ext>
            </a:extLst>
          </p:cNvPr>
          <p:cNvSpPr/>
          <p:nvPr/>
        </p:nvSpPr>
        <p:spPr>
          <a:xfrm>
            <a:off x="469802" y="4309068"/>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0" name="Vijfhoek 22">
            <a:extLst>
              <a:ext uri="{FF2B5EF4-FFF2-40B4-BE49-F238E27FC236}">
                <a16:creationId xmlns:a16="http://schemas.microsoft.com/office/drawing/2014/main" id="{C53209B4-B21B-D932-05B6-6E9EBD425510}"/>
              </a:ext>
            </a:extLst>
          </p:cNvPr>
          <p:cNvSpPr/>
          <p:nvPr/>
        </p:nvSpPr>
        <p:spPr>
          <a:xfrm>
            <a:off x="451754" y="1781950"/>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1" name="Vijfhoek 23">
            <a:extLst>
              <a:ext uri="{FF2B5EF4-FFF2-40B4-BE49-F238E27FC236}">
                <a16:creationId xmlns:a16="http://schemas.microsoft.com/office/drawing/2014/main" id="{CBFAB26E-E290-983E-CF1E-758EBE4DCBBB}"/>
              </a:ext>
            </a:extLst>
          </p:cNvPr>
          <p:cNvSpPr/>
          <p:nvPr/>
        </p:nvSpPr>
        <p:spPr>
          <a:xfrm>
            <a:off x="458973" y="2068359"/>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2" name="Vijfhoek 24">
            <a:extLst>
              <a:ext uri="{FF2B5EF4-FFF2-40B4-BE49-F238E27FC236}">
                <a16:creationId xmlns:a16="http://schemas.microsoft.com/office/drawing/2014/main" id="{AF1D28E8-E977-9F2D-708F-8468C66526B0}"/>
              </a:ext>
            </a:extLst>
          </p:cNvPr>
          <p:cNvSpPr/>
          <p:nvPr/>
        </p:nvSpPr>
        <p:spPr>
          <a:xfrm>
            <a:off x="457770" y="2354769"/>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3" name="Vijfhoek 25">
            <a:extLst>
              <a:ext uri="{FF2B5EF4-FFF2-40B4-BE49-F238E27FC236}">
                <a16:creationId xmlns:a16="http://schemas.microsoft.com/office/drawing/2014/main" id="{C24EA364-ED77-A1D0-3570-12DF6055D6ED}"/>
              </a:ext>
            </a:extLst>
          </p:cNvPr>
          <p:cNvSpPr/>
          <p:nvPr/>
        </p:nvSpPr>
        <p:spPr>
          <a:xfrm>
            <a:off x="464990" y="2631810"/>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4" name="Vijfhoek 26">
            <a:extLst>
              <a:ext uri="{FF2B5EF4-FFF2-40B4-BE49-F238E27FC236}">
                <a16:creationId xmlns:a16="http://schemas.microsoft.com/office/drawing/2014/main" id="{FE810BA8-236B-ECBA-35DA-B8F55263EAFA}"/>
              </a:ext>
            </a:extLst>
          </p:cNvPr>
          <p:cNvSpPr/>
          <p:nvPr/>
        </p:nvSpPr>
        <p:spPr>
          <a:xfrm>
            <a:off x="463787" y="3181944"/>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5" name="Vijfhoek 27">
            <a:extLst>
              <a:ext uri="{FF2B5EF4-FFF2-40B4-BE49-F238E27FC236}">
                <a16:creationId xmlns:a16="http://schemas.microsoft.com/office/drawing/2014/main" id="{B7C99A2F-A1B5-32E0-EC53-1F748426F357}"/>
              </a:ext>
            </a:extLst>
          </p:cNvPr>
          <p:cNvSpPr/>
          <p:nvPr/>
        </p:nvSpPr>
        <p:spPr>
          <a:xfrm>
            <a:off x="471005" y="3460372"/>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6" name="Vijfhoek 28">
            <a:extLst>
              <a:ext uri="{FF2B5EF4-FFF2-40B4-BE49-F238E27FC236}">
                <a16:creationId xmlns:a16="http://schemas.microsoft.com/office/drawing/2014/main" id="{FCFEB2D7-8AA0-352E-4494-F94FA2618464}"/>
              </a:ext>
            </a:extLst>
          </p:cNvPr>
          <p:cNvSpPr/>
          <p:nvPr/>
        </p:nvSpPr>
        <p:spPr>
          <a:xfrm>
            <a:off x="469802" y="3747735"/>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7" name="Vijfhoek 29">
            <a:extLst>
              <a:ext uri="{FF2B5EF4-FFF2-40B4-BE49-F238E27FC236}">
                <a16:creationId xmlns:a16="http://schemas.microsoft.com/office/drawing/2014/main" id="{D87723A4-7DF8-B11C-C623-29ECFD4BAA18}"/>
              </a:ext>
            </a:extLst>
          </p:cNvPr>
          <p:cNvSpPr/>
          <p:nvPr/>
        </p:nvSpPr>
        <p:spPr>
          <a:xfrm>
            <a:off x="452957" y="1500225"/>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18" name="Tijdelijke aanduiding voor verticale tekst 1">
            <a:extLst>
              <a:ext uri="{FF2B5EF4-FFF2-40B4-BE49-F238E27FC236}">
                <a16:creationId xmlns:a16="http://schemas.microsoft.com/office/drawing/2014/main" id="{45BC101C-1082-E950-A623-5318D6BAA6CA}"/>
              </a:ext>
            </a:extLst>
          </p:cNvPr>
          <p:cNvSpPr txBox="1">
            <a:spLocks/>
          </p:cNvSpPr>
          <p:nvPr/>
        </p:nvSpPr>
        <p:spPr>
          <a:xfrm>
            <a:off x="4284288" y="974808"/>
            <a:ext cx="3231299"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dirty="0">
                <a:solidFill>
                  <a:srgbClr val="4D4D4D"/>
                </a:solidFill>
                <a:latin typeface="Arial"/>
                <a:cs typeface="Arial"/>
              </a:rPr>
              <a:t>Productgroep</a:t>
            </a:r>
            <a:endParaRPr lang="nl-NL" sz="1000" b="1" dirty="0">
              <a:solidFill>
                <a:srgbClr val="4D4D4D"/>
              </a:solidFill>
            </a:endParaRP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Aansluiting</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Reconstructie energienet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Toekomstbestendig energienet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Betrouwbaar energienet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Betrouwbaar energienet</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Transportcapaciteit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Energietransport</a:t>
            </a: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err="1">
                <a:solidFill>
                  <a:srgbClr val="4D4D4D"/>
                </a:solidFill>
                <a:latin typeface="Arial"/>
                <a:cs typeface="Arial"/>
              </a:rPr>
              <a:t>Energietoegewijzing</a:t>
            </a:r>
            <a:endParaRPr lang="nl-NL" sz="1000" dirty="0">
              <a:solidFill>
                <a:srgbClr val="4D4D4D"/>
              </a:solidFill>
              <a:latin typeface="Arial"/>
              <a:cs typeface="Arial"/>
            </a:endParaRP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Netbeheer dataproduct </a:t>
            </a:r>
          </a:p>
        </p:txBody>
      </p:sp>
      <p:sp>
        <p:nvSpPr>
          <p:cNvPr id="19" name="Tijdelijke aanduiding voor verticale tekst 1">
            <a:extLst>
              <a:ext uri="{FF2B5EF4-FFF2-40B4-BE49-F238E27FC236}">
                <a16:creationId xmlns:a16="http://schemas.microsoft.com/office/drawing/2014/main" id="{352DB2DA-2B26-A00D-835B-FD63AB1CFED0}"/>
              </a:ext>
            </a:extLst>
          </p:cNvPr>
          <p:cNvSpPr txBox="1">
            <a:spLocks/>
          </p:cNvSpPr>
          <p:nvPr/>
        </p:nvSpPr>
        <p:spPr>
          <a:xfrm>
            <a:off x="754843" y="974808"/>
            <a:ext cx="3245198" cy="3428160"/>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dirty="0">
                <a:solidFill>
                  <a:srgbClr val="4D4D4D"/>
                </a:solidFill>
              </a:rPr>
              <a:t>Waardestroom</a:t>
            </a:r>
          </a:p>
          <a:p>
            <a:pPr marL="0" indent="0" defTabSz="539354">
              <a:lnSpc>
                <a:spcPct val="100000"/>
              </a:lnSpc>
              <a:spcBef>
                <a:spcPts val="800"/>
              </a:spcBef>
              <a:spcAft>
                <a:spcPts val="200"/>
              </a:spcAft>
              <a:buClr>
                <a:srgbClr val="4D4D4D"/>
              </a:buClr>
              <a:buNone/>
              <a:defRPr/>
            </a:pPr>
            <a:endParaRPr lang="nl-NL" sz="1000" b="1"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rPr>
              <a:t>Aanleggen en wijzigen van aansluitingen</a:t>
            </a:r>
          </a:p>
          <a:p>
            <a:pPr marL="0" indent="0" defTabSz="539354">
              <a:lnSpc>
                <a:spcPct val="100000"/>
              </a:lnSpc>
              <a:spcBef>
                <a:spcPts val="800"/>
              </a:spcBef>
              <a:spcAft>
                <a:spcPts val="200"/>
              </a:spcAft>
              <a:buClr>
                <a:srgbClr val="4D4D4D"/>
              </a:buClr>
              <a:buNone/>
              <a:defRPr/>
            </a:pPr>
            <a:r>
              <a:rPr lang="nl-NL" sz="1000" dirty="0">
                <a:solidFill>
                  <a:srgbClr val="4D4D4D"/>
                </a:solidFill>
              </a:rPr>
              <a:t>Reconstrueren van energienetten</a:t>
            </a:r>
          </a:p>
          <a:p>
            <a:pPr marL="0" indent="0" defTabSz="539354">
              <a:lnSpc>
                <a:spcPct val="100000"/>
              </a:lnSpc>
              <a:spcBef>
                <a:spcPts val="800"/>
              </a:spcBef>
              <a:spcAft>
                <a:spcPts val="200"/>
              </a:spcAft>
              <a:buClr>
                <a:srgbClr val="4D4D4D"/>
              </a:buClr>
              <a:buNone/>
              <a:defRPr/>
            </a:pPr>
            <a:r>
              <a:rPr lang="nl-NL" sz="1000" dirty="0" err="1">
                <a:solidFill>
                  <a:srgbClr val="4D4D4D"/>
                </a:solidFill>
              </a:rPr>
              <a:t>Netgedreven</a:t>
            </a:r>
            <a:r>
              <a:rPr lang="nl-NL" sz="1000" dirty="0">
                <a:solidFill>
                  <a:srgbClr val="4D4D4D"/>
                </a:solidFill>
              </a:rPr>
              <a:t> aanpassen van energienetten</a:t>
            </a:r>
          </a:p>
          <a:p>
            <a:pPr marL="0" indent="0" defTabSz="539354">
              <a:lnSpc>
                <a:spcPct val="100000"/>
              </a:lnSpc>
              <a:spcBef>
                <a:spcPts val="800"/>
              </a:spcBef>
              <a:spcAft>
                <a:spcPts val="200"/>
              </a:spcAft>
              <a:buClr>
                <a:srgbClr val="4D4D4D"/>
              </a:buClr>
              <a:buNone/>
              <a:defRPr/>
            </a:pPr>
            <a:r>
              <a:rPr lang="nl-NL" sz="1000" dirty="0" err="1">
                <a:solidFill>
                  <a:srgbClr val="4D4D4D"/>
                </a:solidFill>
              </a:rPr>
              <a:t>Instandhouden</a:t>
            </a:r>
            <a:r>
              <a:rPr lang="nl-NL" sz="1000" dirty="0">
                <a:solidFill>
                  <a:srgbClr val="4D4D4D"/>
                </a:solidFill>
              </a:rPr>
              <a:t> van energienetten (onderhoud)</a:t>
            </a:r>
          </a:p>
          <a:p>
            <a:pPr marL="0" indent="0" defTabSz="539354">
              <a:lnSpc>
                <a:spcPct val="100000"/>
              </a:lnSpc>
              <a:spcBef>
                <a:spcPts val="800"/>
              </a:spcBef>
              <a:spcAft>
                <a:spcPts val="200"/>
              </a:spcAft>
              <a:buClr>
                <a:srgbClr val="4D4D4D"/>
              </a:buClr>
              <a:buNone/>
              <a:defRPr/>
            </a:pPr>
            <a:r>
              <a:rPr lang="nl-NL" sz="1000" dirty="0" err="1">
                <a:solidFill>
                  <a:srgbClr val="4D4D4D"/>
                </a:solidFill>
              </a:rPr>
              <a:t>Instandhouden</a:t>
            </a:r>
            <a:r>
              <a:rPr lang="nl-NL" sz="1000" dirty="0">
                <a:solidFill>
                  <a:srgbClr val="4D4D4D"/>
                </a:solidFill>
              </a:rPr>
              <a:t> van energienetten (storingsherstel)</a:t>
            </a:r>
          </a:p>
          <a:p>
            <a:pPr marL="0" indent="0" defTabSz="539354">
              <a:lnSpc>
                <a:spcPct val="100000"/>
              </a:lnSpc>
              <a:spcBef>
                <a:spcPts val="800"/>
              </a:spcBef>
              <a:spcAft>
                <a:spcPts val="200"/>
              </a:spcAft>
              <a:buClr>
                <a:srgbClr val="4D4D4D"/>
              </a:buClr>
              <a:buNone/>
              <a:defRPr/>
            </a:pP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Afstemmen gewenste en beschikbare transportcapaciteit</a:t>
            </a: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Transporteren van energie</a:t>
            </a:r>
          </a:p>
          <a:p>
            <a:pPr marL="0" indent="0" defTabSz="539354">
              <a:lnSpc>
                <a:spcPct val="100000"/>
              </a:lnSpc>
              <a:spcBef>
                <a:spcPts val="800"/>
              </a:spcBef>
              <a:spcAft>
                <a:spcPts val="200"/>
              </a:spcAft>
              <a:buClr>
                <a:srgbClr val="4D4D4D"/>
              </a:buClr>
              <a:buNone/>
              <a:defRPr/>
            </a:pPr>
            <a:r>
              <a:rPr lang="nl-NL" sz="1000" dirty="0">
                <a:solidFill>
                  <a:srgbClr val="4D4D4D"/>
                </a:solidFill>
              </a:rPr>
              <a:t>Toewijzen van energie-uitwisseling</a:t>
            </a:r>
          </a:p>
          <a:p>
            <a:pPr marL="0" indent="0" defTabSz="539354">
              <a:lnSpc>
                <a:spcPct val="100000"/>
              </a:lnSpc>
              <a:spcBef>
                <a:spcPts val="800"/>
              </a:spcBef>
              <a:spcAft>
                <a:spcPts val="200"/>
              </a:spcAft>
              <a:buClr>
                <a:srgbClr val="4D4D4D"/>
              </a:buClr>
              <a:buNone/>
              <a:defRPr/>
            </a:pP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rPr>
              <a:t>Beschikbaar stellen van netbeheerdata</a:t>
            </a:r>
          </a:p>
        </p:txBody>
      </p:sp>
      <p:sp>
        <p:nvSpPr>
          <p:cNvPr id="20" name="Tijdelijke aanduiding voor verticale tekst 1">
            <a:extLst>
              <a:ext uri="{FF2B5EF4-FFF2-40B4-BE49-F238E27FC236}">
                <a16:creationId xmlns:a16="http://schemas.microsoft.com/office/drawing/2014/main" id="{190DDDF7-69B5-CAF1-FED2-DFE186D03FD0}"/>
              </a:ext>
            </a:extLst>
          </p:cNvPr>
          <p:cNvSpPr txBox="1">
            <a:spLocks/>
          </p:cNvSpPr>
          <p:nvPr/>
        </p:nvSpPr>
        <p:spPr>
          <a:xfrm>
            <a:off x="6536531" y="974808"/>
            <a:ext cx="2508748" cy="3423514"/>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dirty="0">
                <a:solidFill>
                  <a:srgbClr val="4D4D4D"/>
                </a:solidFill>
                <a:latin typeface="Arial"/>
                <a:cs typeface="Arial"/>
              </a:rPr>
              <a:t>Belanghebbende</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Klant</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Netgebruiker</a:t>
            </a: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Beheerder infrastructuur/ondergrond</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Netwerkeigenaar (namens maatschappij)</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Netwerkeigenaar (namens maatschappij)</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Netgebruiker</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Maatschappij</a:t>
            </a:r>
          </a:p>
          <a:p>
            <a:pPr marL="0" indent="0" defTabSz="539354">
              <a:lnSpc>
                <a:spcPct val="100000"/>
              </a:lnSpc>
              <a:spcBef>
                <a:spcPts val="800"/>
              </a:spcBef>
              <a:spcAft>
                <a:spcPts val="200"/>
              </a:spcAft>
              <a:buNone/>
              <a:defRPr/>
            </a:pPr>
            <a:r>
              <a:rPr lang="nl-NL" sz="1000" dirty="0">
                <a:solidFill>
                  <a:srgbClr val="4D4D4D"/>
                </a:solidFill>
                <a:latin typeface="Arial"/>
                <a:cs typeface="Arial"/>
              </a:rPr>
              <a:t>Netgebruiker</a:t>
            </a:r>
            <a:endParaRPr lang="nl-NL" sz="1000" dirty="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Netgebruiker</a:t>
            </a: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Marktpartij</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dirty="0">
                <a:solidFill>
                  <a:srgbClr val="4D4D4D"/>
                </a:solidFill>
                <a:latin typeface="Arial"/>
                <a:cs typeface="Arial"/>
              </a:rPr>
              <a:t>Data-afnemer</a:t>
            </a:r>
          </a:p>
        </p:txBody>
      </p:sp>
      <p:sp>
        <p:nvSpPr>
          <p:cNvPr id="21" name="Afgeronde rechthoek 33">
            <a:extLst>
              <a:ext uri="{FF2B5EF4-FFF2-40B4-BE49-F238E27FC236}">
                <a16:creationId xmlns:a16="http://schemas.microsoft.com/office/drawing/2014/main" id="{E9104237-FEC1-9F37-BCCD-563E94CD5588}"/>
              </a:ext>
            </a:extLst>
          </p:cNvPr>
          <p:cNvSpPr/>
          <p:nvPr/>
        </p:nvSpPr>
        <p:spPr>
          <a:xfrm>
            <a:off x="111360" y="1514905"/>
            <a:ext cx="288000" cy="181579"/>
          </a:xfrm>
          <a:prstGeom prst="roundRect">
            <a:avLst/>
          </a:prstGeom>
          <a:solidFill>
            <a:srgbClr val="FFD100"/>
          </a:solidFill>
          <a:ln w="12700" cap="flat" cmpd="sng" algn="ctr">
            <a:noFill/>
            <a:prstDash val="solid"/>
            <a:miter lim="800000"/>
          </a:ln>
          <a:effectLst/>
        </p:spPr>
        <p:txBody>
          <a:bodyPr lIns="0" rIns="0" rtlCol="0" anchor="ctr"/>
          <a:lstStyle/>
          <a:p>
            <a:pPr algn="ctr">
              <a:defRPr/>
            </a:pPr>
            <a:r>
              <a:rPr lang="nl-NL" sz="975" kern="0" dirty="0">
                <a:latin typeface="Calibri Light"/>
              </a:rPr>
              <a:t>C.A.</a:t>
            </a:r>
          </a:p>
        </p:txBody>
      </p:sp>
      <p:sp>
        <p:nvSpPr>
          <p:cNvPr id="22" name="Afgeronde rechthoek 34">
            <a:extLst>
              <a:ext uri="{FF2B5EF4-FFF2-40B4-BE49-F238E27FC236}">
                <a16:creationId xmlns:a16="http://schemas.microsoft.com/office/drawing/2014/main" id="{F3529FE3-6C54-7326-AD96-C1837636732F}"/>
              </a:ext>
            </a:extLst>
          </p:cNvPr>
          <p:cNvSpPr/>
          <p:nvPr/>
        </p:nvSpPr>
        <p:spPr>
          <a:xfrm>
            <a:off x="109589" y="2082791"/>
            <a:ext cx="288000" cy="181579"/>
          </a:xfrm>
          <a:prstGeom prst="roundRect">
            <a:avLst/>
          </a:prstGeom>
          <a:solidFill>
            <a:srgbClr val="A50021"/>
          </a:solidFill>
          <a:ln w="12700" cap="flat" cmpd="sng" algn="ctr">
            <a:noFill/>
            <a:prstDash val="solid"/>
            <a:miter lim="800000"/>
          </a:ln>
          <a:effectLst/>
        </p:spPr>
        <p:txBody>
          <a:bodyPr lIns="0" rIns="0" rtlCol="0" anchor="ctr"/>
          <a:lstStyle/>
          <a:p>
            <a:pPr algn="ctr">
              <a:defRPr/>
            </a:pPr>
            <a:r>
              <a:rPr lang="nl-NL" sz="975" kern="0" dirty="0">
                <a:solidFill>
                  <a:prstClr val="white"/>
                </a:solidFill>
                <a:latin typeface="Calibri Light"/>
              </a:rPr>
              <a:t>C.C.</a:t>
            </a:r>
          </a:p>
        </p:txBody>
      </p:sp>
      <p:sp>
        <p:nvSpPr>
          <p:cNvPr id="44" name="Afgeronde rechthoek 35">
            <a:extLst>
              <a:ext uri="{FF2B5EF4-FFF2-40B4-BE49-F238E27FC236}">
                <a16:creationId xmlns:a16="http://schemas.microsoft.com/office/drawing/2014/main" id="{6A12E46A-AB30-F04F-9F21-6D13074A03F5}"/>
              </a:ext>
            </a:extLst>
          </p:cNvPr>
          <p:cNvSpPr/>
          <p:nvPr/>
        </p:nvSpPr>
        <p:spPr>
          <a:xfrm>
            <a:off x="114326" y="2373691"/>
            <a:ext cx="288000"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dirty="0">
                <a:solidFill>
                  <a:prstClr val="white"/>
                </a:solidFill>
                <a:latin typeface="Calibri Light"/>
              </a:rPr>
              <a:t>C.D1.</a:t>
            </a:r>
          </a:p>
        </p:txBody>
      </p:sp>
      <p:sp>
        <p:nvSpPr>
          <p:cNvPr id="45" name="Afgeronde rechthoek 36">
            <a:extLst>
              <a:ext uri="{FF2B5EF4-FFF2-40B4-BE49-F238E27FC236}">
                <a16:creationId xmlns:a16="http://schemas.microsoft.com/office/drawing/2014/main" id="{B446EF46-6514-65A5-CA2D-178B450B036E}"/>
              </a:ext>
            </a:extLst>
          </p:cNvPr>
          <p:cNvSpPr/>
          <p:nvPr/>
        </p:nvSpPr>
        <p:spPr>
          <a:xfrm>
            <a:off x="109589" y="1805385"/>
            <a:ext cx="288000" cy="181579"/>
          </a:xfrm>
          <a:prstGeom prst="roundRect">
            <a:avLst/>
          </a:prstGeom>
          <a:solidFill>
            <a:srgbClr val="FF9900"/>
          </a:solidFill>
          <a:ln w="12700" cap="flat" cmpd="sng" algn="ctr">
            <a:noFill/>
            <a:prstDash val="solid"/>
            <a:miter lim="800000"/>
          </a:ln>
          <a:effectLst/>
        </p:spPr>
        <p:txBody>
          <a:bodyPr lIns="0" rIns="0" rtlCol="0" anchor="ctr"/>
          <a:lstStyle/>
          <a:p>
            <a:pPr algn="ctr">
              <a:defRPr/>
            </a:pPr>
            <a:r>
              <a:rPr lang="nl-NL" sz="975" kern="0" dirty="0">
                <a:solidFill>
                  <a:prstClr val="white"/>
                </a:solidFill>
                <a:latin typeface="Calibri Light"/>
              </a:rPr>
              <a:t>C.B.</a:t>
            </a:r>
          </a:p>
        </p:txBody>
      </p:sp>
      <p:sp>
        <p:nvSpPr>
          <p:cNvPr id="46" name="Afgeronde rechthoek 37">
            <a:extLst>
              <a:ext uri="{FF2B5EF4-FFF2-40B4-BE49-F238E27FC236}">
                <a16:creationId xmlns:a16="http://schemas.microsoft.com/office/drawing/2014/main" id="{CC739B57-3A80-21D3-E5BE-E1ADB1DF9F46}"/>
              </a:ext>
            </a:extLst>
          </p:cNvPr>
          <p:cNvSpPr/>
          <p:nvPr/>
        </p:nvSpPr>
        <p:spPr>
          <a:xfrm>
            <a:off x="114326" y="3202796"/>
            <a:ext cx="288000" cy="181579"/>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r>
              <a:rPr lang="nl-NL" sz="975" kern="0" dirty="0">
                <a:solidFill>
                  <a:prstClr val="white"/>
                </a:solidFill>
                <a:latin typeface="Calibri Light"/>
              </a:rPr>
              <a:t>C.E.</a:t>
            </a:r>
          </a:p>
        </p:txBody>
      </p:sp>
      <p:sp>
        <p:nvSpPr>
          <p:cNvPr id="47" name="Afgeronde rechthoek 38">
            <a:extLst>
              <a:ext uri="{FF2B5EF4-FFF2-40B4-BE49-F238E27FC236}">
                <a16:creationId xmlns:a16="http://schemas.microsoft.com/office/drawing/2014/main" id="{4EE63A9B-78B2-51AD-F606-D750DBFE4CD6}"/>
              </a:ext>
            </a:extLst>
          </p:cNvPr>
          <p:cNvSpPr/>
          <p:nvPr/>
        </p:nvSpPr>
        <p:spPr>
          <a:xfrm>
            <a:off x="114326" y="3477582"/>
            <a:ext cx="288000" cy="181579"/>
          </a:xfrm>
          <a:prstGeom prst="roundRect">
            <a:avLst/>
          </a:prstGeom>
          <a:solidFill>
            <a:schemeClr val="accent2"/>
          </a:solidFill>
          <a:ln w="12700" cap="flat" cmpd="sng" algn="ctr">
            <a:noFill/>
            <a:prstDash val="solid"/>
            <a:miter lim="800000"/>
          </a:ln>
          <a:effectLst/>
        </p:spPr>
        <p:txBody>
          <a:bodyPr lIns="0" rIns="0" rtlCol="0" anchor="ctr"/>
          <a:lstStyle/>
          <a:p>
            <a:pPr algn="ctr">
              <a:defRPr/>
            </a:pPr>
            <a:r>
              <a:rPr lang="nl-NL" sz="975" kern="0" dirty="0">
                <a:solidFill>
                  <a:prstClr val="white"/>
                </a:solidFill>
                <a:latin typeface="Calibri Light"/>
              </a:rPr>
              <a:t>C.F.</a:t>
            </a:r>
          </a:p>
        </p:txBody>
      </p:sp>
      <p:sp>
        <p:nvSpPr>
          <p:cNvPr id="48" name="Afgeronde rechthoek 39">
            <a:extLst>
              <a:ext uri="{FF2B5EF4-FFF2-40B4-BE49-F238E27FC236}">
                <a16:creationId xmlns:a16="http://schemas.microsoft.com/office/drawing/2014/main" id="{1C4DCC33-0756-A8D4-2F7B-8E2C7794E47A}"/>
              </a:ext>
            </a:extLst>
          </p:cNvPr>
          <p:cNvSpPr/>
          <p:nvPr/>
        </p:nvSpPr>
        <p:spPr>
          <a:xfrm>
            <a:off x="114326" y="3759674"/>
            <a:ext cx="288000" cy="181579"/>
          </a:xfrm>
          <a:prstGeom prst="roundRect">
            <a:avLst/>
          </a:prstGeom>
          <a:solidFill>
            <a:srgbClr val="B2CF39"/>
          </a:solidFill>
          <a:ln w="12700" cap="flat" cmpd="sng" algn="ctr">
            <a:noFill/>
            <a:prstDash val="solid"/>
            <a:miter lim="800000"/>
          </a:ln>
          <a:effectLst/>
        </p:spPr>
        <p:txBody>
          <a:bodyPr lIns="0" rIns="0" rtlCol="0" anchor="ctr"/>
          <a:lstStyle/>
          <a:p>
            <a:pPr algn="ctr">
              <a:defRPr/>
            </a:pPr>
            <a:r>
              <a:rPr lang="nl-NL" sz="975" kern="0" dirty="0">
                <a:solidFill>
                  <a:prstClr val="white"/>
                </a:solidFill>
                <a:latin typeface="Calibri Light"/>
              </a:rPr>
              <a:t>C.G.</a:t>
            </a:r>
          </a:p>
        </p:txBody>
      </p:sp>
      <p:sp>
        <p:nvSpPr>
          <p:cNvPr id="49" name="Afgeronde rechthoek 40">
            <a:extLst>
              <a:ext uri="{FF2B5EF4-FFF2-40B4-BE49-F238E27FC236}">
                <a16:creationId xmlns:a16="http://schemas.microsoft.com/office/drawing/2014/main" id="{CD93A07F-4E4D-32BE-A814-66B4781AC3F3}"/>
              </a:ext>
            </a:extLst>
          </p:cNvPr>
          <p:cNvSpPr/>
          <p:nvPr/>
        </p:nvSpPr>
        <p:spPr>
          <a:xfrm>
            <a:off x="114326" y="4322935"/>
            <a:ext cx="288000" cy="181579"/>
          </a:xfrm>
          <a:prstGeom prst="roundRect">
            <a:avLst/>
          </a:prstGeom>
          <a:solidFill>
            <a:srgbClr val="00B050"/>
          </a:solidFill>
          <a:ln w="12700" cap="flat" cmpd="sng" algn="ctr">
            <a:noFill/>
            <a:prstDash val="solid"/>
            <a:miter lim="800000"/>
          </a:ln>
          <a:effectLst/>
        </p:spPr>
        <p:txBody>
          <a:bodyPr lIns="0" rIns="0" rtlCol="0" anchor="ctr"/>
          <a:lstStyle/>
          <a:p>
            <a:pPr algn="ctr">
              <a:defRPr/>
            </a:pPr>
            <a:r>
              <a:rPr lang="nl-NL" sz="975" kern="0" dirty="0">
                <a:solidFill>
                  <a:prstClr val="white"/>
                </a:solidFill>
                <a:latin typeface="Calibri Light"/>
              </a:rPr>
              <a:t>C.H.</a:t>
            </a:r>
          </a:p>
        </p:txBody>
      </p:sp>
      <p:sp>
        <p:nvSpPr>
          <p:cNvPr id="50" name="Afgeronde rechthoek 35">
            <a:extLst>
              <a:ext uri="{FF2B5EF4-FFF2-40B4-BE49-F238E27FC236}">
                <a16:creationId xmlns:a16="http://schemas.microsoft.com/office/drawing/2014/main" id="{3C09A359-CC7A-2D3A-1916-642BC5E43B7D}"/>
              </a:ext>
            </a:extLst>
          </p:cNvPr>
          <p:cNvSpPr/>
          <p:nvPr/>
        </p:nvSpPr>
        <p:spPr>
          <a:xfrm>
            <a:off x="109589" y="2647449"/>
            <a:ext cx="288000"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dirty="0">
                <a:solidFill>
                  <a:prstClr val="white"/>
                </a:solidFill>
                <a:latin typeface="Calibri Light"/>
              </a:rPr>
              <a:t>C.D2.</a:t>
            </a:r>
          </a:p>
        </p:txBody>
      </p:sp>
      <p:sp>
        <p:nvSpPr>
          <p:cNvPr id="51" name="Tekstvak 50">
            <a:extLst>
              <a:ext uri="{FF2B5EF4-FFF2-40B4-BE49-F238E27FC236}">
                <a16:creationId xmlns:a16="http://schemas.microsoft.com/office/drawing/2014/main" id="{EE5BD7AE-6A0C-92EA-4FAE-4084F17B4B8B}"/>
              </a:ext>
            </a:extLst>
          </p:cNvPr>
          <p:cNvSpPr txBox="1"/>
          <p:nvPr/>
        </p:nvSpPr>
        <p:spPr>
          <a:xfrm>
            <a:off x="91626" y="1248270"/>
            <a:ext cx="8856000" cy="159462"/>
          </a:xfrm>
          <a:prstGeom prst="rect">
            <a:avLst/>
          </a:prstGeom>
          <a:solidFill>
            <a:schemeClr val="bg1">
              <a:lumMod val="95000"/>
            </a:schemeClr>
          </a:solidFill>
        </p:spPr>
        <p:txBody>
          <a:bodyPr wrap="square" lIns="36000" tIns="18000" rIns="36000" bIns="18000" rtlCol="0">
            <a:spAutoFit/>
          </a:bodyPr>
          <a:lstStyle/>
          <a:p>
            <a:r>
              <a:rPr lang="nl-NL" sz="800" i="1"/>
              <a:t>Transportgereed energienet</a:t>
            </a:r>
          </a:p>
        </p:txBody>
      </p:sp>
      <p:sp>
        <p:nvSpPr>
          <p:cNvPr id="52" name="Tekstvak 51">
            <a:extLst>
              <a:ext uri="{FF2B5EF4-FFF2-40B4-BE49-F238E27FC236}">
                <a16:creationId xmlns:a16="http://schemas.microsoft.com/office/drawing/2014/main" id="{60060B12-6BA4-F880-8F53-8299F5ACECD4}"/>
              </a:ext>
            </a:extLst>
          </p:cNvPr>
          <p:cNvSpPr txBox="1"/>
          <p:nvPr/>
        </p:nvSpPr>
        <p:spPr>
          <a:xfrm>
            <a:off x="91626" y="2935146"/>
            <a:ext cx="8856000" cy="159462"/>
          </a:xfrm>
          <a:prstGeom prst="rect">
            <a:avLst/>
          </a:prstGeom>
          <a:solidFill>
            <a:schemeClr val="bg1">
              <a:lumMod val="95000"/>
            </a:schemeClr>
          </a:solidFill>
        </p:spPr>
        <p:txBody>
          <a:bodyPr wrap="square" lIns="36000" tIns="18000" rIns="36000" bIns="18000" rtlCol="0">
            <a:spAutoFit/>
          </a:bodyPr>
          <a:lstStyle/>
          <a:p>
            <a:r>
              <a:rPr lang="nl-NL" sz="800" i="1"/>
              <a:t>Energietransport</a:t>
            </a:r>
          </a:p>
        </p:txBody>
      </p:sp>
      <p:sp>
        <p:nvSpPr>
          <p:cNvPr id="53" name="Tekstvak 52">
            <a:extLst>
              <a:ext uri="{FF2B5EF4-FFF2-40B4-BE49-F238E27FC236}">
                <a16:creationId xmlns:a16="http://schemas.microsoft.com/office/drawing/2014/main" id="{8CFDECEC-9597-B832-19A8-F81D0CA273FE}"/>
              </a:ext>
            </a:extLst>
          </p:cNvPr>
          <p:cNvSpPr txBox="1"/>
          <p:nvPr/>
        </p:nvSpPr>
        <p:spPr>
          <a:xfrm>
            <a:off x="109589" y="4056508"/>
            <a:ext cx="8856000" cy="159462"/>
          </a:xfrm>
          <a:prstGeom prst="rect">
            <a:avLst/>
          </a:prstGeom>
          <a:solidFill>
            <a:schemeClr val="bg1">
              <a:lumMod val="95000"/>
            </a:schemeClr>
          </a:solidFill>
        </p:spPr>
        <p:txBody>
          <a:bodyPr wrap="square" lIns="36000" tIns="18000" rIns="36000" bIns="18000" rtlCol="0">
            <a:spAutoFit/>
          </a:bodyPr>
          <a:lstStyle/>
          <a:p>
            <a:r>
              <a:rPr lang="nl-NL" sz="800" i="1"/>
              <a:t>Data over energienet en -transport</a:t>
            </a:r>
          </a:p>
        </p:txBody>
      </p:sp>
    </p:spTree>
    <p:extLst>
      <p:ext uri="{BB962C8B-B14F-4D97-AF65-F5344CB8AC3E}">
        <p14:creationId xmlns:p14="http://schemas.microsoft.com/office/powerpoint/2010/main" val="409814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14</a:t>
            </a:fld>
            <a:endParaRPr lang="en-GB" sz="750" b="0">
              <a:solidFill>
                <a:srgbClr val="625D62">
                  <a:tint val="75000"/>
                </a:srgbClr>
              </a:solidFill>
              <a:latin typeface="Arial"/>
            </a:endParaRPr>
          </a:p>
        </p:txBody>
      </p: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dirty="0">
                <a:solidFill>
                  <a:srgbClr val="821E7D"/>
                </a:solidFill>
                <a:latin typeface="Microsoft JhengHei Light"/>
              </a:rPr>
              <a:t>Externe (primaire/</a:t>
            </a:r>
            <a:r>
              <a:rPr lang="nl-NL" sz="2100" b="0" dirty="0" err="1">
                <a:solidFill>
                  <a:srgbClr val="821E7D"/>
                </a:solidFill>
                <a:latin typeface="Microsoft JhengHei Light"/>
              </a:rPr>
              <a:t>core</a:t>
            </a:r>
            <a:r>
              <a:rPr lang="nl-NL" sz="2100" b="0" dirty="0">
                <a:solidFill>
                  <a:srgbClr val="821E7D"/>
                </a:solidFill>
                <a:latin typeface="Microsoft JhengHei Light"/>
              </a:rPr>
              <a:t>) </a:t>
            </a:r>
            <a:r>
              <a:rPr lang="nl-NL" sz="2100" b="0" dirty="0" err="1">
                <a:solidFill>
                  <a:srgbClr val="821E7D"/>
                </a:solidFill>
                <a:latin typeface="Microsoft JhengHei Light"/>
              </a:rPr>
              <a:t>waardestromen</a:t>
            </a:r>
            <a:r>
              <a:rPr lang="nl-NL" sz="2100" b="0" dirty="0">
                <a:solidFill>
                  <a:srgbClr val="821E7D"/>
                </a:solidFill>
                <a:latin typeface="Microsoft JhengHei Light"/>
              </a:rPr>
              <a:t> (3/3)</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samenhang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pic>
        <p:nvPicPr>
          <p:cNvPr id="4" name="Afbeelding 3">
            <a:extLst>
              <a:ext uri="{FF2B5EF4-FFF2-40B4-BE49-F238E27FC236}">
                <a16:creationId xmlns:a16="http://schemas.microsoft.com/office/drawing/2014/main" id="{216AD1E3-8D27-F90D-C045-95D1222E930A}"/>
              </a:ext>
            </a:extLst>
          </p:cNvPr>
          <p:cNvPicPr>
            <a:picLocks noChangeAspect="1"/>
          </p:cNvPicPr>
          <p:nvPr/>
        </p:nvPicPr>
        <p:blipFill>
          <a:blip r:embed="rId2"/>
          <a:stretch>
            <a:fillRect/>
          </a:stretch>
        </p:blipFill>
        <p:spPr>
          <a:xfrm>
            <a:off x="7751731" y="102171"/>
            <a:ext cx="1316699" cy="359100"/>
          </a:xfrm>
          <a:prstGeom prst="rect">
            <a:avLst/>
          </a:prstGeom>
        </p:spPr>
      </p:pic>
      <p:sp>
        <p:nvSpPr>
          <p:cNvPr id="2" name="Rechthoek 1">
            <a:extLst>
              <a:ext uri="{FF2B5EF4-FFF2-40B4-BE49-F238E27FC236}">
                <a16:creationId xmlns:a16="http://schemas.microsoft.com/office/drawing/2014/main" id="{E4728134-2F73-A446-4CB2-D27A964C91E1}"/>
              </a:ext>
            </a:extLst>
          </p:cNvPr>
          <p:cNvSpPr/>
          <p:nvPr/>
        </p:nvSpPr>
        <p:spPr>
          <a:xfrm>
            <a:off x="6611507" y="815295"/>
            <a:ext cx="1224000" cy="42628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5A676CE6-D531-7F78-74E6-00A84D0C8E48}"/>
              </a:ext>
            </a:extLst>
          </p:cNvPr>
          <p:cNvSpPr/>
          <p:nvPr/>
        </p:nvSpPr>
        <p:spPr>
          <a:xfrm>
            <a:off x="7836201" y="815295"/>
            <a:ext cx="1224000" cy="42628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AF997E00-1D8D-2706-DF2C-0B09A54C2BD9}"/>
              </a:ext>
            </a:extLst>
          </p:cNvPr>
          <p:cNvSpPr/>
          <p:nvPr/>
        </p:nvSpPr>
        <p:spPr>
          <a:xfrm>
            <a:off x="5393534" y="815295"/>
            <a:ext cx="1224000" cy="42628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Tijdelijke aanduiding voor verticale tekst 1">
            <a:extLst>
              <a:ext uri="{FF2B5EF4-FFF2-40B4-BE49-F238E27FC236}">
                <a16:creationId xmlns:a16="http://schemas.microsoft.com/office/drawing/2014/main" id="{4DBC7520-FE41-0FF5-B803-B14EA72966FD}"/>
              </a:ext>
            </a:extLst>
          </p:cNvPr>
          <p:cNvSpPr txBox="1">
            <a:spLocks/>
          </p:cNvSpPr>
          <p:nvPr/>
        </p:nvSpPr>
        <p:spPr>
          <a:xfrm>
            <a:off x="512828" y="1010688"/>
            <a:ext cx="4729302"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spcBef>
                <a:spcPts val="200"/>
              </a:spcBef>
              <a:spcAft>
                <a:spcPts val="200"/>
              </a:spcAft>
              <a:buClr>
                <a:srgbClr val="4D4D4D"/>
              </a:buClr>
              <a:buNone/>
              <a:defRPr/>
            </a:pPr>
            <a:r>
              <a:rPr lang="nl-NL" sz="950" b="1" i="1" err="1">
                <a:solidFill>
                  <a:srgbClr val="4D4D4D"/>
                </a:solidFill>
                <a:latin typeface="Arial"/>
                <a:cs typeface="Arial"/>
              </a:rPr>
              <a:t>Transportgereed</a:t>
            </a:r>
            <a:r>
              <a:rPr lang="nl-NL" sz="950" b="1" i="1">
                <a:solidFill>
                  <a:srgbClr val="4D4D4D"/>
                </a:solidFill>
                <a:latin typeface="Arial"/>
                <a:cs typeface="Arial"/>
              </a:rPr>
              <a:t> energienet</a:t>
            </a:r>
            <a:endParaRPr lang="nl-NL" sz="975" b="1" i="1">
              <a:solidFill>
                <a:srgbClr val="4D4D4D"/>
              </a:solidFill>
            </a:endParaRP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err="1">
                <a:solidFill>
                  <a:srgbClr val="4D4D4D"/>
                </a:solidFill>
                <a:latin typeface="Arial"/>
                <a:cs typeface="Arial"/>
              </a:rPr>
              <a:t>Netgedreven</a:t>
            </a:r>
            <a:r>
              <a:rPr lang="nl-NL" sz="950" b="1" dirty="0">
                <a:solidFill>
                  <a:srgbClr val="4D4D4D"/>
                </a:solidFill>
                <a:latin typeface="Arial"/>
                <a:cs typeface="Arial"/>
              </a:rPr>
              <a:t> aanpassen van energienetten</a:t>
            </a:r>
            <a:r>
              <a:rPr lang="nl-NL" sz="950" dirty="0">
                <a:solidFill>
                  <a:srgbClr val="4D4D4D"/>
                </a:solidFill>
                <a:latin typeface="Arial"/>
                <a:cs typeface="Arial"/>
              </a:rPr>
              <a:t>’ leidt tot Toekomstbestendige energienetten voor zowel klanten als markpartijen waarmee transportfunctionaliteit en transportcapaciteit wordt gerealiseerd voor het transporteren van energie en aansluitcapaciteit voor </a:t>
            </a:r>
            <a:r>
              <a:rPr lang="nl-NL" sz="950" b="1" dirty="0">
                <a:solidFill>
                  <a:srgbClr val="4D4D4D"/>
                </a:solidFill>
                <a:latin typeface="Arial"/>
                <a:cs typeface="Arial"/>
              </a:rPr>
              <a:t>‘Aanleggen en wijzigen van </a:t>
            </a:r>
            <a:r>
              <a:rPr lang="nl-NL" sz="950" b="1">
                <a:solidFill>
                  <a:srgbClr val="4D4D4D"/>
                </a:solidFill>
                <a:latin typeface="Arial"/>
                <a:cs typeface="Arial"/>
              </a:rPr>
              <a:t>aansluitingen’.</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Reconstrueren van energienetten</a:t>
            </a:r>
            <a:r>
              <a:rPr lang="nl-NL" sz="950">
                <a:solidFill>
                  <a:srgbClr val="4D4D4D"/>
                </a:solidFill>
                <a:latin typeface="Arial"/>
                <a:cs typeface="Arial"/>
              </a:rPr>
              <a:t>’ leidt tot reconstructie van energienetten voor overheden en grootzakelijke klanten opdat de ligging van de energienetten past in de omgeving en het transporteren van energie voortgang kan vinden.</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err="1">
                <a:solidFill>
                  <a:srgbClr val="4D4D4D"/>
                </a:solidFill>
                <a:latin typeface="Arial"/>
                <a:cs typeface="Arial"/>
              </a:rPr>
              <a:t>Instandhouden</a:t>
            </a:r>
            <a:r>
              <a:rPr lang="nl-NL" sz="950" b="1">
                <a:solidFill>
                  <a:srgbClr val="4D4D4D"/>
                </a:solidFill>
                <a:latin typeface="Arial"/>
                <a:cs typeface="Arial"/>
              </a:rPr>
              <a:t> van energienetten</a:t>
            </a:r>
            <a:r>
              <a:rPr lang="nl-NL" sz="950">
                <a:solidFill>
                  <a:srgbClr val="4D4D4D"/>
                </a:solidFill>
                <a:latin typeface="Arial"/>
                <a:cs typeface="Arial"/>
              </a:rPr>
              <a:t>’ omvat het preventief onderhouden van de energienetten en het oplossen van storingen (</a:t>
            </a:r>
            <a:r>
              <a:rPr lang="nl-NL" sz="950" err="1">
                <a:solidFill>
                  <a:srgbClr val="4D4D4D"/>
                </a:solidFill>
                <a:latin typeface="Arial"/>
                <a:cs typeface="Arial"/>
              </a:rPr>
              <a:t>alarmgedreven</a:t>
            </a:r>
            <a:r>
              <a:rPr lang="nl-NL" sz="950">
                <a:solidFill>
                  <a:srgbClr val="4D4D4D"/>
                </a:solidFill>
                <a:latin typeface="Arial"/>
                <a:cs typeface="Arial"/>
              </a:rPr>
              <a:t> en </a:t>
            </a:r>
            <a:r>
              <a:rPr lang="nl-NL" sz="950" err="1">
                <a:solidFill>
                  <a:srgbClr val="4D4D4D"/>
                </a:solidFill>
                <a:latin typeface="Arial"/>
                <a:cs typeface="Arial"/>
              </a:rPr>
              <a:t>klantgedreven</a:t>
            </a:r>
            <a:r>
              <a:rPr lang="nl-NL" sz="950">
                <a:solidFill>
                  <a:srgbClr val="4D4D4D"/>
                </a:solidFill>
                <a:latin typeface="Arial"/>
                <a:cs typeface="Arial"/>
              </a:rPr>
              <a:t>) en leidt tot betrouwbare netten waarmee de afgesproken kwaliteit wordt geborgd/hersteld voor het transporteren van energie. </a:t>
            </a:r>
          </a:p>
          <a:p>
            <a:pPr marL="0" indent="0" defTabSz="539354">
              <a:spcBef>
                <a:spcPts val="200"/>
              </a:spcBef>
              <a:spcAft>
                <a:spcPts val="200"/>
              </a:spcAft>
              <a:buClr>
                <a:srgbClr val="4D4D4D"/>
              </a:buClr>
              <a:buNone/>
              <a:defRPr/>
            </a:pPr>
            <a:r>
              <a:rPr lang="nl-NL" sz="950" b="1" i="1">
                <a:solidFill>
                  <a:srgbClr val="4D4D4D"/>
                </a:solidFill>
                <a:latin typeface="Arial"/>
                <a:cs typeface="Arial"/>
              </a:rPr>
              <a:t>Energietransport</a:t>
            </a: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a:solidFill>
                  <a:srgbClr val="4D4D4D"/>
                </a:solidFill>
                <a:latin typeface="Arial"/>
                <a:cs typeface="Arial"/>
              </a:rPr>
              <a:t>Afstemmen gewenste en beschikbare transportcapaciteit</a:t>
            </a:r>
            <a:r>
              <a:rPr lang="nl-NL" sz="950">
                <a:solidFill>
                  <a:srgbClr val="4D4D4D"/>
                </a:solidFill>
                <a:latin typeface="Arial"/>
                <a:cs typeface="Arial"/>
              </a:rPr>
              <a:t>’ betreft </a:t>
            </a:r>
            <a:r>
              <a:rPr lang="nl-NL" sz="950" dirty="0">
                <a:solidFill>
                  <a:srgbClr val="4D4D4D"/>
                </a:solidFill>
                <a:latin typeface="Arial"/>
                <a:cs typeface="Arial"/>
              </a:rPr>
              <a:t>het managen van de met de ‘</a:t>
            </a:r>
            <a:r>
              <a:rPr lang="nl-NL" sz="950" dirty="0" err="1">
                <a:solidFill>
                  <a:srgbClr val="4D4D4D"/>
                </a:solidFill>
                <a:latin typeface="Arial"/>
                <a:cs typeface="Arial"/>
              </a:rPr>
              <a:t>Netgedreven</a:t>
            </a:r>
            <a:r>
              <a:rPr lang="nl-NL" sz="950" dirty="0">
                <a:solidFill>
                  <a:srgbClr val="4D4D4D"/>
                </a:solidFill>
                <a:latin typeface="Arial"/>
                <a:cs typeface="Arial"/>
              </a:rPr>
              <a:t> aanpassen energienetten’ beschikbaar gemaakte energienetcapaciteit en via </a:t>
            </a:r>
            <a:r>
              <a:rPr lang="nl-NL" sz="950" dirty="0" err="1">
                <a:solidFill>
                  <a:srgbClr val="4D4D4D"/>
                </a:solidFill>
                <a:latin typeface="Arial"/>
                <a:cs typeface="Arial"/>
              </a:rPr>
              <a:t>flex</a:t>
            </a:r>
            <a:r>
              <a:rPr lang="nl-NL" sz="950" dirty="0">
                <a:solidFill>
                  <a:srgbClr val="4D4D4D"/>
                </a:solidFill>
                <a:latin typeface="Arial"/>
                <a:cs typeface="Arial"/>
              </a:rPr>
              <a:t> afspraken verkregen </a:t>
            </a:r>
            <a:r>
              <a:rPr lang="nl-NL" sz="950" dirty="0" err="1">
                <a:solidFill>
                  <a:srgbClr val="4D4D4D"/>
                </a:solidFill>
                <a:latin typeface="Arial"/>
                <a:cs typeface="Arial"/>
              </a:rPr>
              <a:t>flex</a:t>
            </a:r>
            <a:r>
              <a:rPr lang="nl-NL" sz="950" dirty="0">
                <a:solidFill>
                  <a:srgbClr val="4D4D4D"/>
                </a:solidFill>
                <a:latin typeface="Arial"/>
                <a:cs typeface="Arial"/>
              </a:rPr>
              <a:t> capaciteit en leidt tot ‘Transportcapaciteit’ voor het transporteren van energie.</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Transporteren van energie</a:t>
            </a:r>
            <a:r>
              <a:rPr lang="nl-NL" sz="950">
                <a:solidFill>
                  <a:srgbClr val="4D4D4D"/>
                </a:solidFill>
                <a:latin typeface="Arial"/>
                <a:cs typeface="Arial"/>
              </a:rPr>
              <a:t>’ leidt tot energie voor de klanten waarna ‘</a:t>
            </a:r>
            <a:r>
              <a:rPr lang="nl-NL" sz="950" b="1">
                <a:solidFill>
                  <a:srgbClr val="4D4D4D"/>
                </a:solidFill>
                <a:latin typeface="Arial"/>
                <a:cs typeface="Arial"/>
              </a:rPr>
              <a:t>Toewijzen van energie-uitwisseling</a:t>
            </a:r>
            <a:r>
              <a:rPr lang="nl-NL" sz="950">
                <a:solidFill>
                  <a:srgbClr val="4D4D4D"/>
                </a:solidFill>
                <a:latin typeface="Arial"/>
                <a:cs typeface="Arial"/>
              </a:rPr>
              <a:t>’ (alloceren en reconciliëren) zorgt voor de basis voor de financiële verrekening.</a:t>
            </a:r>
          </a:p>
          <a:p>
            <a:pPr marL="0" indent="0" defTabSz="539354">
              <a:spcBef>
                <a:spcPts val="200"/>
              </a:spcBef>
              <a:spcAft>
                <a:spcPts val="200"/>
              </a:spcAft>
              <a:buClr>
                <a:srgbClr val="4D4D4D"/>
              </a:buClr>
              <a:buNone/>
              <a:defRPr/>
            </a:pPr>
            <a:r>
              <a:rPr lang="nl-NL" sz="950" b="1" i="1">
                <a:solidFill>
                  <a:srgbClr val="4D4D4D"/>
                </a:solidFill>
                <a:latin typeface="Arial"/>
                <a:cs typeface="Arial"/>
              </a:rPr>
              <a:t>Data</a:t>
            </a: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err="1">
                <a:solidFill>
                  <a:srgbClr val="4D4D4D"/>
                </a:solidFill>
                <a:latin typeface="Arial"/>
                <a:cs typeface="Arial"/>
              </a:rPr>
              <a:t>Beschikbaarstellen</a:t>
            </a:r>
            <a:r>
              <a:rPr lang="nl-NL" sz="950" b="1" dirty="0">
                <a:solidFill>
                  <a:srgbClr val="4D4D4D"/>
                </a:solidFill>
                <a:latin typeface="Arial"/>
                <a:cs typeface="Arial"/>
              </a:rPr>
              <a:t> van netbeheerdata</a:t>
            </a:r>
            <a:r>
              <a:rPr lang="nl-NL" sz="950">
                <a:solidFill>
                  <a:srgbClr val="4D4D4D"/>
                </a:solidFill>
                <a:latin typeface="Arial"/>
                <a:cs typeface="Arial"/>
              </a:rPr>
              <a:t>’ betreft het realiseren van netbeheer dataproducten voor de maatschappij en marktpartijen uit data die bij de andere </a:t>
            </a:r>
            <a:r>
              <a:rPr lang="nl-NL" sz="950" err="1">
                <a:solidFill>
                  <a:srgbClr val="4D4D4D"/>
                </a:solidFill>
                <a:latin typeface="Arial"/>
                <a:cs typeface="Arial"/>
              </a:rPr>
              <a:t>value</a:t>
            </a:r>
            <a:r>
              <a:rPr lang="nl-NL" sz="950" dirty="0">
                <a:solidFill>
                  <a:srgbClr val="4D4D4D"/>
                </a:solidFill>
                <a:latin typeface="Arial"/>
                <a:cs typeface="Arial"/>
              </a:rPr>
              <a:t> streams is ontstaan opdat de energietransitie maximaal wordt ondersteund. </a:t>
            </a:r>
            <a:endParaRPr lang="nl-NL" sz="950" dirty="0">
              <a:solidFill>
                <a:srgbClr val="4D4D4D"/>
              </a:solidFill>
            </a:endParaRPr>
          </a:p>
          <a:p>
            <a:pPr marL="178435" indent="-178435" defTabSz="539354">
              <a:spcBef>
                <a:spcPts val="450"/>
              </a:spcBef>
              <a:spcAft>
                <a:spcPts val="450"/>
              </a:spcAft>
              <a:buClr>
                <a:srgbClr val="4D4D4D"/>
              </a:buClr>
              <a:defRPr/>
            </a:pPr>
            <a:endParaRPr lang="nl-NL" sz="975">
              <a:solidFill>
                <a:srgbClr val="4D4D4D"/>
              </a:solidFill>
            </a:endParaRPr>
          </a:p>
          <a:p>
            <a:pPr marL="178435" indent="-178435" defTabSz="539354">
              <a:spcBef>
                <a:spcPts val="450"/>
              </a:spcBef>
              <a:spcAft>
                <a:spcPts val="450"/>
              </a:spcAft>
              <a:buClr>
                <a:srgbClr val="4D4D4D"/>
              </a:buClr>
              <a:defRPr/>
            </a:pPr>
            <a:endParaRPr lang="nl-NL" sz="975">
              <a:solidFill>
                <a:srgbClr val="4D4D4D"/>
              </a:solidFill>
            </a:endParaRPr>
          </a:p>
        </p:txBody>
      </p:sp>
      <p:pic>
        <p:nvPicPr>
          <p:cNvPr id="50" name="Afbeelding 49">
            <a:extLst>
              <a:ext uri="{FF2B5EF4-FFF2-40B4-BE49-F238E27FC236}">
                <a16:creationId xmlns:a16="http://schemas.microsoft.com/office/drawing/2014/main" id="{9FD851FE-5F55-DA9C-812A-6290881D0723}"/>
              </a:ext>
            </a:extLst>
          </p:cNvPr>
          <p:cNvPicPr>
            <a:picLocks noChangeAspect="1"/>
          </p:cNvPicPr>
          <p:nvPr/>
        </p:nvPicPr>
        <p:blipFill>
          <a:blip r:embed="rId3"/>
          <a:stretch>
            <a:fillRect/>
          </a:stretch>
        </p:blipFill>
        <p:spPr>
          <a:xfrm>
            <a:off x="5693328" y="2922576"/>
            <a:ext cx="3133376" cy="695303"/>
          </a:xfrm>
          <a:prstGeom prst="rect">
            <a:avLst/>
          </a:prstGeom>
          <a:noFill/>
        </p:spPr>
      </p:pic>
      <p:grpSp>
        <p:nvGrpSpPr>
          <p:cNvPr id="53" name="Groep 52">
            <a:extLst>
              <a:ext uri="{FF2B5EF4-FFF2-40B4-BE49-F238E27FC236}">
                <a16:creationId xmlns:a16="http://schemas.microsoft.com/office/drawing/2014/main" id="{7D7F4970-1602-7D14-E15A-72FC6B4547C7}"/>
              </a:ext>
            </a:extLst>
          </p:cNvPr>
          <p:cNvGrpSpPr/>
          <p:nvPr/>
        </p:nvGrpSpPr>
        <p:grpSpPr>
          <a:xfrm>
            <a:off x="5736871" y="932732"/>
            <a:ext cx="537327" cy="560493"/>
            <a:chOff x="5528419" y="570693"/>
            <a:chExt cx="537327" cy="560493"/>
          </a:xfrm>
        </p:grpSpPr>
        <p:grpSp>
          <p:nvGrpSpPr>
            <p:cNvPr id="56" name="Group 17">
              <a:extLst>
                <a:ext uri="{FF2B5EF4-FFF2-40B4-BE49-F238E27FC236}">
                  <a16:creationId xmlns:a16="http://schemas.microsoft.com/office/drawing/2014/main" id="{B7212868-7076-D84A-C380-EBCC7CFEE922}"/>
                </a:ext>
              </a:extLst>
            </p:cNvPr>
            <p:cNvGrpSpPr>
              <a:grpSpLocks noChangeAspect="1"/>
            </p:cNvGrpSpPr>
            <p:nvPr/>
          </p:nvGrpSpPr>
          <p:grpSpPr>
            <a:xfrm>
              <a:off x="5605560" y="570693"/>
              <a:ext cx="377485" cy="324000"/>
              <a:chOff x="416496" y="1911318"/>
              <a:chExt cx="721764" cy="571845"/>
            </a:xfrm>
          </p:grpSpPr>
          <p:sp>
            <p:nvSpPr>
              <p:cNvPr id="58" name="Oval 57">
                <a:extLst>
                  <a:ext uri="{FF2B5EF4-FFF2-40B4-BE49-F238E27FC236}">
                    <a16:creationId xmlns:a16="http://schemas.microsoft.com/office/drawing/2014/main" id="{71DF482C-425E-AEE6-F740-E3CAFEF9B5A6}"/>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59" name="Flowchart: Delay 41">
                <a:extLst>
                  <a:ext uri="{FF2B5EF4-FFF2-40B4-BE49-F238E27FC236}">
                    <a16:creationId xmlns:a16="http://schemas.microsoft.com/office/drawing/2014/main" id="{34221CB4-1599-DFC2-F00E-F63F581D7619}"/>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60" name="Oval 59">
                <a:extLst>
                  <a:ext uri="{FF2B5EF4-FFF2-40B4-BE49-F238E27FC236}">
                    <a16:creationId xmlns:a16="http://schemas.microsoft.com/office/drawing/2014/main" id="{ECC92CA0-379F-7255-9D4F-15525A917B44}"/>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61" name="Oval 60">
                <a:extLst>
                  <a:ext uri="{FF2B5EF4-FFF2-40B4-BE49-F238E27FC236}">
                    <a16:creationId xmlns:a16="http://schemas.microsoft.com/office/drawing/2014/main" id="{7D2F7D04-6D22-CA71-5517-A6707FE7F181}"/>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62" name="Flowchart: Delay 41">
                <a:extLst>
                  <a:ext uri="{FF2B5EF4-FFF2-40B4-BE49-F238E27FC236}">
                    <a16:creationId xmlns:a16="http://schemas.microsoft.com/office/drawing/2014/main" id="{1D3BBBFD-0A83-6719-822F-568514091A08}"/>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63" name="Flowchart: Delay 41">
                <a:extLst>
                  <a:ext uri="{FF2B5EF4-FFF2-40B4-BE49-F238E27FC236}">
                    <a16:creationId xmlns:a16="http://schemas.microsoft.com/office/drawing/2014/main" id="{72EFA28D-DE2E-2C8A-A597-C3B2DFB18848}"/>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57" name="Tekstvak 56">
              <a:extLst>
                <a:ext uri="{FF2B5EF4-FFF2-40B4-BE49-F238E27FC236}">
                  <a16:creationId xmlns:a16="http://schemas.microsoft.com/office/drawing/2014/main" id="{1B2B5250-6E2D-D51A-0A2C-479636A6888F}"/>
                </a:ext>
              </a:extLst>
            </p:cNvPr>
            <p:cNvSpPr txBox="1"/>
            <p:nvPr/>
          </p:nvSpPr>
          <p:spPr>
            <a:xfrm>
              <a:off x="5528419" y="900354"/>
              <a:ext cx="537327" cy="230832"/>
            </a:xfrm>
            <a:prstGeom prst="rect">
              <a:avLst/>
            </a:prstGeom>
            <a:noFill/>
          </p:spPr>
          <p:txBody>
            <a:bodyPr wrap="none" rtlCol="0">
              <a:spAutoFit/>
            </a:bodyPr>
            <a:lstStyle/>
            <a:p>
              <a:pPr>
                <a:defRPr/>
              </a:pPr>
              <a:r>
                <a:rPr lang="nl-NL" sz="900">
                  <a:solidFill>
                    <a:prstClr val="black"/>
                  </a:solidFill>
                  <a:latin typeface="Calibri Light"/>
                </a:rPr>
                <a:t>Klanten</a:t>
              </a:r>
            </a:p>
          </p:txBody>
        </p:sp>
      </p:grpSp>
      <p:sp>
        <p:nvSpPr>
          <p:cNvPr id="64" name="Tekstvak 63">
            <a:extLst>
              <a:ext uri="{FF2B5EF4-FFF2-40B4-BE49-F238E27FC236}">
                <a16:creationId xmlns:a16="http://schemas.microsoft.com/office/drawing/2014/main" id="{DC6279FB-5869-2CB8-6ED4-90AC3E594434}"/>
              </a:ext>
            </a:extLst>
          </p:cNvPr>
          <p:cNvSpPr txBox="1"/>
          <p:nvPr/>
        </p:nvSpPr>
        <p:spPr>
          <a:xfrm>
            <a:off x="6787585" y="3518788"/>
            <a:ext cx="893193" cy="246221"/>
          </a:xfrm>
          <a:prstGeom prst="rect">
            <a:avLst/>
          </a:prstGeom>
          <a:noFill/>
        </p:spPr>
        <p:txBody>
          <a:bodyPr wrap="square" rtlCol="0">
            <a:spAutoFit/>
          </a:bodyPr>
          <a:lstStyle/>
          <a:p>
            <a:pPr algn="ctr">
              <a:defRPr/>
            </a:pPr>
            <a:r>
              <a:rPr lang="nl-NL" sz="1000" b="1" i="1">
                <a:solidFill>
                  <a:prstClr val="black"/>
                </a:solidFill>
                <a:latin typeface="Calibri Light"/>
              </a:rPr>
              <a:t>Energienetten</a:t>
            </a:r>
          </a:p>
        </p:txBody>
      </p:sp>
      <p:grpSp>
        <p:nvGrpSpPr>
          <p:cNvPr id="65" name="Groep 64">
            <a:extLst>
              <a:ext uri="{FF2B5EF4-FFF2-40B4-BE49-F238E27FC236}">
                <a16:creationId xmlns:a16="http://schemas.microsoft.com/office/drawing/2014/main" id="{2EDF5FBB-B8A3-C26C-ADB1-7332BA8311B3}"/>
              </a:ext>
            </a:extLst>
          </p:cNvPr>
          <p:cNvGrpSpPr/>
          <p:nvPr/>
        </p:nvGrpSpPr>
        <p:grpSpPr>
          <a:xfrm>
            <a:off x="8041174" y="931871"/>
            <a:ext cx="829073" cy="562214"/>
            <a:chOff x="7644065" y="596053"/>
            <a:chExt cx="829073" cy="562214"/>
          </a:xfrm>
        </p:grpSpPr>
        <p:grpSp>
          <p:nvGrpSpPr>
            <p:cNvPr id="66" name="Group 17">
              <a:extLst>
                <a:ext uri="{FF2B5EF4-FFF2-40B4-BE49-F238E27FC236}">
                  <a16:creationId xmlns:a16="http://schemas.microsoft.com/office/drawing/2014/main" id="{3DC1B62A-C246-7066-68CA-A5E270C519AB}"/>
                </a:ext>
              </a:extLst>
            </p:cNvPr>
            <p:cNvGrpSpPr>
              <a:grpSpLocks noChangeAspect="1"/>
            </p:cNvGrpSpPr>
            <p:nvPr/>
          </p:nvGrpSpPr>
          <p:grpSpPr>
            <a:xfrm>
              <a:off x="7869297" y="596053"/>
              <a:ext cx="377485" cy="324000"/>
              <a:chOff x="416496" y="1911318"/>
              <a:chExt cx="721764" cy="571845"/>
            </a:xfrm>
          </p:grpSpPr>
          <p:sp>
            <p:nvSpPr>
              <p:cNvPr id="68" name="Oval 57">
                <a:extLst>
                  <a:ext uri="{FF2B5EF4-FFF2-40B4-BE49-F238E27FC236}">
                    <a16:creationId xmlns:a16="http://schemas.microsoft.com/office/drawing/2014/main" id="{396E7F92-05B4-7AC5-28F1-34513F9D0815}"/>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69" name="Flowchart: Delay 41">
                <a:extLst>
                  <a:ext uri="{FF2B5EF4-FFF2-40B4-BE49-F238E27FC236}">
                    <a16:creationId xmlns:a16="http://schemas.microsoft.com/office/drawing/2014/main" id="{F9AF1C92-4767-D675-698F-DADC2D95C9F5}"/>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70" name="Oval 59">
                <a:extLst>
                  <a:ext uri="{FF2B5EF4-FFF2-40B4-BE49-F238E27FC236}">
                    <a16:creationId xmlns:a16="http://schemas.microsoft.com/office/drawing/2014/main" id="{4DEBB948-C8B7-4F76-8F9F-A03E03B904D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71" name="Oval 60">
                <a:extLst>
                  <a:ext uri="{FF2B5EF4-FFF2-40B4-BE49-F238E27FC236}">
                    <a16:creationId xmlns:a16="http://schemas.microsoft.com/office/drawing/2014/main" id="{5CAD4416-360B-B097-B677-05F694F60576}"/>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72" name="Flowchart: Delay 41">
                <a:extLst>
                  <a:ext uri="{FF2B5EF4-FFF2-40B4-BE49-F238E27FC236}">
                    <a16:creationId xmlns:a16="http://schemas.microsoft.com/office/drawing/2014/main" id="{1628C3F3-3BD0-D495-299C-FDD28D0AE7CC}"/>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73" name="Flowchart: Delay 41">
                <a:extLst>
                  <a:ext uri="{FF2B5EF4-FFF2-40B4-BE49-F238E27FC236}">
                    <a16:creationId xmlns:a16="http://schemas.microsoft.com/office/drawing/2014/main" id="{7E1B3C80-B5D2-E7B4-85D1-B9759A4BA46A}"/>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67" name="Tekstvak 66">
              <a:extLst>
                <a:ext uri="{FF2B5EF4-FFF2-40B4-BE49-F238E27FC236}">
                  <a16:creationId xmlns:a16="http://schemas.microsoft.com/office/drawing/2014/main" id="{362831F5-5771-EEA5-AB0C-06C2AACE8AFE}"/>
                </a:ext>
              </a:extLst>
            </p:cNvPr>
            <p:cNvSpPr txBox="1"/>
            <p:nvPr/>
          </p:nvSpPr>
          <p:spPr>
            <a:xfrm>
              <a:off x="7644065" y="927435"/>
              <a:ext cx="829073" cy="230832"/>
            </a:xfrm>
            <a:prstGeom prst="rect">
              <a:avLst/>
            </a:prstGeom>
            <a:noFill/>
          </p:spPr>
          <p:txBody>
            <a:bodyPr wrap="none" rtlCol="0">
              <a:spAutoFit/>
            </a:bodyPr>
            <a:lstStyle/>
            <a:p>
              <a:pPr>
                <a:defRPr/>
              </a:pPr>
              <a:r>
                <a:rPr lang="nl-NL" sz="900">
                  <a:solidFill>
                    <a:prstClr val="black"/>
                  </a:solidFill>
                  <a:latin typeface="Calibri Light"/>
                </a:rPr>
                <a:t>Marktpartijen</a:t>
              </a:r>
            </a:p>
          </p:txBody>
        </p:sp>
      </p:grpSp>
      <p:sp>
        <p:nvSpPr>
          <p:cNvPr id="74" name="Punthaak 25">
            <a:extLst>
              <a:ext uri="{FF2B5EF4-FFF2-40B4-BE49-F238E27FC236}">
                <a16:creationId xmlns:a16="http://schemas.microsoft.com/office/drawing/2014/main" id="{E8FED4F1-3095-65DB-3A2C-DA6A23F95048}"/>
              </a:ext>
            </a:extLst>
          </p:cNvPr>
          <p:cNvSpPr/>
          <p:nvPr/>
        </p:nvSpPr>
        <p:spPr>
          <a:xfrm>
            <a:off x="5438921" y="3778574"/>
            <a:ext cx="1188000" cy="581610"/>
          </a:xfrm>
          <a:prstGeom prst="chevron">
            <a:avLst>
              <a:gd name="adj" fmla="val 27179"/>
            </a:avLst>
          </a:prstGeom>
          <a:solidFill>
            <a:srgbClr val="FFD100"/>
          </a:solidFill>
          <a:ln w="12700" cap="flat" cmpd="sng" algn="ctr">
            <a:noFill/>
            <a:prstDash val="solid"/>
            <a:miter lim="800000"/>
          </a:ln>
          <a:effectLst/>
        </p:spPr>
        <p:txBody>
          <a:bodyPr lIns="0" rIns="0" rtlCol="0" anchor="ctr"/>
          <a:lstStyle/>
          <a:p>
            <a:pPr algn="ctr">
              <a:defRPr/>
            </a:pPr>
            <a:r>
              <a:rPr lang="nl-NL" sz="900" b="1" kern="0" dirty="0">
                <a:solidFill>
                  <a:schemeClr val="bg1"/>
                </a:solidFill>
                <a:latin typeface="Calibri Light"/>
              </a:rPr>
              <a:t>Aanleggen en wijzigen van aansluitingen</a:t>
            </a:r>
          </a:p>
        </p:txBody>
      </p:sp>
      <p:sp>
        <p:nvSpPr>
          <p:cNvPr id="75" name="Punthaak 26">
            <a:extLst>
              <a:ext uri="{FF2B5EF4-FFF2-40B4-BE49-F238E27FC236}">
                <a16:creationId xmlns:a16="http://schemas.microsoft.com/office/drawing/2014/main" id="{4FAE7660-2DC4-ECE7-DDA8-E49E83F8E164}"/>
              </a:ext>
            </a:extLst>
          </p:cNvPr>
          <p:cNvSpPr/>
          <p:nvPr/>
        </p:nvSpPr>
        <p:spPr>
          <a:xfrm>
            <a:off x="5429486" y="4413455"/>
            <a:ext cx="1188000" cy="581610"/>
          </a:xfrm>
          <a:prstGeom prst="chevron">
            <a:avLst>
              <a:gd name="adj" fmla="val 27179"/>
            </a:avLst>
          </a:prstGeom>
          <a:solidFill>
            <a:srgbClr val="FF9900"/>
          </a:solidFill>
          <a:ln w="12700" cap="flat" cmpd="sng" algn="ctr">
            <a:noFill/>
            <a:prstDash val="solid"/>
            <a:miter lim="800000"/>
          </a:ln>
          <a:effectLst/>
        </p:spPr>
        <p:txBody>
          <a:bodyPr wrap="none" lIns="54000" rIns="0" rtlCol="0" anchor="ctr"/>
          <a:lstStyle/>
          <a:p>
            <a:pPr algn="ctr">
              <a:defRPr/>
            </a:pPr>
            <a:r>
              <a:rPr lang="nl-NL" sz="900" b="1" kern="0">
                <a:solidFill>
                  <a:prstClr val="white"/>
                </a:solidFill>
                <a:latin typeface="Calibri Light"/>
              </a:rPr>
              <a:t>Reconstrueren</a:t>
            </a: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energienetten</a:t>
            </a:r>
          </a:p>
        </p:txBody>
      </p:sp>
      <p:sp>
        <p:nvSpPr>
          <p:cNvPr id="76" name="Punthaak 27">
            <a:extLst>
              <a:ext uri="{FF2B5EF4-FFF2-40B4-BE49-F238E27FC236}">
                <a16:creationId xmlns:a16="http://schemas.microsoft.com/office/drawing/2014/main" id="{1BE3BCC9-1929-9662-3C7F-94C340BBFB11}"/>
              </a:ext>
            </a:extLst>
          </p:cNvPr>
          <p:cNvSpPr/>
          <p:nvPr/>
        </p:nvSpPr>
        <p:spPr>
          <a:xfrm>
            <a:off x="5438921" y="2173916"/>
            <a:ext cx="1188000" cy="581610"/>
          </a:xfrm>
          <a:prstGeom prst="chevron">
            <a:avLst>
              <a:gd name="adj" fmla="val 27179"/>
            </a:avLst>
          </a:prstGeom>
          <a:solidFill>
            <a:schemeClr val="accent2"/>
          </a:solidFill>
          <a:ln w="12700" cap="flat" cmpd="sng" algn="ctr">
            <a:noFill/>
            <a:prstDash val="solid"/>
            <a:miter lim="800000"/>
          </a:ln>
          <a:effectLst/>
        </p:spPr>
        <p:txBody>
          <a:bodyPr wrap="none" lIns="0" rIns="0" rtlCol="0" anchor="ctr"/>
          <a:lstStyle/>
          <a:p>
            <a:pPr algn="ctr">
              <a:defRPr/>
            </a:pPr>
            <a:r>
              <a:rPr lang="nl-NL" sz="900" b="1" kern="0" dirty="0">
                <a:solidFill>
                  <a:prstClr val="white"/>
                </a:solidFill>
                <a:latin typeface="Calibri Light"/>
              </a:rPr>
              <a:t>Transporteren</a:t>
            </a:r>
          </a:p>
          <a:p>
            <a:pPr algn="ctr">
              <a:defRPr/>
            </a:pPr>
            <a:r>
              <a:rPr lang="nl-NL" sz="900" b="1" kern="0" dirty="0">
                <a:solidFill>
                  <a:prstClr val="white"/>
                </a:solidFill>
                <a:latin typeface="Calibri Light"/>
              </a:rPr>
              <a:t>van</a:t>
            </a:r>
          </a:p>
          <a:p>
            <a:pPr algn="ctr">
              <a:defRPr/>
            </a:pPr>
            <a:r>
              <a:rPr lang="nl-NL" sz="900" b="1" kern="0" dirty="0">
                <a:solidFill>
                  <a:prstClr val="white"/>
                </a:solidFill>
                <a:latin typeface="Calibri Light"/>
              </a:rPr>
              <a:t>energie</a:t>
            </a:r>
          </a:p>
        </p:txBody>
      </p:sp>
      <p:sp>
        <p:nvSpPr>
          <p:cNvPr id="77" name="Punthaak 28">
            <a:extLst>
              <a:ext uri="{FF2B5EF4-FFF2-40B4-BE49-F238E27FC236}">
                <a16:creationId xmlns:a16="http://schemas.microsoft.com/office/drawing/2014/main" id="{2EF8BC27-D434-6EEE-3A7E-DC5ECFE7E992}"/>
              </a:ext>
            </a:extLst>
          </p:cNvPr>
          <p:cNvSpPr/>
          <p:nvPr/>
        </p:nvSpPr>
        <p:spPr>
          <a:xfrm>
            <a:off x="6657738" y="2175246"/>
            <a:ext cx="1188000" cy="568946"/>
          </a:xfrm>
          <a:prstGeom prst="chevron">
            <a:avLst>
              <a:gd name="adj" fmla="val 27179"/>
            </a:avLst>
          </a:prstGeom>
          <a:solidFill>
            <a:srgbClr val="3399FF"/>
          </a:solidFill>
          <a:ln w="12700" cap="flat" cmpd="sng" algn="ctr">
            <a:noFill/>
            <a:prstDash val="solid"/>
            <a:miter lim="800000"/>
          </a:ln>
          <a:effectLst/>
        </p:spPr>
        <p:txBody>
          <a:bodyPr lIns="0" rIns="0" rtlCol="0" anchor="ctr"/>
          <a:lstStyle/>
          <a:p>
            <a:pPr algn="ctr">
              <a:defRPr/>
            </a:pPr>
            <a:r>
              <a:rPr lang="nl-NL" sz="900" b="1" kern="0" dirty="0">
                <a:solidFill>
                  <a:prstClr val="white"/>
                </a:solidFill>
                <a:latin typeface="Calibri Light"/>
              </a:rPr>
              <a:t>Afstemmen gewenste en beschikbare transportcapaciteit</a:t>
            </a:r>
          </a:p>
        </p:txBody>
      </p:sp>
      <p:sp>
        <p:nvSpPr>
          <p:cNvPr id="78" name="Punthaak 29">
            <a:extLst>
              <a:ext uri="{FF2B5EF4-FFF2-40B4-BE49-F238E27FC236}">
                <a16:creationId xmlns:a16="http://schemas.microsoft.com/office/drawing/2014/main" id="{F85B30E1-9177-9596-19C2-C3E8F8001DDC}"/>
              </a:ext>
            </a:extLst>
          </p:cNvPr>
          <p:cNvSpPr/>
          <p:nvPr/>
        </p:nvSpPr>
        <p:spPr>
          <a:xfrm>
            <a:off x="6502159" y="4413455"/>
            <a:ext cx="1188000" cy="581610"/>
          </a:xfrm>
          <a:prstGeom prst="chevron">
            <a:avLst>
              <a:gd name="adj" fmla="val 27179"/>
            </a:avLst>
          </a:prstGeom>
          <a:solidFill>
            <a:srgbClr val="FF0000"/>
          </a:solidFill>
          <a:ln w="12700" cap="flat" cmpd="sng" algn="ctr">
            <a:noFill/>
            <a:prstDash val="solid"/>
            <a:miter lim="800000"/>
          </a:ln>
          <a:effectLst/>
        </p:spPr>
        <p:txBody>
          <a:bodyPr wrap="none" lIns="54000" rIns="0" rtlCol="0" anchor="ctr"/>
          <a:lstStyle/>
          <a:p>
            <a:pPr algn="ctr">
              <a:defRPr/>
            </a:pPr>
            <a:r>
              <a:rPr lang="nl-NL" sz="900" b="1" kern="0" err="1">
                <a:solidFill>
                  <a:prstClr val="white"/>
                </a:solidFill>
                <a:latin typeface="Calibri Light"/>
              </a:rPr>
              <a:t>Instandhouden</a:t>
            </a:r>
            <a:endParaRPr lang="nl-NL" sz="900" b="1" kern="0">
              <a:solidFill>
                <a:prstClr val="white"/>
              </a:solidFill>
              <a:latin typeface="Calibri Light"/>
            </a:endParaRP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energienetten</a:t>
            </a:r>
          </a:p>
        </p:txBody>
      </p:sp>
      <p:sp>
        <p:nvSpPr>
          <p:cNvPr id="79" name="Punthaak 30">
            <a:extLst>
              <a:ext uri="{FF2B5EF4-FFF2-40B4-BE49-F238E27FC236}">
                <a16:creationId xmlns:a16="http://schemas.microsoft.com/office/drawing/2014/main" id="{1E4068EA-26B6-6F3E-F307-DE62482CB22B}"/>
              </a:ext>
            </a:extLst>
          </p:cNvPr>
          <p:cNvSpPr/>
          <p:nvPr/>
        </p:nvSpPr>
        <p:spPr>
          <a:xfrm>
            <a:off x="6710898" y="3778680"/>
            <a:ext cx="1188000" cy="581610"/>
          </a:xfrm>
          <a:prstGeom prst="chevron">
            <a:avLst>
              <a:gd name="adj" fmla="val 27179"/>
            </a:avLst>
          </a:prstGeom>
          <a:solidFill>
            <a:srgbClr val="C00000"/>
          </a:solidFill>
          <a:ln w="12700" cap="flat" cmpd="sng" algn="ctr">
            <a:noFill/>
            <a:prstDash val="solid"/>
            <a:miter lim="800000"/>
          </a:ln>
          <a:effectLst/>
        </p:spPr>
        <p:txBody>
          <a:bodyPr wrap="none" lIns="0" rIns="0" rtlCol="0" anchor="ctr"/>
          <a:lstStyle/>
          <a:p>
            <a:pPr algn="ctr">
              <a:defRPr/>
            </a:pPr>
            <a:r>
              <a:rPr lang="nl-NL" sz="900" b="1" kern="0" dirty="0" err="1">
                <a:solidFill>
                  <a:prstClr val="white"/>
                </a:solidFill>
                <a:latin typeface="Calibri Light"/>
              </a:rPr>
              <a:t>Netgedreven</a:t>
            </a:r>
            <a:r>
              <a:rPr lang="nl-NL" sz="900" b="1" kern="0" dirty="0">
                <a:solidFill>
                  <a:prstClr val="white"/>
                </a:solidFill>
                <a:latin typeface="Calibri Light"/>
              </a:rPr>
              <a:t> </a:t>
            </a:r>
          </a:p>
          <a:p>
            <a:pPr algn="ctr">
              <a:defRPr/>
            </a:pPr>
            <a:r>
              <a:rPr lang="nl-NL" sz="900" b="1" kern="0" dirty="0">
                <a:solidFill>
                  <a:prstClr val="white"/>
                </a:solidFill>
                <a:latin typeface="Calibri Light"/>
              </a:rPr>
              <a:t>  aanpassen van</a:t>
            </a:r>
          </a:p>
          <a:p>
            <a:pPr algn="ctr">
              <a:defRPr/>
            </a:pPr>
            <a:r>
              <a:rPr lang="nl-NL" sz="900" b="1" kern="0" dirty="0">
                <a:solidFill>
                  <a:prstClr val="white"/>
                </a:solidFill>
                <a:latin typeface="Calibri Light"/>
              </a:rPr>
              <a:t>energienetten</a:t>
            </a:r>
          </a:p>
        </p:txBody>
      </p:sp>
      <p:sp>
        <p:nvSpPr>
          <p:cNvPr id="80" name="Punthaak 31">
            <a:extLst>
              <a:ext uri="{FF2B5EF4-FFF2-40B4-BE49-F238E27FC236}">
                <a16:creationId xmlns:a16="http://schemas.microsoft.com/office/drawing/2014/main" id="{0C3A57B0-9D4A-96B0-0FB1-D246FAC91889}"/>
              </a:ext>
            </a:extLst>
          </p:cNvPr>
          <p:cNvSpPr/>
          <p:nvPr/>
        </p:nvSpPr>
        <p:spPr>
          <a:xfrm>
            <a:off x="7839705" y="2161599"/>
            <a:ext cx="1188000" cy="581610"/>
          </a:xfrm>
          <a:prstGeom prst="chevron">
            <a:avLst>
              <a:gd name="adj" fmla="val 27179"/>
            </a:avLst>
          </a:prstGeom>
          <a:solidFill>
            <a:srgbClr val="B2CF39"/>
          </a:solidFill>
        </p:spPr>
        <p:txBody>
          <a:bodyPr wrap="none" lIns="54000" tIns="27000" rIns="0" bIns="27000" rtlCol="0" anchor="ctr">
            <a:noAutofit/>
          </a:bodyPr>
          <a:lstStyle/>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Toewijzen van</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energie-</a:t>
            </a:r>
            <a:br>
              <a:rPr lang="nl-NL" sz="900" b="1">
                <a:solidFill>
                  <a:prstClr val="white"/>
                </a:solidFill>
                <a:latin typeface="Calibri Light"/>
                <a:ea typeface="ＭＳ Ｐゴシック" pitchFamily="64" charset="-128"/>
                <a:cs typeface="Arial" panose="020B0604020202020204" pitchFamily="34" charset="0"/>
              </a:rPr>
            </a:br>
            <a:r>
              <a:rPr lang="nl-NL" sz="900" b="1">
                <a:solidFill>
                  <a:prstClr val="white"/>
                </a:solidFill>
                <a:latin typeface="Calibri Light"/>
                <a:ea typeface="ＭＳ Ｐゴシック" pitchFamily="64" charset="-128"/>
                <a:cs typeface="Arial" panose="020B0604020202020204" pitchFamily="34" charset="0"/>
              </a:rPr>
              <a:t>uitwisseling</a:t>
            </a:r>
          </a:p>
        </p:txBody>
      </p:sp>
      <p:sp>
        <p:nvSpPr>
          <p:cNvPr id="81" name="Punthaak 32">
            <a:extLst>
              <a:ext uri="{FF2B5EF4-FFF2-40B4-BE49-F238E27FC236}">
                <a16:creationId xmlns:a16="http://schemas.microsoft.com/office/drawing/2014/main" id="{D9BB63DE-9F68-7CFB-71E3-7D1762F1D54E}"/>
              </a:ext>
            </a:extLst>
          </p:cNvPr>
          <p:cNvSpPr/>
          <p:nvPr/>
        </p:nvSpPr>
        <p:spPr>
          <a:xfrm>
            <a:off x="7218245" y="1531262"/>
            <a:ext cx="1188000" cy="581610"/>
          </a:xfrm>
          <a:prstGeom prst="chevron">
            <a:avLst>
              <a:gd name="adj" fmla="val 27179"/>
            </a:avLst>
          </a:prstGeom>
          <a:solidFill>
            <a:srgbClr val="00B050"/>
          </a:solidFill>
        </p:spPr>
        <p:txBody>
          <a:bodyPr wrap="none" lIns="0" tIns="27000" rIns="0" bIns="27000" rtlCol="0" anchor="ctr">
            <a:noAutofit/>
          </a:bodyPr>
          <a:lstStyle/>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Beschikbaar</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 stellen van</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netbeheerdata</a:t>
            </a:r>
          </a:p>
        </p:txBody>
      </p:sp>
      <p:grpSp>
        <p:nvGrpSpPr>
          <p:cNvPr id="82" name="Groep 81">
            <a:extLst>
              <a:ext uri="{FF2B5EF4-FFF2-40B4-BE49-F238E27FC236}">
                <a16:creationId xmlns:a16="http://schemas.microsoft.com/office/drawing/2014/main" id="{A32016EF-F8C3-87D5-70E1-10D17C406468}"/>
              </a:ext>
            </a:extLst>
          </p:cNvPr>
          <p:cNvGrpSpPr/>
          <p:nvPr/>
        </p:nvGrpSpPr>
        <p:grpSpPr>
          <a:xfrm>
            <a:off x="6825779" y="932769"/>
            <a:ext cx="809837" cy="560418"/>
            <a:chOff x="6310091" y="257040"/>
            <a:chExt cx="809837" cy="560418"/>
          </a:xfrm>
        </p:grpSpPr>
        <p:grpSp>
          <p:nvGrpSpPr>
            <p:cNvPr id="83" name="Group 17">
              <a:extLst>
                <a:ext uri="{FF2B5EF4-FFF2-40B4-BE49-F238E27FC236}">
                  <a16:creationId xmlns:a16="http://schemas.microsoft.com/office/drawing/2014/main" id="{CEED2988-670F-05ED-7610-4A4C991E13AC}"/>
                </a:ext>
              </a:extLst>
            </p:cNvPr>
            <p:cNvGrpSpPr>
              <a:grpSpLocks noChangeAspect="1"/>
            </p:cNvGrpSpPr>
            <p:nvPr/>
          </p:nvGrpSpPr>
          <p:grpSpPr>
            <a:xfrm>
              <a:off x="6529647" y="257040"/>
              <a:ext cx="377485" cy="324000"/>
              <a:chOff x="416496" y="1911318"/>
              <a:chExt cx="721764" cy="571845"/>
            </a:xfrm>
          </p:grpSpPr>
          <p:sp>
            <p:nvSpPr>
              <p:cNvPr id="85" name="Oval 57">
                <a:extLst>
                  <a:ext uri="{FF2B5EF4-FFF2-40B4-BE49-F238E27FC236}">
                    <a16:creationId xmlns:a16="http://schemas.microsoft.com/office/drawing/2014/main" id="{C3E84C5B-CAAF-D1AD-D494-F4B92747BF62}"/>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86" name="Flowchart: Delay 41">
                <a:extLst>
                  <a:ext uri="{FF2B5EF4-FFF2-40B4-BE49-F238E27FC236}">
                    <a16:creationId xmlns:a16="http://schemas.microsoft.com/office/drawing/2014/main" id="{F3FA2CE3-5234-C4B9-9C0C-CF9B4BB90047}"/>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87" name="Oval 59">
                <a:extLst>
                  <a:ext uri="{FF2B5EF4-FFF2-40B4-BE49-F238E27FC236}">
                    <a16:creationId xmlns:a16="http://schemas.microsoft.com/office/drawing/2014/main" id="{BDB6C2C5-B074-86A5-D8DF-180D6C29824F}"/>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88" name="Oval 60">
                <a:extLst>
                  <a:ext uri="{FF2B5EF4-FFF2-40B4-BE49-F238E27FC236}">
                    <a16:creationId xmlns:a16="http://schemas.microsoft.com/office/drawing/2014/main" id="{A644AC2E-F9E1-2269-A603-92D037339266}"/>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89" name="Flowchart: Delay 41">
                <a:extLst>
                  <a:ext uri="{FF2B5EF4-FFF2-40B4-BE49-F238E27FC236}">
                    <a16:creationId xmlns:a16="http://schemas.microsoft.com/office/drawing/2014/main" id="{7256226F-C711-9682-9763-894DC410B345}"/>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90" name="Flowchart: Delay 41">
                <a:extLst>
                  <a:ext uri="{FF2B5EF4-FFF2-40B4-BE49-F238E27FC236}">
                    <a16:creationId xmlns:a16="http://schemas.microsoft.com/office/drawing/2014/main" id="{DE114661-ABB8-AF12-BD54-B7E2CBE01C1D}"/>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84" name="Tekstvak 83">
              <a:extLst>
                <a:ext uri="{FF2B5EF4-FFF2-40B4-BE49-F238E27FC236}">
                  <a16:creationId xmlns:a16="http://schemas.microsoft.com/office/drawing/2014/main" id="{189DC639-DC13-41B8-8EB5-1C48BB087227}"/>
                </a:ext>
              </a:extLst>
            </p:cNvPr>
            <p:cNvSpPr txBox="1"/>
            <p:nvPr/>
          </p:nvSpPr>
          <p:spPr>
            <a:xfrm>
              <a:off x="6310091" y="586626"/>
              <a:ext cx="809837" cy="230832"/>
            </a:xfrm>
            <a:prstGeom prst="rect">
              <a:avLst/>
            </a:prstGeom>
            <a:noFill/>
          </p:spPr>
          <p:txBody>
            <a:bodyPr wrap="none" rtlCol="0">
              <a:spAutoFit/>
            </a:bodyPr>
            <a:lstStyle/>
            <a:p>
              <a:pPr>
                <a:defRPr/>
              </a:pPr>
              <a:r>
                <a:rPr lang="nl-NL" sz="900">
                  <a:solidFill>
                    <a:prstClr val="black"/>
                  </a:solidFill>
                  <a:latin typeface="Calibri Light"/>
                </a:rPr>
                <a:t>Maatschappij</a:t>
              </a:r>
            </a:p>
          </p:txBody>
        </p:sp>
      </p:grpSp>
      <p:sp>
        <p:nvSpPr>
          <p:cNvPr id="91" name="Tekstvak 90">
            <a:extLst>
              <a:ext uri="{FF2B5EF4-FFF2-40B4-BE49-F238E27FC236}">
                <a16:creationId xmlns:a16="http://schemas.microsoft.com/office/drawing/2014/main" id="{54C915F6-FB41-E8AC-F688-16289D3A289C}"/>
              </a:ext>
            </a:extLst>
          </p:cNvPr>
          <p:cNvSpPr txBox="1"/>
          <p:nvPr/>
        </p:nvSpPr>
        <p:spPr>
          <a:xfrm>
            <a:off x="6520684" y="2734039"/>
            <a:ext cx="1426994" cy="246221"/>
          </a:xfrm>
          <a:prstGeom prst="rect">
            <a:avLst/>
          </a:prstGeom>
          <a:noFill/>
        </p:spPr>
        <p:txBody>
          <a:bodyPr wrap="square" rtlCol="0">
            <a:spAutoFit/>
          </a:bodyPr>
          <a:lstStyle/>
          <a:p>
            <a:pPr algn="ctr">
              <a:defRPr/>
            </a:pPr>
            <a:r>
              <a:rPr lang="nl-NL" sz="1000" b="1" i="1">
                <a:solidFill>
                  <a:prstClr val="black"/>
                </a:solidFill>
                <a:latin typeface="Calibri Light"/>
              </a:rPr>
              <a:t>Energietransport &amp; Data</a:t>
            </a:r>
          </a:p>
        </p:txBody>
      </p:sp>
      <p:cxnSp>
        <p:nvCxnSpPr>
          <p:cNvPr id="92" name="Rechte verbindingslijn 91">
            <a:extLst>
              <a:ext uri="{FF2B5EF4-FFF2-40B4-BE49-F238E27FC236}">
                <a16:creationId xmlns:a16="http://schemas.microsoft.com/office/drawing/2014/main" id="{77A7D31B-25C9-4D96-83D7-3A69B1994962}"/>
              </a:ext>
            </a:extLst>
          </p:cNvPr>
          <p:cNvCxnSpPr>
            <a:cxnSpLocks/>
          </p:cNvCxnSpPr>
          <p:nvPr/>
        </p:nvCxnSpPr>
        <p:spPr>
          <a:xfrm>
            <a:off x="5416802" y="3359491"/>
            <a:ext cx="36509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3" name="Rechthoek 92">
            <a:extLst>
              <a:ext uri="{FF2B5EF4-FFF2-40B4-BE49-F238E27FC236}">
                <a16:creationId xmlns:a16="http://schemas.microsoft.com/office/drawing/2014/main" id="{C1736861-D6BE-FCE1-0EB1-5355E44EAB34}"/>
              </a:ext>
            </a:extLst>
          </p:cNvPr>
          <p:cNvSpPr/>
          <p:nvPr/>
        </p:nvSpPr>
        <p:spPr>
          <a:xfrm>
            <a:off x="5757464" y="3069370"/>
            <a:ext cx="200964" cy="4571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06754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15</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dirty="0">
                <a:solidFill>
                  <a:srgbClr val="821E7D"/>
                </a:solidFill>
                <a:latin typeface="Microsoft JhengHei Light"/>
              </a:rPr>
              <a:t>Interne (secundaire/</a:t>
            </a:r>
            <a:r>
              <a:rPr lang="nl-NL" sz="2100" dirty="0" err="1">
                <a:solidFill>
                  <a:srgbClr val="821E7D"/>
                </a:solidFill>
                <a:latin typeface="Microsoft JhengHei Light"/>
              </a:rPr>
              <a:t>enterprise</a:t>
            </a:r>
            <a:r>
              <a:rPr lang="nl-NL" sz="2100" dirty="0">
                <a:solidFill>
                  <a:srgbClr val="821E7D"/>
                </a:solidFill>
                <a:latin typeface="Microsoft JhengHei Light"/>
              </a:rPr>
              <a:t>) </a:t>
            </a:r>
            <a:r>
              <a:rPr lang="nl-NL" sz="2100" dirty="0" err="1">
                <a:solidFill>
                  <a:srgbClr val="821E7D"/>
                </a:solidFill>
                <a:latin typeface="Microsoft JhengHei Light"/>
              </a:rPr>
              <a:t>waardestromen</a:t>
            </a:r>
            <a:endParaRPr lang="nl-NL" sz="2100" dirty="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4" name="Vijfhoek 22">
            <a:extLst>
              <a:ext uri="{FF2B5EF4-FFF2-40B4-BE49-F238E27FC236}">
                <a16:creationId xmlns:a16="http://schemas.microsoft.com/office/drawing/2014/main" id="{EC99E6EC-39C5-1F24-5896-1180413C21EC}"/>
              </a:ext>
            </a:extLst>
          </p:cNvPr>
          <p:cNvSpPr/>
          <p:nvPr/>
        </p:nvSpPr>
        <p:spPr>
          <a:xfrm>
            <a:off x="451754" y="1848889"/>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5" name="Vijfhoek 23">
            <a:extLst>
              <a:ext uri="{FF2B5EF4-FFF2-40B4-BE49-F238E27FC236}">
                <a16:creationId xmlns:a16="http://schemas.microsoft.com/office/drawing/2014/main" id="{405654F3-2D7D-1CA2-34B1-05A5380CFFCD}"/>
              </a:ext>
            </a:extLst>
          </p:cNvPr>
          <p:cNvSpPr/>
          <p:nvPr/>
        </p:nvSpPr>
        <p:spPr>
          <a:xfrm>
            <a:off x="451754" y="2230373"/>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6" name="Vijfhoek 24">
            <a:extLst>
              <a:ext uri="{FF2B5EF4-FFF2-40B4-BE49-F238E27FC236}">
                <a16:creationId xmlns:a16="http://schemas.microsoft.com/office/drawing/2014/main" id="{AA0EBAD4-A2B2-6C03-DC5D-983F860A0C07}"/>
              </a:ext>
            </a:extLst>
          </p:cNvPr>
          <p:cNvSpPr/>
          <p:nvPr/>
        </p:nvSpPr>
        <p:spPr>
          <a:xfrm>
            <a:off x="451754" y="2611856"/>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7" name="Vijfhoek 25">
            <a:extLst>
              <a:ext uri="{FF2B5EF4-FFF2-40B4-BE49-F238E27FC236}">
                <a16:creationId xmlns:a16="http://schemas.microsoft.com/office/drawing/2014/main" id="{BC281ACA-6A24-EF66-1A97-ADFB2975ACFD}"/>
              </a:ext>
            </a:extLst>
          </p:cNvPr>
          <p:cNvSpPr/>
          <p:nvPr/>
        </p:nvSpPr>
        <p:spPr>
          <a:xfrm>
            <a:off x="451754" y="2993340"/>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ijfhoek 26">
            <a:extLst>
              <a:ext uri="{FF2B5EF4-FFF2-40B4-BE49-F238E27FC236}">
                <a16:creationId xmlns:a16="http://schemas.microsoft.com/office/drawing/2014/main" id="{938E6847-358F-833E-DEFC-78A56BB4EE91}"/>
              </a:ext>
            </a:extLst>
          </p:cNvPr>
          <p:cNvSpPr/>
          <p:nvPr/>
        </p:nvSpPr>
        <p:spPr>
          <a:xfrm>
            <a:off x="451754" y="3374823"/>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9" name="Vijfhoek 27">
            <a:extLst>
              <a:ext uri="{FF2B5EF4-FFF2-40B4-BE49-F238E27FC236}">
                <a16:creationId xmlns:a16="http://schemas.microsoft.com/office/drawing/2014/main" id="{84741132-3EC3-4269-8342-537897F4480E}"/>
              </a:ext>
            </a:extLst>
          </p:cNvPr>
          <p:cNvSpPr/>
          <p:nvPr/>
        </p:nvSpPr>
        <p:spPr>
          <a:xfrm>
            <a:off x="451754" y="375630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0" name="Vijfhoek 29">
            <a:extLst>
              <a:ext uri="{FF2B5EF4-FFF2-40B4-BE49-F238E27FC236}">
                <a16:creationId xmlns:a16="http://schemas.microsoft.com/office/drawing/2014/main" id="{FDEB9793-93A3-20C8-29F2-7EB468C9F1C6}"/>
              </a:ext>
            </a:extLst>
          </p:cNvPr>
          <p:cNvSpPr/>
          <p:nvPr/>
        </p:nvSpPr>
        <p:spPr>
          <a:xfrm>
            <a:off x="451754" y="146740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Tijdelijke aanduiding voor verticale tekst 1">
            <a:extLst>
              <a:ext uri="{FF2B5EF4-FFF2-40B4-BE49-F238E27FC236}">
                <a16:creationId xmlns:a16="http://schemas.microsoft.com/office/drawing/2014/main" id="{74C1EF53-1CB4-BFEC-3C13-BEDD02C0528C}"/>
              </a:ext>
            </a:extLst>
          </p:cNvPr>
          <p:cNvSpPr txBox="1">
            <a:spLocks/>
          </p:cNvSpPr>
          <p:nvPr/>
        </p:nvSpPr>
        <p:spPr>
          <a:xfrm>
            <a:off x="4786093" y="1034560"/>
            <a:ext cx="4311673"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dirty="0">
                <a:ln>
                  <a:noFill/>
                </a:ln>
                <a:solidFill>
                  <a:srgbClr val="4D4D4D"/>
                </a:solidFill>
                <a:effectLst/>
                <a:uLnTx/>
                <a:uFillTx/>
                <a:latin typeface="Arial"/>
                <a:cs typeface="Arial"/>
              </a:rPr>
              <a:t>Product</a:t>
            </a:r>
            <a:endParaRPr lang="nl-NL" dirty="0">
              <a:latin typeface="Arial"/>
              <a:cs typeface="Arial"/>
            </a:endParaRPr>
          </a:p>
          <a:p>
            <a:pPr marL="0" indent="0" defTabSz="539354">
              <a:lnSpc>
                <a:spcPct val="150000"/>
              </a:lnSpc>
              <a:spcBef>
                <a:spcPts val="500"/>
              </a:spcBef>
              <a:spcAft>
                <a:spcPts val="450"/>
              </a:spcAft>
              <a:buClr>
                <a:srgbClr val="4D4D4D"/>
              </a:buClr>
              <a:buNone/>
              <a:defRPr/>
            </a:pPr>
            <a:r>
              <a:rPr lang="nl-NL" sz="1200" dirty="0">
                <a:solidFill>
                  <a:srgbClr val="4D4D4D"/>
                </a:solidFill>
                <a:latin typeface="Arial"/>
                <a:cs typeface="Arial"/>
              </a:rPr>
              <a:t>Bedrijfsrichting </a:t>
            </a:r>
            <a:endParaRPr lang="nl-NL" sz="1200" b="0" i="0" u="none" strike="noStrike" kern="1200" cap="none" spc="0" normalizeH="0" baseline="0" noProof="0" dirty="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Bedrijfsinrichting</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Compliant organisatie</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Inzetbare medewerkers (incl. fysieke en digitale werkplek)</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Uitgevoerd proces en/of beschikbare data</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Beschikbare goederen en diensten</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Beschikbare financiële assets en informatie</a:t>
            </a:r>
            <a:endParaRPr lang="nl-NL" sz="1200" b="0" i="0" u="none" strike="noStrike" kern="1200" cap="none" spc="0" normalizeH="0" baseline="0" noProof="0" dirty="0">
              <a:ln>
                <a:noFill/>
              </a:ln>
              <a:solidFill>
                <a:srgbClr val="4D4D4D"/>
              </a:solidFill>
              <a:effectLst/>
              <a:uLnTx/>
              <a:uFillTx/>
              <a:latin typeface="Arial"/>
              <a:cs typeface="Arial"/>
            </a:endParaRPr>
          </a:p>
        </p:txBody>
      </p:sp>
      <p:sp>
        <p:nvSpPr>
          <p:cNvPr id="12" name="Tijdelijke aanduiding voor verticale tekst 1">
            <a:extLst>
              <a:ext uri="{FF2B5EF4-FFF2-40B4-BE49-F238E27FC236}">
                <a16:creationId xmlns:a16="http://schemas.microsoft.com/office/drawing/2014/main" id="{AD89C286-C3FA-A8B6-E309-249490EB593A}"/>
              </a:ext>
            </a:extLst>
          </p:cNvPr>
          <p:cNvSpPr txBox="1">
            <a:spLocks/>
          </p:cNvSpPr>
          <p:nvPr/>
        </p:nvSpPr>
        <p:spPr>
          <a:xfrm>
            <a:off x="496053" y="1034560"/>
            <a:ext cx="6739246"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a:cs typeface="Arial"/>
              </a:rPr>
              <a:t>Waardestroom</a:t>
            </a:r>
            <a:endParaRPr lang="nl-NL">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Bepalen en bewaken strategie en plannen</a:t>
            </a:r>
            <a:endParaRPr lang="nl-NL" sz="1200" b="0" i="0" u="none" strike="noStrike" kern="1200" cap="none" spc="0" normalizeH="0" baseline="0" noProof="0">
              <a:ln>
                <a:noFill/>
              </a:ln>
              <a:solidFill>
                <a:srgbClr val="4D4D4D"/>
              </a:solidFill>
              <a:effectLst/>
              <a:uLnTx/>
              <a:uFillTx/>
              <a:latin typeface="Arial"/>
              <a:cs typeface="Arial"/>
            </a:endParaRPr>
          </a:p>
          <a:p>
            <a:pPr marL="0" indent="0" defTabSz="539354">
              <a:lnSpc>
                <a:spcPct val="150000"/>
              </a:lnSpc>
              <a:spcBef>
                <a:spcPts val="500"/>
              </a:spcBef>
              <a:spcAft>
                <a:spcPts val="350"/>
              </a:spcAft>
              <a:buClr>
                <a:srgbClr val="4D4D4D"/>
              </a:buClr>
              <a:buNone/>
              <a:defRPr/>
            </a:pPr>
            <a:r>
              <a:rPr kumimoji="0" lang="nl-NL" sz="1200" b="0" i="0" u="none" strike="noStrike" kern="1200" cap="none" spc="0" normalizeH="0" baseline="0" noProof="0">
                <a:ln>
                  <a:noFill/>
                </a:ln>
                <a:solidFill>
                  <a:srgbClr val="4D4D4D"/>
                </a:solidFill>
                <a:effectLst/>
                <a:uLnTx/>
                <a:uFillTx/>
                <a:latin typeface="Arial"/>
                <a:cs typeface="Arial"/>
              </a:rPr>
              <a:t>Veranderen bedrijfsinrichting</a:t>
            </a:r>
            <a:r>
              <a:rPr lang="nl-NL" sz="1200">
                <a:solidFill>
                  <a:srgbClr val="4D4D4D"/>
                </a:solidFill>
                <a:latin typeface="Arial"/>
                <a:cs typeface="Arial"/>
              </a:rPr>
              <a:t>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Borgen bedrijfscontinuïteit en compliance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houden van inzetbare medewerkers</a:t>
            </a:r>
            <a:endParaRPr lang="nl-NL" sz="1200" b="0" i="0" u="none" strike="noStrike" kern="1200" cap="none" spc="0" normalizeH="0" baseline="0" noProof="0">
              <a:ln>
                <a:noFill/>
              </a:ln>
              <a:solidFill>
                <a:srgbClr val="4D4D4D"/>
              </a:solidFill>
              <a:effectLst/>
              <a:uLnTx/>
              <a:uFillTx/>
              <a:latin typeface="Arial"/>
              <a:cs typeface="Arial"/>
            </a:endParaRPr>
          </a:p>
          <a:p>
            <a:pPr marL="0" indent="0" defTabSz="539354">
              <a:lnSpc>
                <a:spcPct val="150000"/>
              </a:lnSpc>
              <a:spcBef>
                <a:spcPts val="500"/>
              </a:spcBef>
              <a:spcAft>
                <a:spcPts val="350"/>
              </a:spcAft>
              <a:buClr>
                <a:srgbClr val="4D4D4D"/>
              </a:buClr>
              <a:buNone/>
              <a:defRPr/>
            </a:pPr>
            <a:r>
              <a:rPr lang="nl-NL" sz="1200">
                <a:solidFill>
                  <a:srgbClr val="4D4D4D"/>
                </a:solidFill>
                <a:latin typeface="Arial"/>
                <a:cs typeface="Arial"/>
              </a:rPr>
              <a:t>Leveren van</a:t>
            </a:r>
            <a:r>
              <a:rPr kumimoji="0" lang="nl-NL" sz="1200" b="0" i="0" u="none" strike="noStrike" kern="1200" cap="none" spc="0" normalizeH="0" baseline="0" noProof="0">
                <a:ln>
                  <a:noFill/>
                </a:ln>
                <a:solidFill>
                  <a:srgbClr val="4D4D4D"/>
                </a:solidFill>
                <a:effectLst/>
                <a:uLnTx/>
                <a:uFillTx/>
                <a:latin typeface="Arial"/>
                <a:cs typeface="Arial"/>
              </a:rPr>
              <a:t> </a:t>
            </a:r>
            <a:r>
              <a:rPr lang="nl-NL" sz="1200">
                <a:solidFill>
                  <a:srgbClr val="4D4D4D"/>
                </a:solidFill>
                <a:latin typeface="Arial"/>
                <a:cs typeface="Arial"/>
              </a:rPr>
              <a:t>informatie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stellen goederen en diensten</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stellen financiële assets en informatie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endParaRPr lang="nl-NL" sz="1200" b="0" i="0" u="none" strike="noStrike" kern="1200" cap="none" spc="0" normalizeH="0" baseline="0" noProof="0">
              <a:ln>
                <a:noFill/>
              </a:ln>
              <a:solidFill>
                <a:srgbClr val="4D4D4D"/>
              </a:solidFill>
              <a:effectLst/>
              <a:uLnTx/>
              <a:uFillTx/>
            </a:endParaRPr>
          </a:p>
        </p:txBody>
      </p:sp>
      <p:sp>
        <p:nvSpPr>
          <p:cNvPr id="13" name="Afgeronde rechthoek 33">
            <a:extLst>
              <a:ext uri="{FF2B5EF4-FFF2-40B4-BE49-F238E27FC236}">
                <a16:creationId xmlns:a16="http://schemas.microsoft.com/office/drawing/2014/main" id="{676F7E33-61C4-6A44-08E7-DC0251832B5E}"/>
              </a:ext>
            </a:extLst>
          </p:cNvPr>
          <p:cNvSpPr/>
          <p:nvPr/>
        </p:nvSpPr>
        <p:spPr>
          <a:xfrm>
            <a:off x="163316" y="151004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E.A.</a:t>
            </a:r>
          </a:p>
        </p:txBody>
      </p:sp>
      <p:sp>
        <p:nvSpPr>
          <p:cNvPr id="14" name="Afgeronde rechthoek 34">
            <a:extLst>
              <a:ext uri="{FF2B5EF4-FFF2-40B4-BE49-F238E27FC236}">
                <a16:creationId xmlns:a16="http://schemas.microsoft.com/office/drawing/2014/main" id="{3462A1E9-AEB7-C5F1-4736-D0C752AA3EC5}"/>
              </a:ext>
            </a:extLst>
          </p:cNvPr>
          <p:cNvSpPr/>
          <p:nvPr/>
        </p:nvSpPr>
        <p:spPr>
          <a:xfrm>
            <a:off x="163316" y="2274575"/>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E.C.</a:t>
            </a:r>
          </a:p>
        </p:txBody>
      </p:sp>
      <p:sp>
        <p:nvSpPr>
          <p:cNvPr id="15" name="Afgeronde rechthoek 35">
            <a:extLst>
              <a:ext uri="{FF2B5EF4-FFF2-40B4-BE49-F238E27FC236}">
                <a16:creationId xmlns:a16="http://schemas.microsoft.com/office/drawing/2014/main" id="{4D8B072F-AC3D-C3FF-62A6-854E5747E063}"/>
              </a:ext>
            </a:extLst>
          </p:cNvPr>
          <p:cNvSpPr/>
          <p:nvPr/>
        </p:nvSpPr>
        <p:spPr>
          <a:xfrm>
            <a:off x="163316" y="2656840"/>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E.D.</a:t>
            </a:r>
          </a:p>
        </p:txBody>
      </p:sp>
      <p:sp>
        <p:nvSpPr>
          <p:cNvPr id="16" name="Afgeronde rechthoek 36">
            <a:extLst>
              <a:ext uri="{FF2B5EF4-FFF2-40B4-BE49-F238E27FC236}">
                <a16:creationId xmlns:a16="http://schemas.microsoft.com/office/drawing/2014/main" id="{8ED15563-A5B0-366A-45B8-F8170DA7B394}"/>
              </a:ext>
            </a:extLst>
          </p:cNvPr>
          <p:cNvSpPr/>
          <p:nvPr/>
        </p:nvSpPr>
        <p:spPr>
          <a:xfrm>
            <a:off x="163316" y="1892311"/>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E.B.</a:t>
            </a:r>
          </a:p>
        </p:txBody>
      </p:sp>
      <p:sp>
        <p:nvSpPr>
          <p:cNvPr id="17" name="Afgeronde rechthoek 37">
            <a:extLst>
              <a:ext uri="{FF2B5EF4-FFF2-40B4-BE49-F238E27FC236}">
                <a16:creationId xmlns:a16="http://schemas.microsoft.com/office/drawing/2014/main" id="{6C6FB460-B7ED-9A2B-63BF-CCCC590B87DF}"/>
              </a:ext>
            </a:extLst>
          </p:cNvPr>
          <p:cNvSpPr/>
          <p:nvPr/>
        </p:nvSpPr>
        <p:spPr>
          <a:xfrm>
            <a:off x="163316" y="3034420"/>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E.E.</a:t>
            </a:r>
          </a:p>
        </p:txBody>
      </p:sp>
      <p:sp>
        <p:nvSpPr>
          <p:cNvPr id="18" name="Afgeronde rechthoek 38">
            <a:extLst>
              <a:ext uri="{FF2B5EF4-FFF2-40B4-BE49-F238E27FC236}">
                <a16:creationId xmlns:a16="http://schemas.microsoft.com/office/drawing/2014/main" id="{284CA4D5-2BBC-BB93-551B-E48A4727AA41}"/>
              </a:ext>
            </a:extLst>
          </p:cNvPr>
          <p:cNvSpPr/>
          <p:nvPr/>
        </p:nvSpPr>
        <p:spPr>
          <a:xfrm>
            <a:off x="163316" y="3416684"/>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E.F.</a:t>
            </a:r>
          </a:p>
        </p:txBody>
      </p:sp>
      <p:sp>
        <p:nvSpPr>
          <p:cNvPr id="19" name="Afgeronde rechthoek 39">
            <a:extLst>
              <a:ext uri="{FF2B5EF4-FFF2-40B4-BE49-F238E27FC236}">
                <a16:creationId xmlns:a16="http://schemas.microsoft.com/office/drawing/2014/main" id="{A64E8BEA-CD91-D4CC-B4EB-DF674455D594}"/>
              </a:ext>
            </a:extLst>
          </p:cNvPr>
          <p:cNvSpPr/>
          <p:nvPr/>
        </p:nvSpPr>
        <p:spPr>
          <a:xfrm>
            <a:off x="163316" y="3798948"/>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E.G.</a:t>
            </a:r>
          </a:p>
        </p:txBody>
      </p:sp>
      <p:pic>
        <p:nvPicPr>
          <p:cNvPr id="20" name="Afbeelding 19">
            <a:extLst>
              <a:ext uri="{FF2B5EF4-FFF2-40B4-BE49-F238E27FC236}">
                <a16:creationId xmlns:a16="http://schemas.microsoft.com/office/drawing/2014/main" id="{E16BD39F-76F7-7B5F-E833-8B001490B410}"/>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21777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AF0B6C6-F3D5-D3E9-80B7-FC58AD1EFBFD}"/>
              </a:ext>
            </a:extLst>
          </p:cNvPr>
          <p:cNvPicPr>
            <a:picLocks noChangeAspect="1"/>
          </p:cNvPicPr>
          <p:nvPr/>
        </p:nvPicPr>
        <p:blipFill>
          <a:blip r:embed="rId2"/>
          <a:stretch>
            <a:fillRect/>
          </a:stretch>
        </p:blipFill>
        <p:spPr>
          <a:xfrm>
            <a:off x="336967" y="842688"/>
            <a:ext cx="7962066" cy="4170025"/>
          </a:xfrm>
          <a:prstGeom prst="rect">
            <a:avLst/>
          </a:prstGeom>
        </p:spPr>
      </p:pic>
      <p:sp>
        <p:nvSpPr>
          <p:cNvPr id="202" name="Rechthoek 201">
            <a:extLst>
              <a:ext uri="{FF2B5EF4-FFF2-40B4-BE49-F238E27FC236}">
                <a16:creationId xmlns:a16="http://schemas.microsoft.com/office/drawing/2014/main" id="{73174BE8-A507-C395-B798-E645860017D7}"/>
              </a:ext>
            </a:extLst>
          </p:cNvPr>
          <p:cNvSpPr/>
          <p:nvPr/>
        </p:nvSpPr>
        <p:spPr>
          <a:xfrm>
            <a:off x="307188" y="789039"/>
            <a:ext cx="8018277" cy="4299155"/>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167" name="Groep 166">
            <a:extLst>
              <a:ext uri="{FF2B5EF4-FFF2-40B4-BE49-F238E27FC236}">
                <a16:creationId xmlns:a16="http://schemas.microsoft.com/office/drawing/2014/main" id="{51907315-1585-18F7-33E8-76A8AE7033ED}"/>
              </a:ext>
            </a:extLst>
          </p:cNvPr>
          <p:cNvGrpSpPr/>
          <p:nvPr/>
        </p:nvGrpSpPr>
        <p:grpSpPr>
          <a:xfrm>
            <a:off x="7139557" y="2954118"/>
            <a:ext cx="622598" cy="473070"/>
            <a:chOff x="6226813" y="2001701"/>
            <a:chExt cx="830131" cy="630760"/>
          </a:xfrm>
        </p:grpSpPr>
        <p:grpSp>
          <p:nvGrpSpPr>
            <p:cNvPr id="168" name="Groep 167">
              <a:extLst>
                <a:ext uri="{FF2B5EF4-FFF2-40B4-BE49-F238E27FC236}">
                  <a16:creationId xmlns:a16="http://schemas.microsoft.com/office/drawing/2014/main" id="{2DECD763-9612-F42B-2112-00F04517550A}"/>
                </a:ext>
              </a:extLst>
            </p:cNvPr>
            <p:cNvGrpSpPr/>
            <p:nvPr/>
          </p:nvGrpSpPr>
          <p:grpSpPr>
            <a:xfrm>
              <a:off x="6285298" y="2001701"/>
              <a:ext cx="702589" cy="479040"/>
              <a:chOff x="6285298" y="2001701"/>
              <a:chExt cx="702589" cy="479040"/>
            </a:xfrm>
          </p:grpSpPr>
          <p:sp>
            <p:nvSpPr>
              <p:cNvPr id="170" name="Rechthoek: afgeronde hoeken 169">
                <a:extLst>
                  <a:ext uri="{FF2B5EF4-FFF2-40B4-BE49-F238E27FC236}">
                    <a16:creationId xmlns:a16="http://schemas.microsoft.com/office/drawing/2014/main" id="{7D46B921-EE6D-DD03-A893-983F24A7B66C}"/>
                  </a:ext>
                </a:extLst>
              </p:cNvPr>
              <p:cNvSpPr/>
              <p:nvPr/>
            </p:nvSpPr>
            <p:spPr>
              <a:xfrm>
                <a:off x="6285298" y="2001701"/>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71" name="Tekstvak 170">
                <a:extLst>
                  <a:ext uri="{FF2B5EF4-FFF2-40B4-BE49-F238E27FC236}">
                    <a16:creationId xmlns:a16="http://schemas.microsoft.com/office/drawing/2014/main" id="{B3EEA734-5591-52CC-AE8D-7DDA16395D5E}"/>
                  </a:ext>
                </a:extLst>
              </p:cNvPr>
              <p:cNvSpPr txBox="1"/>
              <p:nvPr/>
            </p:nvSpPr>
            <p:spPr>
              <a:xfrm>
                <a:off x="6329159" y="2008966"/>
                <a:ext cx="658728" cy="276999"/>
              </a:xfrm>
              <a:prstGeom prst="rect">
                <a:avLst/>
              </a:prstGeom>
              <a:noFill/>
            </p:spPr>
            <p:txBody>
              <a:bodyPr wrap="none" rtlCol="0">
                <a:spAutoFit/>
              </a:bodyPr>
              <a:lstStyle/>
              <a:p>
                <a:r>
                  <a:rPr lang="nl-NL" sz="750" dirty="0"/>
                  <a:t>C.6.2.2</a:t>
                </a:r>
              </a:p>
            </p:txBody>
          </p:sp>
        </p:grpSp>
        <p:sp>
          <p:nvSpPr>
            <p:cNvPr id="169" name="Tekstvak 168">
              <a:extLst>
                <a:ext uri="{FF2B5EF4-FFF2-40B4-BE49-F238E27FC236}">
                  <a16:creationId xmlns:a16="http://schemas.microsoft.com/office/drawing/2014/main" id="{D0AED383-4F41-A2E2-92E7-BD8E676CD023}"/>
                </a:ext>
              </a:extLst>
            </p:cNvPr>
            <p:cNvSpPr txBox="1"/>
            <p:nvPr/>
          </p:nvSpPr>
          <p:spPr>
            <a:xfrm>
              <a:off x="6226813" y="2140018"/>
              <a:ext cx="830131"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Installaties achter aansluitingen beheren</a:t>
              </a:r>
              <a:endParaRPr lang="nl-NL" sz="450" dirty="0"/>
            </a:p>
          </p:txBody>
        </p:sp>
      </p:grpSp>
      <p:sp>
        <p:nvSpPr>
          <p:cNvPr id="68" name="Titel 1">
            <a:extLst>
              <a:ext uri="{FF2B5EF4-FFF2-40B4-BE49-F238E27FC236}">
                <a16:creationId xmlns:a16="http://schemas.microsoft.com/office/drawing/2014/main" id="{78163013-6223-42CB-9823-85D0C79030B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lang="nl-NL" sz="2100" dirty="0">
              <a:solidFill>
                <a:srgbClr val="821E7D"/>
              </a:solidFill>
              <a:latin typeface="Microsoft JhengHei Light"/>
            </a:endParaRPr>
          </a:p>
        </p:txBody>
      </p:sp>
      <p:sp>
        <p:nvSpPr>
          <p:cNvPr id="69" name="Tijdelijke aanduiding voor tekst 2">
            <a:extLst>
              <a:ext uri="{FF2B5EF4-FFF2-40B4-BE49-F238E27FC236}">
                <a16:creationId xmlns:a16="http://schemas.microsoft.com/office/drawing/2014/main" id="{BAA492CB-E02B-4D33-BF82-C1CF7D1ADCEE}"/>
              </a:ext>
            </a:extLst>
          </p:cNvPr>
          <p:cNvSpPr txBox="1">
            <a:spLocks/>
          </p:cNvSpPr>
          <p:nvPr/>
        </p:nvSpPr>
        <p:spPr>
          <a:xfrm>
            <a:off x="551225" y="43352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C.A. Aanleggen en wijzigen van aansluitingen</a:t>
            </a:r>
          </a:p>
          <a:p>
            <a:pPr defTabSz="914378">
              <a:buClr>
                <a:srgbClr val="002D41"/>
              </a:buClr>
            </a:pPr>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grpSp>
        <p:nvGrpSpPr>
          <p:cNvPr id="98" name="Groep 97">
            <a:extLst>
              <a:ext uri="{FF2B5EF4-FFF2-40B4-BE49-F238E27FC236}">
                <a16:creationId xmlns:a16="http://schemas.microsoft.com/office/drawing/2014/main" id="{4B3ED37D-8E95-1B2A-DC0B-56B671940B06}"/>
              </a:ext>
            </a:extLst>
          </p:cNvPr>
          <p:cNvGrpSpPr/>
          <p:nvPr/>
        </p:nvGrpSpPr>
        <p:grpSpPr>
          <a:xfrm>
            <a:off x="7160508" y="2532194"/>
            <a:ext cx="580697" cy="413034"/>
            <a:chOff x="5281152" y="1860817"/>
            <a:chExt cx="774263" cy="550711"/>
          </a:xfrm>
        </p:grpSpPr>
        <p:sp>
          <p:nvSpPr>
            <p:cNvPr id="99" name="Rechthoek: afgeronde hoeken 98">
              <a:extLst>
                <a:ext uri="{FF2B5EF4-FFF2-40B4-BE49-F238E27FC236}">
                  <a16:creationId xmlns:a16="http://schemas.microsoft.com/office/drawing/2014/main" id="{8A32B991-304F-1658-E6FD-A3787D0CED4A}"/>
                </a:ext>
              </a:extLst>
            </p:cNvPr>
            <p:cNvSpPr/>
            <p:nvPr/>
          </p:nvSpPr>
          <p:spPr>
            <a:xfrm>
              <a:off x="5308100" y="189334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100" name="Tekstvak 99">
              <a:extLst>
                <a:ext uri="{FF2B5EF4-FFF2-40B4-BE49-F238E27FC236}">
                  <a16:creationId xmlns:a16="http://schemas.microsoft.com/office/drawing/2014/main" id="{E540FD3E-33BD-752E-4F34-6B57EB13DCDE}"/>
                </a:ext>
              </a:extLst>
            </p:cNvPr>
            <p:cNvSpPr txBox="1"/>
            <p:nvPr/>
          </p:nvSpPr>
          <p:spPr>
            <a:xfrm>
              <a:off x="5366301" y="1860817"/>
              <a:ext cx="650179" cy="276998"/>
            </a:xfrm>
            <a:prstGeom prst="rect">
              <a:avLst/>
            </a:prstGeom>
            <a:noFill/>
          </p:spPr>
          <p:txBody>
            <a:bodyPr wrap="none" rtlCol="0">
              <a:spAutoFit/>
            </a:bodyPr>
            <a:lstStyle/>
            <a:p>
              <a:pPr>
                <a:defRPr/>
              </a:pPr>
              <a:r>
                <a:rPr lang="nl-NL" sz="750" kern="0" dirty="0">
                  <a:solidFill>
                    <a:prstClr val="black"/>
                  </a:solidFill>
                  <a:latin typeface="Aptos" panose="02110004020202020204"/>
                </a:rPr>
                <a:t>C.6.2.1</a:t>
              </a:r>
            </a:p>
          </p:txBody>
        </p:sp>
        <p:sp>
          <p:nvSpPr>
            <p:cNvPr id="102" name="Tekstvak 101">
              <a:extLst>
                <a:ext uri="{FF2B5EF4-FFF2-40B4-BE49-F238E27FC236}">
                  <a16:creationId xmlns:a16="http://schemas.microsoft.com/office/drawing/2014/main" id="{3EB9CD89-78B9-C22E-9CA7-0A77B7BE290E}"/>
                </a:ext>
              </a:extLst>
            </p:cNvPr>
            <p:cNvSpPr txBox="1"/>
            <p:nvPr/>
          </p:nvSpPr>
          <p:spPr>
            <a:xfrm>
              <a:off x="5281152" y="2011419"/>
              <a:ext cx="774263" cy="400109"/>
            </a:xfrm>
            <a:prstGeom prst="rect">
              <a:avLst/>
            </a:prstGeom>
            <a:noFill/>
          </p:spPr>
          <p:txBody>
            <a:bodyPr wrap="square">
              <a:spAutoFit/>
            </a:bodyPr>
            <a:lstStyle/>
            <a:p>
              <a:pPr algn="ctr">
                <a:defRPr/>
              </a:pPr>
              <a:r>
                <a:rPr lang="nl-NL" sz="450" kern="0" dirty="0">
                  <a:solidFill>
                    <a:srgbClr val="333333"/>
                  </a:solidFill>
                  <a:latin typeface="Open Sans" panose="020B0606030504020204" pitchFamily="34" charset="0"/>
                </a:rPr>
                <a:t>Aansluitingen/ allocatiepunten beheren</a:t>
              </a:r>
              <a:endParaRPr lang="nl-NL" sz="450" kern="0" dirty="0">
                <a:solidFill>
                  <a:prstClr val="black"/>
                </a:solidFill>
                <a:latin typeface="Aptos" panose="02110004020202020204"/>
              </a:endParaRPr>
            </a:p>
          </p:txBody>
        </p:sp>
      </p:grpSp>
      <p:cxnSp>
        <p:nvCxnSpPr>
          <p:cNvPr id="103" name="Rechte verbindingslijn 102">
            <a:extLst>
              <a:ext uri="{FF2B5EF4-FFF2-40B4-BE49-F238E27FC236}">
                <a16:creationId xmlns:a16="http://schemas.microsoft.com/office/drawing/2014/main" id="{EE0D218B-4D1E-E018-59B2-E235E3AA9704}"/>
              </a:ext>
            </a:extLst>
          </p:cNvPr>
          <p:cNvCxnSpPr>
            <a:cxnSpLocks/>
            <a:stCxn id="160" idx="4"/>
            <a:endCxn id="158" idx="0"/>
          </p:cNvCxnSpPr>
          <p:nvPr/>
        </p:nvCxnSpPr>
        <p:spPr>
          <a:xfrm>
            <a:off x="968033" y="2204779"/>
            <a:ext cx="437" cy="844254"/>
          </a:xfrm>
          <a:prstGeom prst="line">
            <a:avLst/>
          </a:prstGeom>
          <a:noFill/>
          <a:ln w="38100" cap="flat" cmpd="sng" algn="ctr">
            <a:solidFill>
              <a:srgbClr val="FFC000"/>
            </a:solidFill>
            <a:prstDash val="solid"/>
            <a:miter lim="800000"/>
          </a:ln>
          <a:effectLst/>
        </p:spPr>
      </p:cxnSp>
      <p:cxnSp>
        <p:nvCxnSpPr>
          <p:cNvPr id="107" name="Rechte verbindingslijn 106">
            <a:extLst>
              <a:ext uri="{FF2B5EF4-FFF2-40B4-BE49-F238E27FC236}">
                <a16:creationId xmlns:a16="http://schemas.microsoft.com/office/drawing/2014/main" id="{78107AFC-DAD6-96E5-C02D-0B339811E7B6}"/>
              </a:ext>
            </a:extLst>
          </p:cNvPr>
          <p:cNvCxnSpPr>
            <a:cxnSpLocks/>
            <a:stCxn id="158" idx="6"/>
            <a:endCxn id="174" idx="2"/>
          </p:cNvCxnSpPr>
          <p:nvPr/>
        </p:nvCxnSpPr>
        <p:spPr>
          <a:xfrm flipV="1">
            <a:off x="1024729" y="2817196"/>
            <a:ext cx="6099731" cy="284303"/>
          </a:xfrm>
          <a:prstGeom prst="line">
            <a:avLst/>
          </a:prstGeom>
          <a:noFill/>
          <a:ln w="38100" cap="flat" cmpd="sng" algn="ctr">
            <a:solidFill>
              <a:srgbClr val="FFC000"/>
            </a:solidFill>
            <a:prstDash val="solid"/>
            <a:miter lim="800000"/>
          </a:ln>
          <a:effectLst/>
        </p:spPr>
      </p:cxnSp>
      <p:cxnSp>
        <p:nvCxnSpPr>
          <p:cNvPr id="108" name="Rechte verbindingslijn 107">
            <a:extLst>
              <a:ext uri="{FF2B5EF4-FFF2-40B4-BE49-F238E27FC236}">
                <a16:creationId xmlns:a16="http://schemas.microsoft.com/office/drawing/2014/main" id="{C0A24DB2-DEEB-CE65-7CE3-87EDC1656DB8}"/>
              </a:ext>
            </a:extLst>
          </p:cNvPr>
          <p:cNvCxnSpPr>
            <a:cxnSpLocks/>
            <a:stCxn id="174" idx="4"/>
            <a:endCxn id="118" idx="0"/>
          </p:cNvCxnSpPr>
          <p:nvPr/>
        </p:nvCxnSpPr>
        <p:spPr>
          <a:xfrm flipH="1">
            <a:off x="7178264" y="2869661"/>
            <a:ext cx="2455" cy="206086"/>
          </a:xfrm>
          <a:prstGeom prst="line">
            <a:avLst/>
          </a:prstGeom>
          <a:noFill/>
          <a:ln w="38100" cap="flat" cmpd="sng" algn="ctr">
            <a:solidFill>
              <a:srgbClr val="FFC000"/>
            </a:solidFill>
            <a:prstDash val="solid"/>
            <a:miter lim="800000"/>
          </a:ln>
          <a:effectLst/>
        </p:spPr>
      </p:cxnSp>
      <p:cxnSp>
        <p:nvCxnSpPr>
          <p:cNvPr id="109" name="Rechte verbindingslijn 108">
            <a:extLst>
              <a:ext uri="{FF2B5EF4-FFF2-40B4-BE49-F238E27FC236}">
                <a16:creationId xmlns:a16="http://schemas.microsoft.com/office/drawing/2014/main" id="{B3C46263-D044-A7B1-F914-B018DBE9A82D}"/>
              </a:ext>
            </a:extLst>
          </p:cNvPr>
          <p:cNvCxnSpPr>
            <a:cxnSpLocks/>
            <a:stCxn id="118" idx="2"/>
            <a:endCxn id="162" idx="6"/>
          </p:cNvCxnSpPr>
          <p:nvPr/>
        </p:nvCxnSpPr>
        <p:spPr>
          <a:xfrm flipH="1" flipV="1">
            <a:off x="4123503" y="2351129"/>
            <a:ext cx="2998502" cy="777083"/>
          </a:xfrm>
          <a:prstGeom prst="line">
            <a:avLst/>
          </a:prstGeom>
          <a:noFill/>
          <a:ln w="38100" cap="flat" cmpd="sng" algn="ctr">
            <a:solidFill>
              <a:srgbClr val="FFC000"/>
            </a:solidFill>
            <a:prstDash val="solid"/>
            <a:miter lim="800000"/>
          </a:ln>
          <a:effectLst/>
        </p:spPr>
      </p:cxnSp>
      <p:cxnSp>
        <p:nvCxnSpPr>
          <p:cNvPr id="110" name="Rechte verbindingslijn 109">
            <a:extLst>
              <a:ext uri="{FF2B5EF4-FFF2-40B4-BE49-F238E27FC236}">
                <a16:creationId xmlns:a16="http://schemas.microsoft.com/office/drawing/2014/main" id="{4FE05DAE-8DDA-8E03-258F-234A7ABDCA25}"/>
              </a:ext>
            </a:extLst>
          </p:cNvPr>
          <p:cNvCxnSpPr>
            <a:cxnSpLocks/>
            <a:stCxn id="162" idx="6"/>
            <a:endCxn id="163" idx="2"/>
          </p:cNvCxnSpPr>
          <p:nvPr/>
        </p:nvCxnSpPr>
        <p:spPr>
          <a:xfrm>
            <a:off x="4123503" y="2351129"/>
            <a:ext cx="1742375" cy="161843"/>
          </a:xfrm>
          <a:prstGeom prst="line">
            <a:avLst/>
          </a:prstGeom>
          <a:noFill/>
          <a:ln w="38100" cap="flat" cmpd="sng" algn="ctr">
            <a:solidFill>
              <a:srgbClr val="FFC000"/>
            </a:solidFill>
            <a:prstDash val="solid"/>
            <a:miter lim="800000"/>
          </a:ln>
          <a:effectLst/>
        </p:spPr>
      </p:cxnSp>
      <p:cxnSp>
        <p:nvCxnSpPr>
          <p:cNvPr id="111" name="Rechte verbindingslijn 110">
            <a:extLst>
              <a:ext uri="{FF2B5EF4-FFF2-40B4-BE49-F238E27FC236}">
                <a16:creationId xmlns:a16="http://schemas.microsoft.com/office/drawing/2014/main" id="{E5D25884-9A1C-9689-9B9B-4E8863BF937C}"/>
              </a:ext>
            </a:extLst>
          </p:cNvPr>
          <p:cNvCxnSpPr>
            <a:cxnSpLocks/>
            <a:stCxn id="165" idx="6"/>
            <a:endCxn id="164" idx="2"/>
          </p:cNvCxnSpPr>
          <p:nvPr/>
        </p:nvCxnSpPr>
        <p:spPr>
          <a:xfrm>
            <a:off x="4129755" y="2798118"/>
            <a:ext cx="1731892" cy="532447"/>
          </a:xfrm>
          <a:prstGeom prst="line">
            <a:avLst/>
          </a:prstGeom>
          <a:noFill/>
          <a:ln w="38100" cap="flat" cmpd="sng" algn="ctr">
            <a:solidFill>
              <a:srgbClr val="FFC000"/>
            </a:solidFill>
            <a:prstDash val="solid"/>
            <a:miter lim="800000"/>
          </a:ln>
          <a:effectLst/>
        </p:spPr>
      </p:cxnSp>
      <p:cxnSp>
        <p:nvCxnSpPr>
          <p:cNvPr id="113" name="Rechte verbindingslijn 112">
            <a:extLst>
              <a:ext uri="{FF2B5EF4-FFF2-40B4-BE49-F238E27FC236}">
                <a16:creationId xmlns:a16="http://schemas.microsoft.com/office/drawing/2014/main" id="{F04E1954-1BC4-0214-1A0F-60AB01178F32}"/>
              </a:ext>
            </a:extLst>
          </p:cNvPr>
          <p:cNvCxnSpPr>
            <a:cxnSpLocks/>
            <a:stCxn id="160" idx="5"/>
            <a:endCxn id="161" idx="0"/>
          </p:cNvCxnSpPr>
          <p:nvPr/>
        </p:nvCxnSpPr>
        <p:spPr>
          <a:xfrm>
            <a:off x="1007813" y="2189412"/>
            <a:ext cx="572858" cy="1233385"/>
          </a:xfrm>
          <a:prstGeom prst="line">
            <a:avLst/>
          </a:prstGeom>
          <a:noFill/>
          <a:ln w="38100" cap="flat" cmpd="sng" algn="ctr">
            <a:solidFill>
              <a:srgbClr val="FFC000"/>
            </a:solidFill>
            <a:prstDash val="solid"/>
            <a:miter lim="800000"/>
          </a:ln>
          <a:effectLst/>
        </p:spPr>
      </p:cxnSp>
      <p:sp>
        <p:nvSpPr>
          <p:cNvPr id="118" name="Ovaal 117">
            <a:extLst>
              <a:ext uri="{FF2B5EF4-FFF2-40B4-BE49-F238E27FC236}">
                <a16:creationId xmlns:a16="http://schemas.microsoft.com/office/drawing/2014/main" id="{5D16F128-8CE5-ED9B-1CAF-2408F369BC0A}"/>
              </a:ext>
            </a:extLst>
          </p:cNvPr>
          <p:cNvSpPr/>
          <p:nvPr/>
        </p:nvSpPr>
        <p:spPr>
          <a:xfrm>
            <a:off x="7122005" y="3075747"/>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5</a:t>
            </a:r>
          </a:p>
        </p:txBody>
      </p:sp>
      <p:grpSp>
        <p:nvGrpSpPr>
          <p:cNvPr id="119" name="Groep 118">
            <a:extLst>
              <a:ext uri="{FF2B5EF4-FFF2-40B4-BE49-F238E27FC236}">
                <a16:creationId xmlns:a16="http://schemas.microsoft.com/office/drawing/2014/main" id="{68781A19-EE55-8E94-5835-D315723FD10E}"/>
              </a:ext>
            </a:extLst>
          </p:cNvPr>
          <p:cNvGrpSpPr/>
          <p:nvPr/>
        </p:nvGrpSpPr>
        <p:grpSpPr>
          <a:xfrm>
            <a:off x="360973" y="2519979"/>
            <a:ext cx="580697" cy="421882"/>
            <a:chOff x="2565924" y="2446856"/>
            <a:chExt cx="774263" cy="562509"/>
          </a:xfrm>
        </p:grpSpPr>
        <p:sp>
          <p:nvSpPr>
            <p:cNvPr id="120" name="Rechthoek: afgeronde hoeken 119">
              <a:extLst>
                <a:ext uri="{FF2B5EF4-FFF2-40B4-BE49-F238E27FC236}">
                  <a16:creationId xmlns:a16="http://schemas.microsoft.com/office/drawing/2014/main" id="{38AF11A9-85D7-29FD-7DE7-E8338F78DB8F}"/>
                </a:ext>
              </a:extLst>
            </p:cNvPr>
            <p:cNvSpPr/>
            <p:nvPr/>
          </p:nvSpPr>
          <p:spPr>
            <a:xfrm>
              <a:off x="2588304" y="244685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21" name="Tekstvak 120">
              <a:extLst>
                <a:ext uri="{FF2B5EF4-FFF2-40B4-BE49-F238E27FC236}">
                  <a16:creationId xmlns:a16="http://schemas.microsoft.com/office/drawing/2014/main" id="{973350E7-EAAE-5D31-85CC-A58EA394908F}"/>
                </a:ext>
              </a:extLst>
            </p:cNvPr>
            <p:cNvSpPr txBox="1"/>
            <p:nvPr/>
          </p:nvSpPr>
          <p:spPr>
            <a:xfrm>
              <a:off x="2655740" y="2446856"/>
              <a:ext cx="650179" cy="276999"/>
            </a:xfrm>
            <a:prstGeom prst="rect">
              <a:avLst/>
            </a:prstGeom>
            <a:noFill/>
          </p:spPr>
          <p:txBody>
            <a:bodyPr wrap="none" rtlCol="0">
              <a:spAutoFit/>
            </a:bodyPr>
            <a:lstStyle/>
            <a:p>
              <a:r>
                <a:rPr lang="nl-NL" sz="750" dirty="0">
                  <a:solidFill>
                    <a:prstClr val="black"/>
                  </a:solidFill>
                  <a:latin typeface="Aptos" panose="02110004020202020204"/>
                </a:rPr>
                <a:t>C.1.2.1</a:t>
              </a:r>
            </a:p>
          </p:txBody>
        </p:sp>
        <p:sp>
          <p:nvSpPr>
            <p:cNvPr id="122" name="Tekstvak 121">
              <a:extLst>
                <a:ext uri="{FF2B5EF4-FFF2-40B4-BE49-F238E27FC236}">
                  <a16:creationId xmlns:a16="http://schemas.microsoft.com/office/drawing/2014/main" id="{2CA48EA1-8014-2CF9-E361-690F6EF51173}"/>
                </a:ext>
              </a:extLst>
            </p:cNvPr>
            <p:cNvSpPr txBox="1"/>
            <p:nvPr/>
          </p:nvSpPr>
          <p:spPr>
            <a:xfrm>
              <a:off x="2565924" y="260925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Producten aan klanten offreren</a:t>
              </a:r>
              <a:endParaRPr lang="nl-NL" sz="450" dirty="0">
                <a:solidFill>
                  <a:prstClr val="black"/>
                </a:solidFill>
                <a:latin typeface="Aptos" panose="02110004020202020204"/>
              </a:endParaRPr>
            </a:p>
          </p:txBody>
        </p:sp>
      </p:grpSp>
      <p:grpSp>
        <p:nvGrpSpPr>
          <p:cNvPr id="123" name="Groep 122">
            <a:extLst>
              <a:ext uri="{FF2B5EF4-FFF2-40B4-BE49-F238E27FC236}">
                <a16:creationId xmlns:a16="http://schemas.microsoft.com/office/drawing/2014/main" id="{18ECE2A2-3045-9F04-2034-EB3ADE260ACF}"/>
              </a:ext>
            </a:extLst>
          </p:cNvPr>
          <p:cNvGrpSpPr/>
          <p:nvPr/>
        </p:nvGrpSpPr>
        <p:grpSpPr>
          <a:xfrm>
            <a:off x="989786" y="3439489"/>
            <a:ext cx="647144" cy="393734"/>
            <a:chOff x="4004846" y="1084014"/>
            <a:chExt cx="862859" cy="524979"/>
          </a:xfrm>
        </p:grpSpPr>
        <p:sp>
          <p:nvSpPr>
            <p:cNvPr id="124" name="Rechthoek: afgeronde hoeken 123">
              <a:extLst>
                <a:ext uri="{FF2B5EF4-FFF2-40B4-BE49-F238E27FC236}">
                  <a16:creationId xmlns:a16="http://schemas.microsoft.com/office/drawing/2014/main" id="{56672914-D300-14F6-F442-9BF195A68F4A}"/>
                </a:ext>
              </a:extLst>
            </p:cNvPr>
            <p:cNvSpPr/>
            <p:nvPr/>
          </p:nvSpPr>
          <p:spPr>
            <a:xfrm>
              <a:off x="4062762" y="10840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25" name="Tekstvak 124">
              <a:extLst>
                <a:ext uri="{FF2B5EF4-FFF2-40B4-BE49-F238E27FC236}">
                  <a16:creationId xmlns:a16="http://schemas.microsoft.com/office/drawing/2014/main" id="{BA1A34F6-CFEC-F1DA-3533-0DD8E0737DC2}"/>
                </a:ext>
              </a:extLst>
            </p:cNvPr>
            <p:cNvSpPr txBox="1"/>
            <p:nvPr/>
          </p:nvSpPr>
          <p:spPr>
            <a:xfrm>
              <a:off x="4134442" y="1096089"/>
              <a:ext cx="650179" cy="276999"/>
            </a:xfrm>
            <a:prstGeom prst="rect">
              <a:avLst/>
            </a:prstGeom>
            <a:noFill/>
          </p:spPr>
          <p:txBody>
            <a:bodyPr wrap="none" rtlCol="0">
              <a:spAutoFit/>
            </a:bodyPr>
            <a:lstStyle/>
            <a:p>
              <a:r>
                <a:rPr lang="nl-NL" sz="750" dirty="0">
                  <a:solidFill>
                    <a:prstClr val="black"/>
                  </a:solidFill>
                  <a:latin typeface="Aptos" panose="02110004020202020204"/>
                </a:rPr>
                <a:t>C.1.3.3</a:t>
              </a:r>
            </a:p>
          </p:txBody>
        </p:sp>
        <p:sp>
          <p:nvSpPr>
            <p:cNvPr id="126" name="Tekstvak 125">
              <a:extLst>
                <a:ext uri="{FF2B5EF4-FFF2-40B4-BE49-F238E27FC236}">
                  <a16:creationId xmlns:a16="http://schemas.microsoft.com/office/drawing/2014/main" id="{967B532A-0C91-38C1-2377-31D62BF3DB09}"/>
                </a:ext>
              </a:extLst>
            </p:cNvPr>
            <p:cNvSpPr txBox="1"/>
            <p:nvPr/>
          </p:nvSpPr>
          <p:spPr>
            <a:xfrm>
              <a:off x="4004846" y="1208883"/>
              <a:ext cx="862859"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Openstaande vorderingen innen</a:t>
              </a:r>
              <a:endParaRPr lang="nl-NL" sz="450" dirty="0">
                <a:solidFill>
                  <a:prstClr val="black"/>
                </a:solidFill>
                <a:latin typeface="Aptos" panose="02110004020202020204"/>
              </a:endParaRPr>
            </a:p>
          </p:txBody>
        </p:sp>
      </p:grpSp>
      <p:grpSp>
        <p:nvGrpSpPr>
          <p:cNvPr id="129" name="Groep 128">
            <a:extLst>
              <a:ext uri="{FF2B5EF4-FFF2-40B4-BE49-F238E27FC236}">
                <a16:creationId xmlns:a16="http://schemas.microsoft.com/office/drawing/2014/main" id="{4DB90431-5C1D-3FA2-7A59-D1D73976CD77}"/>
              </a:ext>
            </a:extLst>
          </p:cNvPr>
          <p:cNvGrpSpPr/>
          <p:nvPr/>
        </p:nvGrpSpPr>
        <p:grpSpPr>
          <a:xfrm>
            <a:off x="5846844" y="3145730"/>
            <a:ext cx="627588" cy="359280"/>
            <a:chOff x="8998573" y="2945724"/>
            <a:chExt cx="836784" cy="479040"/>
          </a:xfrm>
        </p:grpSpPr>
        <p:sp>
          <p:nvSpPr>
            <p:cNvPr id="131" name="Rechthoek: afgeronde hoeken 130">
              <a:extLst>
                <a:ext uri="{FF2B5EF4-FFF2-40B4-BE49-F238E27FC236}">
                  <a16:creationId xmlns:a16="http://schemas.microsoft.com/office/drawing/2014/main" id="{F41F379E-2837-8FF7-DC45-F6EE8C1BD8A7}"/>
                </a:ext>
              </a:extLst>
            </p:cNvPr>
            <p:cNvSpPr/>
            <p:nvPr/>
          </p:nvSpPr>
          <p:spPr>
            <a:xfrm>
              <a:off x="9097691" y="2945724"/>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32" name="Tekstvak 131">
              <a:extLst>
                <a:ext uri="{FF2B5EF4-FFF2-40B4-BE49-F238E27FC236}">
                  <a16:creationId xmlns:a16="http://schemas.microsoft.com/office/drawing/2014/main" id="{9F9940DD-5619-7D32-ED97-7A1240D0186D}"/>
                </a:ext>
              </a:extLst>
            </p:cNvPr>
            <p:cNvSpPr txBox="1"/>
            <p:nvPr/>
          </p:nvSpPr>
          <p:spPr>
            <a:xfrm>
              <a:off x="9128725" y="2976137"/>
              <a:ext cx="650179" cy="276999"/>
            </a:xfrm>
            <a:prstGeom prst="rect">
              <a:avLst/>
            </a:prstGeom>
            <a:noFill/>
          </p:spPr>
          <p:txBody>
            <a:bodyPr wrap="none" rtlCol="0">
              <a:spAutoFit/>
            </a:bodyPr>
            <a:lstStyle/>
            <a:p>
              <a:r>
                <a:rPr lang="nl-NL" sz="750" dirty="0">
                  <a:solidFill>
                    <a:prstClr val="black"/>
                  </a:solidFill>
                  <a:latin typeface="Aptos" panose="02110004020202020204"/>
                </a:rPr>
                <a:t>C.5.3.5</a:t>
              </a:r>
            </a:p>
          </p:txBody>
        </p:sp>
        <p:sp>
          <p:nvSpPr>
            <p:cNvPr id="133" name="Tekstvak 132">
              <a:extLst>
                <a:ext uri="{FF2B5EF4-FFF2-40B4-BE49-F238E27FC236}">
                  <a16:creationId xmlns:a16="http://schemas.microsoft.com/office/drawing/2014/main" id="{4E39E4BB-03B0-87E3-5C32-4D5DE7C4261A}"/>
                </a:ext>
              </a:extLst>
            </p:cNvPr>
            <p:cNvSpPr txBox="1"/>
            <p:nvPr/>
          </p:nvSpPr>
          <p:spPr>
            <a:xfrm>
              <a:off x="8998573" y="3114715"/>
              <a:ext cx="836784"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Werkzaamheden uitvoeren</a:t>
              </a:r>
              <a:endParaRPr lang="nl-NL" sz="450" dirty="0">
                <a:solidFill>
                  <a:prstClr val="black"/>
                </a:solidFill>
                <a:latin typeface="Aptos" panose="02110004020202020204"/>
              </a:endParaRPr>
            </a:p>
          </p:txBody>
        </p:sp>
      </p:grpSp>
      <p:grpSp>
        <p:nvGrpSpPr>
          <p:cNvPr id="134" name="Groep 133">
            <a:extLst>
              <a:ext uri="{FF2B5EF4-FFF2-40B4-BE49-F238E27FC236}">
                <a16:creationId xmlns:a16="http://schemas.microsoft.com/office/drawing/2014/main" id="{8FAA253E-D16B-536D-3B8C-BD0CFFA203D9}"/>
              </a:ext>
            </a:extLst>
          </p:cNvPr>
          <p:cNvGrpSpPr/>
          <p:nvPr/>
        </p:nvGrpSpPr>
        <p:grpSpPr>
          <a:xfrm>
            <a:off x="2073605" y="2490713"/>
            <a:ext cx="650132" cy="487143"/>
            <a:chOff x="10448224" y="1233579"/>
            <a:chExt cx="866843" cy="649524"/>
          </a:xfrm>
        </p:grpSpPr>
        <p:sp>
          <p:nvSpPr>
            <p:cNvPr id="135" name="Rechthoek: afgeronde hoeken 134">
              <a:extLst>
                <a:ext uri="{FF2B5EF4-FFF2-40B4-BE49-F238E27FC236}">
                  <a16:creationId xmlns:a16="http://schemas.microsoft.com/office/drawing/2014/main" id="{A90E4A11-389A-9103-17D6-58F8371CCD0C}"/>
                </a:ext>
              </a:extLst>
            </p:cNvPr>
            <p:cNvSpPr/>
            <p:nvPr/>
          </p:nvSpPr>
          <p:spPr>
            <a:xfrm>
              <a:off x="10524124" y="1233579"/>
              <a:ext cx="790943" cy="649524"/>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36" name="Tekstvak 135">
              <a:extLst>
                <a:ext uri="{FF2B5EF4-FFF2-40B4-BE49-F238E27FC236}">
                  <a16:creationId xmlns:a16="http://schemas.microsoft.com/office/drawing/2014/main" id="{DC1049EB-C26B-1688-9E8E-6B684E592EB7}"/>
                </a:ext>
              </a:extLst>
            </p:cNvPr>
            <p:cNvSpPr txBox="1"/>
            <p:nvPr/>
          </p:nvSpPr>
          <p:spPr>
            <a:xfrm>
              <a:off x="10580816" y="1242950"/>
              <a:ext cx="650179" cy="276999"/>
            </a:xfrm>
            <a:prstGeom prst="rect">
              <a:avLst/>
            </a:prstGeom>
            <a:noFill/>
          </p:spPr>
          <p:txBody>
            <a:bodyPr wrap="none" rtlCol="0">
              <a:spAutoFit/>
            </a:bodyPr>
            <a:lstStyle/>
            <a:p>
              <a:r>
                <a:rPr lang="nl-NL" sz="750" dirty="0">
                  <a:solidFill>
                    <a:prstClr val="black"/>
                  </a:solidFill>
                  <a:latin typeface="Aptos" panose="02110004020202020204"/>
                </a:rPr>
                <a:t>C.2.1.5</a:t>
              </a:r>
            </a:p>
          </p:txBody>
        </p:sp>
        <p:sp>
          <p:nvSpPr>
            <p:cNvPr id="137" name="Tekstvak 136">
              <a:extLst>
                <a:ext uri="{FF2B5EF4-FFF2-40B4-BE49-F238E27FC236}">
                  <a16:creationId xmlns:a16="http://schemas.microsoft.com/office/drawing/2014/main" id="{63E63A83-7E3C-8389-75AE-C2D45956375D}"/>
                </a:ext>
              </a:extLst>
            </p:cNvPr>
            <p:cNvSpPr txBox="1"/>
            <p:nvPr/>
          </p:nvSpPr>
          <p:spPr>
            <a:xfrm>
              <a:off x="10448224" y="1389322"/>
              <a:ext cx="856878"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opnemen in de besturing van energietransport</a:t>
              </a:r>
              <a:endParaRPr lang="nl-NL" sz="450" dirty="0">
                <a:solidFill>
                  <a:prstClr val="black"/>
                </a:solidFill>
                <a:latin typeface="Aptos" panose="02110004020202020204"/>
              </a:endParaRPr>
            </a:p>
          </p:txBody>
        </p:sp>
      </p:grpSp>
      <p:grpSp>
        <p:nvGrpSpPr>
          <p:cNvPr id="138" name="Groep 137">
            <a:extLst>
              <a:ext uri="{FF2B5EF4-FFF2-40B4-BE49-F238E27FC236}">
                <a16:creationId xmlns:a16="http://schemas.microsoft.com/office/drawing/2014/main" id="{EF31932A-D17F-40F0-59A2-18D3B82F7269}"/>
              </a:ext>
            </a:extLst>
          </p:cNvPr>
          <p:cNvGrpSpPr/>
          <p:nvPr/>
        </p:nvGrpSpPr>
        <p:grpSpPr>
          <a:xfrm>
            <a:off x="3463769" y="2448262"/>
            <a:ext cx="678744" cy="403556"/>
            <a:chOff x="10461793" y="2791183"/>
            <a:chExt cx="904992" cy="538075"/>
          </a:xfrm>
        </p:grpSpPr>
        <p:sp>
          <p:nvSpPr>
            <p:cNvPr id="139" name="Rechthoek: afgeronde hoeken 138">
              <a:extLst>
                <a:ext uri="{FF2B5EF4-FFF2-40B4-BE49-F238E27FC236}">
                  <a16:creationId xmlns:a16="http://schemas.microsoft.com/office/drawing/2014/main" id="{7BF9E39C-0266-D055-2C93-1982B6AF100C}"/>
                </a:ext>
              </a:extLst>
            </p:cNvPr>
            <p:cNvSpPr/>
            <p:nvPr/>
          </p:nvSpPr>
          <p:spPr>
            <a:xfrm>
              <a:off x="10525051" y="2814111"/>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40" name="Tekstvak 139">
              <a:extLst>
                <a:ext uri="{FF2B5EF4-FFF2-40B4-BE49-F238E27FC236}">
                  <a16:creationId xmlns:a16="http://schemas.microsoft.com/office/drawing/2014/main" id="{DE5185DF-B56A-E781-20B7-85C7824BE968}"/>
                </a:ext>
              </a:extLst>
            </p:cNvPr>
            <p:cNvSpPr txBox="1"/>
            <p:nvPr/>
          </p:nvSpPr>
          <p:spPr>
            <a:xfrm>
              <a:off x="10591954" y="2791183"/>
              <a:ext cx="650179" cy="276999"/>
            </a:xfrm>
            <a:prstGeom prst="rect">
              <a:avLst/>
            </a:prstGeom>
            <a:noFill/>
          </p:spPr>
          <p:txBody>
            <a:bodyPr wrap="none" rtlCol="0">
              <a:spAutoFit/>
            </a:bodyPr>
            <a:lstStyle/>
            <a:p>
              <a:r>
                <a:rPr lang="nl-NL" sz="750" dirty="0">
                  <a:solidFill>
                    <a:prstClr val="black"/>
                  </a:solidFill>
                  <a:latin typeface="Aptos" panose="02110004020202020204"/>
                </a:rPr>
                <a:t>C.3.1.9</a:t>
              </a:r>
            </a:p>
          </p:txBody>
        </p:sp>
        <p:sp>
          <p:nvSpPr>
            <p:cNvPr id="141" name="Tekstvak 140">
              <a:extLst>
                <a:ext uri="{FF2B5EF4-FFF2-40B4-BE49-F238E27FC236}">
                  <a16:creationId xmlns:a16="http://schemas.microsoft.com/office/drawing/2014/main" id="{D0274527-194B-8705-6F36-EEBA45585311}"/>
                </a:ext>
              </a:extLst>
            </p:cNvPr>
            <p:cNvSpPr txBox="1"/>
            <p:nvPr/>
          </p:nvSpPr>
          <p:spPr>
            <a:xfrm>
              <a:off x="10461793" y="2929148"/>
              <a:ext cx="904992"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Netcomponent in levenscyclusbeheer opnemen</a:t>
              </a:r>
              <a:endParaRPr lang="nl-NL" sz="450" dirty="0">
                <a:solidFill>
                  <a:prstClr val="black"/>
                </a:solidFill>
                <a:latin typeface="Aptos" panose="02110004020202020204"/>
              </a:endParaRPr>
            </a:p>
          </p:txBody>
        </p:sp>
      </p:grpSp>
      <p:grpSp>
        <p:nvGrpSpPr>
          <p:cNvPr id="142" name="Groep 141">
            <a:extLst>
              <a:ext uri="{FF2B5EF4-FFF2-40B4-BE49-F238E27FC236}">
                <a16:creationId xmlns:a16="http://schemas.microsoft.com/office/drawing/2014/main" id="{B5D797B9-FDA9-B4A4-6CB5-2D3C64F411F5}"/>
              </a:ext>
            </a:extLst>
          </p:cNvPr>
          <p:cNvGrpSpPr/>
          <p:nvPr/>
        </p:nvGrpSpPr>
        <p:grpSpPr>
          <a:xfrm>
            <a:off x="5876415" y="2415197"/>
            <a:ext cx="580697" cy="395850"/>
            <a:chOff x="8067606" y="2896169"/>
            <a:chExt cx="774263" cy="527800"/>
          </a:xfrm>
        </p:grpSpPr>
        <p:sp>
          <p:nvSpPr>
            <p:cNvPr id="143" name="Rechthoek: afgeronde hoeken 142">
              <a:extLst>
                <a:ext uri="{FF2B5EF4-FFF2-40B4-BE49-F238E27FC236}">
                  <a16:creationId xmlns:a16="http://schemas.microsoft.com/office/drawing/2014/main" id="{6CD0F0BE-2FA2-98EE-4BD9-C13D0D4A145D}"/>
                </a:ext>
              </a:extLst>
            </p:cNvPr>
            <p:cNvSpPr/>
            <p:nvPr/>
          </p:nvSpPr>
          <p:spPr>
            <a:xfrm>
              <a:off x="8113384" y="2933342"/>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44" name="Tekstvak 143">
              <a:extLst>
                <a:ext uri="{FF2B5EF4-FFF2-40B4-BE49-F238E27FC236}">
                  <a16:creationId xmlns:a16="http://schemas.microsoft.com/office/drawing/2014/main" id="{60C018C9-F284-CED5-255C-A0AA40880F0D}"/>
                </a:ext>
              </a:extLst>
            </p:cNvPr>
            <p:cNvSpPr txBox="1"/>
            <p:nvPr/>
          </p:nvSpPr>
          <p:spPr>
            <a:xfrm>
              <a:off x="8151458" y="2896169"/>
              <a:ext cx="650179" cy="276998"/>
            </a:xfrm>
            <a:prstGeom prst="rect">
              <a:avLst/>
            </a:prstGeom>
            <a:noFill/>
          </p:spPr>
          <p:txBody>
            <a:bodyPr wrap="none" rtlCol="0">
              <a:spAutoFit/>
            </a:bodyPr>
            <a:lstStyle/>
            <a:p>
              <a:r>
                <a:rPr lang="nl-NL" sz="750" dirty="0">
                  <a:solidFill>
                    <a:prstClr val="black"/>
                  </a:solidFill>
                  <a:latin typeface="Aptos" panose="02110004020202020204"/>
                </a:rPr>
                <a:t>C.5.2.2</a:t>
              </a:r>
            </a:p>
          </p:txBody>
        </p:sp>
        <p:sp>
          <p:nvSpPr>
            <p:cNvPr id="145" name="Tekstvak 144">
              <a:extLst>
                <a:ext uri="{FF2B5EF4-FFF2-40B4-BE49-F238E27FC236}">
                  <a16:creationId xmlns:a16="http://schemas.microsoft.com/office/drawing/2014/main" id="{8A81FD7B-C5AC-9FFF-C4D9-4000C57F8C01}"/>
                </a:ext>
              </a:extLst>
            </p:cNvPr>
            <p:cNvSpPr txBox="1"/>
            <p:nvPr/>
          </p:nvSpPr>
          <p:spPr>
            <a:xfrm>
              <a:off x="8067606" y="3023860"/>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Opdrachten geven aan uitvoering</a:t>
              </a:r>
              <a:endParaRPr lang="nl-NL" sz="450" dirty="0">
                <a:solidFill>
                  <a:prstClr val="black"/>
                </a:solidFill>
                <a:latin typeface="Aptos" panose="02110004020202020204"/>
              </a:endParaRPr>
            </a:p>
          </p:txBody>
        </p:sp>
      </p:grpSp>
      <p:grpSp>
        <p:nvGrpSpPr>
          <p:cNvPr id="146" name="Groep 145">
            <a:extLst>
              <a:ext uri="{FF2B5EF4-FFF2-40B4-BE49-F238E27FC236}">
                <a16:creationId xmlns:a16="http://schemas.microsoft.com/office/drawing/2014/main" id="{F03BFBBB-EC0B-9889-BA8C-D1715136D1ED}"/>
              </a:ext>
            </a:extLst>
          </p:cNvPr>
          <p:cNvGrpSpPr/>
          <p:nvPr/>
        </p:nvGrpSpPr>
        <p:grpSpPr>
          <a:xfrm>
            <a:off x="3501801" y="1933787"/>
            <a:ext cx="580697" cy="492890"/>
            <a:chOff x="7090248" y="2780284"/>
            <a:chExt cx="774263" cy="657186"/>
          </a:xfrm>
        </p:grpSpPr>
        <p:sp>
          <p:nvSpPr>
            <p:cNvPr id="147" name="Rechthoek: afgeronde hoeken 146">
              <a:extLst>
                <a:ext uri="{FF2B5EF4-FFF2-40B4-BE49-F238E27FC236}">
                  <a16:creationId xmlns:a16="http://schemas.microsoft.com/office/drawing/2014/main" id="{1D92978F-288F-86A1-6A55-656B48FB96F2}"/>
                </a:ext>
              </a:extLst>
            </p:cNvPr>
            <p:cNvSpPr/>
            <p:nvPr/>
          </p:nvSpPr>
          <p:spPr>
            <a:xfrm>
              <a:off x="7110587" y="2780284"/>
              <a:ext cx="733586" cy="613222"/>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48" name="Tekstvak 147">
              <a:extLst>
                <a:ext uri="{FF2B5EF4-FFF2-40B4-BE49-F238E27FC236}">
                  <a16:creationId xmlns:a16="http://schemas.microsoft.com/office/drawing/2014/main" id="{6BCA42DC-2D6C-54B5-B279-49B7B3744C87}"/>
                </a:ext>
              </a:extLst>
            </p:cNvPr>
            <p:cNvSpPr txBox="1"/>
            <p:nvPr/>
          </p:nvSpPr>
          <p:spPr>
            <a:xfrm>
              <a:off x="7182267" y="2794635"/>
              <a:ext cx="650179" cy="276998"/>
            </a:xfrm>
            <a:prstGeom prst="rect">
              <a:avLst/>
            </a:prstGeom>
            <a:noFill/>
          </p:spPr>
          <p:txBody>
            <a:bodyPr wrap="none" rtlCol="0">
              <a:spAutoFit/>
            </a:bodyPr>
            <a:lstStyle/>
            <a:p>
              <a:r>
                <a:rPr lang="nl-NL" sz="750" dirty="0">
                  <a:solidFill>
                    <a:prstClr val="black"/>
                  </a:solidFill>
                  <a:latin typeface="Aptos" panose="02110004020202020204"/>
                </a:rPr>
                <a:t>C.3.1.8</a:t>
              </a:r>
            </a:p>
          </p:txBody>
        </p:sp>
        <p:sp>
          <p:nvSpPr>
            <p:cNvPr id="149" name="Tekstvak 148">
              <a:extLst>
                <a:ext uri="{FF2B5EF4-FFF2-40B4-BE49-F238E27FC236}">
                  <a16:creationId xmlns:a16="http://schemas.microsoft.com/office/drawing/2014/main" id="{908F956E-EE3D-8971-5A52-1DDB2D7F20F5}"/>
                </a:ext>
              </a:extLst>
            </p:cNvPr>
            <p:cNvSpPr txBox="1"/>
            <p:nvPr/>
          </p:nvSpPr>
          <p:spPr>
            <a:xfrm>
              <a:off x="7090248" y="2945028"/>
              <a:ext cx="774263" cy="492442"/>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 voor netaanpassing verstrekken en bewaken</a:t>
              </a:r>
              <a:endParaRPr lang="nl-NL" sz="450" dirty="0">
                <a:solidFill>
                  <a:prstClr val="black"/>
                </a:solidFill>
                <a:latin typeface="Aptos" panose="02110004020202020204"/>
              </a:endParaRPr>
            </a:p>
          </p:txBody>
        </p:sp>
      </p:grpSp>
      <p:grpSp>
        <p:nvGrpSpPr>
          <p:cNvPr id="150" name="Groep 149">
            <a:extLst>
              <a:ext uri="{FF2B5EF4-FFF2-40B4-BE49-F238E27FC236}">
                <a16:creationId xmlns:a16="http://schemas.microsoft.com/office/drawing/2014/main" id="{43ABD9D7-4EBD-D94E-ADC5-442F552156A0}"/>
              </a:ext>
            </a:extLst>
          </p:cNvPr>
          <p:cNvGrpSpPr/>
          <p:nvPr/>
        </p:nvGrpSpPr>
        <p:grpSpPr>
          <a:xfrm>
            <a:off x="314562" y="1956943"/>
            <a:ext cx="673519" cy="484994"/>
            <a:chOff x="1585656" y="1003429"/>
            <a:chExt cx="898025" cy="646658"/>
          </a:xfrm>
        </p:grpSpPr>
        <p:sp>
          <p:nvSpPr>
            <p:cNvPr id="151" name="Rechthoek: afgeronde hoeken 150">
              <a:extLst>
                <a:ext uri="{FF2B5EF4-FFF2-40B4-BE49-F238E27FC236}">
                  <a16:creationId xmlns:a16="http://schemas.microsoft.com/office/drawing/2014/main" id="{46F66334-B95A-9D77-DAC3-8AB4569B3BD8}"/>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52" name="Tekstvak 151">
              <a:extLst>
                <a:ext uri="{FF2B5EF4-FFF2-40B4-BE49-F238E27FC236}">
                  <a16:creationId xmlns:a16="http://schemas.microsoft.com/office/drawing/2014/main" id="{00977F03-0D75-BEF7-24F8-683F36D28E70}"/>
                </a:ext>
              </a:extLst>
            </p:cNvPr>
            <p:cNvSpPr txBox="1"/>
            <p:nvPr/>
          </p:nvSpPr>
          <p:spPr>
            <a:xfrm>
              <a:off x="1585656" y="1157644"/>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153" name="Tekstvak 152">
              <a:extLst>
                <a:ext uri="{FF2B5EF4-FFF2-40B4-BE49-F238E27FC236}">
                  <a16:creationId xmlns:a16="http://schemas.microsoft.com/office/drawing/2014/main" id="{F25B945E-91CA-C271-3F35-F2B77FD5AFE0}"/>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grpSp>
        <p:nvGrpSpPr>
          <p:cNvPr id="154" name="Groep 153">
            <a:extLst>
              <a:ext uri="{FF2B5EF4-FFF2-40B4-BE49-F238E27FC236}">
                <a16:creationId xmlns:a16="http://schemas.microsoft.com/office/drawing/2014/main" id="{464E95A9-4D06-AF9B-6AF4-E1C5C5615A80}"/>
              </a:ext>
            </a:extLst>
          </p:cNvPr>
          <p:cNvGrpSpPr/>
          <p:nvPr/>
        </p:nvGrpSpPr>
        <p:grpSpPr>
          <a:xfrm>
            <a:off x="348433" y="2908935"/>
            <a:ext cx="631047" cy="464536"/>
            <a:chOff x="3642064" y="3363221"/>
            <a:chExt cx="841396" cy="619382"/>
          </a:xfrm>
        </p:grpSpPr>
        <p:sp>
          <p:nvSpPr>
            <p:cNvPr id="155" name="Rechthoek: afgeronde hoeken 154">
              <a:extLst>
                <a:ext uri="{FF2B5EF4-FFF2-40B4-BE49-F238E27FC236}">
                  <a16:creationId xmlns:a16="http://schemas.microsoft.com/office/drawing/2014/main" id="{810BD2D8-ACC7-7917-09A7-93578A1C7DA7}"/>
                </a:ext>
              </a:extLst>
            </p:cNvPr>
            <p:cNvSpPr/>
            <p:nvPr/>
          </p:nvSpPr>
          <p:spPr>
            <a:xfrm>
              <a:off x="3683597" y="3380453"/>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56" name="Tekstvak 155">
              <a:extLst>
                <a:ext uri="{FF2B5EF4-FFF2-40B4-BE49-F238E27FC236}">
                  <a16:creationId xmlns:a16="http://schemas.microsoft.com/office/drawing/2014/main" id="{1671D6A7-3B22-5E58-39D9-7AE744857F6C}"/>
                </a:ext>
              </a:extLst>
            </p:cNvPr>
            <p:cNvSpPr txBox="1"/>
            <p:nvPr/>
          </p:nvSpPr>
          <p:spPr>
            <a:xfrm>
              <a:off x="3642064" y="3490160"/>
              <a:ext cx="841396" cy="492443"/>
            </a:xfrm>
            <a:prstGeom prst="rect">
              <a:avLst/>
            </a:prstGeom>
            <a:noFill/>
          </p:spPr>
          <p:txBody>
            <a:bodyPr wrap="square">
              <a:spAutoFit/>
            </a:bodyPr>
            <a:lstStyle/>
            <a:p>
              <a:pPr algn="ctr"/>
              <a:r>
                <a:rPr lang="nl-NL" sz="450" dirty="0" err="1">
                  <a:solidFill>
                    <a:srgbClr val="333333"/>
                  </a:solidFill>
                  <a:latin typeface="Open Sans" panose="020B0606030504020204" pitchFamily="34" charset="0"/>
                </a:rPr>
                <a:t>Klantovereen</a:t>
              </a:r>
              <a:r>
                <a:rPr lang="nl-NL" sz="450" dirty="0">
                  <a:solidFill>
                    <a:srgbClr val="333333"/>
                  </a:solidFill>
                  <a:latin typeface="Open Sans" panose="020B0606030504020204" pitchFamily="34" charset="0"/>
                </a:rPr>
                <a:t>-komsten afsluiten en beheren</a:t>
              </a:r>
              <a:endParaRPr lang="nl-NL" sz="450" dirty="0">
                <a:solidFill>
                  <a:prstClr val="black"/>
                </a:solidFill>
                <a:latin typeface="Aptos" panose="02110004020202020204"/>
              </a:endParaRPr>
            </a:p>
          </p:txBody>
        </p:sp>
        <p:sp>
          <p:nvSpPr>
            <p:cNvPr id="157" name="Tekstvak 156">
              <a:extLst>
                <a:ext uri="{FF2B5EF4-FFF2-40B4-BE49-F238E27FC236}">
                  <a16:creationId xmlns:a16="http://schemas.microsoft.com/office/drawing/2014/main" id="{D218B625-9EF7-6A63-E0BA-3FD165228380}"/>
                </a:ext>
              </a:extLst>
            </p:cNvPr>
            <p:cNvSpPr txBox="1"/>
            <p:nvPr/>
          </p:nvSpPr>
          <p:spPr>
            <a:xfrm>
              <a:off x="3735123" y="3363221"/>
              <a:ext cx="650179" cy="276999"/>
            </a:xfrm>
            <a:prstGeom prst="rect">
              <a:avLst/>
            </a:prstGeom>
            <a:noFill/>
          </p:spPr>
          <p:txBody>
            <a:bodyPr wrap="none" rtlCol="0">
              <a:spAutoFit/>
            </a:bodyPr>
            <a:lstStyle/>
            <a:p>
              <a:r>
                <a:rPr lang="nl-NL" sz="750" dirty="0">
                  <a:solidFill>
                    <a:prstClr val="black"/>
                  </a:solidFill>
                  <a:latin typeface="Aptos" panose="02110004020202020204"/>
                </a:rPr>
                <a:t>C.1.2.2</a:t>
              </a:r>
            </a:p>
          </p:txBody>
        </p:sp>
      </p:grpSp>
      <p:sp>
        <p:nvSpPr>
          <p:cNvPr id="158" name="Ovaal 157">
            <a:extLst>
              <a:ext uri="{FF2B5EF4-FFF2-40B4-BE49-F238E27FC236}">
                <a16:creationId xmlns:a16="http://schemas.microsoft.com/office/drawing/2014/main" id="{1557D187-43DC-9457-C577-49E934AD3C78}"/>
              </a:ext>
            </a:extLst>
          </p:cNvPr>
          <p:cNvSpPr/>
          <p:nvPr/>
        </p:nvSpPr>
        <p:spPr>
          <a:xfrm>
            <a:off x="912211" y="3049033"/>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3</a:t>
            </a:r>
          </a:p>
        </p:txBody>
      </p:sp>
      <p:sp>
        <p:nvSpPr>
          <p:cNvPr id="159" name="Ovaal 158">
            <a:extLst>
              <a:ext uri="{FF2B5EF4-FFF2-40B4-BE49-F238E27FC236}">
                <a16:creationId xmlns:a16="http://schemas.microsoft.com/office/drawing/2014/main" id="{F759FE3C-730E-9EDC-0265-C898671033E7}"/>
              </a:ext>
            </a:extLst>
          </p:cNvPr>
          <p:cNvSpPr/>
          <p:nvPr/>
        </p:nvSpPr>
        <p:spPr>
          <a:xfrm>
            <a:off x="911774" y="2640722"/>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2</a:t>
            </a:r>
          </a:p>
        </p:txBody>
      </p:sp>
      <p:sp>
        <p:nvSpPr>
          <p:cNvPr id="160" name="Ovaal 159">
            <a:extLst>
              <a:ext uri="{FF2B5EF4-FFF2-40B4-BE49-F238E27FC236}">
                <a16:creationId xmlns:a16="http://schemas.microsoft.com/office/drawing/2014/main" id="{56722B96-5257-D681-8769-B8A10B10C56B}"/>
              </a:ext>
            </a:extLst>
          </p:cNvPr>
          <p:cNvSpPr/>
          <p:nvPr/>
        </p:nvSpPr>
        <p:spPr>
          <a:xfrm>
            <a:off x="911774" y="2099849"/>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1</a:t>
            </a:r>
          </a:p>
        </p:txBody>
      </p:sp>
      <p:sp>
        <p:nvSpPr>
          <p:cNvPr id="161" name="Ovaal 160">
            <a:extLst>
              <a:ext uri="{FF2B5EF4-FFF2-40B4-BE49-F238E27FC236}">
                <a16:creationId xmlns:a16="http://schemas.microsoft.com/office/drawing/2014/main" id="{3127AEE4-1325-B773-EB36-077840090ED8}"/>
              </a:ext>
            </a:extLst>
          </p:cNvPr>
          <p:cNvSpPr/>
          <p:nvPr/>
        </p:nvSpPr>
        <p:spPr>
          <a:xfrm>
            <a:off x="1524412" y="3422797"/>
            <a:ext cx="112518" cy="104930"/>
          </a:xfrm>
          <a:prstGeom prst="ellipse">
            <a:avLst/>
          </a:prstGeom>
          <a:solidFill>
            <a:sysClr val="window" lastClr="FFFFFF"/>
          </a:solidFill>
          <a:ln w="19050" cap="flat" cmpd="sng" algn="ctr">
            <a:solidFill>
              <a:srgbClr val="FFC000"/>
            </a:solidFill>
            <a:prstDash val="solid"/>
            <a:miter lim="800000"/>
          </a:ln>
          <a:effectLst/>
        </p:spPr>
        <p:txBody>
          <a:bodyPr lIns="0" rIns="0" rtlCol="0" anchor="ctr"/>
          <a:lstStyle/>
          <a:p>
            <a:pPr algn="ctr">
              <a:defRPr/>
            </a:pPr>
            <a:r>
              <a:rPr lang="nl-NL" sz="525" kern="0" dirty="0">
                <a:latin typeface="Aptos" panose="02110004020202020204"/>
              </a:rPr>
              <a:t>12</a:t>
            </a:r>
          </a:p>
        </p:txBody>
      </p:sp>
      <p:sp>
        <p:nvSpPr>
          <p:cNvPr id="162" name="Ovaal 161">
            <a:extLst>
              <a:ext uri="{FF2B5EF4-FFF2-40B4-BE49-F238E27FC236}">
                <a16:creationId xmlns:a16="http://schemas.microsoft.com/office/drawing/2014/main" id="{DCD026CC-8244-625A-51D3-D8803DA04892}"/>
              </a:ext>
            </a:extLst>
          </p:cNvPr>
          <p:cNvSpPr/>
          <p:nvPr/>
        </p:nvSpPr>
        <p:spPr>
          <a:xfrm>
            <a:off x="4010985" y="2298664"/>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6</a:t>
            </a:r>
          </a:p>
        </p:txBody>
      </p:sp>
      <p:sp>
        <p:nvSpPr>
          <p:cNvPr id="163" name="Ovaal 162">
            <a:extLst>
              <a:ext uri="{FF2B5EF4-FFF2-40B4-BE49-F238E27FC236}">
                <a16:creationId xmlns:a16="http://schemas.microsoft.com/office/drawing/2014/main" id="{C90E1E64-B065-4D3B-0C93-5EA22CF28937}"/>
              </a:ext>
            </a:extLst>
          </p:cNvPr>
          <p:cNvSpPr/>
          <p:nvPr/>
        </p:nvSpPr>
        <p:spPr>
          <a:xfrm>
            <a:off x="5865878" y="2460507"/>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7</a:t>
            </a:r>
          </a:p>
        </p:txBody>
      </p:sp>
      <p:sp>
        <p:nvSpPr>
          <p:cNvPr id="164" name="Ovaal 163">
            <a:extLst>
              <a:ext uri="{FF2B5EF4-FFF2-40B4-BE49-F238E27FC236}">
                <a16:creationId xmlns:a16="http://schemas.microsoft.com/office/drawing/2014/main" id="{C0E29EBF-A0BB-F9A4-F013-7421B45EC911}"/>
              </a:ext>
            </a:extLst>
          </p:cNvPr>
          <p:cNvSpPr/>
          <p:nvPr/>
        </p:nvSpPr>
        <p:spPr>
          <a:xfrm>
            <a:off x="5861646" y="3278099"/>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8</a:t>
            </a:r>
          </a:p>
        </p:txBody>
      </p:sp>
      <p:sp>
        <p:nvSpPr>
          <p:cNvPr id="165" name="Ovaal 164">
            <a:extLst>
              <a:ext uri="{FF2B5EF4-FFF2-40B4-BE49-F238E27FC236}">
                <a16:creationId xmlns:a16="http://schemas.microsoft.com/office/drawing/2014/main" id="{C52909F3-3780-B91B-E4AA-1F20ACBDBCDE}"/>
              </a:ext>
            </a:extLst>
          </p:cNvPr>
          <p:cNvSpPr/>
          <p:nvPr/>
        </p:nvSpPr>
        <p:spPr>
          <a:xfrm>
            <a:off x="4017236" y="2745652"/>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9</a:t>
            </a:r>
          </a:p>
        </p:txBody>
      </p:sp>
      <p:sp>
        <p:nvSpPr>
          <p:cNvPr id="166" name="Ovaal 165">
            <a:extLst>
              <a:ext uri="{FF2B5EF4-FFF2-40B4-BE49-F238E27FC236}">
                <a16:creationId xmlns:a16="http://schemas.microsoft.com/office/drawing/2014/main" id="{F92FDF2F-E9EE-BD1D-2C8A-C3749A4FE971}"/>
              </a:ext>
            </a:extLst>
          </p:cNvPr>
          <p:cNvSpPr/>
          <p:nvPr/>
        </p:nvSpPr>
        <p:spPr>
          <a:xfrm>
            <a:off x="2673819" y="2744597"/>
            <a:ext cx="112518" cy="104930"/>
          </a:xfrm>
          <a:prstGeom prst="ellipse">
            <a:avLst/>
          </a:prstGeom>
          <a:solidFill>
            <a:sysClr val="window" lastClr="FFFFFF"/>
          </a:solidFill>
          <a:ln w="19050" cap="flat" cmpd="sng" algn="ctr">
            <a:solidFill>
              <a:srgbClr val="FFC000"/>
            </a:solidFill>
            <a:prstDash val="solid"/>
            <a:miter lim="800000"/>
          </a:ln>
          <a:effectLst/>
        </p:spPr>
        <p:txBody>
          <a:bodyPr lIns="0" rIns="0" rtlCol="0" anchor="ctr"/>
          <a:lstStyle/>
          <a:p>
            <a:pPr algn="ctr">
              <a:defRPr/>
            </a:pPr>
            <a:r>
              <a:rPr lang="nl-NL" sz="525" kern="0" dirty="0">
                <a:latin typeface="Aptos" panose="02110004020202020204"/>
              </a:rPr>
              <a:t>10</a:t>
            </a:r>
          </a:p>
        </p:txBody>
      </p:sp>
      <p:sp>
        <p:nvSpPr>
          <p:cNvPr id="174" name="Ovaal 173">
            <a:extLst>
              <a:ext uri="{FF2B5EF4-FFF2-40B4-BE49-F238E27FC236}">
                <a16:creationId xmlns:a16="http://schemas.microsoft.com/office/drawing/2014/main" id="{80156E93-1B29-498B-CA33-28DB796C5386}"/>
              </a:ext>
            </a:extLst>
          </p:cNvPr>
          <p:cNvSpPr/>
          <p:nvPr/>
        </p:nvSpPr>
        <p:spPr>
          <a:xfrm>
            <a:off x="7124459" y="2764731"/>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4</a:t>
            </a:r>
          </a:p>
        </p:txBody>
      </p:sp>
      <p:sp>
        <p:nvSpPr>
          <p:cNvPr id="175" name="Ovaal 174">
            <a:extLst>
              <a:ext uri="{FF2B5EF4-FFF2-40B4-BE49-F238E27FC236}">
                <a16:creationId xmlns:a16="http://schemas.microsoft.com/office/drawing/2014/main" id="{37D517E9-ABC6-9D39-A9A3-42366DD83AF6}"/>
              </a:ext>
            </a:extLst>
          </p:cNvPr>
          <p:cNvSpPr/>
          <p:nvPr/>
        </p:nvSpPr>
        <p:spPr>
          <a:xfrm>
            <a:off x="7138754" y="2513679"/>
            <a:ext cx="112518" cy="104930"/>
          </a:xfrm>
          <a:prstGeom prst="ellipse">
            <a:avLst/>
          </a:prstGeom>
          <a:solidFill>
            <a:sysClr val="window" lastClr="FFFFFF"/>
          </a:solidFill>
          <a:ln w="19050" cap="flat" cmpd="sng" algn="ctr">
            <a:solidFill>
              <a:srgbClr val="FFC000"/>
            </a:solidFill>
            <a:prstDash val="solid"/>
            <a:miter lim="800000"/>
          </a:ln>
          <a:effectLst/>
        </p:spPr>
        <p:txBody>
          <a:bodyPr lIns="0" rIns="0" rtlCol="0" anchor="ctr"/>
          <a:lstStyle/>
          <a:p>
            <a:pPr algn="ctr">
              <a:defRPr/>
            </a:pPr>
            <a:r>
              <a:rPr lang="nl-NL" sz="525" kern="0" dirty="0">
                <a:latin typeface="Aptos" panose="02110004020202020204"/>
              </a:rPr>
              <a:t>11</a:t>
            </a:r>
          </a:p>
        </p:txBody>
      </p:sp>
      <p:cxnSp>
        <p:nvCxnSpPr>
          <p:cNvPr id="185" name="Rechte verbindingslijn 184">
            <a:extLst>
              <a:ext uri="{FF2B5EF4-FFF2-40B4-BE49-F238E27FC236}">
                <a16:creationId xmlns:a16="http://schemas.microsoft.com/office/drawing/2014/main" id="{9759BEF2-CA1B-449C-8973-9CE052A33132}"/>
              </a:ext>
            </a:extLst>
          </p:cNvPr>
          <p:cNvCxnSpPr>
            <a:cxnSpLocks/>
            <a:stCxn id="164" idx="0"/>
            <a:endCxn id="163" idx="4"/>
          </p:cNvCxnSpPr>
          <p:nvPr/>
        </p:nvCxnSpPr>
        <p:spPr>
          <a:xfrm flipV="1">
            <a:off x="5917905" y="2565437"/>
            <a:ext cx="4232" cy="712662"/>
          </a:xfrm>
          <a:prstGeom prst="line">
            <a:avLst/>
          </a:prstGeom>
          <a:noFill/>
          <a:ln w="38100" cap="flat" cmpd="sng" algn="ctr">
            <a:solidFill>
              <a:srgbClr val="FFC000"/>
            </a:solidFill>
            <a:prstDash val="solid"/>
            <a:miter lim="800000"/>
          </a:ln>
          <a:effectLst/>
        </p:spPr>
      </p:cxnSp>
      <p:cxnSp>
        <p:nvCxnSpPr>
          <p:cNvPr id="116" name="Rechte verbindingslijn 115">
            <a:extLst>
              <a:ext uri="{FF2B5EF4-FFF2-40B4-BE49-F238E27FC236}">
                <a16:creationId xmlns:a16="http://schemas.microsoft.com/office/drawing/2014/main" id="{F1298402-88F0-6DC6-E07E-414A27906BB8}"/>
              </a:ext>
            </a:extLst>
          </p:cNvPr>
          <p:cNvCxnSpPr>
            <a:cxnSpLocks/>
            <a:stCxn id="165" idx="2"/>
            <a:endCxn id="166" idx="6"/>
          </p:cNvCxnSpPr>
          <p:nvPr/>
        </p:nvCxnSpPr>
        <p:spPr>
          <a:xfrm flipH="1" flipV="1">
            <a:off x="2786338" y="2797063"/>
            <a:ext cx="1230899" cy="1055"/>
          </a:xfrm>
          <a:prstGeom prst="line">
            <a:avLst/>
          </a:prstGeom>
          <a:noFill/>
          <a:ln w="38100" cap="flat" cmpd="sng" algn="ctr">
            <a:solidFill>
              <a:srgbClr val="FFC000"/>
            </a:solidFill>
            <a:prstDash val="solid"/>
            <a:miter lim="800000"/>
          </a:ln>
          <a:effectLst/>
        </p:spPr>
      </p:cxnSp>
      <p:cxnSp>
        <p:nvCxnSpPr>
          <p:cNvPr id="114" name="Rechte verbindingslijn 113">
            <a:extLst>
              <a:ext uri="{FF2B5EF4-FFF2-40B4-BE49-F238E27FC236}">
                <a16:creationId xmlns:a16="http://schemas.microsoft.com/office/drawing/2014/main" id="{F121F700-019F-4D67-1479-0939149B4ADB}"/>
              </a:ext>
            </a:extLst>
          </p:cNvPr>
          <p:cNvCxnSpPr>
            <a:cxnSpLocks/>
            <a:stCxn id="166" idx="0"/>
            <a:endCxn id="175" idx="2"/>
          </p:cNvCxnSpPr>
          <p:nvPr/>
        </p:nvCxnSpPr>
        <p:spPr>
          <a:xfrm flipV="1">
            <a:off x="2730079" y="2566144"/>
            <a:ext cx="4408676" cy="178453"/>
          </a:xfrm>
          <a:prstGeom prst="line">
            <a:avLst/>
          </a:prstGeom>
          <a:noFill/>
          <a:ln w="38100" cap="flat" cmpd="sng" algn="ctr">
            <a:solidFill>
              <a:srgbClr val="FFC000"/>
            </a:solidFill>
            <a:prstDash val="solid"/>
            <a:miter lim="800000"/>
          </a:ln>
          <a:effectLst/>
        </p:spPr>
      </p:cxnSp>
      <p:cxnSp>
        <p:nvCxnSpPr>
          <p:cNvPr id="115" name="Rechte verbindingslijn 114">
            <a:extLst>
              <a:ext uri="{FF2B5EF4-FFF2-40B4-BE49-F238E27FC236}">
                <a16:creationId xmlns:a16="http://schemas.microsoft.com/office/drawing/2014/main" id="{0A6541E6-F056-4A32-0483-E052171ECA45}"/>
              </a:ext>
            </a:extLst>
          </p:cNvPr>
          <p:cNvCxnSpPr>
            <a:cxnSpLocks/>
            <a:stCxn id="161" idx="6"/>
            <a:endCxn id="175" idx="3"/>
          </p:cNvCxnSpPr>
          <p:nvPr/>
        </p:nvCxnSpPr>
        <p:spPr>
          <a:xfrm flipV="1">
            <a:off x="1636930" y="2603242"/>
            <a:ext cx="5518303" cy="872021"/>
          </a:xfrm>
          <a:prstGeom prst="line">
            <a:avLst/>
          </a:prstGeom>
          <a:noFill/>
          <a:ln w="38100" cap="flat" cmpd="sng" algn="ctr">
            <a:solidFill>
              <a:srgbClr val="FFC000"/>
            </a:solidFill>
            <a:prstDash val="solid"/>
            <a:miter lim="800000"/>
          </a:ln>
          <a:effectLst/>
        </p:spPr>
      </p:cxnSp>
      <p:pic>
        <p:nvPicPr>
          <p:cNvPr id="3" name="Afbeelding 2">
            <a:extLst>
              <a:ext uri="{FF2B5EF4-FFF2-40B4-BE49-F238E27FC236}">
                <a16:creationId xmlns:a16="http://schemas.microsoft.com/office/drawing/2014/main" id="{9583A25E-4FDA-18FC-06A8-9E3FE3110B61}"/>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954420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C5DCC-8323-0FA2-341A-3AB270DCDB12}"/>
            </a:ext>
          </a:extLst>
        </p:cNvPr>
        <p:cNvGrpSpPr/>
        <p:nvPr/>
      </p:nvGrpSpPr>
      <p:grpSpPr>
        <a:xfrm>
          <a:off x="0" y="0"/>
          <a:ext cx="0" cy="0"/>
          <a:chOff x="0" y="0"/>
          <a:chExt cx="0" cy="0"/>
        </a:xfrm>
      </p:grpSpPr>
      <p:sp>
        <p:nvSpPr>
          <p:cNvPr id="68" name="Titel 1">
            <a:extLst>
              <a:ext uri="{FF2B5EF4-FFF2-40B4-BE49-F238E27FC236}">
                <a16:creationId xmlns:a16="http://schemas.microsoft.com/office/drawing/2014/main" id="{C6C6E486-7265-A664-C5CF-BB56D71C51B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lang="nl-NL" sz="2100" dirty="0">
              <a:solidFill>
                <a:srgbClr val="821E7D"/>
              </a:solidFill>
              <a:latin typeface="Microsoft JhengHei Light"/>
            </a:endParaRPr>
          </a:p>
        </p:txBody>
      </p:sp>
      <p:sp>
        <p:nvSpPr>
          <p:cNvPr id="69" name="Tijdelijke aanduiding voor tekst 2">
            <a:extLst>
              <a:ext uri="{FF2B5EF4-FFF2-40B4-BE49-F238E27FC236}">
                <a16:creationId xmlns:a16="http://schemas.microsoft.com/office/drawing/2014/main" id="{205F22F0-559A-23C7-2D18-5E26FE84D82A}"/>
              </a:ext>
            </a:extLst>
          </p:cNvPr>
          <p:cNvSpPr txBox="1">
            <a:spLocks/>
          </p:cNvSpPr>
          <p:nvPr/>
        </p:nvSpPr>
        <p:spPr>
          <a:xfrm>
            <a:off x="551225" y="43352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C.A. Aanleggen en wijzigen van aansluitingen</a:t>
            </a:r>
          </a:p>
          <a:p>
            <a:pPr defTabSz="914378">
              <a:buClr>
                <a:srgbClr val="002D41"/>
              </a:buClr>
            </a:pPr>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grpSp>
        <p:nvGrpSpPr>
          <p:cNvPr id="3" name="Groep 2">
            <a:extLst>
              <a:ext uri="{FF2B5EF4-FFF2-40B4-BE49-F238E27FC236}">
                <a16:creationId xmlns:a16="http://schemas.microsoft.com/office/drawing/2014/main" id="{9F2448CC-BE61-67C2-B226-D821A2806CAE}"/>
              </a:ext>
            </a:extLst>
          </p:cNvPr>
          <p:cNvGrpSpPr/>
          <p:nvPr/>
        </p:nvGrpSpPr>
        <p:grpSpPr>
          <a:xfrm>
            <a:off x="4670110" y="1501276"/>
            <a:ext cx="622598" cy="473070"/>
            <a:chOff x="6226813" y="2001701"/>
            <a:chExt cx="830131" cy="630760"/>
          </a:xfrm>
        </p:grpSpPr>
        <p:grpSp>
          <p:nvGrpSpPr>
            <p:cNvPr id="4" name="Groep 3">
              <a:extLst>
                <a:ext uri="{FF2B5EF4-FFF2-40B4-BE49-F238E27FC236}">
                  <a16:creationId xmlns:a16="http://schemas.microsoft.com/office/drawing/2014/main" id="{E0D391E3-D4FF-D5B0-3AF6-F98D8BA24BDE}"/>
                </a:ext>
              </a:extLst>
            </p:cNvPr>
            <p:cNvGrpSpPr/>
            <p:nvPr/>
          </p:nvGrpSpPr>
          <p:grpSpPr>
            <a:xfrm>
              <a:off x="6285298" y="2001701"/>
              <a:ext cx="696823" cy="479040"/>
              <a:chOff x="6285298" y="2001701"/>
              <a:chExt cx="696823" cy="479040"/>
            </a:xfrm>
          </p:grpSpPr>
          <p:sp>
            <p:nvSpPr>
              <p:cNvPr id="6" name="Rechthoek: afgeronde hoeken 5">
                <a:extLst>
                  <a:ext uri="{FF2B5EF4-FFF2-40B4-BE49-F238E27FC236}">
                    <a16:creationId xmlns:a16="http://schemas.microsoft.com/office/drawing/2014/main" id="{05F79BE6-DF80-98C6-65CC-C5B445D10732}"/>
                  </a:ext>
                </a:extLst>
              </p:cNvPr>
              <p:cNvSpPr/>
              <p:nvPr/>
            </p:nvSpPr>
            <p:spPr>
              <a:xfrm>
                <a:off x="6285298" y="2001701"/>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7" name="Tekstvak 6">
                <a:extLst>
                  <a:ext uri="{FF2B5EF4-FFF2-40B4-BE49-F238E27FC236}">
                    <a16:creationId xmlns:a16="http://schemas.microsoft.com/office/drawing/2014/main" id="{F1477828-D885-B3BD-C76F-28B76F1A3F8F}"/>
                  </a:ext>
                </a:extLst>
              </p:cNvPr>
              <p:cNvSpPr txBox="1"/>
              <p:nvPr/>
            </p:nvSpPr>
            <p:spPr>
              <a:xfrm>
                <a:off x="6329159" y="2008966"/>
                <a:ext cx="650179" cy="276999"/>
              </a:xfrm>
              <a:prstGeom prst="rect">
                <a:avLst/>
              </a:prstGeom>
              <a:noFill/>
            </p:spPr>
            <p:txBody>
              <a:bodyPr wrap="none" rtlCol="0">
                <a:spAutoFit/>
              </a:bodyPr>
              <a:lstStyle/>
              <a:p>
                <a:r>
                  <a:rPr lang="nl-NL" sz="750" dirty="0">
                    <a:solidFill>
                      <a:prstClr val="black"/>
                    </a:solidFill>
                    <a:latin typeface="Aptos" panose="02110004020202020204"/>
                  </a:rPr>
                  <a:t>C.6.2.2</a:t>
                </a:r>
              </a:p>
            </p:txBody>
          </p:sp>
        </p:grpSp>
        <p:sp>
          <p:nvSpPr>
            <p:cNvPr id="5" name="Tekstvak 4">
              <a:extLst>
                <a:ext uri="{FF2B5EF4-FFF2-40B4-BE49-F238E27FC236}">
                  <a16:creationId xmlns:a16="http://schemas.microsoft.com/office/drawing/2014/main" id="{45F0D3E1-2B0C-9ED4-39BA-4B5B6337461C}"/>
                </a:ext>
              </a:extLst>
            </p:cNvPr>
            <p:cNvSpPr txBox="1"/>
            <p:nvPr/>
          </p:nvSpPr>
          <p:spPr>
            <a:xfrm>
              <a:off x="6226813" y="2140018"/>
              <a:ext cx="830131"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Installaties achter aansluitingen beheren</a:t>
              </a:r>
              <a:endParaRPr lang="nl-NL" sz="450" dirty="0">
                <a:solidFill>
                  <a:prstClr val="black"/>
                </a:solidFill>
                <a:latin typeface="Aptos" panose="02110004020202020204"/>
              </a:endParaRPr>
            </a:p>
          </p:txBody>
        </p:sp>
      </p:grpSp>
      <p:grpSp>
        <p:nvGrpSpPr>
          <p:cNvPr id="8" name="Groep 7">
            <a:extLst>
              <a:ext uri="{FF2B5EF4-FFF2-40B4-BE49-F238E27FC236}">
                <a16:creationId xmlns:a16="http://schemas.microsoft.com/office/drawing/2014/main" id="{35557520-91C8-D09F-1C49-CDBF08C93764}"/>
              </a:ext>
            </a:extLst>
          </p:cNvPr>
          <p:cNvGrpSpPr/>
          <p:nvPr/>
        </p:nvGrpSpPr>
        <p:grpSpPr>
          <a:xfrm>
            <a:off x="3960865" y="1395614"/>
            <a:ext cx="580697" cy="413034"/>
            <a:chOff x="5281152" y="1860817"/>
            <a:chExt cx="774263" cy="550711"/>
          </a:xfrm>
        </p:grpSpPr>
        <p:sp>
          <p:nvSpPr>
            <p:cNvPr id="9" name="Rechthoek: afgeronde hoeken 8">
              <a:extLst>
                <a:ext uri="{FF2B5EF4-FFF2-40B4-BE49-F238E27FC236}">
                  <a16:creationId xmlns:a16="http://schemas.microsoft.com/office/drawing/2014/main" id="{8B21D5B5-CFBC-F641-CE43-423A1AB76E71}"/>
                </a:ext>
              </a:extLst>
            </p:cNvPr>
            <p:cNvSpPr/>
            <p:nvPr/>
          </p:nvSpPr>
          <p:spPr>
            <a:xfrm>
              <a:off x="5308100" y="189334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0" name="Tekstvak 9">
              <a:extLst>
                <a:ext uri="{FF2B5EF4-FFF2-40B4-BE49-F238E27FC236}">
                  <a16:creationId xmlns:a16="http://schemas.microsoft.com/office/drawing/2014/main" id="{77EDCADC-C6CA-865F-B0FD-CC467D2DFCC7}"/>
                </a:ext>
              </a:extLst>
            </p:cNvPr>
            <p:cNvSpPr txBox="1"/>
            <p:nvPr/>
          </p:nvSpPr>
          <p:spPr>
            <a:xfrm>
              <a:off x="5366301" y="1860817"/>
              <a:ext cx="650179" cy="276998"/>
            </a:xfrm>
            <a:prstGeom prst="rect">
              <a:avLst/>
            </a:prstGeom>
            <a:noFill/>
          </p:spPr>
          <p:txBody>
            <a:bodyPr wrap="none" rtlCol="0">
              <a:spAutoFit/>
            </a:bodyPr>
            <a:lstStyle/>
            <a:p>
              <a:r>
                <a:rPr lang="nl-NL" sz="750" dirty="0">
                  <a:solidFill>
                    <a:prstClr val="black"/>
                  </a:solidFill>
                  <a:latin typeface="Aptos" panose="02110004020202020204"/>
                </a:rPr>
                <a:t>C.6.2.1</a:t>
              </a:r>
            </a:p>
          </p:txBody>
        </p:sp>
        <p:sp>
          <p:nvSpPr>
            <p:cNvPr id="11" name="Tekstvak 10">
              <a:extLst>
                <a:ext uri="{FF2B5EF4-FFF2-40B4-BE49-F238E27FC236}">
                  <a16:creationId xmlns:a16="http://schemas.microsoft.com/office/drawing/2014/main" id="{FA24C90A-9B8C-38D5-3E08-C433C021F4E3}"/>
                </a:ext>
              </a:extLst>
            </p:cNvPr>
            <p:cNvSpPr txBox="1"/>
            <p:nvPr/>
          </p:nvSpPr>
          <p:spPr>
            <a:xfrm>
              <a:off x="5281152" y="2011419"/>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Aansluitingen/ allocatiepunten beheren</a:t>
              </a:r>
              <a:endParaRPr lang="nl-NL" sz="450" dirty="0">
                <a:solidFill>
                  <a:prstClr val="black"/>
                </a:solidFill>
                <a:latin typeface="Aptos" panose="02110004020202020204"/>
              </a:endParaRPr>
            </a:p>
          </p:txBody>
        </p:sp>
      </p:grpSp>
      <p:cxnSp>
        <p:nvCxnSpPr>
          <p:cNvPr id="12" name="Rechte verbindingslijn 11">
            <a:extLst>
              <a:ext uri="{FF2B5EF4-FFF2-40B4-BE49-F238E27FC236}">
                <a16:creationId xmlns:a16="http://schemas.microsoft.com/office/drawing/2014/main" id="{B523B1B0-6FD7-AB8A-6B08-038C60A1167A}"/>
              </a:ext>
            </a:extLst>
          </p:cNvPr>
          <p:cNvCxnSpPr/>
          <p:nvPr/>
        </p:nvCxnSpPr>
        <p:spPr>
          <a:xfrm>
            <a:off x="1872969" y="1216723"/>
            <a:ext cx="1539000" cy="1381597"/>
          </a:xfrm>
          <a:prstGeom prst="line">
            <a:avLst/>
          </a:prstGeom>
          <a:noFill/>
          <a:ln w="38100" cap="flat" cmpd="sng" algn="ctr">
            <a:solidFill>
              <a:srgbClr val="FFC000"/>
            </a:solidFill>
            <a:prstDash val="solid"/>
            <a:miter lim="800000"/>
          </a:ln>
          <a:effectLst/>
        </p:spPr>
      </p:cxnSp>
      <p:cxnSp>
        <p:nvCxnSpPr>
          <p:cNvPr id="13" name="Rechte verbindingslijn 12">
            <a:extLst>
              <a:ext uri="{FF2B5EF4-FFF2-40B4-BE49-F238E27FC236}">
                <a16:creationId xmlns:a16="http://schemas.microsoft.com/office/drawing/2014/main" id="{04614A25-F94C-C1FA-5C66-ED1D827A0D70}"/>
              </a:ext>
            </a:extLst>
          </p:cNvPr>
          <p:cNvCxnSpPr>
            <a:cxnSpLocks/>
          </p:cNvCxnSpPr>
          <p:nvPr/>
        </p:nvCxnSpPr>
        <p:spPr>
          <a:xfrm flipV="1">
            <a:off x="3404011" y="1852337"/>
            <a:ext cx="661571" cy="721680"/>
          </a:xfrm>
          <a:prstGeom prst="line">
            <a:avLst/>
          </a:prstGeom>
          <a:noFill/>
          <a:ln w="38100" cap="flat" cmpd="sng" algn="ctr">
            <a:solidFill>
              <a:srgbClr val="FFC000"/>
            </a:solidFill>
            <a:prstDash val="solid"/>
            <a:miter lim="800000"/>
          </a:ln>
          <a:effectLst/>
        </p:spPr>
      </p:cxnSp>
      <p:cxnSp>
        <p:nvCxnSpPr>
          <p:cNvPr id="14" name="Rechte verbindingslijn 13">
            <a:extLst>
              <a:ext uri="{FF2B5EF4-FFF2-40B4-BE49-F238E27FC236}">
                <a16:creationId xmlns:a16="http://schemas.microsoft.com/office/drawing/2014/main" id="{3FF3EFE5-DDF8-35DE-12F2-5E58240B4D5A}"/>
              </a:ext>
            </a:extLst>
          </p:cNvPr>
          <p:cNvCxnSpPr>
            <a:cxnSpLocks/>
          </p:cNvCxnSpPr>
          <p:nvPr/>
        </p:nvCxnSpPr>
        <p:spPr>
          <a:xfrm>
            <a:off x="4058929" y="1852337"/>
            <a:ext cx="761519" cy="0"/>
          </a:xfrm>
          <a:prstGeom prst="line">
            <a:avLst/>
          </a:prstGeom>
          <a:noFill/>
          <a:ln w="38100" cap="flat" cmpd="sng" algn="ctr">
            <a:solidFill>
              <a:srgbClr val="FFC000"/>
            </a:solidFill>
            <a:prstDash val="solid"/>
            <a:miter lim="800000"/>
          </a:ln>
          <a:effectLst/>
        </p:spPr>
      </p:cxnSp>
      <p:cxnSp>
        <p:nvCxnSpPr>
          <p:cNvPr id="15" name="Rechte verbindingslijn 14">
            <a:extLst>
              <a:ext uri="{FF2B5EF4-FFF2-40B4-BE49-F238E27FC236}">
                <a16:creationId xmlns:a16="http://schemas.microsoft.com/office/drawing/2014/main" id="{4797B4C1-E40E-44C4-0C67-65B9F4D894B5}"/>
              </a:ext>
            </a:extLst>
          </p:cNvPr>
          <p:cNvCxnSpPr>
            <a:cxnSpLocks/>
          </p:cNvCxnSpPr>
          <p:nvPr/>
        </p:nvCxnSpPr>
        <p:spPr>
          <a:xfrm>
            <a:off x="4820447" y="1861156"/>
            <a:ext cx="627588" cy="710594"/>
          </a:xfrm>
          <a:prstGeom prst="line">
            <a:avLst/>
          </a:prstGeom>
          <a:noFill/>
          <a:ln w="38100" cap="flat" cmpd="sng" algn="ctr">
            <a:solidFill>
              <a:srgbClr val="FFC000"/>
            </a:solidFill>
            <a:prstDash val="solid"/>
            <a:miter lim="800000"/>
          </a:ln>
          <a:effectLst/>
        </p:spPr>
      </p:cxnSp>
      <p:cxnSp>
        <p:nvCxnSpPr>
          <p:cNvPr id="16" name="Rechte verbindingslijn 15">
            <a:extLst>
              <a:ext uri="{FF2B5EF4-FFF2-40B4-BE49-F238E27FC236}">
                <a16:creationId xmlns:a16="http://schemas.microsoft.com/office/drawing/2014/main" id="{D5E4FA1E-6881-B428-9DFB-0859547BB8F1}"/>
              </a:ext>
            </a:extLst>
          </p:cNvPr>
          <p:cNvCxnSpPr>
            <a:cxnSpLocks/>
          </p:cNvCxnSpPr>
          <p:nvPr/>
        </p:nvCxnSpPr>
        <p:spPr>
          <a:xfrm flipV="1">
            <a:off x="5429153" y="2564068"/>
            <a:ext cx="1863000" cy="6654"/>
          </a:xfrm>
          <a:prstGeom prst="line">
            <a:avLst/>
          </a:prstGeom>
          <a:noFill/>
          <a:ln w="38100" cap="flat" cmpd="sng" algn="ctr">
            <a:solidFill>
              <a:srgbClr val="FFC000"/>
            </a:solidFill>
            <a:prstDash val="solid"/>
            <a:miter lim="800000"/>
          </a:ln>
          <a:effectLst/>
        </p:spPr>
      </p:cxnSp>
      <p:cxnSp>
        <p:nvCxnSpPr>
          <p:cNvPr id="17" name="Rechte verbindingslijn 16">
            <a:extLst>
              <a:ext uri="{FF2B5EF4-FFF2-40B4-BE49-F238E27FC236}">
                <a16:creationId xmlns:a16="http://schemas.microsoft.com/office/drawing/2014/main" id="{47C782E4-C3F4-2F55-DB7E-2F1500F90C33}"/>
              </a:ext>
            </a:extLst>
          </p:cNvPr>
          <p:cNvCxnSpPr>
            <a:cxnSpLocks/>
          </p:cNvCxnSpPr>
          <p:nvPr/>
        </p:nvCxnSpPr>
        <p:spPr>
          <a:xfrm flipV="1">
            <a:off x="7292153" y="2110584"/>
            <a:ext cx="395377" cy="445732"/>
          </a:xfrm>
          <a:prstGeom prst="line">
            <a:avLst/>
          </a:prstGeom>
          <a:noFill/>
          <a:ln w="38100" cap="flat" cmpd="sng" algn="ctr">
            <a:solidFill>
              <a:srgbClr val="FFC000"/>
            </a:solidFill>
            <a:prstDash val="solid"/>
            <a:miter lim="800000"/>
          </a:ln>
          <a:effectLst/>
        </p:spPr>
      </p:cxnSp>
      <p:cxnSp>
        <p:nvCxnSpPr>
          <p:cNvPr id="18" name="Rechte verbindingslijn 17">
            <a:extLst>
              <a:ext uri="{FF2B5EF4-FFF2-40B4-BE49-F238E27FC236}">
                <a16:creationId xmlns:a16="http://schemas.microsoft.com/office/drawing/2014/main" id="{C6390C3A-AFA9-9CFC-4FF4-739537A60F44}"/>
              </a:ext>
            </a:extLst>
          </p:cNvPr>
          <p:cNvCxnSpPr>
            <a:cxnSpLocks/>
          </p:cNvCxnSpPr>
          <p:nvPr/>
        </p:nvCxnSpPr>
        <p:spPr>
          <a:xfrm flipV="1">
            <a:off x="4356205" y="1216723"/>
            <a:ext cx="529067" cy="591914"/>
          </a:xfrm>
          <a:prstGeom prst="line">
            <a:avLst/>
          </a:prstGeom>
          <a:noFill/>
          <a:ln w="38100" cap="flat" cmpd="sng" algn="ctr">
            <a:solidFill>
              <a:srgbClr val="FFC000"/>
            </a:solidFill>
            <a:prstDash val="solid"/>
            <a:miter lim="800000"/>
          </a:ln>
          <a:effectLst/>
        </p:spPr>
      </p:cxnSp>
      <p:cxnSp>
        <p:nvCxnSpPr>
          <p:cNvPr id="19" name="Rechte verbindingslijn 18">
            <a:extLst>
              <a:ext uri="{FF2B5EF4-FFF2-40B4-BE49-F238E27FC236}">
                <a16:creationId xmlns:a16="http://schemas.microsoft.com/office/drawing/2014/main" id="{FFF8A9A6-6F45-FB4C-4768-8BBC5BF21C49}"/>
              </a:ext>
            </a:extLst>
          </p:cNvPr>
          <p:cNvCxnSpPr>
            <a:cxnSpLocks/>
          </p:cNvCxnSpPr>
          <p:nvPr/>
        </p:nvCxnSpPr>
        <p:spPr>
          <a:xfrm>
            <a:off x="1881939" y="1216723"/>
            <a:ext cx="1722788" cy="0"/>
          </a:xfrm>
          <a:prstGeom prst="line">
            <a:avLst/>
          </a:prstGeom>
          <a:noFill/>
          <a:ln w="38100" cap="flat" cmpd="sng" algn="ctr">
            <a:solidFill>
              <a:srgbClr val="FFC000"/>
            </a:solidFill>
            <a:prstDash val="solid"/>
            <a:miter lim="800000"/>
          </a:ln>
          <a:effectLst/>
        </p:spPr>
      </p:cxnSp>
      <p:cxnSp>
        <p:nvCxnSpPr>
          <p:cNvPr id="20" name="Rechte verbindingslijn 19">
            <a:extLst>
              <a:ext uri="{FF2B5EF4-FFF2-40B4-BE49-F238E27FC236}">
                <a16:creationId xmlns:a16="http://schemas.microsoft.com/office/drawing/2014/main" id="{A9193D40-3F59-0197-5C1C-D64F9070AE20}"/>
              </a:ext>
            </a:extLst>
          </p:cNvPr>
          <p:cNvCxnSpPr>
            <a:cxnSpLocks/>
          </p:cNvCxnSpPr>
          <p:nvPr/>
        </p:nvCxnSpPr>
        <p:spPr>
          <a:xfrm>
            <a:off x="4880396" y="1216723"/>
            <a:ext cx="2807134" cy="0"/>
          </a:xfrm>
          <a:prstGeom prst="line">
            <a:avLst/>
          </a:prstGeom>
          <a:noFill/>
          <a:ln w="38100" cap="flat" cmpd="sng" algn="ctr">
            <a:solidFill>
              <a:srgbClr val="FFC000"/>
            </a:solidFill>
            <a:prstDash val="solid"/>
            <a:miter lim="800000"/>
          </a:ln>
          <a:effectLst/>
        </p:spPr>
      </p:cxnSp>
      <p:cxnSp>
        <p:nvCxnSpPr>
          <p:cNvPr id="21" name="Rechte verbindingslijn 20">
            <a:extLst>
              <a:ext uri="{FF2B5EF4-FFF2-40B4-BE49-F238E27FC236}">
                <a16:creationId xmlns:a16="http://schemas.microsoft.com/office/drawing/2014/main" id="{8D33E65F-B4BB-067B-3F31-2495B576CD50}"/>
              </a:ext>
            </a:extLst>
          </p:cNvPr>
          <p:cNvCxnSpPr>
            <a:cxnSpLocks/>
          </p:cNvCxnSpPr>
          <p:nvPr/>
        </p:nvCxnSpPr>
        <p:spPr>
          <a:xfrm>
            <a:off x="3602687" y="1222216"/>
            <a:ext cx="560761" cy="584823"/>
          </a:xfrm>
          <a:prstGeom prst="line">
            <a:avLst/>
          </a:prstGeom>
          <a:noFill/>
          <a:ln w="38100" cap="flat" cmpd="sng" algn="ctr">
            <a:solidFill>
              <a:srgbClr val="FFC000"/>
            </a:solidFill>
            <a:prstDash val="solid"/>
            <a:miter lim="800000"/>
          </a:ln>
          <a:effectLst/>
        </p:spPr>
      </p:cxnSp>
      <p:cxnSp>
        <p:nvCxnSpPr>
          <p:cNvPr id="22" name="Rechte verbindingslijn 21">
            <a:extLst>
              <a:ext uri="{FF2B5EF4-FFF2-40B4-BE49-F238E27FC236}">
                <a16:creationId xmlns:a16="http://schemas.microsoft.com/office/drawing/2014/main" id="{5D3BA34A-CA8A-562C-BC63-C29789F3B757}"/>
              </a:ext>
            </a:extLst>
          </p:cNvPr>
          <p:cNvCxnSpPr>
            <a:cxnSpLocks/>
          </p:cNvCxnSpPr>
          <p:nvPr/>
        </p:nvCxnSpPr>
        <p:spPr>
          <a:xfrm flipV="1">
            <a:off x="7687529" y="1216723"/>
            <a:ext cx="0" cy="887907"/>
          </a:xfrm>
          <a:prstGeom prst="line">
            <a:avLst/>
          </a:prstGeom>
          <a:noFill/>
          <a:ln w="38100" cap="flat" cmpd="sng" algn="ctr">
            <a:solidFill>
              <a:srgbClr val="FFC000"/>
            </a:solidFill>
            <a:prstDash val="solid"/>
            <a:miter lim="800000"/>
          </a:ln>
          <a:effectLst/>
        </p:spPr>
      </p:cxnSp>
      <p:sp>
        <p:nvSpPr>
          <p:cNvPr id="23" name="Ovaal 22">
            <a:extLst>
              <a:ext uri="{FF2B5EF4-FFF2-40B4-BE49-F238E27FC236}">
                <a16:creationId xmlns:a16="http://schemas.microsoft.com/office/drawing/2014/main" id="{FB00AAB5-C08E-87B1-3E26-28DDBF351CFC}"/>
              </a:ext>
            </a:extLst>
          </p:cNvPr>
          <p:cNvSpPr/>
          <p:nvPr/>
        </p:nvSpPr>
        <p:spPr>
          <a:xfrm>
            <a:off x="4746359" y="1802591"/>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grpSp>
        <p:nvGrpSpPr>
          <p:cNvPr id="36" name="Groep 35">
            <a:extLst>
              <a:ext uri="{FF2B5EF4-FFF2-40B4-BE49-F238E27FC236}">
                <a16:creationId xmlns:a16="http://schemas.microsoft.com/office/drawing/2014/main" id="{A316FC35-E7B6-4D13-28FF-CA411A22282D}"/>
              </a:ext>
            </a:extLst>
          </p:cNvPr>
          <p:cNvGrpSpPr/>
          <p:nvPr/>
        </p:nvGrpSpPr>
        <p:grpSpPr>
          <a:xfrm>
            <a:off x="1924444" y="1835143"/>
            <a:ext cx="580697" cy="421882"/>
            <a:chOff x="2565924" y="2446856"/>
            <a:chExt cx="774263" cy="562509"/>
          </a:xfrm>
        </p:grpSpPr>
        <p:sp>
          <p:nvSpPr>
            <p:cNvPr id="37" name="Rechthoek: afgeronde hoeken 36">
              <a:extLst>
                <a:ext uri="{FF2B5EF4-FFF2-40B4-BE49-F238E27FC236}">
                  <a16:creationId xmlns:a16="http://schemas.microsoft.com/office/drawing/2014/main" id="{87636D19-7849-7381-1CD5-6F9CB788099F}"/>
                </a:ext>
              </a:extLst>
            </p:cNvPr>
            <p:cNvSpPr/>
            <p:nvPr/>
          </p:nvSpPr>
          <p:spPr>
            <a:xfrm>
              <a:off x="2588304" y="244685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38" name="Tekstvak 37">
              <a:extLst>
                <a:ext uri="{FF2B5EF4-FFF2-40B4-BE49-F238E27FC236}">
                  <a16:creationId xmlns:a16="http://schemas.microsoft.com/office/drawing/2014/main" id="{5931F49E-CF49-221F-D5D8-284144060CDF}"/>
                </a:ext>
              </a:extLst>
            </p:cNvPr>
            <p:cNvSpPr txBox="1"/>
            <p:nvPr/>
          </p:nvSpPr>
          <p:spPr>
            <a:xfrm>
              <a:off x="2655740" y="2446856"/>
              <a:ext cx="650179" cy="276999"/>
            </a:xfrm>
            <a:prstGeom prst="rect">
              <a:avLst/>
            </a:prstGeom>
            <a:noFill/>
          </p:spPr>
          <p:txBody>
            <a:bodyPr wrap="none" rtlCol="0">
              <a:spAutoFit/>
            </a:bodyPr>
            <a:lstStyle/>
            <a:p>
              <a:r>
                <a:rPr lang="nl-NL" sz="750" dirty="0">
                  <a:solidFill>
                    <a:prstClr val="black"/>
                  </a:solidFill>
                  <a:latin typeface="Aptos" panose="02110004020202020204"/>
                </a:rPr>
                <a:t>C.1.2.1</a:t>
              </a:r>
            </a:p>
          </p:txBody>
        </p:sp>
        <p:sp>
          <p:nvSpPr>
            <p:cNvPr id="39" name="Tekstvak 38">
              <a:extLst>
                <a:ext uri="{FF2B5EF4-FFF2-40B4-BE49-F238E27FC236}">
                  <a16:creationId xmlns:a16="http://schemas.microsoft.com/office/drawing/2014/main" id="{D9837A01-0237-571D-0331-3A16309C496E}"/>
                </a:ext>
              </a:extLst>
            </p:cNvPr>
            <p:cNvSpPr txBox="1"/>
            <p:nvPr/>
          </p:nvSpPr>
          <p:spPr>
            <a:xfrm>
              <a:off x="2565924" y="260925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Producten aan klanten offreren</a:t>
              </a:r>
              <a:endParaRPr lang="nl-NL" sz="450" dirty="0">
                <a:solidFill>
                  <a:prstClr val="black"/>
                </a:solidFill>
                <a:latin typeface="Aptos" panose="02110004020202020204"/>
              </a:endParaRPr>
            </a:p>
          </p:txBody>
        </p:sp>
      </p:grpSp>
      <p:grpSp>
        <p:nvGrpSpPr>
          <p:cNvPr id="40" name="Groep 39">
            <a:extLst>
              <a:ext uri="{FF2B5EF4-FFF2-40B4-BE49-F238E27FC236}">
                <a16:creationId xmlns:a16="http://schemas.microsoft.com/office/drawing/2014/main" id="{13CE38B7-9181-DF71-C562-C73B50C2FF02}"/>
              </a:ext>
            </a:extLst>
          </p:cNvPr>
          <p:cNvGrpSpPr/>
          <p:nvPr/>
        </p:nvGrpSpPr>
        <p:grpSpPr>
          <a:xfrm>
            <a:off x="3003635" y="813011"/>
            <a:ext cx="647144" cy="393734"/>
            <a:chOff x="4004846" y="1084014"/>
            <a:chExt cx="862859" cy="524979"/>
          </a:xfrm>
        </p:grpSpPr>
        <p:sp>
          <p:nvSpPr>
            <p:cNvPr id="41" name="Rechthoek: afgeronde hoeken 40">
              <a:extLst>
                <a:ext uri="{FF2B5EF4-FFF2-40B4-BE49-F238E27FC236}">
                  <a16:creationId xmlns:a16="http://schemas.microsoft.com/office/drawing/2014/main" id="{5344BDC8-DFC1-E026-98A5-1BB2E5049E04}"/>
                </a:ext>
              </a:extLst>
            </p:cNvPr>
            <p:cNvSpPr/>
            <p:nvPr/>
          </p:nvSpPr>
          <p:spPr>
            <a:xfrm>
              <a:off x="4062762" y="10840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42" name="Tekstvak 41">
              <a:extLst>
                <a:ext uri="{FF2B5EF4-FFF2-40B4-BE49-F238E27FC236}">
                  <a16:creationId xmlns:a16="http://schemas.microsoft.com/office/drawing/2014/main" id="{C1E84EEE-9285-3C67-B51A-05B82F24AAD5}"/>
                </a:ext>
              </a:extLst>
            </p:cNvPr>
            <p:cNvSpPr txBox="1"/>
            <p:nvPr/>
          </p:nvSpPr>
          <p:spPr>
            <a:xfrm>
              <a:off x="4134442" y="1096089"/>
              <a:ext cx="650179" cy="276999"/>
            </a:xfrm>
            <a:prstGeom prst="rect">
              <a:avLst/>
            </a:prstGeom>
            <a:noFill/>
          </p:spPr>
          <p:txBody>
            <a:bodyPr wrap="none" rtlCol="0">
              <a:spAutoFit/>
            </a:bodyPr>
            <a:lstStyle/>
            <a:p>
              <a:r>
                <a:rPr lang="nl-NL" sz="750" dirty="0">
                  <a:solidFill>
                    <a:prstClr val="black"/>
                  </a:solidFill>
                  <a:latin typeface="Aptos" panose="02110004020202020204"/>
                </a:rPr>
                <a:t>C.1.3.3</a:t>
              </a:r>
            </a:p>
          </p:txBody>
        </p:sp>
        <p:sp>
          <p:nvSpPr>
            <p:cNvPr id="43" name="Tekstvak 42">
              <a:extLst>
                <a:ext uri="{FF2B5EF4-FFF2-40B4-BE49-F238E27FC236}">
                  <a16:creationId xmlns:a16="http://schemas.microsoft.com/office/drawing/2014/main" id="{0931ACCF-A905-E555-FBE2-86911396635A}"/>
                </a:ext>
              </a:extLst>
            </p:cNvPr>
            <p:cNvSpPr txBox="1"/>
            <p:nvPr/>
          </p:nvSpPr>
          <p:spPr>
            <a:xfrm>
              <a:off x="4004846" y="1208883"/>
              <a:ext cx="862859"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Openstaande vorderingen innen</a:t>
              </a:r>
              <a:endParaRPr lang="nl-NL" sz="450" dirty="0">
                <a:solidFill>
                  <a:prstClr val="black"/>
                </a:solidFill>
                <a:latin typeface="Aptos" panose="02110004020202020204"/>
              </a:endParaRPr>
            </a:p>
          </p:txBody>
        </p:sp>
      </p:grpSp>
      <p:grpSp>
        <p:nvGrpSpPr>
          <p:cNvPr id="44" name="Groep 43">
            <a:extLst>
              <a:ext uri="{FF2B5EF4-FFF2-40B4-BE49-F238E27FC236}">
                <a16:creationId xmlns:a16="http://schemas.microsoft.com/office/drawing/2014/main" id="{F9BA2ED7-CAD8-D1A9-76CF-F1B548C86F96}"/>
              </a:ext>
            </a:extLst>
          </p:cNvPr>
          <p:cNvGrpSpPr/>
          <p:nvPr/>
        </p:nvGrpSpPr>
        <p:grpSpPr>
          <a:xfrm>
            <a:off x="6748930" y="2209293"/>
            <a:ext cx="627588" cy="359280"/>
            <a:chOff x="8998573" y="2945724"/>
            <a:chExt cx="836784" cy="479040"/>
          </a:xfrm>
        </p:grpSpPr>
        <p:sp>
          <p:nvSpPr>
            <p:cNvPr id="45" name="Rechthoek: afgeronde hoeken 44">
              <a:extLst>
                <a:ext uri="{FF2B5EF4-FFF2-40B4-BE49-F238E27FC236}">
                  <a16:creationId xmlns:a16="http://schemas.microsoft.com/office/drawing/2014/main" id="{4165ACF3-0F05-8CE3-E069-0178D26D1884}"/>
                </a:ext>
              </a:extLst>
            </p:cNvPr>
            <p:cNvSpPr/>
            <p:nvPr/>
          </p:nvSpPr>
          <p:spPr>
            <a:xfrm>
              <a:off x="9097691" y="2945724"/>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6" name="Tekstvak 45">
              <a:extLst>
                <a:ext uri="{FF2B5EF4-FFF2-40B4-BE49-F238E27FC236}">
                  <a16:creationId xmlns:a16="http://schemas.microsoft.com/office/drawing/2014/main" id="{F92E0D59-181C-757E-2E93-A88C866AB6F0}"/>
                </a:ext>
              </a:extLst>
            </p:cNvPr>
            <p:cNvSpPr txBox="1"/>
            <p:nvPr/>
          </p:nvSpPr>
          <p:spPr>
            <a:xfrm>
              <a:off x="9128725" y="2976137"/>
              <a:ext cx="650179" cy="276999"/>
            </a:xfrm>
            <a:prstGeom prst="rect">
              <a:avLst/>
            </a:prstGeom>
            <a:noFill/>
          </p:spPr>
          <p:txBody>
            <a:bodyPr wrap="none" rtlCol="0">
              <a:spAutoFit/>
            </a:bodyPr>
            <a:lstStyle/>
            <a:p>
              <a:r>
                <a:rPr lang="nl-NL" sz="750" dirty="0">
                  <a:solidFill>
                    <a:prstClr val="black"/>
                  </a:solidFill>
                  <a:latin typeface="Aptos" panose="02110004020202020204"/>
                </a:rPr>
                <a:t>C.5.3.5</a:t>
              </a:r>
            </a:p>
          </p:txBody>
        </p:sp>
        <p:sp>
          <p:nvSpPr>
            <p:cNvPr id="47" name="Tekstvak 46">
              <a:extLst>
                <a:ext uri="{FF2B5EF4-FFF2-40B4-BE49-F238E27FC236}">
                  <a16:creationId xmlns:a16="http://schemas.microsoft.com/office/drawing/2014/main" id="{2A513E27-ED78-2C0A-2D7A-996292A82CFD}"/>
                </a:ext>
              </a:extLst>
            </p:cNvPr>
            <p:cNvSpPr txBox="1"/>
            <p:nvPr/>
          </p:nvSpPr>
          <p:spPr>
            <a:xfrm>
              <a:off x="8998573" y="3114715"/>
              <a:ext cx="836784"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Werkzaamheden uitvoeren</a:t>
              </a:r>
              <a:endParaRPr lang="nl-NL" sz="450" dirty="0">
                <a:solidFill>
                  <a:prstClr val="black"/>
                </a:solidFill>
                <a:latin typeface="Aptos" panose="02110004020202020204"/>
              </a:endParaRPr>
            </a:p>
          </p:txBody>
        </p:sp>
      </p:grpSp>
      <p:grpSp>
        <p:nvGrpSpPr>
          <p:cNvPr id="48" name="Groep 47">
            <a:extLst>
              <a:ext uri="{FF2B5EF4-FFF2-40B4-BE49-F238E27FC236}">
                <a16:creationId xmlns:a16="http://schemas.microsoft.com/office/drawing/2014/main" id="{A8889325-61CA-0341-085C-C902B64A969D}"/>
              </a:ext>
            </a:extLst>
          </p:cNvPr>
          <p:cNvGrpSpPr/>
          <p:nvPr/>
        </p:nvGrpSpPr>
        <p:grpSpPr>
          <a:xfrm>
            <a:off x="7673926" y="844566"/>
            <a:ext cx="650132" cy="487143"/>
            <a:chOff x="10448224" y="1233579"/>
            <a:chExt cx="866843" cy="649524"/>
          </a:xfrm>
        </p:grpSpPr>
        <p:sp>
          <p:nvSpPr>
            <p:cNvPr id="49" name="Rechthoek: afgeronde hoeken 48">
              <a:extLst>
                <a:ext uri="{FF2B5EF4-FFF2-40B4-BE49-F238E27FC236}">
                  <a16:creationId xmlns:a16="http://schemas.microsoft.com/office/drawing/2014/main" id="{6E9B44D0-05F6-AA6B-49B4-0F87471D1570}"/>
                </a:ext>
              </a:extLst>
            </p:cNvPr>
            <p:cNvSpPr/>
            <p:nvPr/>
          </p:nvSpPr>
          <p:spPr>
            <a:xfrm>
              <a:off x="10524124" y="1233579"/>
              <a:ext cx="790943" cy="649524"/>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0" name="Tekstvak 49">
              <a:extLst>
                <a:ext uri="{FF2B5EF4-FFF2-40B4-BE49-F238E27FC236}">
                  <a16:creationId xmlns:a16="http://schemas.microsoft.com/office/drawing/2014/main" id="{DFF62A9D-0CC6-A5DD-B1FF-B073813D8F45}"/>
                </a:ext>
              </a:extLst>
            </p:cNvPr>
            <p:cNvSpPr txBox="1"/>
            <p:nvPr/>
          </p:nvSpPr>
          <p:spPr>
            <a:xfrm>
              <a:off x="10580816" y="1242950"/>
              <a:ext cx="650179" cy="276999"/>
            </a:xfrm>
            <a:prstGeom prst="rect">
              <a:avLst/>
            </a:prstGeom>
            <a:noFill/>
          </p:spPr>
          <p:txBody>
            <a:bodyPr wrap="none" rtlCol="0">
              <a:spAutoFit/>
            </a:bodyPr>
            <a:lstStyle/>
            <a:p>
              <a:r>
                <a:rPr lang="nl-NL" sz="750" dirty="0">
                  <a:solidFill>
                    <a:prstClr val="black"/>
                  </a:solidFill>
                  <a:latin typeface="Aptos" panose="02110004020202020204"/>
                </a:rPr>
                <a:t>C.2.1.5</a:t>
              </a:r>
            </a:p>
          </p:txBody>
        </p:sp>
        <p:sp>
          <p:nvSpPr>
            <p:cNvPr id="51" name="Tekstvak 50">
              <a:extLst>
                <a:ext uri="{FF2B5EF4-FFF2-40B4-BE49-F238E27FC236}">
                  <a16:creationId xmlns:a16="http://schemas.microsoft.com/office/drawing/2014/main" id="{E4236C1A-BE0D-DA5B-D416-17F1F33D2E7F}"/>
                </a:ext>
              </a:extLst>
            </p:cNvPr>
            <p:cNvSpPr txBox="1"/>
            <p:nvPr/>
          </p:nvSpPr>
          <p:spPr>
            <a:xfrm>
              <a:off x="10448224" y="1389322"/>
              <a:ext cx="856878"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opnemen in de besturing van energietransport</a:t>
              </a:r>
              <a:endParaRPr lang="nl-NL" sz="450" dirty="0">
                <a:solidFill>
                  <a:prstClr val="black"/>
                </a:solidFill>
                <a:latin typeface="Aptos" panose="02110004020202020204"/>
              </a:endParaRPr>
            </a:p>
          </p:txBody>
        </p:sp>
      </p:grpSp>
      <p:grpSp>
        <p:nvGrpSpPr>
          <p:cNvPr id="52" name="Groep 51">
            <a:extLst>
              <a:ext uri="{FF2B5EF4-FFF2-40B4-BE49-F238E27FC236}">
                <a16:creationId xmlns:a16="http://schemas.microsoft.com/office/drawing/2014/main" id="{483AF815-5717-7278-3997-A468D6AD75B3}"/>
              </a:ext>
            </a:extLst>
          </p:cNvPr>
          <p:cNvGrpSpPr/>
          <p:nvPr/>
        </p:nvGrpSpPr>
        <p:grpSpPr>
          <a:xfrm>
            <a:off x="7677306" y="2085214"/>
            <a:ext cx="678744" cy="403556"/>
            <a:chOff x="10461793" y="2791183"/>
            <a:chExt cx="904992" cy="538075"/>
          </a:xfrm>
        </p:grpSpPr>
        <p:sp>
          <p:nvSpPr>
            <p:cNvPr id="53" name="Rechthoek: afgeronde hoeken 52">
              <a:extLst>
                <a:ext uri="{FF2B5EF4-FFF2-40B4-BE49-F238E27FC236}">
                  <a16:creationId xmlns:a16="http://schemas.microsoft.com/office/drawing/2014/main" id="{BBCEB1FF-66C1-4BE3-86C8-AE9FD8A43B31}"/>
                </a:ext>
              </a:extLst>
            </p:cNvPr>
            <p:cNvSpPr/>
            <p:nvPr/>
          </p:nvSpPr>
          <p:spPr>
            <a:xfrm>
              <a:off x="10525051" y="2814111"/>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4" name="Tekstvak 53">
              <a:extLst>
                <a:ext uri="{FF2B5EF4-FFF2-40B4-BE49-F238E27FC236}">
                  <a16:creationId xmlns:a16="http://schemas.microsoft.com/office/drawing/2014/main" id="{5373E850-8636-89D4-1367-14BB949FCE30}"/>
                </a:ext>
              </a:extLst>
            </p:cNvPr>
            <p:cNvSpPr txBox="1"/>
            <p:nvPr/>
          </p:nvSpPr>
          <p:spPr>
            <a:xfrm>
              <a:off x="10591954" y="2791183"/>
              <a:ext cx="650179" cy="276999"/>
            </a:xfrm>
            <a:prstGeom prst="rect">
              <a:avLst/>
            </a:prstGeom>
            <a:noFill/>
          </p:spPr>
          <p:txBody>
            <a:bodyPr wrap="none" rtlCol="0">
              <a:spAutoFit/>
            </a:bodyPr>
            <a:lstStyle/>
            <a:p>
              <a:r>
                <a:rPr lang="nl-NL" sz="750" dirty="0">
                  <a:solidFill>
                    <a:prstClr val="black"/>
                  </a:solidFill>
                  <a:latin typeface="Aptos" panose="02110004020202020204"/>
                </a:rPr>
                <a:t>C.3.1.9</a:t>
              </a:r>
            </a:p>
          </p:txBody>
        </p:sp>
        <p:sp>
          <p:nvSpPr>
            <p:cNvPr id="55" name="Tekstvak 54">
              <a:extLst>
                <a:ext uri="{FF2B5EF4-FFF2-40B4-BE49-F238E27FC236}">
                  <a16:creationId xmlns:a16="http://schemas.microsoft.com/office/drawing/2014/main" id="{7886EADA-9FBB-1863-ECE4-4431BB5031DA}"/>
                </a:ext>
              </a:extLst>
            </p:cNvPr>
            <p:cNvSpPr txBox="1"/>
            <p:nvPr/>
          </p:nvSpPr>
          <p:spPr>
            <a:xfrm>
              <a:off x="10461793" y="2929148"/>
              <a:ext cx="904992"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Netcomponent in levenscyclusbeheer opnemen</a:t>
              </a:r>
              <a:endParaRPr lang="nl-NL" sz="450" dirty="0">
                <a:solidFill>
                  <a:prstClr val="black"/>
                </a:solidFill>
                <a:latin typeface="Aptos" panose="02110004020202020204"/>
              </a:endParaRPr>
            </a:p>
          </p:txBody>
        </p:sp>
      </p:grpSp>
      <p:grpSp>
        <p:nvGrpSpPr>
          <p:cNvPr id="56" name="Groep 55">
            <a:extLst>
              <a:ext uri="{FF2B5EF4-FFF2-40B4-BE49-F238E27FC236}">
                <a16:creationId xmlns:a16="http://schemas.microsoft.com/office/drawing/2014/main" id="{5B358F94-1DF3-79F2-4FC3-EA498F60C060}"/>
              </a:ext>
            </a:extLst>
          </p:cNvPr>
          <p:cNvGrpSpPr/>
          <p:nvPr/>
        </p:nvGrpSpPr>
        <p:grpSpPr>
          <a:xfrm>
            <a:off x="6050705" y="2172126"/>
            <a:ext cx="580697" cy="395850"/>
            <a:chOff x="8067606" y="2896169"/>
            <a:chExt cx="774263" cy="527800"/>
          </a:xfrm>
        </p:grpSpPr>
        <p:sp>
          <p:nvSpPr>
            <p:cNvPr id="57" name="Rechthoek: afgeronde hoeken 56">
              <a:extLst>
                <a:ext uri="{FF2B5EF4-FFF2-40B4-BE49-F238E27FC236}">
                  <a16:creationId xmlns:a16="http://schemas.microsoft.com/office/drawing/2014/main" id="{EA9CEB8D-AEA6-B0F3-925B-80FD3F8D76CE}"/>
                </a:ext>
              </a:extLst>
            </p:cNvPr>
            <p:cNvSpPr/>
            <p:nvPr/>
          </p:nvSpPr>
          <p:spPr>
            <a:xfrm>
              <a:off x="8113384" y="2933342"/>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8" name="Tekstvak 57">
              <a:extLst>
                <a:ext uri="{FF2B5EF4-FFF2-40B4-BE49-F238E27FC236}">
                  <a16:creationId xmlns:a16="http://schemas.microsoft.com/office/drawing/2014/main" id="{0E9C6312-1F9A-48AA-B497-440641F80CE1}"/>
                </a:ext>
              </a:extLst>
            </p:cNvPr>
            <p:cNvSpPr txBox="1"/>
            <p:nvPr/>
          </p:nvSpPr>
          <p:spPr>
            <a:xfrm>
              <a:off x="8151458" y="2896169"/>
              <a:ext cx="650179" cy="276998"/>
            </a:xfrm>
            <a:prstGeom prst="rect">
              <a:avLst/>
            </a:prstGeom>
            <a:noFill/>
          </p:spPr>
          <p:txBody>
            <a:bodyPr wrap="none" rtlCol="0">
              <a:spAutoFit/>
            </a:bodyPr>
            <a:lstStyle/>
            <a:p>
              <a:r>
                <a:rPr lang="nl-NL" sz="750" dirty="0">
                  <a:solidFill>
                    <a:prstClr val="black"/>
                  </a:solidFill>
                  <a:latin typeface="Aptos" panose="02110004020202020204"/>
                </a:rPr>
                <a:t>C.5.2.2</a:t>
              </a:r>
            </a:p>
          </p:txBody>
        </p:sp>
        <p:sp>
          <p:nvSpPr>
            <p:cNvPr id="59" name="Tekstvak 58">
              <a:extLst>
                <a:ext uri="{FF2B5EF4-FFF2-40B4-BE49-F238E27FC236}">
                  <a16:creationId xmlns:a16="http://schemas.microsoft.com/office/drawing/2014/main" id="{70C0AA36-12AC-194C-612B-5EA3853D58B3}"/>
                </a:ext>
              </a:extLst>
            </p:cNvPr>
            <p:cNvSpPr txBox="1"/>
            <p:nvPr/>
          </p:nvSpPr>
          <p:spPr>
            <a:xfrm>
              <a:off x="8067606" y="3023860"/>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Opdrachten geven aan uitvoering</a:t>
              </a:r>
              <a:endParaRPr lang="nl-NL" sz="450" dirty="0">
                <a:solidFill>
                  <a:prstClr val="black"/>
                </a:solidFill>
                <a:latin typeface="Aptos" panose="02110004020202020204"/>
              </a:endParaRPr>
            </a:p>
          </p:txBody>
        </p:sp>
      </p:grpSp>
      <p:grpSp>
        <p:nvGrpSpPr>
          <p:cNvPr id="60" name="Groep 59">
            <a:extLst>
              <a:ext uri="{FF2B5EF4-FFF2-40B4-BE49-F238E27FC236}">
                <a16:creationId xmlns:a16="http://schemas.microsoft.com/office/drawing/2014/main" id="{958B5F74-4471-5FFF-B213-E531E10FF545}"/>
              </a:ext>
            </a:extLst>
          </p:cNvPr>
          <p:cNvGrpSpPr/>
          <p:nvPr/>
        </p:nvGrpSpPr>
        <p:grpSpPr>
          <a:xfrm>
            <a:off x="5317687" y="2085213"/>
            <a:ext cx="580697" cy="492890"/>
            <a:chOff x="7090248" y="2780284"/>
            <a:chExt cx="774263" cy="657186"/>
          </a:xfrm>
        </p:grpSpPr>
        <p:sp>
          <p:nvSpPr>
            <p:cNvPr id="61" name="Rechthoek: afgeronde hoeken 60">
              <a:extLst>
                <a:ext uri="{FF2B5EF4-FFF2-40B4-BE49-F238E27FC236}">
                  <a16:creationId xmlns:a16="http://schemas.microsoft.com/office/drawing/2014/main" id="{FA1F02F6-723B-C48D-A48A-19D048F3BE4B}"/>
                </a:ext>
              </a:extLst>
            </p:cNvPr>
            <p:cNvSpPr/>
            <p:nvPr/>
          </p:nvSpPr>
          <p:spPr>
            <a:xfrm>
              <a:off x="7110587" y="2780284"/>
              <a:ext cx="733586" cy="613222"/>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2" name="Tekstvak 61">
              <a:extLst>
                <a:ext uri="{FF2B5EF4-FFF2-40B4-BE49-F238E27FC236}">
                  <a16:creationId xmlns:a16="http://schemas.microsoft.com/office/drawing/2014/main" id="{1305A0DA-E2C8-CA83-34A2-0A8B3C56C182}"/>
                </a:ext>
              </a:extLst>
            </p:cNvPr>
            <p:cNvSpPr txBox="1"/>
            <p:nvPr/>
          </p:nvSpPr>
          <p:spPr>
            <a:xfrm>
              <a:off x="7182267" y="2794635"/>
              <a:ext cx="650179" cy="276998"/>
            </a:xfrm>
            <a:prstGeom prst="rect">
              <a:avLst/>
            </a:prstGeom>
            <a:noFill/>
          </p:spPr>
          <p:txBody>
            <a:bodyPr wrap="none" rtlCol="0">
              <a:spAutoFit/>
            </a:bodyPr>
            <a:lstStyle/>
            <a:p>
              <a:r>
                <a:rPr lang="nl-NL" sz="750" dirty="0">
                  <a:solidFill>
                    <a:prstClr val="black"/>
                  </a:solidFill>
                  <a:latin typeface="Aptos" panose="02110004020202020204"/>
                </a:rPr>
                <a:t>C.3.1.8</a:t>
              </a:r>
            </a:p>
          </p:txBody>
        </p:sp>
        <p:sp>
          <p:nvSpPr>
            <p:cNvPr id="63" name="Tekstvak 62">
              <a:extLst>
                <a:ext uri="{FF2B5EF4-FFF2-40B4-BE49-F238E27FC236}">
                  <a16:creationId xmlns:a16="http://schemas.microsoft.com/office/drawing/2014/main" id="{56C9F0C4-CDBB-E18A-9775-A756B5D78E4D}"/>
                </a:ext>
              </a:extLst>
            </p:cNvPr>
            <p:cNvSpPr txBox="1"/>
            <p:nvPr/>
          </p:nvSpPr>
          <p:spPr>
            <a:xfrm>
              <a:off x="7090248" y="2945028"/>
              <a:ext cx="774263" cy="492442"/>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 voor netaanpassing verstrekken en bewaken</a:t>
              </a:r>
              <a:endParaRPr lang="nl-NL" sz="450" dirty="0">
                <a:solidFill>
                  <a:prstClr val="black"/>
                </a:solidFill>
                <a:latin typeface="Aptos" panose="02110004020202020204"/>
              </a:endParaRPr>
            </a:p>
          </p:txBody>
        </p:sp>
      </p:grpSp>
      <p:grpSp>
        <p:nvGrpSpPr>
          <p:cNvPr id="64" name="Groep 63">
            <a:extLst>
              <a:ext uri="{FF2B5EF4-FFF2-40B4-BE49-F238E27FC236}">
                <a16:creationId xmlns:a16="http://schemas.microsoft.com/office/drawing/2014/main" id="{9EACD79B-613A-6996-7682-8DF6AF6F7E2A}"/>
              </a:ext>
            </a:extLst>
          </p:cNvPr>
          <p:cNvGrpSpPr/>
          <p:nvPr/>
        </p:nvGrpSpPr>
        <p:grpSpPr>
          <a:xfrm>
            <a:off x="1259916" y="801847"/>
            <a:ext cx="673519" cy="484994"/>
            <a:chOff x="1585656" y="1003429"/>
            <a:chExt cx="898025" cy="646658"/>
          </a:xfrm>
        </p:grpSpPr>
        <p:sp>
          <p:nvSpPr>
            <p:cNvPr id="65" name="Rechthoek: afgeronde hoeken 64">
              <a:extLst>
                <a:ext uri="{FF2B5EF4-FFF2-40B4-BE49-F238E27FC236}">
                  <a16:creationId xmlns:a16="http://schemas.microsoft.com/office/drawing/2014/main" id="{6E7C49A4-5A17-0ABB-79CB-CDE53A9E17CA}"/>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66" name="Tekstvak 65">
              <a:extLst>
                <a:ext uri="{FF2B5EF4-FFF2-40B4-BE49-F238E27FC236}">
                  <a16:creationId xmlns:a16="http://schemas.microsoft.com/office/drawing/2014/main" id="{167D845E-E776-AD40-09E5-7FCC7983AFB1}"/>
                </a:ext>
              </a:extLst>
            </p:cNvPr>
            <p:cNvSpPr txBox="1"/>
            <p:nvPr/>
          </p:nvSpPr>
          <p:spPr>
            <a:xfrm>
              <a:off x="1585656" y="1157644"/>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67" name="Tekstvak 66">
              <a:extLst>
                <a:ext uri="{FF2B5EF4-FFF2-40B4-BE49-F238E27FC236}">
                  <a16:creationId xmlns:a16="http://schemas.microsoft.com/office/drawing/2014/main" id="{3CB655E9-FE5F-57B1-5817-F5EB2FCDC3FF}"/>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grpSp>
        <p:nvGrpSpPr>
          <p:cNvPr id="70" name="Groep 69">
            <a:extLst>
              <a:ext uri="{FF2B5EF4-FFF2-40B4-BE49-F238E27FC236}">
                <a16:creationId xmlns:a16="http://schemas.microsoft.com/office/drawing/2014/main" id="{09D884D8-3EB1-7A3F-F080-17F3C62B84DB}"/>
              </a:ext>
            </a:extLst>
          </p:cNvPr>
          <p:cNvGrpSpPr/>
          <p:nvPr/>
        </p:nvGrpSpPr>
        <p:grpSpPr>
          <a:xfrm>
            <a:off x="2760668" y="2475825"/>
            <a:ext cx="631047" cy="464536"/>
            <a:chOff x="3642064" y="3363221"/>
            <a:chExt cx="841396" cy="619382"/>
          </a:xfrm>
        </p:grpSpPr>
        <p:sp>
          <p:nvSpPr>
            <p:cNvPr id="71" name="Rechthoek: afgeronde hoeken 70">
              <a:extLst>
                <a:ext uri="{FF2B5EF4-FFF2-40B4-BE49-F238E27FC236}">
                  <a16:creationId xmlns:a16="http://schemas.microsoft.com/office/drawing/2014/main" id="{BBD2E766-17A7-5BAA-EF09-C6A6F8EABE59}"/>
                </a:ext>
              </a:extLst>
            </p:cNvPr>
            <p:cNvSpPr/>
            <p:nvPr/>
          </p:nvSpPr>
          <p:spPr>
            <a:xfrm>
              <a:off x="3683597" y="3380453"/>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72" name="Tekstvak 71">
              <a:extLst>
                <a:ext uri="{FF2B5EF4-FFF2-40B4-BE49-F238E27FC236}">
                  <a16:creationId xmlns:a16="http://schemas.microsoft.com/office/drawing/2014/main" id="{EB907C21-4ABD-9B36-CECF-568BE5D41D64}"/>
                </a:ext>
              </a:extLst>
            </p:cNvPr>
            <p:cNvSpPr txBox="1"/>
            <p:nvPr/>
          </p:nvSpPr>
          <p:spPr>
            <a:xfrm>
              <a:off x="3642064" y="3490160"/>
              <a:ext cx="841396" cy="492443"/>
            </a:xfrm>
            <a:prstGeom prst="rect">
              <a:avLst/>
            </a:prstGeom>
            <a:noFill/>
          </p:spPr>
          <p:txBody>
            <a:bodyPr wrap="square">
              <a:spAutoFit/>
            </a:bodyPr>
            <a:lstStyle/>
            <a:p>
              <a:pPr algn="ctr"/>
              <a:r>
                <a:rPr lang="nl-NL" sz="450" dirty="0" err="1">
                  <a:solidFill>
                    <a:srgbClr val="333333"/>
                  </a:solidFill>
                  <a:latin typeface="Open Sans" panose="020B0606030504020204" pitchFamily="34" charset="0"/>
                </a:rPr>
                <a:t>Klantovereen</a:t>
              </a:r>
              <a:r>
                <a:rPr lang="nl-NL" sz="450" dirty="0">
                  <a:solidFill>
                    <a:srgbClr val="333333"/>
                  </a:solidFill>
                  <a:latin typeface="Open Sans" panose="020B0606030504020204" pitchFamily="34" charset="0"/>
                </a:rPr>
                <a:t>-komsten afsluiten en beheren</a:t>
              </a:r>
              <a:endParaRPr lang="nl-NL" sz="450" dirty="0">
                <a:solidFill>
                  <a:prstClr val="black"/>
                </a:solidFill>
                <a:latin typeface="Aptos" panose="02110004020202020204"/>
              </a:endParaRPr>
            </a:p>
          </p:txBody>
        </p:sp>
        <p:sp>
          <p:nvSpPr>
            <p:cNvPr id="73" name="Tekstvak 72">
              <a:extLst>
                <a:ext uri="{FF2B5EF4-FFF2-40B4-BE49-F238E27FC236}">
                  <a16:creationId xmlns:a16="http://schemas.microsoft.com/office/drawing/2014/main" id="{C7F74274-CE8A-DB50-D05F-3642CFE800F7}"/>
                </a:ext>
              </a:extLst>
            </p:cNvPr>
            <p:cNvSpPr txBox="1"/>
            <p:nvPr/>
          </p:nvSpPr>
          <p:spPr>
            <a:xfrm>
              <a:off x="3735123" y="3363221"/>
              <a:ext cx="650179" cy="276999"/>
            </a:xfrm>
            <a:prstGeom prst="rect">
              <a:avLst/>
            </a:prstGeom>
            <a:noFill/>
          </p:spPr>
          <p:txBody>
            <a:bodyPr wrap="none" rtlCol="0">
              <a:spAutoFit/>
            </a:bodyPr>
            <a:lstStyle/>
            <a:p>
              <a:r>
                <a:rPr lang="nl-NL" sz="750" dirty="0">
                  <a:solidFill>
                    <a:prstClr val="black"/>
                  </a:solidFill>
                  <a:latin typeface="Aptos" panose="02110004020202020204"/>
                </a:rPr>
                <a:t>C.1.2.2</a:t>
              </a:r>
            </a:p>
          </p:txBody>
        </p:sp>
      </p:grpSp>
      <p:sp>
        <p:nvSpPr>
          <p:cNvPr id="74" name="Ovaal 73">
            <a:extLst>
              <a:ext uri="{FF2B5EF4-FFF2-40B4-BE49-F238E27FC236}">
                <a16:creationId xmlns:a16="http://schemas.microsoft.com/office/drawing/2014/main" id="{074BEF10-882E-26C0-C651-3E631D74B11E}"/>
              </a:ext>
            </a:extLst>
          </p:cNvPr>
          <p:cNvSpPr/>
          <p:nvPr/>
        </p:nvSpPr>
        <p:spPr>
          <a:xfrm>
            <a:off x="3341891" y="2531000"/>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75" name="Ovaal 74">
            <a:extLst>
              <a:ext uri="{FF2B5EF4-FFF2-40B4-BE49-F238E27FC236}">
                <a16:creationId xmlns:a16="http://schemas.microsoft.com/office/drawing/2014/main" id="{D9034C4C-9047-6F9F-AD9D-387B4BCD1553}"/>
              </a:ext>
            </a:extLst>
          </p:cNvPr>
          <p:cNvSpPr/>
          <p:nvPr/>
        </p:nvSpPr>
        <p:spPr>
          <a:xfrm>
            <a:off x="2468435" y="1755626"/>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76" name="Ovaal 75">
            <a:extLst>
              <a:ext uri="{FF2B5EF4-FFF2-40B4-BE49-F238E27FC236}">
                <a16:creationId xmlns:a16="http://schemas.microsoft.com/office/drawing/2014/main" id="{7BE814B8-AD10-5875-F3C2-DDADAF82E3FE}"/>
              </a:ext>
            </a:extLst>
          </p:cNvPr>
          <p:cNvSpPr/>
          <p:nvPr/>
        </p:nvSpPr>
        <p:spPr>
          <a:xfrm>
            <a:off x="1832490" y="1169751"/>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77" name="Ovaal 76">
            <a:extLst>
              <a:ext uri="{FF2B5EF4-FFF2-40B4-BE49-F238E27FC236}">
                <a16:creationId xmlns:a16="http://schemas.microsoft.com/office/drawing/2014/main" id="{1F0FDDC2-1796-7BF2-FF26-C49766FB60DD}"/>
              </a:ext>
            </a:extLst>
          </p:cNvPr>
          <p:cNvSpPr/>
          <p:nvPr/>
        </p:nvSpPr>
        <p:spPr>
          <a:xfrm>
            <a:off x="3256394" y="1155598"/>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78" name="Ovaal 77">
            <a:extLst>
              <a:ext uri="{FF2B5EF4-FFF2-40B4-BE49-F238E27FC236}">
                <a16:creationId xmlns:a16="http://schemas.microsoft.com/office/drawing/2014/main" id="{7C3C242C-DDF0-D03D-4EAD-294E42C07974}"/>
              </a:ext>
            </a:extLst>
          </p:cNvPr>
          <p:cNvSpPr/>
          <p:nvPr/>
        </p:nvSpPr>
        <p:spPr>
          <a:xfrm>
            <a:off x="5574013" y="2519978"/>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79" name="Ovaal 78">
            <a:extLst>
              <a:ext uri="{FF2B5EF4-FFF2-40B4-BE49-F238E27FC236}">
                <a16:creationId xmlns:a16="http://schemas.microsoft.com/office/drawing/2014/main" id="{175B1B44-FCFB-E81A-73EB-D305A0010DF0}"/>
              </a:ext>
            </a:extLst>
          </p:cNvPr>
          <p:cNvSpPr/>
          <p:nvPr/>
        </p:nvSpPr>
        <p:spPr>
          <a:xfrm>
            <a:off x="6309704" y="2519978"/>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80" name="Ovaal 79">
            <a:extLst>
              <a:ext uri="{FF2B5EF4-FFF2-40B4-BE49-F238E27FC236}">
                <a16:creationId xmlns:a16="http://schemas.microsoft.com/office/drawing/2014/main" id="{09DEF87E-FDA9-DF9A-11A5-6910E53D8730}"/>
              </a:ext>
            </a:extLst>
          </p:cNvPr>
          <p:cNvSpPr/>
          <p:nvPr/>
        </p:nvSpPr>
        <p:spPr>
          <a:xfrm>
            <a:off x="7034206" y="2519978"/>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81" name="Ovaal 80">
            <a:extLst>
              <a:ext uri="{FF2B5EF4-FFF2-40B4-BE49-F238E27FC236}">
                <a16:creationId xmlns:a16="http://schemas.microsoft.com/office/drawing/2014/main" id="{8043A5AC-9471-59FF-41A8-E818CBB32BF0}"/>
              </a:ext>
            </a:extLst>
          </p:cNvPr>
          <p:cNvSpPr/>
          <p:nvPr/>
        </p:nvSpPr>
        <p:spPr>
          <a:xfrm>
            <a:off x="7621882" y="2067197"/>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82" name="Ovaal 81">
            <a:extLst>
              <a:ext uri="{FF2B5EF4-FFF2-40B4-BE49-F238E27FC236}">
                <a16:creationId xmlns:a16="http://schemas.microsoft.com/office/drawing/2014/main" id="{6224F9C1-E036-A885-46A1-FD78B4DA31F2}"/>
              </a:ext>
            </a:extLst>
          </p:cNvPr>
          <p:cNvSpPr/>
          <p:nvPr/>
        </p:nvSpPr>
        <p:spPr>
          <a:xfrm>
            <a:off x="7630868" y="1180276"/>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cxnSp>
        <p:nvCxnSpPr>
          <p:cNvPr id="83" name="Rechte verbindingslijn 82">
            <a:extLst>
              <a:ext uri="{FF2B5EF4-FFF2-40B4-BE49-F238E27FC236}">
                <a16:creationId xmlns:a16="http://schemas.microsoft.com/office/drawing/2014/main" id="{C540E40D-FAA5-7FED-C033-BB542204718C}"/>
              </a:ext>
            </a:extLst>
          </p:cNvPr>
          <p:cNvCxnSpPr>
            <a:cxnSpLocks/>
          </p:cNvCxnSpPr>
          <p:nvPr/>
        </p:nvCxnSpPr>
        <p:spPr>
          <a:xfrm>
            <a:off x="4157202" y="1797102"/>
            <a:ext cx="199976" cy="4036"/>
          </a:xfrm>
          <a:prstGeom prst="line">
            <a:avLst/>
          </a:prstGeom>
          <a:noFill/>
          <a:ln w="38100" cap="flat" cmpd="sng" algn="ctr">
            <a:solidFill>
              <a:srgbClr val="FFC000"/>
            </a:solidFill>
            <a:prstDash val="solid"/>
            <a:miter lim="800000"/>
          </a:ln>
          <a:effectLst/>
        </p:spPr>
      </p:cxnSp>
      <p:sp>
        <p:nvSpPr>
          <p:cNvPr id="84" name="Ovaal 83">
            <a:extLst>
              <a:ext uri="{FF2B5EF4-FFF2-40B4-BE49-F238E27FC236}">
                <a16:creationId xmlns:a16="http://schemas.microsoft.com/office/drawing/2014/main" id="{8208D678-E2D0-48D3-FEF1-46EB966F9031}"/>
              </a:ext>
            </a:extLst>
          </p:cNvPr>
          <p:cNvSpPr/>
          <p:nvPr/>
        </p:nvSpPr>
        <p:spPr>
          <a:xfrm>
            <a:off x="4196823" y="1754342"/>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pic>
        <p:nvPicPr>
          <p:cNvPr id="2" name="Afbeelding 1">
            <a:extLst>
              <a:ext uri="{FF2B5EF4-FFF2-40B4-BE49-F238E27FC236}">
                <a16:creationId xmlns:a16="http://schemas.microsoft.com/office/drawing/2014/main" id="{EC82623A-4F1B-B499-E589-E20DCCDA73C0}"/>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463066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defTabSz="685783">
              <a:defRPr/>
            </a:pPr>
            <a:fld id="{F68BF4A6-40A7-E04A-A78B-7409A1BC41E0}" type="slidenum">
              <a:rPr lang="en-GB" sz="750">
                <a:solidFill>
                  <a:srgbClr val="625D62">
                    <a:tint val="75000"/>
                  </a:srgbClr>
                </a:solidFill>
                <a:latin typeface="Arial"/>
              </a:rPr>
              <a:pPr algn="l" defTabSz="685783">
                <a:defRPr/>
              </a:pPr>
              <a:t>18</a:t>
            </a:fld>
            <a:endParaRPr lang="en-GB" sz="750">
              <a:solidFill>
                <a:srgbClr val="625D62">
                  <a:tint val="75000"/>
                </a:srgbClr>
              </a:solidFill>
              <a:latin typeface="Arial"/>
            </a:endParaRPr>
          </a:p>
        </p:txBody>
      </p:sp>
      <p:sp>
        <p:nvSpPr>
          <p:cNvPr id="371" name="Titel 1">
            <a:extLst>
              <a:ext uri="{FF2B5EF4-FFF2-40B4-BE49-F238E27FC236}">
                <a16:creationId xmlns:a16="http://schemas.microsoft.com/office/drawing/2014/main" id="{AC996B3B-28A9-4E54-9775-D21523838F56}"/>
              </a:ext>
            </a:extLst>
          </p:cNvPr>
          <p:cNvSpPr txBox="1">
            <a:spLocks/>
          </p:cNvSpPr>
          <p:nvPr/>
        </p:nvSpPr>
        <p:spPr>
          <a:xfrm>
            <a:off x="537770" y="16937"/>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dirty="0" err="1">
                <a:solidFill>
                  <a:srgbClr val="821E7D"/>
                </a:solidFill>
                <a:latin typeface="Microsoft JhengHei Light"/>
                <a:cs typeface="Arial"/>
              </a:rPr>
              <a:t>Core</a:t>
            </a:r>
            <a:r>
              <a:rPr lang="nl-NL" sz="2100" dirty="0">
                <a:solidFill>
                  <a:srgbClr val="821E7D"/>
                </a:solidFill>
                <a:latin typeface="Microsoft JhengHei Light"/>
                <a:cs typeface="Arial"/>
              </a:rPr>
              <a:t> </a:t>
            </a:r>
            <a:r>
              <a:rPr lang="nl-NL" sz="2100" dirty="0" err="1">
                <a:solidFill>
                  <a:srgbClr val="821E7D"/>
                </a:solidFill>
                <a:latin typeface="Microsoft JhengHei Light"/>
                <a:cs typeface="Arial"/>
              </a:rPr>
              <a:t>capabilities</a:t>
            </a:r>
            <a:r>
              <a:rPr lang="nl-NL" sz="2100" dirty="0">
                <a:solidFill>
                  <a:srgbClr val="821E7D"/>
                </a:solidFill>
                <a:latin typeface="Microsoft JhengHei Light"/>
                <a:cs typeface="Arial"/>
              </a:rPr>
              <a:t> per primaire/</a:t>
            </a:r>
            <a:r>
              <a:rPr lang="nl-NL" sz="2100" dirty="0" err="1">
                <a:solidFill>
                  <a:srgbClr val="821E7D"/>
                </a:solidFill>
                <a:latin typeface="Microsoft JhengHei Light"/>
                <a:cs typeface="Arial"/>
              </a:rPr>
              <a:t>core</a:t>
            </a:r>
            <a:r>
              <a:rPr lang="nl-NL" sz="2100" dirty="0">
                <a:solidFill>
                  <a:srgbClr val="821E7D"/>
                </a:solidFill>
                <a:latin typeface="Microsoft JhengHei Light"/>
                <a:cs typeface="Arial"/>
              </a:rPr>
              <a:t> </a:t>
            </a:r>
            <a:r>
              <a:rPr lang="nl-NL" sz="2100" dirty="0" err="1">
                <a:solidFill>
                  <a:srgbClr val="821E7D"/>
                </a:solidFill>
                <a:latin typeface="Microsoft JhengHei Light"/>
                <a:cs typeface="Arial"/>
              </a:rPr>
              <a:t>waardestroom</a:t>
            </a:r>
            <a:endParaRPr lang="nl-NL" sz="2100" dirty="0">
              <a:solidFill>
                <a:srgbClr val="821E7D"/>
              </a:solidFill>
              <a:latin typeface="Microsoft JhengHei Light"/>
              <a:ea typeface="Microsoft JhengHei Light"/>
              <a:cs typeface="Arial"/>
            </a:endParaRPr>
          </a:p>
        </p:txBody>
      </p:sp>
      <p:sp>
        <p:nvSpPr>
          <p:cNvPr id="372" name="Tijdelijke aanduiding voor tekst 2">
            <a:extLst>
              <a:ext uri="{FF2B5EF4-FFF2-40B4-BE49-F238E27FC236}">
                <a16:creationId xmlns:a16="http://schemas.microsoft.com/office/drawing/2014/main" id="{E0F0E499-4EAD-49EE-B824-29DEA7768CD2}"/>
              </a:ext>
            </a:extLst>
          </p:cNvPr>
          <p:cNvSpPr txBox="1">
            <a:spLocks/>
          </p:cNvSpPr>
          <p:nvPr/>
        </p:nvSpPr>
        <p:spPr>
          <a:xfrm>
            <a:off x="515096" y="253128"/>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grpSp>
        <p:nvGrpSpPr>
          <p:cNvPr id="5" name="Groep 4">
            <a:extLst>
              <a:ext uri="{FF2B5EF4-FFF2-40B4-BE49-F238E27FC236}">
                <a16:creationId xmlns:a16="http://schemas.microsoft.com/office/drawing/2014/main" id="{944B4B1F-8AA7-478D-D41F-0B0711FB7714}"/>
              </a:ext>
            </a:extLst>
          </p:cNvPr>
          <p:cNvGrpSpPr/>
          <p:nvPr/>
        </p:nvGrpSpPr>
        <p:grpSpPr>
          <a:xfrm>
            <a:off x="6722993" y="3787017"/>
            <a:ext cx="760139" cy="396126"/>
            <a:chOff x="8963990" y="5049353"/>
            <a:chExt cx="1013519" cy="528167"/>
          </a:xfrm>
        </p:grpSpPr>
        <p:sp>
          <p:nvSpPr>
            <p:cNvPr id="6" name="Rechthoek: afgeronde hoeken 5">
              <a:extLst>
                <a:ext uri="{FF2B5EF4-FFF2-40B4-BE49-F238E27FC236}">
                  <a16:creationId xmlns:a16="http://schemas.microsoft.com/office/drawing/2014/main" id="{AC569441-FF5E-F918-D947-8FE08C97B46D}"/>
                </a:ext>
              </a:extLst>
            </p:cNvPr>
            <p:cNvSpPr/>
            <p:nvPr/>
          </p:nvSpPr>
          <p:spPr>
            <a:xfrm>
              <a:off x="9027934" y="5059332"/>
              <a:ext cx="861000"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8" name="Tekstvak 7">
              <a:extLst>
                <a:ext uri="{FF2B5EF4-FFF2-40B4-BE49-F238E27FC236}">
                  <a16:creationId xmlns:a16="http://schemas.microsoft.com/office/drawing/2014/main" id="{DA849A54-F426-A331-901F-49968D5D5E21}"/>
                </a:ext>
              </a:extLst>
            </p:cNvPr>
            <p:cNvSpPr txBox="1"/>
            <p:nvPr/>
          </p:nvSpPr>
          <p:spPr>
            <a:xfrm>
              <a:off x="9181954" y="5049353"/>
              <a:ext cx="650179" cy="276998"/>
            </a:xfrm>
            <a:prstGeom prst="rect">
              <a:avLst/>
            </a:prstGeom>
            <a:noFill/>
          </p:spPr>
          <p:txBody>
            <a:bodyPr wrap="none" rtlCol="0">
              <a:spAutoFit/>
            </a:bodyPr>
            <a:lstStyle/>
            <a:p>
              <a:r>
                <a:rPr lang="nl-NL" sz="750" dirty="0">
                  <a:solidFill>
                    <a:prstClr val="black"/>
                  </a:solidFill>
                  <a:latin typeface="Aptos" panose="02110004020202020204"/>
                </a:rPr>
                <a:t>C.3.2.2</a:t>
              </a:r>
            </a:p>
          </p:txBody>
        </p:sp>
        <p:sp>
          <p:nvSpPr>
            <p:cNvPr id="9" name="Tekstvak 8">
              <a:extLst>
                <a:ext uri="{FF2B5EF4-FFF2-40B4-BE49-F238E27FC236}">
                  <a16:creationId xmlns:a16="http://schemas.microsoft.com/office/drawing/2014/main" id="{4B624A63-16C8-00DB-9DB1-CD4A4573177B}"/>
                </a:ext>
              </a:extLst>
            </p:cNvPr>
            <p:cNvSpPr txBox="1"/>
            <p:nvPr/>
          </p:nvSpPr>
          <p:spPr>
            <a:xfrm>
              <a:off x="8963990" y="5177411"/>
              <a:ext cx="1013519"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Netrisico’s op kwaliteit bepalen en waarderen</a:t>
              </a:r>
              <a:endParaRPr lang="nl-NL" sz="450" dirty="0">
                <a:solidFill>
                  <a:prstClr val="black"/>
                </a:solidFill>
                <a:latin typeface="Aptos" panose="02110004020202020204"/>
              </a:endParaRPr>
            </a:p>
          </p:txBody>
        </p:sp>
      </p:grpSp>
      <p:grpSp>
        <p:nvGrpSpPr>
          <p:cNvPr id="10" name="Groep 9">
            <a:extLst>
              <a:ext uri="{FF2B5EF4-FFF2-40B4-BE49-F238E27FC236}">
                <a16:creationId xmlns:a16="http://schemas.microsoft.com/office/drawing/2014/main" id="{B8579E66-9E37-C9D9-12B8-8BA01F104B9B}"/>
              </a:ext>
            </a:extLst>
          </p:cNvPr>
          <p:cNvGrpSpPr/>
          <p:nvPr/>
        </p:nvGrpSpPr>
        <p:grpSpPr>
          <a:xfrm>
            <a:off x="2083887" y="4460513"/>
            <a:ext cx="580697" cy="359280"/>
            <a:chOff x="2778515" y="5947351"/>
            <a:chExt cx="774263" cy="479040"/>
          </a:xfrm>
        </p:grpSpPr>
        <p:sp>
          <p:nvSpPr>
            <p:cNvPr id="11" name="Rechthoek: afgeronde hoeken 10">
              <a:extLst>
                <a:ext uri="{FF2B5EF4-FFF2-40B4-BE49-F238E27FC236}">
                  <a16:creationId xmlns:a16="http://schemas.microsoft.com/office/drawing/2014/main" id="{CE54E1D9-3DFB-5F83-365E-8D354B1CC9C3}"/>
                </a:ext>
              </a:extLst>
            </p:cNvPr>
            <p:cNvSpPr/>
            <p:nvPr/>
          </p:nvSpPr>
          <p:spPr>
            <a:xfrm>
              <a:off x="2815461" y="5947351"/>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2" name="Tekstvak 11">
              <a:extLst>
                <a:ext uri="{FF2B5EF4-FFF2-40B4-BE49-F238E27FC236}">
                  <a16:creationId xmlns:a16="http://schemas.microsoft.com/office/drawing/2014/main" id="{71048841-7F72-1D60-5D43-0B585CC6C930}"/>
                </a:ext>
              </a:extLst>
            </p:cNvPr>
            <p:cNvSpPr txBox="1"/>
            <p:nvPr/>
          </p:nvSpPr>
          <p:spPr>
            <a:xfrm>
              <a:off x="2875252" y="5963199"/>
              <a:ext cx="650179" cy="276999"/>
            </a:xfrm>
            <a:prstGeom prst="rect">
              <a:avLst/>
            </a:prstGeom>
            <a:noFill/>
          </p:spPr>
          <p:txBody>
            <a:bodyPr wrap="none" rtlCol="0">
              <a:spAutoFit/>
            </a:bodyPr>
            <a:lstStyle/>
            <a:p>
              <a:r>
                <a:rPr lang="nl-NL" sz="750" dirty="0">
                  <a:solidFill>
                    <a:prstClr val="black"/>
                  </a:solidFill>
                  <a:latin typeface="Aptos" panose="02110004020202020204"/>
                </a:rPr>
                <a:t>C.6.3.1</a:t>
              </a:r>
            </a:p>
          </p:txBody>
        </p:sp>
        <p:sp>
          <p:nvSpPr>
            <p:cNvPr id="13" name="Tekstvak 12">
              <a:extLst>
                <a:ext uri="{FF2B5EF4-FFF2-40B4-BE49-F238E27FC236}">
                  <a16:creationId xmlns:a16="http://schemas.microsoft.com/office/drawing/2014/main" id="{64DACFA6-DB97-CDD0-F704-667AFC7E647B}"/>
                </a:ext>
              </a:extLst>
            </p:cNvPr>
            <p:cNvSpPr txBox="1"/>
            <p:nvPr/>
          </p:nvSpPr>
          <p:spPr>
            <a:xfrm>
              <a:off x="2778515" y="6084479"/>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Marktprocedures uitvoeren</a:t>
              </a:r>
              <a:endParaRPr lang="nl-NL" sz="450" dirty="0">
                <a:solidFill>
                  <a:prstClr val="black"/>
                </a:solidFill>
                <a:latin typeface="Aptos" panose="02110004020202020204"/>
              </a:endParaRPr>
            </a:p>
          </p:txBody>
        </p:sp>
      </p:grpSp>
      <p:grpSp>
        <p:nvGrpSpPr>
          <p:cNvPr id="14" name="Groep 13">
            <a:extLst>
              <a:ext uri="{FF2B5EF4-FFF2-40B4-BE49-F238E27FC236}">
                <a16:creationId xmlns:a16="http://schemas.microsoft.com/office/drawing/2014/main" id="{7827C3FD-8834-710A-CD38-B0A910879417}"/>
              </a:ext>
            </a:extLst>
          </p:cNvPr>
          <p:cNvGrpSpPr/>
          <p:nvPr/>
        </p:nvGrpSpPr>
        <p:grpSpPr>
          <a:xfrm>
            <a:off x="1771354" y="3988085"/>
            <a:ext cx="580697" cy="359280"/>
            <a:chOff x="2361805" y="5317447"/>
            <a:chExt cx="774263" cy="479040"/>
          </a:xfrm>
        </p:grpSpPr>
        <p:sp>
          <p:nvSpPr>
            <p:cNvPr id="15" name="Rechthoek: afgeronde hoeken 14">
              <a:extLst>
                <a:ext uri="{FF2B5EF4-FFF2-40B4-BE49-F238E27FC236}">
                  <a16:creationId xmlns:a16="http://schemas.microsoft.com/office/drawing/2014/main" id="{103665D2-770A-7367-D251-1A648A1F1481}"/>
                </a:ext>
              </a:extLst>
            </p:cNvPr>
            <p:cNvSpPr/>
            <p:nvPr/>
          </p:nvSpPr>
          <p:spPr>
            <a:xfrm>
              <a:off x="2410177" y="5317447"/>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6" name="Tekstvak 15">
              <a:extLst>
                <a:ext uri="{FF2B5EF4-FFF2-40B4-BE49-F238E27FC236}">
                  <a16:creationId xmlns:a16="http://schemas.microsoft.com/office/drawing/2014/main" id="{73EA37D0-DF90-650A-8A89-68955F85D67A}"/>
                </a:ext>
              </a:extLst>
            </p:cNvPr>
            <p:cNvSpPr txBox="1"/>
            <p:nvPr/>
          </p:nvSpPr>
          <p:spPr>
            <a:xfrm>
              <a:off x="2427370" y="5333326"/>
              <a:ext cx="650179" cy="276999"/>
            </a:xfrm>
            <a:prstGeom prst="rect">
              <a:avLst/>
            </a:prstGeom>
            <a:noFill/>
          </p:spPr>
          <p:txBody>
            <a:bodyPr wrap="none" rtlCol="0">
              <a:spAutoFit/>
            </a:bodyPr>
            <a:lstStyle/>
            <a:p>
              <a:r>
                <a:rPr lang="nl-NL" sz="750" dirty="0">
                  <a:solidFill>
                    <a:prstClr val="black"/>
                  </a:solidFill>
                  <a:latin typeface="Aptos" panose="02110004020202020204"/>
                </a:rPr>
                <a:t>C.2.2.2</a:t>
              </a:r>
            </a:p>
          </p:txBody>
        </p:sp>
        <p:sp>
          <p:nvSpPr>
            <p:cNvPr id="17" name="Tekstvak 16">
              <a:extLst>
                <a:ext uri="{FF2B5EF4-FFF2-40B4-BE49-F238E27FC236}">
                  <a16:creationId xmlns:a16="http://schemas.microsoft.com/office/drawing/2014/main" id="{2AF8B5ED-5289-D518-51A2-5D0238AE196C}"/>
                </a:ext>
              </a:extLst>
            </p:cNvPr>
            <p:cNvSpPr txBox="1"/>
            <p:nvPr/>
          </p:nvSpPr>
          <p:spPr>
            <a:xfrm>
              <a:off x="2361805" y="5461839"/>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toewijzen</a:t>
              </a:r>
              <a:endParaRPr lang="nl-NL" sz="450" dirty="0">
                <a:solidFill>
                  <a:prstClr val="black"/>
                </a:solidFill>
                <a:latin typeface="Aptos" panose="02110004020202020204"/>
              </a:endParaRPr>
            </a:p>
          </p:txBody>
        </p:sp>
      </p:grpSp>
      <p:grpSp>
        <p:nvGrpSpPr>
          <p:cNvPr id="18" name="Groep 17">
            <a:extLst>
              <a:ext uri="{FF2B5EF4-FFF2-40B4-BE49-F238E27FC236}">
                <a16:creationId xmlns:a16="http://schemas.microsoft.com/office/drawing/2014/main" id="{7463967F-68A1-6805-3BCE-3E412DFCADD6}"/>
              </a:ext>
            </a:extLst>
          </p:cNvPr>
          <p:cNvGrpSpPr/>
          <p:nvPr/>
        </p:nvGrpSpPr>
        <p:grpSpPr>
          <a:xfrm>
            <a:off x="2512743" y="3993986"/>
            <a:ext cx="580697" cy="376465"/>
            <a:chOff x="3350323" y="5325311"/>
            <a:chExt cx="774263" cy="501953"/>
          </a:xfrm>
        </p:grpSpPr>
        <p:sp>
          <p:nvSpPr>
            <p:cNvPr id="19" name="Rechthoek: afgeronde hoeken 18">
              <a:extLst>
                <a:ext uri="{FF2B5EF4-FFF2-40B4-BE49-F238E27FC236}">
                  <a16:creationId xmlns:a16="http://schemas.microsoft.com/office/drawing/2014/main" id="{FF278003-C50E-BF74-2F1C-DB90CFA881B4}"/>
                </a:ext>
              </a:extLst>
            </p:cNvPr>
            <p:cNvSpPr/>
            <p:nvPr/>
          </p:nvSpPr>
          <p:spPr>
            <a:xfrm>
              <a:off x="3382744" y="5325311"/>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20" name="Tekstvak 19">
              <a:extLst>
                <a:ext uri="{FF2B5EF4-FFF2-40B4-BE49-F238E27FC236}">
                  <a16:creationId xmlns:a16="http://schemas.microsoft.com/office/drawing/2014/main" id="{F4A04459-9F7D-0E54-3891-7B0AE4E3E602}"/>
                </a:ext>
              </a:extLst>
            </p:cNvPr>
            <p:cNvSpPr txBox="1"/>
            <p:nvPr/>
          </p:nvSpPr>
          <p:spPr>
            <a:xfrm>
              <a:off x="3442342" y="5383419"/>
              <a:ext cx="650179" cy="276999"/>
            </a:xfrm>
            <a:prstGeom prst="rect">
              <a:avLst/>
            </a:prstGeom>
            <a:noFill/>
          </p:spPr>
          <p:txBody>
            <a:bodyPr wrap="none" rtlCol="0">
              <a:spAutoFit/>
            </a:bodyPr>
            <a:lstStyle/>
            <a:p>
              <a:r>
                <a:rPr lang="nl-NL" sz="750" dirty="0">
                  <a:solidFill>
                    <a:prstClr val="black"/>
                  </a:solidFill>
                  <a:latin typeface="Aptos" panose="02110004020202020204"/>
                </a:rPr>
                <a:t>C.2.2.3</a:t>
              </a:r>
            </a:p>
          </p:txBody>
        </p:sp>
        <p:sp>
          <p:nvSpPr>
            <p:cNvPr id="21" name="Tekstvak 20">
              <a:extLst>
                <a:ext uri="{FF2B5EF4-FFF2-40B4-BE49-F238E27FC236}">
                  <a16:creationId xmlns:a16="http://schemas.microsoft.com/office/drawing/2014/main" id="{49EC1230-07B5-523B-27A3-629124DCC24E}"/>
                </a:ext>
              </a:extLst>
            </p:cNvPr>
            <p:cNvSpPr txBox="1"/>
            <p:nvPr/>
          </p:nvSpPr>
          <p:spPr>
            <a:xfrm>
              <a:off x="3350323" y="5519488"/>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analyseren</a:t>
              </a:r>
              <a:endParaRPr lang="nl-NL" sz="450" dirty="0">
                <a:solidFill>
                  <a:prstClr val="black"/>
                </a:solidFill>
                <a:latin typeface="Aptos" panose="02110004020202020204"/>
              </a:endParaRPr>
            </a:p>
          </p:txBody>
        </p:sp>
      </p:grpSp>
      <p:grpSp>
        <p:nvGrpSpPr>
          <p:cNvPr id="23" name="Groep 22">
            <a:extLst>
              <a:ext uri="{FF2B5EF4-FFF2-40B4-BE49-F238E27FC236}">
                <a16:creationId xmlns:a16="http://schemas.microsoft.com/office/drawing/2014/main" id="{CBCC846E-833D-FFF0-C6C2-0D6CC6640168}"/>
              </a:ext>
            </a:extLst>
          </p:cNvPr>
          <p:cNvGrpSpPr/>
          <p:nvPr/>
        </p:nvGrpSpPr>
        <p:grpSpPr>
          <a:xfrm>
            <a:off x="3244873" y="3682924"/>
            <a:ext cx="760550" cy="429997"/>
            <a:chOff x="4326497" y="4910562"/>
            <a:chExt cx="1014067" cy="573329"/>
          </a:xfrm>
        </p:grpSpPr>
        <p:sp>
          <p:nvSpPr>
            <p:cNvPr id="26" name="Rechthoek: afgeronde hoeken 25">
              <a:extLst>
                <a:ext uri="{FF2B5EF4-FFF2-40B4-BE49-F238E27FC236}">
                  <a16:creationId xmlns:a16="http://schemas.microsoft.com/office/drawing/2014/main" id="{F788AEBF-CFF8-43E5-16E5-218C64973F38}"/>
                </a:ext>
              </a:extLst>
            </p:cNvPr>
            <p:cNvSpPr/>
            <p:nvPr/>
          </p:nvSpPr>
          <p:spPr>
            <a:xfrm>
              <a:off x="4414853" y="4910562"/>
              <a:ext cx="854630"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27" name="Tekstvak 26">
              <a:extLst>
                <a:ext uri="{FF2B5EF4-FFF2-40B4-BE49-F238E27FC236}">
                  <a16:creationId xmlns:a16="http://schemas.microsoft.com/office/drawing/2014/main" id="{1EFD1CE4-D48B-1CA7-0E5D-162AD3465A42}"/>
                </a:ext>
              </a:extLst>
            </p:cNvPr>
            <p:cNvSpPr txBox="1"/>
            <p:nvPr/>
          </p:nvSpPr>
          <p:spPr>
            <a:xfrm>
              <a:off x="4522976" y="4979697"/>
              <a:ext cx="650179" cy="276999"/>
            </a:xfrm>
            <a:prstGeom prst="rect">
              <a:avLst/>
            </a:prstGeom>
            <a:noFill/>
          </p:spPr>
          <p:txBody>
            <a:bodyPr wrap="none" rtlCol="0">
              <a:spAutoFit/>
            </a:bodyPr>
            <a:lstStyle/>
            <a:p>
              <a:r>
                <a:rPr lang="nl-NL" sz="750" dirty="0">
                  <a:solidFill>
                    <a:prstClr val="black"/>
                  </a:solidFill>
                  <a:latin typeface="Aptos" panose="02110004020202020204"/>
                </a:rPr>
                <a:t>C.2.3.1</a:t>
              </a:r>
            </a:p>
          </p:txBody>
        </p:sp>
        <p:sp>
          <p:nvSpPr>
            <p:cNvPr id="28" name="Tekstvak 27">
              <a:extLst>
                <a:ext uri="{FF2B5EF4-FFF2-40B4-BE49-F238E27FC236}">
                  <a16:creationId xmlns:a16="http://schemas.microsoft.com/office/drawing/2014/main" id="{05F9B89F-452C-CB99-05D5-4932F3B06E46}"/>
                </a:ext>
              </a:extLst>
            </p:cNvPr>
            <p:cNvSpPr txBox="1"/>
            <p:nvPr/>
          </p:nvSpPr>
          <p:spPr>
            <a:xfrm>
              <a:off x="4326497" y="5083782"/>
              <a:ext cx="1014067"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Energietransport plannen en analyseren</a:t>
              </a:r>
              <a:endParaRPr lang="nl-NL" sz="450" dirty="0">
                <a:solidFill>
                  <a:prstClr val="black"/>
                </a:solidFill>
                <a:latin typeface="Aptos" panose="02110004020202020204"/>
              </a:endParaRPr>
            </a:p>
          </p:txBody>
        </p:sp>
      </p:grpSp>
      <p:grpSp>
        <p:nvGrpSpPr>
          <p:cNvPr id="29" name="Groep 28">
            <a:extLst>
              <a:ext uri="{FF2B5EF4-FFF2-40B4-BE49-F238E27FC236}">
                <a16:creationId xmlns:a16="http://schemas.microsoft.com/office/drawing/2014/main" id="{6CCA843C-9858-DD59-4541-FA2DB56F6F49}"/>
              </a:ext>
            </a:extLst>
          </p:cNvPr>
          <p:cNvGrpSpPr/>
          <p:nvPr/>
        </p:nvGrpSpPr>
        <p:grpSpPr>
          <a:xfrm>
            <a:off x="3882655" y="3679533"/>
            <a:ext cx="760550" cy="359280"/>
            <a:chOff x="5176873" y="4906044"/>
            <a:chExt cx="1014067" cy="479040"/>
          </a:xfrm>
        </p:grpSpPr>
        <p:sp>
          <p:nvSpPr>
            <p:cNvPr id="30" name="Rechthoek: afgeronde hoeken 29">
              <a:extLst>
                <a:ext uri="{FF2B5EF4-FFF2-40B4-BE49-F238E27FC236}">
                  <a16:creationId xmlns:a16="http://schemas.microsoft.com/office/drawing/2014/main" id="{B2C56630-7AAB-283A-2CE8-3EC62DB29466}"/>
                </a:ext>
              </a:extLst>
            </p:cNvPr>
            <p:cNvSpPr/>
            <p:nvPr/>
          </p:nvSpPr>
          <p:spPr>
            <a:xfrm>
              <a:off x="5323823" y="4906044"/>
              <a:ext cx="768767"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31" name="Tekstvak 30">
              <a:extLst>
                <a:ext uri="{FF2B5EF4-FFF2-40B4-BE49-F238E27FC236}">
                  <a16:creationId xmlns:a16="http://schemas.microsoft.com/office/drawing/2014/main" id="{0ADCD7A0-8921-6F86-E93A-848D62B58207}"/>
                </a:ext>
              </a:extLst>
            </p:cNvPr>
            <p:cNvSpPr txBox="1"/>
            <p:nvPr/>
          </p:nvSpPr>
          <p:spPr>
            <a:xfrm>
              <a:off x="5256150" y="4958085"/>
              <a:ext cx="650179" cy="276999"/>
            </a:xfrm>
            <a:prstGeom prst="rect">
              <a:avLst/>
            </a:prstGeom>
            <a:noFill/>
          </p:spPr>
          <p:txBody>
            <a:bodyPr wrap="none" rtlCol="0">
              <a:spAutoFit/>
            </a:bodyPr>
            <a:lstStyle/>
            <a:p>
              <a:r>
                <a:rPr lang="nl-NL" sz="750" dirty="0">
                  <a:solidFill>
                    <a:prstClr val="black"/>
                  </a:solidFill>
                  <a:latin typeface="Aptos" panose="02110004020202020204"/>
                </a:rPr>
                <a:t>C.2.1.3</a:t>
              </a:r>
            </a:p>
          </p:txBody>
        </p:sp>
        <p:sp>
          <p:nvSpPr>
            <p:cNvPr id="32" name="Tekstvak 31">
              <a:extLst>
                <a:ext uri="{FF2B5EF4-FFF2-40B4-BE49-F238E27FC236}">
                  <a16:creationId xmlns:a16="http://schemas.microsoft.com/office/drawing/2014/main" id="{E4385949-2C5A-3A89-A8B2-1064D6776B2A}"/>
                </a:ext>
              </a:extLst>
            </p:cNvPr>
            <p:cNvSpPr txBox="1"/>
            <p:nvPr/>
          </p:nvSpPr>
          <p:spPr>
            <a:xfrm>
              <a:off x="5176873" y="5073592"/>
              <a:ext cx="1014067"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Energietransport besturen</a:t>
              </a:r>
              <a:endParaRPr lang="nl-NL" sz="450" dirty="0">
                <a:solidFill>
                  <a:prstClr val="black"/>
                </a:solidFill>
                <a:latin typeface="Aptos" panose="02110004020202020204"/>
              </a:endParaRPr>
            </a:p>
          </p:txBody>
        </p:sp>
      </p:grpSp>
      <p:grpSp>
        <p:nvGrpSpPr>
          <p:cNvPr id="33" name="Groep 32">
            <a:extLst>
              <a:ext uri="{FF2B5EF4-FFF2-40B4-BE49-F238E27FC236}">
                <a16:creationId xmlns:a16="http://schemas.microsoft.com/office/drawing/2014/main" id="{D5ABF535-855C-2B17-751E-DEEE2659AEB5}"/>
              </a:ext>
            </a:extLst>
          </p:cNvPr>
          <p:cNvGrpSpPr/>
          <p:nvPr/>
        </p:nvGrpSpPr>
        <p:grpSpPr>
          <a:xfrm>
            <a:off x="3602687" y="3998475"/>
            <a:ext cx="580697" cy="396504"/>
            <a:chOff x="4803582" y="5331300"/>
            <a:chExt cx="774263" cy="528672"/>
          </a:xfrm>
        </p:grpSpPr>
        <p:sp>
          <p:nvSpPr>
            <p:cNvPr id="34" name="Rechthoek: afgeronde hoeken 33">
              <a:extLst>
                <a:ext uri="{FF2B5EF4-FFF2-40B4-BE49-F238E27FC236}">
                  <a16:creationId xmlns:a16="http://schemas.microsoft.com/office/drawing/2014/main" id="{67854AB6-C32E-B5C9-48A4-5ADAC8DF327E}"/>
                </a:ext>
              </a:extLst>
            </p:cNvPr>
            <p:cNvSpPr/>
            <p:nvPr/>
          </p:nvSpPr>
          <p:spPr>
            <a:xfrm>
              <a:off x="4843103" y="5331300"/>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35" name="Tekstvak 34">
              <a:extLst>
                <a:ext uri="{FF2B5EF4-FFF2-40B4-BE49-F238E27FC236}">
                  <a16:creationId xmlns:a16="http://schemas.microsoft.com/office/drawing/2014/main" id="{6A55F176-097D-2264-C4FB-1415E2536E19}"/>
                </a:ext>
              </a:extLst>
            </p:cNvPr>
            <p:cNvSpPr txBox="1"/>
            <p:nvPr/>
          </p:nvSpPr>
          <p:spPr>
            <a:xfrm>
              <a:off x="4882309" y="5331300"/>
              <a:ext cx="650179" cy="276999"/>
            </a:xfrm>
            <a:prstGeom prst="rect">
              <a:avLst/>
            </a:prstGeom>
            <a:noFill/>
          </p:spPr>
          <p:txBody>
            <a:bodyPr wrap="none" rtlCol="0">
              <a:spAutoFit/>
            </a:bodyPr>
            <a:lstStyle/>
            <a:p>
              <a:r>
                <a:rPr lang="nl-NL" sz="750" dirty="0">
                  <a:solidFill>
                    <a:prstClr val="black"/>
                  </a:solidFill>
                  <a:latin typeface="Aptos" panose="02110004020202020204"/>
                </a:rPr>
                <a:t>C.2.2.4</a:t>
              </a:r>
            </a:p>
          </p:txBody>
        </p:sp>
        <p:sp>
          <p:nvSpPr>
            <p:cNvPr id="36" name="Tekstvak 35">
              <a:extLst>
                <a:ext uri="{FF2B5EF4-FFF2-40B4-BE49-F238E27FC236}">
                  <a16:creationId xmlns:a16="http://schemas.microsoft.com/office/drawing/2014/main" id="{A822CAE8-C26A-4E40-DB16-05C4210FD310}"/>
                </a:ext>
              </a:extLst>
            </p:cNvPr>
            <p:cNvSpPr txBox="1"/>
            <p:nvPr/>
          </p:nvSpPr>
          <p:spPr>
            <a:xfrm>
              <a:off x="4803582" y="5459863"/>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en onderbrekingen oplossen</a:t>
              </a:r>
              <a:endParaRPr lang="nl-NL" sz="450" dirty="0">
                <a:solidFill>
                  <a:prstClr val="black"/>
                </a:solidFill>
                <a:latin typeface="Aptos" panose="02110004020202020204"/>
              </a:endParaRPr>
            </a:p>
          </p:txBody>
        </p:sp>
      </p:grpSp>
      <p:grpSp>
        <p:nvGrpSpPr>
          <p:cNvPr id="37" name="Groep 36">
            <a:extLst>
              <a:ext uri="{FF2B5EF4-FFF2-40B4-BE49-F238E27FC236}">
                <a16:creationId xmlns:a16="http://schemas.microsoft.com/office/drawing/2014/main" id="{322900E1-FDA5-89F1-4F68-B4F6A3ED0ADB}"/>
              </a:ext>
            </a:extLst>
          </p:cNvPr>
          <p:cNvGrpSpPr/>
          <p:nvPr/>
        </p:nvGrpSpPr>
        <p:grpSpPr>
          <a:xfrm>
            <a:off x="4608843" y="4026473"/>
            <a:ext cx="580697" cy="408281"/>
            <a:chOff x="6145123" y="5368627"/>
            <a:chExt cx="774263" cy="544374"/>
          </a:xfrm>
        </p:grpSpPr>
        <p:sp>
          <p:nvSpPr>
            <p:cNvPr id="38" name="Rechthoek: afgeronde hoeken 37">
              <a:extLst>
                <a:ext uri="{FF2B5EF4-FFF2-40B4-BE49-F238E27FC236}">
                  <a16:creationId xmlns:a16="http://schemas.microsoft.com/office/drawing/2014/main" id="{B023AC88-CFBC-AC81-F735-1373EF3A0657}"/>
                </a:ext>
              </a:extLst>
            </p:cNvPr>
            <p:cNvSpPr/>
            <p:nvPr/>
          </p:nvSpPr>
          <p:spPr>
            <a:xfrm>
              <a:off x="6169527" y="5385084"/>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39" name="Tekstvak 38">
              <a:extLst>
                <a:ext uri="{FF2B5EF4-FFF2-40B4-BE49-F238E27FC236}">
                  <a16:creationId xmlns:a16="http://schemas.microsoft.com/office/drawing/2014/main" id="{9D8D679B-2A51-0C43-1B34-D7A4D662B948}"/>
                </a:ext>
              </a:extLst>
            </p:cNvPr>
            <p:cNvSpPr txBox="1"/>
            <p:nvPr/>
          </p:nvSpPr>
          <p:spPr>
            <a:xfrm>
              <a:off x="6212080" y="5368627"/>
              <a:ext cx="650179" cy="276998"/>
            </a:xfrm>
            <a:prstGeom prst="rect">
              <a:avLst/>
            </a:prstGeom>
            <a:noFill/>
          </p:spPr>
          <p:txBody>
            <a:bodyPr wrap="none" rtlCol="0">
              <a:spAutoFit/>
            </a:bodyPr>
            <a:lstStyle/>
            <a:p>
              <a:r>
                <a:rPr lang="nl-NL" sz="750" dirty="0">
                  <a:solidFill>
                    <a:prstClr val="black"/>
                  </a:solidFill>
                  <a:latin typeface="Aptos" panose="02110004020202020204"/>
                </a:rPr>
                <a:t>C.2.1.4</a:t>
              </a:r>
            </a:p>
          </p:txBody>
        </p:sp>
        <p:sp>
          <p:nvSpPr>
            <p:cNvPr id="40" name="Tekstvak 39">
              <a:extLst>
                <a:ext uri="{FF2B5EF4-FFF2-40B4-BE49-F238E27FC236}">
                  <a16:creationId xmlns:a16="http://schemas.microsoft.com/office/drawing/2014/main" id="{99824CE2-166A-EBF1-3E65-F243C2B98462}"/>
                </a:ext>
              </a:extLst>
            </p:cNvPr>
            <p:cNvSpPr txBox="1"/>
            <p:nvPr/>
          </p:nvSpPr>
          <p:spPr>
            <a:xfrm>
              <a:off x="6145123" y="5512892"/>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bedienen op afstand </a:t>
              </a:r>
              <a:endParaRPr lang="nl-NL" sz="450" dirty="0">
                <a:solidFill>
                  <a:prstClr val="black"/>
                </a:solidFill>
                <a:latin typeface="Aptos" panose="02110004020202020204"/>
              </a:endParaRPr>
            </a:p>
          </p:txBody>
        </p:sp>
      </p:grpSp>
      <p:grpSp>
        <p:nvGrpSpPr>
          <p:cNvPr id="41" name="Groep 40">
            <a:extLst>
              <a:ext uri="{FF2B5EF4-FFF2-40B4-BE49-F238E27FC236}">
                <a16:creationId xmlns:a16="http://schemas.microsoft.com/office/drawing/2014/main" id="{FC896969-9D36-DC74-C73D-5292FBBA5D51}"/>
              </a:ext>
            </a:extLst>
          </p:cNvPr>
          <p:cNvGrpSpPr/>
          <p:nvPr/>
        </p:nvGrpSpPr>
        <p:grpSpPr>
          <a:xfrm>
            <a:off x="5937603" y="3779383"/>
            <a:ext cx="790340" cy="609249"/>
            <a:chOff x="7916803" y="5039179"/>
            <a:chExt cx="1053787" cy="812332"/>
          </a:xfrm>
        </p:grpSpPr>
        <p:sp>
          <p:nvSpPr>
            <p:cNvPr id="42" name="Rechthoek: afgeronde hoeken 41">
              <a:extLst>
                <a:ext uri="{FF2B5EF4-FFF2-40B4-BE49-F238E27FC236}">
                  <a16:creationId xmlns:a16="http://schemas.microsoft.com/office/drawing/2014/main" id="{56A63C21-BCFC-C443-A5BA-026E4FBCB6A8}"/>
                </a:ext>
              </a:extLst>
            </p:cNvPr>
            <p:cNvSpPr/>
            <p:nvPr/>
          </p:nvSpPr>
          <p:spPr>
            <a:xfrm>
              <a:off x="7948838" y="5049353"/>
              <a:ext cx="968150" cy="708627"/>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3" name="Tekstvak 42">
              <a:extLst>
                <a:ext uri="{FF2B5EF4-FFF2-40B4-BE49-F238E27FC236}">
                  <a16:creationId xmlns:a16="http://schemas.microsoft.com/office/drawing/2014/main" id="{548ABD24-4A15-A830-2F84-F216C8BDF291}"/>
                </a:ext>
              </a:extLst>
            </p:cNvPr>
            <p:cNvSpPr txBox="1"/>
            <p:nvPr/>
          </p:nvSpPr>
          <p:spPr>
            <a:xfrm>
              <a:off x="8103940" y="5039179"/>
              <a:ext cx="650179" cy="276999"/>
            </a:xfrm>
            <a:prstGeom prst="rect">
              <a:avLst/>
            </a:prstGeom>
            <a:noFill/>
          </p:spPr>
          <p:txBody>
            <a:bodyPr wrap="none" rtlCol="0">
              <a:spAutoFit/>
            </a:bodyPr>
            <a:lstStyle/>
            <a:p>
              <a:r>
                <a:rPr lang="nl-NL" sz="750" dirty="0">
                  <a:solidFill>
                    <a:prstClr val="black"/>
                  </a:solidFill>
                  <a:latin typeface="Aptos" panose="02110004020202020204"/>
                </a:rPr>
                <a:t>C.3.2.3</a:t>
              </a:r>
            </a:p>
          </p:txBody>
        </p:sp>
        <p:sp>
          <p:nvSpPr>
            <p:cNvPr id="44" name="Tekstvak 43">
              <a:extLst>
                <a:ext uri="{FF2B5EF4-FFF2-40B4-BE49-F238E27FC236}">
                  <a16:creationId xmlns:a16="http://schemas.microsoft.com/office/drawing/2014/main" id="{16944315-6E1F-44FA-EA16-B52C52463686}"/>
                </a:ext>
              </a:extLst>
            </p:cNvPr>
            <p:cNvSpPr txBox="1"/>
            <p:nvPr/>
          </p:nvSpPr>
          <p:spPr>
            <a:xfrm>
              <a:off x="7916803" y="5174403"/>
              <a:ext cx="1053787" cy="677108"/>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Alternatieven voor mitigatie kwaliteitsrisico analyseren en mitigerende maatregelen bepalen</a:t>
              </a:r>
              <a:endParaRPr lang="nl-NL" sz="450" dirty="0">
                <a:solidFill>
                  <a:prstClr val="black"/>
                </a:solidFill>
                <a:latin typeface="Aptos" panose="02110004020202020204"/>
              </a:endParaRPr>
            </a:p>
          </p:txBody>
        </p:sp>
      </p:grpSp>
      <p:grpSp>
        <p:nvGrpSpPr>
          <p:cNvPr id="45" name="Groep 44">
            <a:extLst>
              <a:ext uri="{FF2B5EF4-FFF2-40B4-BE49-F238E27FC236}">
                <a16:creationId xmlns:a16="http://schemas.microsoft.com/office/drawing/2014/main" id="{E0F80ADE-EC21-EF0A-A0AC-D1BB48C88FBD}"/>
              </a:ext>
            </a:extLst>
          </p:cNvPr>
          <p:cNvGrpSpPr/>
          <p:nvPr/>
        </p:nvGrpSpPr>
        <p:grpSpPr>
          <a:xfrm>
            <a:off x="5280238" y="3360590"/>
            <a:ext cx="808781" cy="566591"/>
            <a:chOff x="7040316" y="4480788"/>
            <a:chExt cx="1078375" cy="755455"/>
          </a:xfrm>
        </p:grpSpPr>
        <p:sp>
          <p:nvSpPr>
            <p:cNvPr id="47" name="Rechthoek: afgeronde hoeken 46">
              <a:extLst>
                <a:ext uri="{FF2B5EF4-FFF2-40B4-BE49-F238E27FC236}">
                  <a16:creationId xmlns:a16="http://schemas.microsoft.com/office/drawing/2014/main" id="{3A438E38-AFB4-EF01-F04E-1C8FA2621AA3}"/>
                </a:ext>
              </a:extLst>
            </p:cNvPr>
            <p:cNvSpPr/>
            <p:nvPr/>
          </p:nvSpPr>
          <p:spPr>
            <a:xfrm>
              <a:off x="7093646" y="4480788"/>
              <a:ext cx="968151" cy="664776"/>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0" name="Tekstvak 49">
              <a:extLst>
                <a:ext uri="{FF2B5EF4-FFF2-40B4-BE49-F238E27FC236}">
                  <a16:creationId xmlns:a16="http://schemas.microsoft.com/office/drawing/2014/main" id="{99D90D8C-D0C1-E41B-637D-2B45521E8507}"/>
                </a:ext>
              </a:extLst>
            </p:cNvPr>
            <p:cNvSpPr txBox="1"/>
            <p:nvPr/>
          </p:nvSpPr>
          <p:spPr>
            <a:xfrm>
              <a:off x="7271459" y="4485380"/>
              <a:ext cx="650179" cy="276999"/>
            </a:xfrm>
            <a:prstGeom prst="rect">
              <a:avLst/>
            </a:prstGeom>
            <a:noFill/>
          </p:spPr>
          <p:txBody>
            <a:bodyPr wrap="none" rtlCol="0">
              <a:spAutoFit/>
            </a:bodyPr>
            <a:lstStyle/>
            <a:p>
              <a:r>
                <a:rPr lang="nl-NL" sz="750" dirty="0">
                  <a:solidFill>
                    <a:prstClr val="black"/>
                  </a:solidFill>
                  <a:latin typeface="Aptos" panose="02110004020202020204"/>
                </a:rPr>
                <a:t>C.3.2.5</a:t>
              </a:r>
            </a:p>
          </p:txBody>
        </p:sp>
        <p:sp>
          <p:nvSpPr>
            <p:cNvPr id="51" name="Tekstvak 50">
              <a:extLst>
                <a:ext uri="{FF2B5EF4-FFF2-40B4-BE49-F238E27FC236}">
                  <a16:creationId xmlns:a16="http://schemas.microsoft.com/office/drawing/2014/main" id="{D4AD801C-4B34-58D8-D9A5-345E04028B41}"/>
                </a:ext>
              </a:extLst>
            </p:cNvPr>
            <p:cNvSpPr txBox="1"/>
            <p:nvPr/>
          </p:nvSpPr>
          <p:spPr>
            <a:xfrm>
              <a:off x="7040316" y="4651467"/>
              <a:ext cx="1078375" cy="584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 voor uitvoering van onderhoud en inspectie verstrekken en bewaken</a:t>
              </a:r>
              <a:endParaRPr lang="nl-NL" sz="450" dirty="0">
                <a:solidFill>
                  <a:prstClr val="black"/>
                </a:solidFill>
                <a:latin typeface="Aptos" panose="02110004020202020204"/>
              </a:endParaRPr>
            </a:p>
          </p:txBody>
        </p:sp>
      </p:grpSp>
      <p:grpSp>
        <p:nvGrpSpPr>
          <p:cNvPr id="52" name="Groep 51">
            <a:extLst>
              <a:ext uri="{FF2B5EF4-FFF2-40B4-BE49-F238E27FC236}">
                <a16:creationId xmlns:a16="http://schemas.microsoft.com/office/drawing/2014/main" id="{325533F8-E00D-2A34-D1D3-C5CC3BB80F8E}"/>
              </a:ext>
            </a:extLst>
          </p:cNvPr>
          <p:cNvGrpSpPr/>
          <p:nvPr/>
        </p:nvGrpSpPr>
        <p:grpSpPr>
          <a:xfrm>
            <a:off x="4606514" y="3360589"/>
            <a:ext cx="710877" cy="569736"/>
            <a:chOff x="6142017" y="4480788"/>
            <a:chExt cx="947835" cy="759648"/>
          </a:xfrm>
        </p:grpSpPr>
        <p:sp>
          <p:nvSpPr>
            <p:cNvPr id="53" name="Rechthoek: afgeronde hoeken 52">
              <a:extLst>
                <a:ext uri="{FF2B5EF4-FFF2-40B4-BE49-F238E27FC236}">
                  <a16:creationId xmlns:a16="http://schemas.microsoft.com/office/drawing/2014/main" id="{76600851-F76B-F2E0-11DE-39821EC5646F}"/>
                </a:ext>
              </a:extLst>
            </p:cNvPr>
            <p:cNvSpPr/>
            <p:nvPr/>
          </p:nvSpPr>
          <p:spPr>
            <a:xfrm>
              <a:off x="6255573" y="4480788"/>
              <a:ext cx="733586" cy="67304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4" name="Tekstvak 53">
              <a:extLst>
                <a:ext uri="{FF2B5EF4-FFF2-40B4-BE49-F238E27FC236}">
                  <a16:creationId xmlns:a16="http://schemas.microsoft.com/office/drawing/2014/main" id="{29B9892B-D041-A2B1-51BE-12A74E78D39A}"/>
                </a:ext>
              </a:extLst>
            </p:cNvPr>
            <p:cNvSpPr txBox="1"/>
            <p:nvPr/>
          </p:nvSpPr>
          <p:spPr>
            <a:xfrm>
              <a:off x="6439674" y="4499069"/>
              <a:ext cx="650178" cy="276999"/>
            </a:xfrm>
            <a:prstGeom prst="rect">
              <a:avLst/>
            </a:prstGeom>
            <a:noFill/>
          </p:spPr>
          <p:txBody>
            <a:bodyPr wrap="none" rtlCol="0">
              <a:spAutoFit/>
            </a:bodyPr>
            <a:lstStyle/>
            <a:p>
              <a:r>
                <a:rPr lang="nl-NL" sz="750" dirty="0">
                  <a:solidFill>
                    <a:prstClr val="black"/>
                  </a:solidFill>
                  <a:latin typeface="Aptos" panose="02110004020202020204"/>
                </a:rPr>
                <a:t>C.3.1.2</a:t>
              </a:r>
            </a:p>
          </p:txBody>
        </p:sp>
        <p:sp>
          <p:nvSpPr>
            <p:cNvPr id="55" name="Tekstvak 54">
              <a:extLst>
                <a:ext uri="{FF2B5EF4-FFF2-40B4-BE49-F238E27FC236}">
                  <a16:creationId xmlns:a16="http://schemas.microsoft.com/office/drawing/2014/main" id="{F209C007-C6E7-780F-1676-EE9C227A7039}"/>
                </a:ext>
              </a:extLst>
            </p:cNvPr>
            <p:cNvSpPr txBox="1"/>
            <p:nvPr/>
          </p:nvSpPr>
          <p:spPr>
            <a:xfrm>
              <a:off x="6142017" y="4655660"/>
              <a:ext cx="805764" cy="584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Netrisico’s op capaciteit en/of functionaliteit bepalen en waarderen</a:t>
              </a:r>
              <a:endParaRPr lang="nl-NL" sz="450" dirty="0">
                <a:solidFill>
                  <a:prstClr val="black"/>
                </a:solidFill>
                <a:latin typeface="Aptos" panose="02110004020202020204"/>
              </a:endParaRPr>
            </a:p>
          </p:txBody>
        </p:sp>
      </p:grpSp>
      <p:grpSp>
        <p:nvGrpSpPr>
          <p:cNvPr id="57" name="Groep 56">
            <a:extLst>
              <a:ext uri="{FF2B5EF4-FFF2-40B4-BE49-F238E27FC236}">
                <a16:creationId xmlns:a16="http://schemas.microsoft.com/office/drawing/2014/main" id="{A80BDEF0-8E8A-EE96-5F0A-4AC67BDB4C20}"/>
              </a:ext>
            </a:extLst>
          </p:cNvPr>
          <p:cNvGrpSpPr/>
          <p:nvPr/>
        </p:nvGrpSpPr>
        <p:grpSpPr>
          <a:xfrm>
            <a:off x="5925818" y="2979576"/>
            <a:ext cx="580697" cy="363822"/>
            <a:chOff x="7901090" y="3972772"/>
            <a:chExt cx="774263" cy="485097"/>
          </a:xfrm>
        </p:grpSpPr>
        <p:sp>
          <p:nvSpPr>
            <p:cNvPr id="58" name="Rechthoek: afgeronde hoeken 57">
              <a:extLst>
                <a:ext uri="{FF2B5EF4-FFF2-40B4-BE49-F238E27FC236}">
                  <a16:creationId xmlns:a16="http://schemas.microsoft.com/office/drawing/2014/main" id="{E730C732-C19E-E59B-43EA-10840CB200F9}"/>
                </a:ext>
              </a:extLst>
            </p:cNvPr>
            <p:cNvSpPr/>
            <p:nvPr/>
          </p:nvSpPr>
          <p:spPr>
            <a:xfrm>
              <a:off x="7931225" y="3972772"/>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9" name="Tekstvak 58">
              <a:extLst>
                <a:ext uri="{FF2B5EF4-FFF2-40B4-BE49-F238E27FC236}">
                  <a16:creationId xmlns:a16="http://schemas.microsoft.com/office/drawing/2014/main" id="{ED53B736-8C77-E52C-4448-089F79B82C0D}"/>
                </a:ext>
              </a:extLst>
            </p:cNvPr>
            <p:cNvSpPr txBox="1"/>
            <p:nvPr/>
          </p:nvSpPr>
          <p:spPr>
            <a:xfrm>
              <a:off x="7981778" y="3978755"/>
              <a:ext cx="650179" cy="276999"/>
            </a:xfrm>
            <a:prstGeom prst="rect">
              <a:avLst/>
            </a:prstGeom>
            <a:noFill/>
          </p:spPr>
          <p:txBody>
            <a:bodyPr wrap="none" rtlCol="0">
              <a:spAutoFit/>
            </a:bodyPr>
            <a:lstStyle/>
            <a:p>
              <a:r>
                <a:rPr lang="nl-NL" sz="750" dirty="0">
                  <a:solidFill>
                    <a:prstClr val="black"/>
                  </a:solidFill>
                  <a:latin typeface="Aptos" panose="02110004020202020204"/>
                </a:rPr>
                <a:t>C.3.2.7</a:t>
              </a:r>
            </a:p>
          </p:txBody>
        </p:sp>
        <p:sp>
          <p:nvSpPr>
            <p:cNvPr id="60" name="Tekstvak 59">
              <a:extLst>
                <a:ext uri="{FF2B5EF4-FFF2-40B4-BE49-F238E27FC236}">
                  <a16:creationId xmlns:a16="http://schemas.microsoft.com/office/drawing/2014/main" id="{70124011-53F2-6929-C830-352253329528}"/>
                </a:ext>
              </a:extLst>
            </p:cNvPr>
            <p:cNvSpPr txBox="1"/>
            <p:nvPr/>
          </p:nvSpPr>
          <p:spPr>
            <a:xfrm>
              <a:off x="7901090" y="4150093"/>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Graafschade voorkomen</a:t>
              </a:r>
              <a:endParaRPr lang="nl-NL" sz="450" dirty="0">
                <a:solidFill>
                  <a:prstClr val="black"/>
                </a:solidFill>
                <a:latin typeface="Aptos" panose="02110004020202020204"/>
              </a:endParaRPr>
            </a:p>
          </p:txBody>
        </p:sp>
      </p:grpSp>
      <p:grpSp>
        <p:nvGrpSpPr>
          <p:cNvPr id="61" name="Groep 60">
            <a:extLst>
              <a:ext uri="{FF2B5EF4-FFF2-40B4-BE49-F238E27FC236}">
                <a16:creationId xmlns:a16="http://schemas.microsoft.com/office/drawing/2014/main" id="{190E6DC2-4D54-F63A-490F-ACD71E261BE0}"/>
              </a:ext>
            </a:extLst>
          </p:cNvPr>
          <p:cNvGrpSpPr/>
          <p:nvPr/>
        </p:nvGrpSpPr>
        <p:grpSpPr>
          <a:xfrm>
            <a:off x="4455329" y="2632032"/>
            <a:ext cx="925377" cy="551340"/>
            <a:chOff x="5940438" y="3509377"/>
            <a:chExt cx="1233836" cy="735120"/>
          </a:xfrm>
        </p:grpSpPr>
        <p:sp>
          <p:nvSpPr>
            <p:cNvPr id="62" name="Rechthoek: afgeronde hoeken 61">
              <a:extLst>
                <a:ext uri="{FF2B5EF4-FFF2-40B4-BE49-F238E27FC236}">
                  <a16:creationId xmlns:a16="http://schemas.microsoft.com/office/drawing/2014/main" id="{17919020-A103-B022-AB41-BB53DE656304}"/>
                </a:ext>
              </a:extLst>
            </p:cNvPr>
            <p:cNvSpPr/>
            <p:nvPr/>
          </p:nvSpPr>
          <p:spPr>
            <a:xfrm>
              <a:off x="6030709" y="3509377"/>
              <a:ext cx="1087049" cy="664477"/>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3" name="Tekstvak 62">
              <a:extLst>
                <a:ext uri="{FF2B5EF4-FFF2-40B4-BE49-F238E27FC236}">
                  <a16:creationId xmlns:a16="http://schemas.microsoft.com/office/drawing/2014/main" id="{1A2A6D12-52A5-FFF7-310F-16520CA3A94E}"/>
                </a:ext>
              </a:extLst>
            </p:cNvPr>
            <p:cNvSpPr txBox="1"/>
            <p:nvPr/>
          </p:nvSpPr>
          <p:spPr>
            <a:xfrm>
              <a:off x="6348551" y="3539648"/>
              <a:ext cx="650179" cy="276999"/>
            </a:xfrm>
            <a:prstGeom prst="rect">
              <a:avLst/>
            </a:prstGeom>
            <a:noFill/>
          </p:spPr>
          <p:txBody>
            <a:bodyPr wrap="none" rtlCol="0">
              <a:spAutoFit/>
            </a:bodyPr>
            <a:lstStyle/>
            <a:p>
              <a:r>
                <a:rPr lang="nl-NL" sz="750" dirty="0">
                  <a:solidFill>
                    <a:prstClr val="black"/>
                  </a:solidFill>
                  <a:latin typeface="Aptos" panose="02110004020202020204"/>
                </a:rPr>
                <a:t>C.3.1.3</a:t>
              </a:r>
            </a:p>
          </p:txBody>
        </p:sp>
        <p:sp>
          <p:nvSpPr>
            <p:cNvPr id="449" name="Tekstvak 448">
              <a:extLst>
                <a:ext uri="{FF2B5EF4-FFF2-40B4-BE49-F238E27FC236}">
                  <a16:creationId xmlns:a16="http://schemas.microsoft.com/office/drawing/2014/main" id="{E0372E4B-10A4-3323-943A-38E9667FA14A}"/>
                </a:ext>
              </a:extLst>
            </p:cNvPr>
            <p:cNvSpPr txBox="1"/>
            <p:nvPr/>
          </p:nvSpPr>
          <p:spPr>
            <a:xfrm>
              <a:off x="5940438" y="3659721"/>
              <a:ext cx="1233836" cy="584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Alternatieven voor mitigatie risico op capaciteit en/of functionaliteit analyseren en mitigerende maatregelen bepalen</a:t>
              </a:r>
              <a:endParaRPr lang="nl-NL" sz="450" dirty="0">
                <a:solidFill>
                  <a:prstClr val="black"/>
                </a:solidFill>
                <a:latin typeface="Aptos" panose="02110004020202020204"/>
              </a:endParaRPr>
            </a:p>
          </p:txBody>
        </p:sp>
      </p:grpSp>
      <p:grpSp>
        <p:nvGrpSpPr>
          <p:cNvPr id="450" name="Groep 449">
            <a:extLst>
              <a:ext uri="{FF2B5EF4-FFF2-40B4-BE49-F238E27FC236}">
                <a16:creationId xmlns:a16="http://schemas.microsoft.com/office/drawing/2014/main" id="{3D0BEEC8-BAD0-1C09-2BEC-EB2FB08D76CF}"/>
              </a:ext>
            </a:extLst>
          </p:cNvPr>
          <p:cNvGrpSpPr/>
          <p:nvPr/>
        </p:nvGrpSpPr>
        <p:grpSpPr>
          <a:xfrm>
            <a:off x="5317687" y="2085213"/>
            <a:ext cx="580697" cy="492890"/>
            <a:chOff x="7090248" y="2780284"/>
            <a:chExt cx="774263" cy="657186"/>
          </a:xfrm>
        </p:grpSpPr>
        <p:sp>
          <p:nvSpPr>
            <p:cNvPr id="451" name="Rechthoek: afgeronde hoeken 450">
              <a:extLst>
                <a:ext uri="{FF2B5EF4-FFF2-40B4-BE49-F238E27FC236}">
                  <a16:creationId xmlns:a16="http://schemas.microsoft.com/office/drawing/2014/main" id="{2D3C348B-12A9-CE74-8DB7-DA69774709D5}"/>
                </a:ext>
              </a:extLst>
            </p:cNvPr>
            <p:cNvSpPr/>
            <p:nvPr/>
          </p:nvSpPr>
          <p:spPr>
            <a:xfrm>
              <a:off x="7110587" y="2780284"/>
              <a:ext cx="733586" cy="613222"/>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53" name="Tekstvak 452">
              <a:extLst>
                <a:ext uri="{FF2B5EF4-FFF2-40B4-BE49-F238E27FC236}">
                  <a16:creationId xmlns:a16="http://schemas.microsoft.com/office/drawing/2014/main" id="{996E1F27-3D1F-3DF3-9FE2-77B3A7B0CCA6}"/>
                </a:ext>
              </a:extLst>
            </p:cNvPr>
            <p:cNvSpPr txBox="1"/>
            <p:nvPr/>
          </p:nvSpPr>
          <p:spPr>
            <a:xfrm>
              <a:off x="7182267" y="2794635"/>
              <a:ext cx="650179" cy="276998"/>
            </a:xfrm>
            <a:prstGeom prst="rect">
              <a:avLst/>
            </a:prstGeom>
            <a:noFill/>
          </p:spPr>
          <p:txBody>
            <a:bodyPr wrap="none" rtlCol="0">
              <a:spAutoFit/>
            </a:bodyPr>
            <a:lstStyle/>
            <a:p>
              <a:r>
                <a:rPr lang="nl-NL" sz="750" dirty="0">
                  <a:solidFill>
                    <a:prstClr val="black"/>
                  </a:solidFill>
                  <a:latin typeface="Aptos" panose="02110004020202020204"/>
                </a:rPr>
                <a:t>C.3.1.8</a:t>
              </a:r>
            </a:p>
          </p:txBody>
        </p:sp>
        <p:sp>
          <p:nvSpPr>
            <p:cNvPr id="454" name="Tekstvak 453">
              <a:extLst>
                <a:ext uri="{FF2B5EF4-FFF2-40B4-BE49-F238E27FC236}">
                  <a16:creationId xmlns:a16="http://schemas.microsoft.com/office/drawing/2014/main" id="{AD8DEF3C-2700-94BF-F404-32CC49560DCE}"/>
                </a:ext>
              </a:extLst>
            </p:cNvPr>
            <p:cNvSpPr txBox="1"/>
            <p:nvPr/>
          </p:nvSpPr>
          <p:spPr>
            <a:xfrm>
              <a:off x="7090248" y="2945028"/>
              <a:ext cx="774263" cy="492442"/>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 voor netaanpassing verstrekken en bewaken</a:t>
              </a:r>
              <a:endParaRPr lang="nl-NL" sz="450" dirty="0">
                <a:solidFill>
                  <a:prstClr val="black"/>
                </a:solidFill>
                <a:latin typeface="Aptos" panose="02110004020202020204"/>
              </a:endParaRPr>
            </a:p>
          </p:txBody>
        </p:sp>
      </p:grpSp>
      <p:grpSp>
        <p:nvGrpSpPr>
          <p:cNvPr id="456" name="Groep 455">
            <a:extLst>
              <a:ext uri="{FF2B5EF4-FFF2-40B4-BE49-F238E27FC236}">
                <a16:creationId xmlns:a16="http://schemas.microsoft.com/office/drawing/2014/main" id="{DF39A4C1-1B4E-0185-B96F-86AC168C98D6}"/>
              </a:ext>
            </a:extLst>
          </p:cNvPr>
          <p:cNvGrpSpPr/>
          <p:nvPr/>
        </p:nvGrpSpPr>
        <p:grpSpPr>
          <a:xfrm>
            <a:off x="6050705" y="2172126"/>
            <a:ext cx="580697" cy="395850"/>
            <a:chOff x="8067606" y="2896169"/>
            <a:chExt cx="774263" cy="527800"/>
          </a:xfrm>
        </p:grpSpPr>
        <p:sp>
          <p:nvSpPr>
            <p:cNvPr id="457" name="Rechthoek: afgeronde hoeken 456">
              <a:extLst>
                <a:ext uri="{FF2B5EF4-FFF2-40B4-BE49-F238E27FC236}">
                  <a16:creationId xmlns:a16="http://schemas.microsoft.com/office/drawing/2014/main" id="{82D2756E-1461-0B1B-8FF5-18D08A06FF32}"/>
                </a:ext>
              </a:extLst>
            </p:cNvPr>
            <p:cNvSpPr/>
            <p:nvPr/>
          </p:nvSpPr>
          <p:spPr>
            <a:xfrm>
              <a:off x="8113384" y="2933342"/>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59" name="Tekstvak 458">
              <a:extLst>
                <a:ext uri="{FF2B5EF4-FFF2-40B4-BE49-F238E27FC236}">
                  <a16:creationId xmlns:a16="http://schemas.microsoft.com/office/drawing/2014/main" id="{C5873E0D-FC9F-DA17-0443-3621FFDE27F4}"/>
                </a:ext>
              </a:extLst>
            </p:cNvPr>
            <p:cNvSpPr txBox="1"/>
            <p:nvPr/>
          </p:nvSpPr>
          <p:spPr>
            <a:xfrm>
              <a:off x="8151458" y="2896169"/>
              <a:ext cx="650179" cy="276998"/>
            </a:xfrm>
            <a:prstGeom prst="rect">
              <a:avLst/>
            </a:prstGeom>
            <a:noFill/>
          </p:spPr>
          <p:txBody>
            <a:bodyPr wrap="none" rtlCol="0">
              <a:spAutoFit/>
            </a:bodyPr>
            <a:lstStyle/>
            <a:p>
              <a:r>
                <a:rPr lang="nl-NL" sz="750" dirty="0">
                  <a:solidFill>
                    <a:prstClr val="black"/>
                  </a:solidFill>
                  <a:latin typeface="Aptos" panose="02110004020202020204"/>
                </a:rPr>
                <a:t>C.5.2.2</a:t>
              </a:r>
            </a:p>
          </p:txBody>
        </p:sp>
        <p:sp>
          <p:nvSpPr>
            <p:cNvPr id="460" name="Tekstvak 459">
              <a:extLst>
                <a:ext uri="{FF2B5EF4-FFF2-40B4-BE49-F238E27FC236}">
                  <a16:creationId xmlns:a16="http://schemas.microsoft.com/office/drawing/2014/main" id="{9FFC6FDB-0C36-C5C5-C256-BC79BEC17E3B}"/>
                </a:ext>
              </a:extLst>
            </p:cNvPr>
            <p:cNvSpPr txBox="1"/>
            <p:nvPr/>
          </p:nvSpPr>
          <p:spPr>
            <a:xfrm>
              <a:off x="8067606" y="3023860"/>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Opdrachten geven aan uitvoering</a:t>
              </a:r>
              <a:endParaRPr lang="nl-NL" sz="450" dirty="0">
                <a:solidFill>
                  <a:prstClr val="black"/>
                </a:solidFill>
                <a:latin typeface="Aptos" panose="02110004020202020204"/>
              </a:endParaRPr>
            </a:p>
          </p:txBody>
        </p:sp>
      </p:grpSp>
      <p:grpSp>
        <p:nvGrpSpPr>
          <p:cNvPr id="462" name="Groep 461">
            <a:extLst>
              <a:ext uri="{FF2B5EF4-FFF2-40B4-BE49-F238E27FC236}">
                <a16:creationId xmlns:a16="http://schemas.microsoft.com/office/drawing/2014/main" id="{481FBB20-9CCF-589E-3409-E34E1241BC24}"/>
              </a:ext>
            </a:extLst>
          </p:cNvPr>
          <p:cNvGrpSpPr/>
          <p:nvPr/>
        </p:nvGrpSpPr>
        <p:grpSpPr>
          <a:xfrm>
            <a:off x="6748930" y="2209293"/>
            <a:ext cx="627588" cy="359280"/>
            <a:chOff x="8998573" y="2945724"/>
            <a:chExt cx="836784" cy="479040"/>
          </a:xfrm>
        </p:grpSpPr>
        <p:sp>
          <p:nvSpPr>
            <p:cNvPr id="463" name="Rechthoek: afgeronde hoeken 462">
              <a:extLst>
                <a:ext uri="{FF2B5EF4-FFF2-40B4-BE49-F238E27FC236}">
                  <a16:creationId xmlns:a16="http://schemas.microsoft.com/office/drawing/2014/main" id="{34E6BA99-2490-19F8-BD47-5DC4D04978E1}"/>
                </a:ext>
              </a:extLst>
            </p:cNvPr>
            <p:cNvSpPr/>
            <p:nvPr/>
          </p:nvSpPr>
          <p:spPr>
            <a:xfrm>
              <a:off x="9097691" y="2945724"/>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64" name="Tekstvak 463">
              <a:extLst>
                <a:ext uri="{FF2B5EF4-FFF2-40B4-BE49-F238E27FC236}">
                  <a16:creationId xmlns:a16="http://schemas.microsoft.com/office/drawing/2014/main" id="{AA6858D4-E000-FB3C-7C3B-1B136D2F6B4A}"/>
                </a:ext>
              </a:extLst>
            </p:cNvPr>
            <p:cNvSpPr txBox="1"/>
            <p:nvPr/>
          </p:nvSpPr>
          <p:spPr>
            <a:xfrm>
              <a:off x="9128725" y="2976137"/>
              <a:ext cx="650179" cy="276999"/>
            </a:xfrm>
            <a:prstGeom prst="rect">
              <a:avLst/>
            </a:prstGeom>
            <a:noFill/>
          </p:spPr>
          <p:txBody>
            <a:bodyPr wrap="none" rtlCol="0">
              <a:spAutoFit/>
            </a:bodyPr>
            <a:lstStyle/>
            <a:p>
              <a:r>
                <a:rPr lang="nl-NL" sz="750" dirty="0">
                  <a:solidFill>
                    <a:prstClr val="black"/>
                  </a:solidFill>
                  <a:latin typeface="Aptos" panose="02110004020202020204"/>
                </a:rPr>
                <a:t>C.5.3.5</a:t>
              </a:r>
            </a:p>
          </p:txBody>
        </p:sp>
        <p:sp>
          <p:nvSpPr>
            <p:cNvPr id="466" name="Tekstvak 465">
              <a:extLst>
                <a:ext uri="{FF2B5EF4-FFF2-40B4-BE49-F238E27FC236}">
                  <a16:creationId xmlns:a16="http://schemas.microsoft.com/office/drawing/2014/main" id="{0843F088-7D89-F374-44C5-72AA0BF0BFCF}"/>
                </a:ext>
              </a:extLst>
            </p:cNvPr>
            <p:cNvSpPr txBox="1"/>
            <p:nvPr/>
          </p:nvSpPr>
          <p:spPr>
            <a:xfrm>
              <a:off x="8998573" y="3114715"/>
              <a:ext cx="836784"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Werkzaamheden uitvoeren</a:t>
              </a:r>
              <a:endParaRPr lang="nl-NL" sz="450" dirty="0">
                <a:solidFill>
                  <a:prstClr val="black"/>
                </a:solidFill>
                <a:latin typeface="Aptos" panose="02110004020202020204"/>
              </a:endParaRPr>
            </a:p>
          </p:txBody>
        </p:sp>
      </p:grpSp>
      <p:grpSp>
        <p:nvGrpSpPr>
          <p:cNvPr id="467" name="Groep 466">
            <a:extLst>
              <a:ext uri="{FF2B5EF4-FFF2-40B4-BE49-F238E27FC236}">
                <a16:creationId xmlns:a16="http://schemas.microsoft.com/office/drawing/2014/main" id="{6353FF17-7C2C-4A46-BCCE-455EB4A98A2D}"/>
              </a:ext>
            </a:extLst>
          </p:cNvPr>
          <p:cNvGrpSpPr/>
          <p:nvPr/>
        </p:nvGrpSpPr>
        <p:grpSpPr>
          <a:xfrm>
            <a:off x="7846345" y="2093387"/>
            <a:ext cx="678744" cy="403557"/>
            <a:chOff x="10461793" y="2791183"/>
            <a:chExt cx="904992" cy="538076"/>
          </a:xfrm>
        </p:grpSpPr>
        <p:sp>
          <p:nvSpPr>
            <p:cNvPr id="468" name="Rechthoek: afgeronde hoeken 467">
              <a:extLst>
                <a:ext uri="{FF2B5EF4-FFF2-40B4-BE49-F238E27FC236}">
                  <a16:creationId xmlns:a16="http://schemas.microsoft.com/office/drawing/2014/main" id="{15F1B065-05BA-F658-AFBF-8E3661953F71}"/>
                </a:ext>
              </a:extLst>
            </p:cNvPr>
            <p:cNvSpPr/>
            <p:nvPr/>
          </p:nvSpPr>
          <p:spPr>
            <a:xfrm>
              <a:off x="10524169" y="2806869"/>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70" name="Tekstvak 469">
              <a:extLst>
                <a:ext uri="{FF2B5EF4-FFF2-40B4-BE49-F238E27FC236}">
                  <a16:creationId xmlns:a16="http://schemas.microsoft.com/office/drawing/2014/main" id="{1B0008C6-6F1E-E6BE-3403-FBC218C46D52}"/>
                </a:ext>
              </a:extLst>
            </p:cNvPr>
            <p:cNvSpPr txBox="1"/>
            <p:nvPr/>
          </p:nvSpPr>
          <p:spPr>
            <a:xfrm>
              <a:off x="10591954" y="2791183"/>
              <a:ext cx="650179" cy="276998"/>
            </a:xfrm>
            <a:prstGeom prst="rect">
              <a:avLst/>
            </a:prstGeom>
            <a:noFill/>
          </p:spPr>
          <p:txBody>
            <a:bodyPr wrap="none" rtlCol="0">
              <a:spAutoFit/>
            </a:bodyPr>
            <a:lstStyle/>
            <a:p>
              <a:r>
                <a:rPr lang="nl-NL" sz="750" dirty="0">
                  <a:solidFill>
                    <a:prstClr val="black"/>
                  </a:solidFill>
                  <a:latin typeface="Aptos" panose="02110004020202020204"/>
                </a:rPr>
                <a:t>C.3.1.9</a:t>
              </a:r>
            </a:p>
          </p:txBody>
        </p:sp>
        <p:sp>
          <p:nvSpPr>
            <p:cNvPr id="471" name="Tekstvak 470">
              <a:extLst>
                <a:ext uri="{FF2B5EF4-FFF2-40B4-BE49-F238E27FC236}">
                  <a16:creationId xmlns:a16="http://schemas.microsoft.com/office/drawing/2014/main" id="{4C3C5864-2397-6E75-336B-88F01CB2464A}"/>
                </a:ext>
              </a:extLst>
            </p:cNvPr>
            <p:cNvSpPr txBox="1"/>
            <p:nvPr/>
          </p:nvSpPr>
          <p:spPr>
            <a:xfrm>
              <a:off x="10461793" y="2929150"/>
              <a:ext cx="904992"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Netcomponent in levenscyclusbeheer opnemen</a:t>
              </a:r>
              <a:endParaRPr lang="nl-NL" sz="450" dirty="0">
                <a:solidFill>
                  <a:prstClr val="black"/>
                </a:solidFill>
                <a:latin typeface="Aptos" panose="02110004020202020204"/>
              </a:endParaRPr>
            </a:p>
          </p:txBody>
        </p:sp>
      </p:grpSp>
      <p:grpSp>
        <p:nvGrpSpPr>
          <p:cNvPr id="472" name="Groep 471">
            <a:extLst>
              <a:ext uri="{FF2B5EF4-FFF2-40B4-BE49-F238E27FC236}">
                <a16:creationId xmlns:a16="http://schemas.microsoft.com/office/drawing/2014/main" id="{28203EE9-1C3A-BE74-2781-86477DC41BC1}"/>
              </a:ext>
            </a:extLst>
          </p:cNvPr>
          <p:cNvGrpSpPr/>
          <p:nvPr/>
        </p:nvGrpSpPr>
        <p:grpSpPr>
          <a:xfrm>
            <a:off x="7836169" y="925184"/>
            <a:ext cx="650132" cy="487143"/>
            <a:chOff x="10448224" y="1233579"/>
            <a:chExt cx="866843" cy="649524"/>
          </a:xfrm>
        </p:grpSpPr>
        <p:sp>
          <p:nvSpPr>
            <p:cNvPr id="474" name="Rechthoek: afgeronde hoeken 473">
              <a:extLst>
                <a:ext uri="{FF2B5EF4-FFF2-40B4-BE49-F238E27FC236}">
                  <a16:creationId xmlns:a16="http://schemas.microsoft.com/office/drawing/2014/main" id="{9DA36000-4C2C-0B29-629E-0D23BD18DF46}"/>
                </a:ext>
              </a:extLst>
            </p:cNvPr>
            <p:cNvSpPr/>
            <p:nvPr/>
          </p:nvSpPr>
          <p:spPr>
            <a:xfrm>
              <a:off x="10524124" y="1233579"/>
              <a:ext cx="790943" cy="649524"/>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75" name="Tekstvak 474">
              <a:extLst>
                <a:ext uri="{FF2B5EF4-FFF2-40B4-BE49-F238E27FC236}">
                  <a16:creationId xmlns:a16="http://schemas.microsoft.com/office/drawing/2014/main" id="{CBCF43E8-F2F8-AB0E-B40B-87FB6FC996A8}"/>
                </a:ext>
              </a:extLst>
            </p:cNvPr>
            <p:cNvSpPr txBox="1"/>
            <p:nvPr/>
          </p:nvSpPr>
          <p:spPr>
            <a:xfrm>
              <a:off x="10580816" y="1242950"/>
              <a:ext cx="650179" cy="276999"/>
            </a:xfrm>
            <a:prstGeom prst="rect">
              <a:avLst/>
            </a:prstGeom>
            <a:noFill/>
          </p:spPr>
          <p:txBody>
            <a:bodyPr wrap="none" rtlCol="0">
              <a:spAutoFit/>
            </a:bodyPr>
            <a:lstStyle/>
            <a:p>
              <a:r>
                <a:rPr lang="nl-NL" sz="750" dirty="0">
                  <a:solidFill>
                    <a:prstClr val="black"/>
                  </a:solidFill>
                  <a:latin typeface="Aptos" panose="02110004020202020204"/>
                </a:rPr>
                <a:t>C.2.1.5</a:t>
              </a:r>
            </a:p>
          </p:txBody>
        </p:sp>
        <p:sp>
          <p:nvSpPr>
            <p:cNvPr id="477" name="Tekstvak 476">
              <a:extLst>
                <a:ext uri="{FF2B5EF4-FFF2-40B4-BE49-F238E27FC236}">
                  <a16:creationId xmlns:a16="http://schemas.microsoft.com/office/drawing/2014/main" id="{9BC75869-72D9-9D1D-43A5-3ACB8AD17B96}"/>
                </a:ext>
              </a:extLst>
            </p:cNvPr>
            <p:cNvSpPr txBox="1"/>
            <p:nvPr/>
          </p:nvSpPr>
          <p:spPr>
            <a:xfrm>
              <a:off x="10448224" y="1389322"/>
              <a:ext cx="856878"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opnemen in de besturing van energietransport</a:t>
              </a:r>
              <a:endParaRPr lang="nl-NL" sz="450" dirty="0">
                <a:solidFill>
                  <a:prstClr val="black"/>
                </a:solidFill>
                <a:latin typeface="Aptos" panose="02110004020202020204"/>
              </a:endParaRPr>
            </a:p>
          </p:txBody>
        </p:sp>
      </p:grpSp>
      <p:grpSp>
        <p:nvGrpSpPr>
          <p:cNvPr id="478" name="Groep 477">
            <a:extLst>
              <a:ext uri="{FF2B5EF4-FFF2-40B4-BE49-F238E27FC236}">
                <a16:creationId xmlns:a16="http://schemas.microsoft.com/office/drawing/2014/main" id="{5577CB4F-E73D-CC99-E134-6A52966FAD52}"/>
              </a:ext>
            </a:extLst>
          </p:cNvPr>
          <p:cNvGrpSpPr/>
          <p:nvPr/>
        </p:nvGrpSpPr>
        <p:grpSpPr>
          <a:xfrm>
            <a:off x="6305076" y="1568905"/>
            <a:ext cx="580697" cy="474396"/>
            <a:chOff x="8406767" y="2091873"/>
            <a:chExt cx="774263" cy="632528"/>
          </a:xfrm>
        </p:grpSpPr>
        <p:sp>
          <p:nvSpPr>
            <p:cNvPr id="479" name="Rechthoek: afgeronde hoeken 478">
              <a:extLst>
                <a:ext uri="{FF2B5EF4-FFF2-40B4-BE49-F238E27FC236}">
                  <a16:creationId xmlns:a16="http://schemas.microsoft.com/office/drawing/2014/main" id="{BF886D9D-F37D-8C5C-3FF5-AD568B3C1168}"/>
                </a:ext>
              </a:extLst>
            </p:cNvPr>
            <p:cNvSpPr/>
            <p:nvPr/>
          </p:nvSpPr>
          <p:spPr>
            <a:xfrm>
              <a:off x="8466243" y="2091873"/>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80" name="Tekstvak 479">
              <a:extLst>
                <a:ext uri="{FF2B5EF4-FFF2-40B4-BE49-F238E27FC236}">
                  <a16:creationId xmlns:a16="http://schemas.microsoft.com/office/drawing/2014/main" id="{DF257D68-B682-ABA9-87D3-7F20E35B802C}"/>
                </a:ext>
              </a:extLst>
            </p:cNvPr>
            <p:cNvSpPr txBox="1"/>
            <p:nvPr/>
          </p:nvSpPr>
          <p:spPr>
            <a:xfrm>
              <a:off x="8483079" y="2111716"/>
              <a:ext cx="650179" cy="276999"/>
            </a:xfrm>
            <a:prstGeom prst="rect">
              <a:avLst/>
            </a:prstGeom>
            <a:noFill/>
          </p:spPr>
          <p:txBody>
            <a:bodyPr wrap="none" rtlCol="0">
              <a:spAutoFit/>
            </a:bodyPr>
            <a:lstStyle/>
            <a:p>
              <a:r>
                <a:rPr lang="nl-NL" sz="750" dirty="0">
                  <a:solidFill>
                    <a:prstClr val="black"/>
                  </a:solidFill>
                  <a:latin typeface="Aptos" panose="02110004020202020204"/>
                </a:rPr>
                <a:t>C.2.2.5</a:t>
              </a:r>
            </a:p>
          </p:txBody>
        </p:sp>
        <p:sp>
          <p:nvSpPr>
            <p:cNvPr id="482" name="Tekstvak 481">
              <a:extLst>
                <a:ext uri="{FF2B5EF4-FFF2-40B4-BE49-F238E27FC236}">
                  <a16:creationId xmlns:a16="http://schemas.microsoft.com/office/drawing/2014/main" id="{296CDF31-86AC-AE1A-04C9-8A8C0417CBAF}"/>
                </a:ext>
              </a:extLst>
            </p:cNvPr>
            <p:cNvSpPr txBox="1"/>
            <p:nvPr/>
          </p:nvSpPr>
          <p:spPr>
            <a:xfrm>
              <a:off x="8406767" y="2231958"/>
              <a:ext cx="774263"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Definitief herstel storingen initiëren</a:t>
              </a:r>
              <a:endParaRPr lang="nl-NL" sz="450" dirty="0">
                <a:solidFill>
                  <a:prstClr val="black"/>
                </a:solidFill>
                <a:latin typeface="Aptos" panose="02110004020202020204"/>
              </a:endParaRPr>
            </a:p>
          </p:txBody>
        </p:sp>
      </p:grpSp>
      <p:grpSp>
        <p:nvGrpSpPr>
          <p:cNvPr id="483" name="Groep 482">
            <a:extLst>
              <a:ext uri="{FF2B5EF4-FFF2-40B4-BE49-F238E27FC236}">
                <a16:creationId xmlns:a16="http://schemas.microsoft.com/office/drawing/2014/main" id="{7CD5E6A1-D81E-B26D-3722-0429053AE031}"/>
              </a:ext>
            </a:extLst>
          </p:cNvPr>
          <p:cNvGrpSpPr/>
          <p:nvPr/>
        </p:nvGrpSpPr>
        <p:grpSpPr>
          <a:xfrm>
            <a:off x="5506254" y="1567093"/>
            <a:ext cx="583264" cy="359279"/>
            <a:chOff x="7341671" y="2089457"/>
            <a:chExt cx="777685" cy="479039"/>
          </a:xfrm>
        </p:grpSpPr>
        <p:sp>
          <p:nvSpPr>
            <p:cNvPr id="484" name="Rechthoek: afgeronde hoeken 483">
              <a:extLst>
                <a:ext uri="{FF2B5EF4-FFF2-40B4-BE49-F238E27FC236}">
                  <a16:creationId xmlns:a16="http://schemas.microsoft.com/office/drawing/2014/main" id="{5D29378B-9D8D-0D3D-AE80-DBA79AA4ABB7}"/>
                </a:ext>
              </a:extLst>
            </p:cNvPr>
            <p:cNvSpPr/>
            <p:nvPr/>
          </p:nvSpPr>
          <p:spPr>
            <a:xfrm>
              <a:off x="7385770" y="2089457"/>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86" name="Tekstvak 485">
              <a:extLst>
                <a:ext uri="{FF2B5EF4-FFF2-40B4-BE49-F238E27FC236}">
                  <a16:creationId xmlns:a16="http://schemas.microsoft.com/office/drawing/2014/main" id="{DA37E5F7-2EB2-484B-0BC6-FD4741120FC4}"/>
                </a:ext>
              </a:extLst>
            </p:cNvPr>
            <p:cNvSpPr txBox="1"/>
            <p:nvPr/>
          </p:nvSpPr>
          <p:spPr>
            <a:xfrm>
              <a:off x="7437686" y="2111716"/>
              <a:ext cx="650178" cy="276999"/>
            </a:xfrm>
            <a:prstGeom prst="rect">
              <a:avLst/>
            </a:prstGeom>
            <a:noFill/>
          </p:spPr>
          <p:txBody>
            <a:bodyPr wrap="none" rtlCol="0">
              <a:spAutoFit/>
            </a:bodyPr>
            <a:lstStyle/>
            <a:p>
              <a:r>
                <a:rPr lang="nl-NL" sz="750" dirty="0">
                  <a:solidFill>
                    <a:prstClr val="black"/>
                  </a:solidFill>
                  <a:latin typeface="Aptos" panose="02110004020202020204"/>
                </a:rPr>
                <a:t>C.3.2.6</a:t>
              </a:r>
            </a:p>
          </p:txBody>
        </p:sp>
        <p:sp>
          <p:nvSpPr>
            <p:cNvPr id="487" name="Tekstvak 486">
              <a:extLst>
                <a:ext uri="{FF2B5EF4-FFF2-40B4-BE49-F238E27FC236}">
                  <a16:creationId xmlns:a16="http://schemas.microsoft.com/office/drawing/2014/main" id="{F5A4C0FE-42F8-5A27-0B97-473AA7546844}"/>
                </a:ext>
              </a:extLst>
            </p:cNvPr>
            <p:cNvSpPr txBox="1"/>
            <p:nvPr/>
          </p:nvSpPr>
          <p:spPr>
            <a:xfrm>
              <a:off x="7341671" y="2243818"/>
              <a:ext cx="774262"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onderzoeken</a:t>
              </a:r>
              <a:endParaRPr lang="nl-NL" sz="450" dirty="0">
                <a:solidFill>
                  <a:prstClr val="black"/>
                </a:solidFill>
                <a:latin typeface="Aptos" panose="02110004020202020204"/>
              </a:endParaRPr>
            </a:p>
          </p:txBody>
        </p:sp>
      </p:grpSp>
      <p:grpSp>
        <p:nvGrpSpPr>
          <p:cNvPr id="489" name="Groep 488">
            <a:extLst>
              <a:ext uri="{FF2B5EF4-FFF2-40B4-BE49-F238E27FC236}">
                <a16:creationId xmlns:a16="http://schemas.microsoft.com/office/drawing/2014/main" id="{9176B9BF-DA65-F878-A468-6A08C8C23701}"/>
              </a:ext>
            </a:extLst>
          </p:cNvPr>
          <p:cNvGrpSpPr/>
          <p:nvPr/>
        </p:nvGrpSpPr>
        <p:grpSpPr>
          <a:xfrm>
            <a:off x="3323653" y="1745257"/>
            <a:ext cx="580697" cy="474482"/>
            <a:chOff x="4431537" y="2327011"/>
            <a:chExt cx="774263" cy="632643"/>
          </a:xfrm>
        </p:grpSpPr>
        <p:sp>
          <p:nvSpPr>
            <p:cNvPr id="490" name="Rechthoek: afgeronde hoeken 489">
              <a:extLst>
                <a:ext uri="{FF2B5EF4-FFF2-40B4-BE49-F238E27FC236}">
                  <a16:creationId xmlns:a16="http://schemas.microsoft.com/office/drawing/2014/main" id="{7197694C-B727-A155-23F8-8DA99B3038CE}"/>
                </a:ext>
              </a:extLst>
            </p:cNvPr>
            <p:cNvSpPr/>
            <p:nvPr/>
          </p:nvSpPr>
          <p:spPr>
            <a:xfrm>
              <a:off x="4468803" y="2338020"/>
              <a:ext cx="696823" cy="575203"/>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91" name="Tekstvak 490">
              <a:extLst>
                <a:ext uri="{FF2B5EF4-FFF2-40B4-BE49-F238E27FC236}">
                  <a16:creationId xmlns:a16="http://schemas.microsoft.com/office/drawing/2014/main" id="{FD11C27D-2C99-9D04-D43F-D4EE8EEAE49B}"/>
                </a:ext>
              </a:extLst>
            </p:cNvPr>
            <p:cNvSpPr txBox="1"/>
            <p:nvPr/>
          </p:nvSpPr>
          <p:spPr>
            <a:xfrm>
              <a:off x="4546281" y="2327011"/>
              <a:ext cx="650179" cy="276999"/>
            </a:xfrm>
            <a:prstGeom prst="rect">
              <a:avLst/>
            </a:prstGeom>
            <a:noFill/>
          </p:spPr>
          <p:txBody>
            <a:bodyPr wrap="none" rtlCol="0">
              <a:spAutoFit/>
            </a:bodyPr>
            <a:lstStyle/>
            <a:p>
              <a:r>
                <a:rPr lang="nl-NL" sz="750" dirty="0">
                  <a:solidFill>
                    <a:prstClr val="black"/>
                  </a:solidFill>
                  <a:latin typeface="Aptos" panose="02110004020202020204"/>
                </a:rPr>
                <a:t>C.6.4.1</a:t>
              </a:r>
            </a:p>
          </p:txBody>
        </p:sp>
        <p:sp>
          <p:nvSpPr>
            <p:cNvPr id="492" name="Tekstvak 491">
              <a:extLst>
                <a:ext uri="{FF2B5EF4-FFF2-40B4-BE49-F238E27FC236}">
                  <a16:creationId xmlns:a16="http://schemas.microsoft.com/office/drawing/2014/main" id="{201C3933-4C93-4E55-3075-36666D48F881}"/>
                </a:ext>
              </a:extLst>
            </p:cNvPr>
            <p:cNvSpPr txBox="1"/>
            <p:nvPr/>
          </p:nvSpPr>
          <p:spPr>
            <a:xfrm>
              <a:off x="4431537" y="2467211"/>
              <a:ext cx="774263"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Netbeheerdata beschikbaar maken voor derden</a:t>
              </a:r>
              <a:endParaRPr lang="nl-NL" sz="450" dirty="0">
                <a:solidFill>
                  <a:prstClr val="black"/>
                </a:solidFill>
                <a:latin typeface="Aptos" panose="02110004020202020204"/>
              </a:endParaRPr>
            </a:p>
          </p:txBody>
        </p:sp>
      </p:grpSp>
      <p:grpSp>
        <p:nvGrpSpPr>
          <p:cNvPr id="493" name="Groep 492">
            <a:extLst>
              <a:ext uri="{FF2B5EF4-FFF2-40B4-BE49-F238E27FC236}">
                <a16:creationId xmlns:a16="http://schemas.microsoft.com/office/drawing/2014/main" id="{1CD778A7-022A-15FF-3AEB-52231FDEBAEF}"/>
              </a:ext>
            </a:extLst>
          </p:cNvPr>
          <p:cNvGrpSpPr/>
          <p:nvPr/>
        </p:nvGrpSpPr>
        <p:grpSpPr>
          <a:xfrm>
            <a:off x="3960865" y="1395614"/>
            <a:ext cx="580697" cy="413034"/>
            <a:chOff x="5281152" y="1860817"/>
            <a:chExt cx="774263" cy="550711"/>
          </a:xfrm>
        </p:grpSpPr>
        <p:sp>
          <p:nvSpPr>
            <p:cNvPr id="495" name="Rechthoek: afgeronde hoeken 494">
              <a:extLst>
                <a:ext uri="{FF2B5EF4-FFF2-40B4-BE49-F238E27FC236}">
                  <a16:creationId xmlns:a16="http://schemas.microsoft.com/office/drawing/2014/main" id="{7FD9F87C-A454-8880-41D1-B872A504A5D1}"/>
                </a:ext>
              </a:extLst>
            </p:cNvPr>
            <p:cNvSpPr/>
            <p:nvPr/>
          </p:nvSpPr>
          <p:spPr>
            <a:xfrm>
              <a:off x="5308100" y="189334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96" name="Tekstvak 495">
              <a:extLst>
                <a:ext uri="{FF2B5EF4-FFF2-40B4-BE49-F238E27FC236}">
                  <a16:creationId xmlns:a16="http://schemas.microsoft.com/office/drawing/2014/main" id="{52800846-1FCD-A1A8-6CE3-FD07788C9A44}"/>
                </a:ext>
              </a:extLst>
            </p:cNvPr>
            <p:cNvSpPr txBox="1"/>
            <p:nvPr/>
          </p:nvSpPr>
          <p:spPr>
            <a:xfrm>
              <a:off x="5366301" y="1860817"/>
              <a:ext cx="650179" cy="276998"/>
            </a:xfrm>
            <a:prstGeom prst="rect">
              <a:avLst/>
            </a:prstGeom>
            <a:noFill/>
          </p:spPr>
          <p:txBody>
            <a:bodyPr wrap="none" rtlCol="0">
              <a:spAutoFit/>
            </a:bodyPr>
            <a:lstStyle/>
            <a:p>
              <a:r>
                <a:rPr lang="nl-NL" sz="750" dirty="0">
                  <a:solidFill>
                    <a:prstClr val="black"/>
                  </a:solidFill>
                  <a:latin typeface="Aptos" panose="02110004020202020204"/>
                </a:rPr>
                <a:t>C.6.2.1</a:t>
              </a:r>
            </a:p>
          </p:txBody>
        </p:sp>
        <p:sp>
          <p:nvSpPr>
            <p:cNvPr id="498" name="Tekstvak 497">
              <a:extLst>
                <a:ext uri="{FF2B5EF4-FFF2-40B4-BE49-F238E27FC236}">
                  <a16:creationId xmlns:a16="http://schemas.microsoft.com/office/drawing/2014/main" id="{630C7AE5-C0AA-5207-5310-D04942700F78}"/>
                </a:ext>
              </a:extLst>
            </p:cNvPr>
            <p:cNvSpPr txBox="1"/>
            <p:nvPr/>
          </p:nvSpPr>
          <p:spPr>
            <a:xfrm>
              <a:off x="5281152" y="2011419"/>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Aansluitingen/ allocatiepunten beheren</a:t>
              </a:r>
              <a:endParaRPr lang="nl-NL" sz="450" dirty="0">
                <a:solidFill>
                  <a:prstClr val="black"/>
                </a:solidFill>
                <a:latin typeface="Aptos" panose="02110004020202020204"/>
              </a:endParaRPr>
            </a:p>
          </p:txBody>
        </p:sp>
      </p:grpSp>
      <p:grpSp>
        <p:nvGrpSpPr>
          <p:cNvPr id="499" name="Groep 498">
            <a:extLst>
              <a:ext uri="{FF2B5EF4-FFF2-40B4-BE49-F238E27FC236}">
                <a16:creationId xmlns:a16="http://schemas.microsoft.com/office/drawing/2014/main" id="{33EC164E-09F7-74B7-BA0C-545625B71227}"/>
              </a:ext>
            </a:extLst>
          </p:cNvPr>
          <p:cNvGrpSpPr/>
          <p:nvPr/>
        </p:nvGrpSpPr>
        <p:grpSpPr>
          <a:xfrm>
            <a:off x="4078364" y="1972553"/>
            <a:ext cx="580697" cy="396904"/>
            <a:chOff x="5437818" y="2630069"/>
            <a:chExt cx="774263" cy="529205"/>
          </a:xfrm>
        </p:grpSpPr>
        <p:sp>
          <p:nvSpPr>
            <p:cNvPr id="501" name="Rechthoek: afgeronde hoeken 500">
              <a:extLst>
                <a:ext uri="{FF2B5EF4-FFF2-40B4-BE49-F238E27FC236}">
                  <a16:creationId xmlns:a16="http://schemas.microsoft.com/office/drawing/2014/main" id="{97F8585A-D498-26BD-9F59-4D491A1034B4}"/>
                </a:ext>
              </a:extLst>
            </p:cNvPr>
            <p:cNvSpPr/>
            <p:nvPr/>
          </p:nvSpPr>
          <p:spPr>
            <a:xfrm>
              <a:off x="5468209" y="263969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02" name="Tekstvak 501">
              <a:extLst>
                <a:ext uri="{FF2B5EF4-FFF2-40B4-BE49-F238E27FC236}">
                  <a16:creationId xmlns:a16="http://schemas.microsoft.com/office/drawing/2014/main" id="{F01ACCC7-3C35-7262-F646-D02AAE5E87E6}"/>
                </a:ext>
              </a:extLst>
            </p:cNvPr>
            <p:cNvSpPr txBox="1"/>
            <p:nvPr/>
          </p:nvSpPr>
          <p:spPr>
            <a:xfrm>
              <a:off x="5513159" y="2630069"/>
              <a:ext cx="650179" cy="276999"/>
            </a:xfrm>
            <a:prstGeom prst="rect">
              <a:avLst/>
            </a:prstGeom>
            <a:noFill/>
          </p:spPr>
          <p:txBody>
            <a:bodyPr wrap="none" rtlCol="0">
              <a:spAutoFit/>
            </a:bodyPr>
            <a:lstStyle/>
            <a:p>
              <a:r>
                <a:rPr lang="nl-NL" sz="750" dirty="0">
                  <a:solidFill>
                    <a:prstClr val="black"/>
                  </a:solidFill>
                  <a:latin typeface="Aptos" panose="02110004020202020204"/>
                </a:rPr>
                <a:t>C.6.1.2</a:t>
              </a:r>
            </a:p>
          </p:txBody>
        </p:sp>
        <p:sp>
          <p:nvSpPr>
            <p:cNvPr id="504" name="Tekstvak 503">
              <a:extLst>
                <a:ext uri="{FF2B5EF4-FFF2-40B4-BE49-F238E27FC236}">
                  <a16:creationId xmlns:a16="http://schemas.microsoft.com/office/drawing/2014/main" id="{E618A679-0E84-B78C-9D06-18B5D587BE4E}"/>
                </a:ext>
              </a:extLst>
            </p:cNvPr>
            <p:cNvSpPr txBox="1"/>
            <p:nvPr/>
          </p:nvSpPr>
          <p:spPr>
            <a:xfrm>
              <a:off x="5437818" y="2759165"/>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Vragen van marktpartijen afhandelen</a:t>
              </a:r>
              <a:endParaRPr lang="nl-NL" sz="450" dirty="0">
                <a:solidFill>
                  <a:prstClr val="black"/>
                </a:solidFill>
                <a:latin typeface="Aptos" panose="02110004020202020204"/>
              </a:endParaRPr>
            </a:p>
          </p:txBody>
        </p:sp>
      </p:grpSp>
      <p:grpSp>
        <p:nvGrpSpPr>
          <p:cNvPr id="505" name="Groep 504">
            <a:extLst>
              <a:ext uri="{FF2B5EF4-FFF2-40B4-BE49-F238E27FC236}">
                <a16:creationId xmlns:a16="http://schemas.microsoft.com/office/drawing/2014/main" id="{4F173077-638D-FA14-F167-548AADF86CBA}"/>
              </a:ext>
            </a:extLst>
          </p:cNvPr>
          <p:cNvGrpSpPr/>
          <p:nvPr/>
        </p:nvGrpSpPr>
        <p:grpSpPr>
          <a:xfrm>
            <a:off x="4670110" y="1501276"/>
            <a:ext cx="622598" cy="473070"/>
            <a:chOff x="6226813" y="2001701"/>
            <a:chExt cx="830131" cy="630760"/>
          </a:xfrm>
        </p:grpSpPr>
        <p:sp>
          <p:nvSpPr>
            <p:cNvPr id="506" name="Rechthoek: afgeronde hoeken 505">
              <a:extLst>
                <a:ext uri="{FF2B5EF4-FFF2-40B4-BE49-F238E27FC236}">
                  <a16:creationId xmlns:a16="http://schemas.microsoft.com/office/drawing/2014/main" id="{D021F557-B39F-5C7B-556E-EF98470F5995}"/>
                </a:ext>
              </a:extLst>
            </p:cNvPr>
            <p:cNvSpPr/>
            <p:nvPr/>
          </p:nvSpPr>
          <p:spPr>
            <a:xfrm>
              <a:off x="6285298" y="2001701"/>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07" name="Tekstvak 506">
              <a:extLst>
                <a:ext uri="{FF2B5EF4-FFF2-40B4-BE49-F238E27FC236}">
                  <a16:creationId xmlns:a16="http://schemas.microsoft.com/office/drawing/2014/main" id="{570753B3-5355-6D2D-FDAF-7033F25CB87E}"/>
                </a:ext>
              </a:extLst>
            </p:cNvPr>
            <p:cNvSpPr txBox="1"/>
            <p:nvPr/>
          </p:nvSpPr>
          <p:spPr>
            <a:xfrm>
              <a:off x="6329160" y="2008966"/>
              <a:ext cx="650179" cy="276999"/>
            </a:xfrm>
            <a:prstGeom prst="rect">
              <a:avLst/>
            </a:prstGeom>
            <a:noFill/>
          </p:spPr>
          <p:txBody>
            <a:bodyPr wrap="none" rtlCol="0">
              <a:spAutoFit/>
            </a:bodyPr>
            <a:lstStyle/>
            <a:p>
              <a:r>
                <a:rPr lang="nl-NL" sz="750" dirty="0">
                  <a:solidFill>
                    <a:prstClr val="black"/>
                  </a:solidFill>
                  <a:latin typeface="Aptos" panose="02110004020202020204"/>
                </a:rPr>
                <a:t>C.6.2.2</a:t>
              </a:r>
            </a:p>
          </p:txBody>
        </p:sp>
        <p:sp>
          <p:nvSpPr>
            <p:cNvPr id="508" name="Tekstvak 507">
              <a:extLst>
                <a:ext uri="{FF2B5EF4-FFF2-40B4-BE49-F238E27FC236}">
                  <a16:creationId xmlns:a16="http://schemas.microsoft.com/office/drawing/2014/main" id="{3A7719F6-B175-0172-09BF-D76D474A4B52}"/>
                </a:ext>
              </a:extLst>
            </p:cNvPr>
            <p:cNvSpPr txBox="1"/>
            <p:nvPr/>
          </p:nvSpPr>
          <p:spPr>
            <a:xfrm>
              <a:off x="6226813" y="2140018"/>
              <a:ext cx="830131"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Installaties achter aansluitingen beheren</a:t>
              </a:r>
              <a:endParaRPr lang="nl-NL" sz="450" dirty="0">
                <a:solidFill>
                  <a:prstClr val="black"/>
                </a:solidFill>
                <a:latin typeface="Aptos" panose="02110004020202020204"/>
              </a:endParaRPr>
            </a:p>
          </p:txBody>
        </p:sp>
      </p:grpSp>
      <p:grpSp>
        <p:nvGrpSpPr>
          <p:cNvPr id="509" name="Groep 508">
            <a:extLst>
              <a:ext uri="{FF2B5EF4-FFF2-40B4-BE49-F238E27FC236}">
                <a16:creationId xmlns:a16="http://schemas.microsoft.com/office/drawing/2014/main" id="{BC02A86C-8CC7-F6B6-E579-0C01E6B60A6F}"/>
              </a:ext>
            </a:extLst>
          </p:cNvPr>
          <p:cNvGrpSpPr/>
          <p:nvPr/>
        </p:nvGrpSpPr>
        <p:grpSpPr>
          <a:xfrm>
            <a:off x="960559" y="3639543"/>
            <a:ext cx="580697" cy="371625"/>
            <a:chOff x="1280744" y="4852724"/>
            <a:chExt cx="774263" cy="495500"/>
          </a:xfrm>
        </p:grpSpPr>
        <p:sp>
          <p:nvSpPr>
            <p:cNvPr id="510" name="Rechthoek: afgeronde hoeken 509">
              <a:extLst>
                <a:ext uri="{FF2B5EF4-FFF2-40B4-BE49-F238E27FC236}">
                  <a16:creationId xmlns:a16="http://schemas.microsoft.com/office/drawing/2014/main" id="{4D843D67-9DA3-CDE3-F410-6A3266DA8D6B}"/>
                </a:ext>
              </a:extLst>
            </p:cNvPr>
            <p:cNvSpPr/>
            <p:nvPr/>
          </p:nvSpPr>
          <p:spPr>
            <a:xfrm>
              <a:off x="1345647" y="4852724"/>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11" name="Tekstvak 510">
              <a:extLst>
                <a:ext uri="{FF2B5EF4-FFF2-40B4-BE49-F238E27FC236}">
                  <a16:creationId xmlns:a16="http://schemas.microsoft.com/office/drawing/2014/main" id="{FC54E9AD-FBA2-5D28-8A12-9487E1FE44C3}"/>
                </a:ext>
              </a:extLst>
            </p:cNvPr>
            <p:cNvSpPr txBox="1"/>
            <p:nvPr/>
          </p:nvSpPr>
          <p:spPr>
            <a:xfrm>
              <a:off x="1363277" y="4895861"/>
              <a:ext cx="650179" cy="276999"/>
            </a:xfrm>
            <a:prstGeom prst="rect">
              <a:avLst/>
            </a:prstGeom>
            <a:noFill/>
          </p:spPr>
          <p:txBody>
            <a:bodyPr wrap="none" rtlCol="0">
              <a:spAutoFit/>
            </a:bodyPr>
            <a:lstStyle/>
            <a:p>
              <a:r>
                <a:rPr lang="nl-NL" sz="750" dirty="0">
                  <a:solidFill>
                    <a:prstClr val="black"/>
                  </a:solidFill>
                  <a:latin typeface="Aptos" panose="02110004020202020204"/>
                </a:rPr>
                <a:t>C.2.2.1</a:t>
              </a:r>
            </a:p>
          </p:txBody>
        </p:sp>
        <p:sp>
          <p:nvSpPr>
            <p:cNvPr id="64" name="Tekstvak 63">
              <a:extLst>
                <a:ext uri="{FF2B5EF4-FFF2-40B4-BE49-F238E27FC236}">
                  <a16:creationId xmlns:a16="http://schemas.microsoft.com/office/drawing/2014/main" id="{BA23770D-B2B5-5CAE-1BD7-A2135A95FB00}"/>
                </a:ext>
              </a:extLst>
            </p:cNvPr>
            <p:cNvSpPr txBox="1"/>
            <p:nvPr/>
          </p:nvSpPr>
          <p:spPr>
            <a:xfrm>
              <a:off x="1280744" y="5040448"/>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classificeren</a:t>
              </a:r>
              <a:endParaRPr lang="nl-NL" sz="450" dirty="0">
                <a:solidFill>
                  <a:prstClr val="black"/>
                </a:solidFill>
                <a:latin typeface="Aptos" panose="02110004020202020204"/>
              </a:endParaRPr>
            </a:p>
          </p:txBody>
        </p:sp>
      </p:grpSp>
      <p:grpSp>
        <p:nvGrpSpPr>
          <p:cNvPr id="65" name="Groep 64">
            <a:extLst>
              <a:ext uri="{FF2B5EF4-FFF2-40B4-BE49-F238E27FC236}">
                <a16:creationId xmlns:a16="http://schemas.microsoft.com/office/drawing/2014/main" id="{F97D6F1F-88D1-E8AF-4EFD-F4057078A7DF}"/>
              </a:ext>
            </a:extLst>
          </p:cNvPr>
          <p:cNvGrpSpPr/>
          <p:nvPr/>
        </p:nvGrpSpPr>
        <p:grpSpPr>
          <a:xfrm>
            <a:off x="1265112" y="3108104"/>
            <a:ext cx="580697" cy="411802"/>
            <a:chOff x="1686815" y="4144136"/>
            <a:chExt cx="774263" cy="549069"/>
          </a:xfrm>
        </p:grpSpPr>
        <p:sp>
          <p:nvSpPr>
            <p:cNvPr id="66" name="Rechthoek: afgeronde hoeken 65">
              <a:extLst>
                <a:ext uri="{FF2B5EF4-FFF2-40B4-BE49-F238E27FC236}">
                  <a16:creationId xmlns:a16="http://schemas.microsoft.com/office/drawing/2014/main" id="{A7FAEE97-3097-960C-7749-B6302ED67268}"/>
                </a:ext>
              </a:extLst>
            </p:cNvPr>
            <p:cNvSpPr/>
            <p:nvPr/>
          </p:nvSpPr>
          <p:spPr>
            <a:xfrm>
              <a:off x="1734949" y="4144136"/>
              <a:ext cx="696823" cy="479040"/>
            </a:xfrm>
            <a:prstGeom prst="roundRect">
              <a:avLst/>
            </a:prstGeom>
            <a:solidFill>
              <a:srgbClr val="EDEBF9"/>
            </a:solidFill>
            <a:ln w="3175" cap="flat" cmpd="sng" algn="ctr">
              <a:solidFill>
                <a:srgbClr val="821E7D">
                  <a:lumMod val="50000"/>
                </a:srgbClr>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7" name="Tekstvak 66">
              <a:extLst>
                <a:ext uri="{FF2B5EF4-FFF2-40B4-BE49-F238E27FC236}">
                  <a16:creationId xmlns:a16="http://schemas.microsoft.com/office/drawing/2014/main" id="{49604BA6-899C-DC6C-00D1-ECC445B2E564}"/>
                </a:ext>
              </a:extLst>
            </p:cNvPr>
            <p:cNvSpPr txBox="1"/>
            <p:nvPr/>
          </p:nvSpPr>
          <p:spPr>
            <a:xfrm>
              <a:off x="1769450" y="4144136"/>
              <a:ext cx="650179" cy="276999"/>
            </a:xfrm>
            <a:prstGeom prst="rect">
              <a:avLst/>
            </a:prstGeom>
            <a:noFill/>
          </p:spPr>
          <p:txBody>
            <a:bodyPr wrap="none" rtlCol="0">
              <a:spAutoFit/>
            </a:bodyPr>
            <a:lstStyle/>
            <a:p>
              <a:r>
                <a:rPr lang="nl-NL" sz="750" dirty="0">
                  <a:solidFill>
                    <a:prstClr val="black"/>
                  </a:solidFill>
                  <a:latin typeface="Aptos" panose="02110004020202020204"/>
                </a:rPr>
                <a:t>C.4.2.3</a:t>
              </a:r>
            </a:p>
          </p:txBody>
        </p:sp>
        <p:sp>
          <p:nvSpPr>
            <p:cNvPr id="68" name="Tekstvak 67">
              <a:extLst>
                <a:ext uri="{FF2B5EF4-FFF2-40B4-BE49-F238E27FC236}">
                  <a16:creationId xmlns:a16="http://schemas.microsoft.com/office/drawing/2014/main" id="{50844D95-1269-665D-31FE-1C804255D461}"/>
                </a:ext>
              </a:extLst>
            </p:cNvPr>
            <p:cNvSpPr txBox="1"/>
            <p:nvPr/>
          </p:nvSpPr>
          <p:spPr>
            <a:xfrm>
              <a:off x="1686815" y="429309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Metingen beschikbaar maken</a:t>
              </a:r>
              <a:endParaRPr lang="nl-NL" sz="450" dirty="0">
                <a:solidFill>
                  <a:prstClr val="black"/>
                </a:solidFill>
                <a:latin typeface="Aptos" panose="02110004020202020204"/>
              </a:endParaRPr>
            </a:p>
          </p:txBody>
        </p:sp>
      </p:grpSp>
      <p:grpSp>
        <p:nvGrpSpPr>
          <p:cNvPr id="71" name="Groep 70">
            <a:extLst>
              <a:ext uri="{FF2B5EF4-FFF2-40B4-BE49-F238E27FC236}">
                <a16:creationId xmlns:a16="http://schemas.microsoft.com/office/drawing/2014/main" id="{8F0C324B-E8EE-95F5-DE0D-C8629EE1CFEF}"/>
              </a:ext>
            </a:extLst>
          </p:cNvPr>
          <p:cNvGrpSpPr/>
          <p:nvPr/>
        </p:nvGrpSpPr>
        <p:grpSpPr>
          <a:xfrm>
            <a:off x="2290998" y="2784763"/>
            <a:ext cx="631047" cy="403250"/>
            <a:chOff x="3054664" y="3713014"/>
            <a:chExt cx="841396" cy="537666"/>
          </a:xfrm>
        </p:grpSpPr>
        <p:sp>
          <p:nvSpPr>
            <p:cNvPr id="72" name="Rechthoek: afgeronde hoeken 71">
              <a:extLst>
                <a:ext uri="{FF2B5EF4-FFF2-40B4-BE49-F238E27FC236}">
                  <a16:creationId xmlns:a16="http://schemas.microsoft.com/office/drawing/2014/main" id="{E19333C8-5B34-20E5-4687-82409C2ED722}"/>
                </a:ext>
              </a:extLst>
            </p:cNvPr>
            <p:cNvSpPr/>
            <p:nvPr/>
          </p:nvSpPr>
          <p:spPr>
            <a:xfrm>
              <a:off x="3133702" y="372630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73" name="Tekstvak 72">
              <a:extLst>
                <a:ext uri="{FF2B5EF4-FFF2-40B4-BE49-F238E27FC236}">
                  <a16:creationId xmlns:a16="http://schemas.microsoft.com/office/drawing/2014/main" id="{74EFF82D-D939-755B-5D80-9A0BDEC18DB7}"/>
                </a:ext>
              </a:extLst>
            </p:cNvPr>
            <p:cNvSpPr txBox="1"/>
            <p:nvPr/>
          </p:nvSpPr>
          <p:spPr>
            <a:xfrm>
              <a:off x="3185773" y="3713014"/>
              <a:ext cx="650179" cy="276998"/>
            </a:xfrm>
            <a:prstGeom prst="rect">
              <a:avLst/>
            </a:prstGeom>
            <a:noFill/>
          </p:spPr>
          <p:txBody>
            <a:bodyPr wrap="none" rtlCol="0">
              <a:spAutoFit/>
            </a:bodyPr>
            <a:lstStyle/>
            <a:p>
              <a:r>
                <a:rPr lang="nl-NL" sz="750" dirty="0">
                  <a:solidFill>
                    <a:prstClr val="black"/>
                  </a:solidFill>
                  <a:latin typeface="Aptos" panose="02110004020202020204"/>
                </a:rPr>
                <a:t>C.6.3.3</a:t>
              </a:r>
            </a:p>
          </p:txBody>
        </p:sp>
        <p:sp>
          <p:nvSpPr>
            <p:cNvPr id="75" name="Tekstvak 74">
              <a:extLst>
                <a:ext uri="{FF2B5EF4-FFF2-40B4-BE49-F238E27FC236}">
                  <a16:creationId xmlns:a16="http://schemas.microsoft.com/office/drawing/2014/main" id="{02F12FC6-4900-23C0-596A-24FF401D80AF}"/>
                </a:ext>
              </a:extLst>
            </p:cNvPr>
            <p:cNvSpPr txBox="1"/>
            <p:nvPr/>
          </p:nvSpPr>
          <p:spPr>
            <a:xfrm>
              <a:off x="3054664" y="3850571"/>
              <a:ext cx="841396"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Energie-uitwisseling beheren</a:t>
              </a:r>
              <a:endParaRPr lang="nl-NL" sz="450" dirty="0">
                <a:solidFill>
                  <a:prstClr val="black"/>
                </a:solidFill>
                <a:latin typeface="Aptos" panose="02110004020202020204"/>
              </a:endParaRPr>
            </a:p>
          </p:txBody>
        </p:sp>
      </p:grpSp>
      <p:grpSp>
        <p:nvGrpSpPr>
          <p:cNvPr id="76" name="Groep 75">
            <a:extLst>
              <a:ext uri="{FF2B5EF4-FFF2-40B4-BE49-F238E27FC236}">
                <a16:creationId xmlns:a16="http://schemas.microsoft.com/office/drawing/2014/main" id="{585E3B5B-760D-885D-640B-C271B12EB3E4}"/>
              </a:ext>
            </a:extLst>
          </p:cNvPr>
          <p:cNvGrpSpPr/>
          <p:nvPr/>
        </p:nvGrpSpPr>
        <p:grpSpPr>
          <a:xfrm>
            <a:off x="2726412" y="2522415"/>
            <a:ext cx="631047" cy="462499"/>
            <a:chOff x="3635216" y="3363221"/>
            <a:chExt cx="841396" cy="616666"/>
          </a:xfrm>
        </p:grpSpPr>
        <p:sp>
          <p:nvSpPr>
            <p:cNvPr id="77" name="Rechthoek: afgeronde hoeken 76">
              <a:extLst>
                <a:ext uri="{FF2B5EF4-FFF2-40B4-BE49-F238E27FC236}">
                  <a16:creationId xmlns:a16="http://schemas.microsoft.com/office/drawing/2014/main" id="{3C7EEF52-A236-9B96-C627-E8C956BA3BFA}"/>
                </a:ext>
              </a:extLst>
            </p:cNvPr>
            <p:cNvSpPr/>
            <p:nvPr/>
          </p:nvSpPr>
          <p:spPr>
            <a:xfrm>
              <a:off x="3683597" y="3380453"/>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78" name="Tekstvak 77">
              <a:extLst>
                <a:ext uri="{FF2B5EF4-FFF2-40B4-BE49-F238E27FC236}">
                  <a16:creationId xmlns:a16="http://schemas.microsoft.com/office/drawing/2014/main" id="{0AA64460-D08D-DBF5-16B8-94DC278B1EC4}"/>
                </a:ext>
              </a:extLst>
            </p:cNvPr>
            <p:cNvSpPr txBox="1"/>
            <p:nvPr/>
          </p:nvSpPr>
          <p:spPr>
            <a:xfrm>
              <a:off x="3635216" y="3487444"/>
              <a:ext cx="841396" cy="492443"/>
            </a:xfrm>
            <a:prstGeom prst="rect">
              <a:avLst/>
            </a:prstGeom>
            <a:noFill/>
          </p:spPr>
          <p:txBody>
            <a:bodyPr wrap="square">
              <a:spAutoFit/>
            </a:bodyPr>
            <a:lstStyle/>
            <a:p>
              <a:pPr algn="ctr"/>
              <a:r>
                <a:rPr lang="nl-NL" sz="450" dirty="0" err="1">
                  <a:solidFill>
                    <a:srgbClr val="333333"/>
                  </a:solidFill>
                  <a:latin typeface="Open Sans" panose="020B0606030504020204" pitchFamily="34" charset="0"/>
                </a:rPr>
                <a:t>Klantovereen</a:t>
              </a:r>
              <a:r>
                <a:rPr lang="nl-NL" sz="450" dirty="0">
                  <a:solidFill>
                    <a:srgbClr val="333333"/>
                  </a:solidFill>
                  <a:latin typeface="Open Sans" panose="020B0606030504020204" pitchFamily="34" charset="0"/>
                </a:rPr>
                <a:t>-komsten afsluiten en beheren</a:t>
              </a:r>
              <a:endParaRPr lang="nl-NL" sz="450" dirty="0">
                <a:solidFill>
                  <a:prstClr val="black"/>
                </a:solidFill>
                <a:latin typeface="Aptos" panose="02110004020202020204"/>
              </a:endParaRPr>
            </a:p>
          </p:txBody>
        </p:sp>
        <p:sp>
          <p:nvSpPr>
            <p:cNvPr id="79" name="Tekstvak 78">
              <a:extLst>
                <a:ext uri="{FF2B5EF4-FFF2-40B4-BE49-F238E27FC236}">
                  <a16:creationId xmlns:a16="http://schemas.microsoft.com/office/drawing/2014/main" id="{8CA84EA0-61A4-CFAF-BE57-03EF2C1684EE}"/>
                </a:ext>
              </a:extLst>
            </p:cNvPr>
            <p:cNvSpPr txBox="1"/>
            <p:nvPr/>
          </p:nvSpPr>
          <p:spPr>
            <a:xfrm>
              <a:off x="3735123" y="3363221"/>
              <a:ext cx="650179" cy="276999"/>
            </a:xfrm>
            <a:prstGeom prst="rect">
              <a:avLst/>
            </a:prstGeom>
            <a:noFill/>
          </p:spPr>
          <p:txBody>
            <a:bodyPr wrap="none" rtlCol="0">
              <a:spAutoFit/>
            </a:bodyPr>
            <a:lstStyle/>
            <a:p>
              <a:r>
                <a:rPr lang="nl-NL" sz="750" dirty="0">
                  <a:solidFill>
                    <a:prstClr val="black"/>
                  </a:solidFill>
                  <a:latin typeface="Aptos" panose="02110004020202020204"/>
                </a:rPr>
                <a:t>C.1.2.2</a:t>
              </a:r>
            </a:p>
          </p:txBody>
        </p:sp>
      </p:grpSp>
      <p:grpSp>
        <p:nvGrpSpPr>
          <p:cNvPr id="80" name="Groep 79">
            <a:extLst>
              <a:ext uri="{FF2B5EF4-FFF2-40B4-BE49-F238E27FC236}">
                <a16:creationId xmlns:a16="http://schemas.microsoft.com/office/drawing/2014/main" id="{AD49BB3D-93F6-AD43-66C8-9C4C8B298DE3}"/>
              </a:ext>
            </a:extLst>
          </p:cNvPr>
          <p:cNvGrpSpPr/>
          <p:nvPr/>
        </p:nvGrpSpPr>
        <p:grpSpPr>
          <a:xfrm>
            <a:off x="1768466" y="2399308"/>
            <a:ext cx="631047" cy="378326"/>
            <a:chOff x="2357955" y="3199080"/>
            <a:chExt cx="841396" cy="504435"/>
          </a:xfrm>
        </p:grpSpPr>
        <p:sp>
          <p:nvSpPr>
            <p:cNvPr id="81" name="Rechthoek: afgeronde hoeken 80">
              <a:extLst>
                <a:ext uri="{FF2B5EF4-FFF2-40B4-BE49-F238E27FC236}">
                  <a16:creationId xmlns:a16="http://schemas.microsoft.com/office/drawing/2014/main" id="{C1F56CA1-1704-35F9-BC3B-8AD6FC04AFFD}"/>
                </a:ext>
              </a:extLst>
            </p:cNvPr>
            <p:cNvSpPr/>
            <p:nvPr/>
          </p:nvSpPr>
          <p:spPr>
            <a:xfrm>
              <a:off x="2410701" y="3199080"/>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82" name="Tekstvak 81">
              <a:extLst>
                <a:ext uri="{FF2B5EF4-FFF2-40B4-BE49-F238E27FC236}">
                  <a16:creationId xmlns:a16="http://schemas.microsoft.com/office/drawing/2014/main" id="{FAFB087F-3698-5565-BA9F-78726A71D539}"/>
                </a:ext>
              </a:extLst>
            </p:cNvPr>
            <p:cNvSpPr txBox="1"/>
            <p:nvPr/>
          </p:nvSpPr>
          <p:spPr>
            <a:xfrm>
              <a:off x="2440602" y="3237952"/>
              <a:ext cx="650179" cy="276999"/>
            </a:xfrm>
            <a:prstGeom prst="rect">
              <a:avLst/>
            </a:prstGeom>
            <a:noFill/>
          </p:spPr>
          <p:txBody>
            <a:bodyPr wrap="none" rtlCol="0">
              <a:spAutoFit/>
            </a:bodyPr>
            <a:lstStyle/>
            <a:p>
              <a:r>
                <a:rPr lang="nl-NL" sz="750" dirty="0">
                  <a:solidFill>
                    <a:prstClr val="black"/>
                  </a:solidFill>
                  <a:latin typeface="Aptos" panose="02110004020202020204"/>
                </a:rPr>
                <a:t>C.6.3.4</a:t>
              </a:r>
            </a:p>
          </p:txBody>
        </p:sp>
        <p:sp>
          <p:nvSpPr>
            <p:cNvPr id="83" name="Tekstvak 82">
              <a:extLst>
                <a:ext uri="{FF2B5EF4-FFF2-40B4-BE49-F238E27FC236}">
                  <a16:creationId xmlns:a16="http://schemas.microsoft.com/office/drawing/2014/main" id="{A81B6783-8042-E006-029A-1EBD404A3471}"/>
                </a:ext>
              </a:extLst>
            </p:cNvPr>
            <p:cNvSpPr txBox="1"/>
            <p:nvPr/>
          </p:nvSpPr>
          <p:spPr>
            <a:xfrm>
              <a:off x="2357955" y="3395739"/>
              <a:ext cx="841396" cy="307776"/>
            </a:xfrm>
            <a:prstGeom prst="rect">
              <a:avLst/>
            </a:prstGeom>
            <a:noFill/>
          </p:spPr>
          <p:txBody>
            <a:bodyPr wrap="square">
              <a:spAutoFit/>
            </a:bodyPr>
            <a:lstStyle/>
            <a:p>
              <a:r>
                <a:rPr lang="nl-NL" sz="450" dirty="0">
                  <a:solidFill>
                    <a:srgbClr val="333333"/>
                  </a:solidFill>
                  <a:latin typeface="Open Sans" panose="020B0606030504020204" pitchFamily="34" charset="0"/>
                </a:rPr>
                <a:t>Marktverrekening faciliteren</a:t>
              </a:r>
              <a:endParaRPr lang="nl-NL" sz="450" dirty="0">
                <a:solidFill>
                  <a:prstClr val="black"/>
                </a:solidFill>
                <a:latin typeface="Aptos" panose="02110004020202020204"/>
              </a:endParaRPr>
            </a:p>
          </p:txBody>
        </p:sp>
      </p:grpSp>
      <p:grpSp>
        <p:nvGrpSpPr>
          <p:cNvPr id="84" name="Groep 83">
            <a:extLst>
              <a:ext uri="{FF2B5EF4-FFF2-40B4-BE49-F238E27FC236}">
                <a16:creationId xmlns:a16="http://schemas.microsoft.com/office/drawing/2014/main" id="{4DA25135-BA1D-9C64-F5FA-F8858514F6FD}"/>
              </a:ext>
            </a:extLst>
          </p:cNvPr>
          <p:cNvGrpSpPr/>
          <p:nvPr/>
        </p:nvGrpSpPr>
        <p:grpSpPr>
          <a:xfrm>
            <a:off x="4447861" y="775733"/>
            <a:ext cx="612347" cy="436308"/>
            <a:chOff x="5930481" y="1034310"/>
            <a:chExt cx="816463" cy="581744"/>
          </a:xfrm>
        </p:grpSpPr>
        <p:sp>
          <p:nvSpPr>
            <p:cNvPr id="85" name="Rechthoek: afgeronde hoeken 84">
              <a:extLst>
                <a:ext uri="{FF2B5EF4-FFF2-40B4-BE49-F238E27FC236}">
                  <a16:creationId xmlns:a16="http://schemas.microsoft.com/office/drawing/2014/main" id="{E0B292C5-ED3B-65D3-29B6-CCAC624B8AC6}"/>
                </a:ext>
              </a:extLst>
            </p:cNvPr>
            <p:cNvSpPr/>
            <p:nvPr/>
          </p:nvSpPr>
          <p:spPr>
            <a:xfrm>
              <a:off x="5930481" y="104672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86" name="Tekstvak 85">
              <a:extLst>
                <a:ext uri="{FF2B5EF4-FFF2-40B4-BE49-F238E27FC236}">
                  <a16:creationId xmlns:a16="http://schemas.microsoft.com/office/drawing/2014/main" id="{C6365043-E4F3-D0A4-10DF-E109E0BF3009}"/>
                </a:ext>
              </a:extLst>
            </p:cNvPr>
            <p:cNvSpPr txBox="1"/>
            <p:nvPr/>
          </p:nvSpPr>
          <p:spPr>
            <a:xfrm>
              <a:off x="6004922" y="1034310"/>
              <a:ext cx="650179" cy="276999"/>
            </a:xfrm>
            <a:prstGeom prst="rect">
              <a:avLst/>
            </a:prstGeom>
            <a:noFill/>
          </p:spPr>
          <p:txBody>
            <a:bodyPr wrap="none" rtlCol="0">
              <a:spAutoFit/>
            </a:bodyPr>
            <a:lstStyle/>
            <a:p>
              <a:r>
                <a:rPr lang="nl-NL" sz="750" dirty="0">
                  <a:solidFill>
                    <a:prstClr val="black"/>
                  </a:solidFill>
                  <a:latin typeface="Aptos" panose="02110004020202020204"/>
                </a:rPr>
                <a:t>C.1.3.2</a:t>
              </a:r>
            </a:p>
          </p:txBody>
        </p:sp>
        <p:sp>
          <p:nvSpPr>
            <p:cNvPr id="87" name="Tekstvak 86">
              <a:extLst>
                <a:ext uri="{FF2B5EF4-FFF2-40B4-BE49-F238E27FC236}">
                  <a16:creationId xmlns:a16="http://schemas.microsoft.com/office/drawing/2014/main" id="{4CC75932-B952-BCC6-7B84-6DF5A1112763}"/>
                </a:ext>
              </a:extLst>
            </p:cNvPr>
            <p:cNvSpPr txBox="1"/>
            <p:nvPr/>
          </p:nvSpPr>
          <p:spPr>
            <a:xfrm>
              <a:off x="5972681" y="1215945"/>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Factuur maken en versturen</a:t>
              </a:r>
              <a:endParaRPr lang="nl-NL" sz="450" dirty="0">
                <a:solidFill>
                  <a:prstClr val="black"/>
                </a:solidFill>
                <a:latin typeface="Aptos" panose="02110004020202020204"/>
              </a:endParaRPr>
            </a:p>
          </p:txBody>
        </p:sp>
      </p:grpSp>
      <p:grpSp>
        <p:nvGrpSpPr>
          <p:cNvPr id="88" name="Groep 87">
            <a:extLst>
              <a:ext uri="{FF2B5EF4-FFF2-40B4-BE49-F238E27FC236}">
                <a16:creationId xmlns:a16="http://schemas.microsoft.com/office/drawing/2014/main" id="{CF45B95B-025C-0D2E-4B7C-7BCD141D73ED}"/>
              </a:ext>
            </a:extLst>
          </p:cNvPr>
          <p:cNvGrpSpPr/>
          <p:nvPr/>
        </p:nvGrpSpPr>
        <p:grpSpPr>
          <a:xfrm>
            <a:off x="3003635" y="813011"/>
            <a:ext cx="647144" cy="393734"/>
            <a:chOff x="4004846" y="1084014"/>
            <a:chExt cx="862859" cy="524979"/>
          </a:xfrm>
        </p:grpSpPr>
        <p:sp>
          <p:nvSpPr>
            <p:cNvPr id="89" name="Rechthoek: afgeronde hoeken 88">
              <a:extLst>
                <a:ext uri="{FF2B5EF4-FFF2-40B4-BE49-F238E27FC236}">
                  <a16:creationId xmlns:a16="http://schemas.microsoft.com/office/drawing/2014/main" id="{FA0297E8-741F-B95A-68B0-4BB9FB8503B4}"/>
                </a:ext>
              </a:extLst>
            </p:cNvPr>
            <p:cNvSpPr/>
            <p:nvPr/>
          </p:nvSpPr>
          <p:spPr>
            <a:xfrm>
              <a:off x="4062762" y="10840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90" name="Tekstvak 89">
              <a:extLst>
                <a:ext uri="{FF2B5EF4-FFF2-40B4-BE49-F238E27FC236}">
                  <a16:creationId xmlns:a16="http://schemas.microsoft.com/office/drawing/2014/main" id="{E509C641-EFA6-6FEA-D9BE-87926BFBCC8A}"/>
                </a:ext>
              </a:extLst>
            </p:cNvPr>
            <p:cNvSpPr txBox="1"/>
            <p:nvPr/>
          </p:nvSpPr>
          <p:spPr>
            <a:xfrm>
              <a:off x="4134442" y="1096089"/>
              <a:ext cx="650179" cy="276999"/>
            </a:xfrm>
            <a:prstGeom prst="rect">
              <a:avLst/>
            </a:prstGeom>
            <a:noFill/>
          </p:spPr>
          <p:txBody>
            <a:bodyPr wrap="none" rtlCol="0">
              <a:spAutoFit/>
            </a:bodyPr>
            <a:lstStyle/>
            <a:p>
              <a:r>
                <a:rPr lang="nl-NL" sz="750" dirty="0">
                  <a:solidFill>
                    <a:prstClr val="black"/>
                  </a:solidFill>
                  <a:latin typeface="Aptos" panose="02110004020202020204"/>
                </a:rPr>
                <a:t>C.1.3.3</a:t>
              </a:r>
            </a:p>
          </p:txBody>
        </p:sp>
        <p:sp>
          <p:nvSpPr>
            <p:cNvPr id="91" name="Tekstvak 90">
              <a:extLst>
                <a:ext uri="{FF2B5EF4-FFF2-40B4-BE49-F238E27FC236}">
                  <a16:creationId xmlns:a16="http://schemas.microsoft.com/office/drawing/2014/main" id="{081D45DF-C6B7-6D35-E3CC-621DABC501C4}"/>
                </a:ext>
              </a:extLst>
            </p:cNvPr>
            <p:cNvSpPr txBox="1"/>
            <p:nvPr/>
          </p:nvSpPr>
          <p:spPr>
            <a:xfrm>
              <a:off x="4004846" y="1208883"/>
              <a:ext cx="862859"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Openstaande vorderingen innen</a:t>
              </a:r>
              <a:endParaRPr lang="nl-NL" sz="450" dirty="0">
                <a:solidFill>
                  <a:prstClr val="black"/>
                </a:solidFill>
                <a:latin typeface="Aptos" panose="02110004020202020204"/>
              </a:endParaRPr>
            </a:p>
          </p:txBody>
        </p:sp>
      </p:grpSp>
      <p:grpSp>
        <p:nvGrpSpPr>
          <p:cNvPr id="92" name="Groep 91">
            <a:extLst>
              <a:ext uri="{FF2B5EF4-FFF2-40B4-BE49-F238E27FC236}">
                <a16:creationId xmlns:a16="http://schemas.microsoft.com/office/drawing/2014/main" id="{7B0445BC-994B-FA5A-4B82-FFEC399F975D}"/>
              </a:ext>
            </a:extLst>
          </p:cNvPr>
          <p:cNvGrpSpPr/>
          <p:nvPr/>
        </p:nvGrpSpPr>
        <p:grpSpPr>
          <a:xfrm>
            <a:off x="2572389" y="1453496"/>
            <a:ext cx="580697" cy="382677"/>
            <a:chOff x="3429851" y="1937991"/>
            <a:chExt cx="774263" cy="510235"/>
          </a:xfrm>
        </p:grpSpPr>
        <p:sp>
          <p:nvSpPr>
            <p:cNvPr id="93" name="Rechthoek: afgeronde hoeken 92">
              <a:extLst>
                <a:ext uri="{FF2B5EF4-FFF2-40B4-BE49-F238E27FC236}">
                  <a16:creationId xmlns:a16="http://schemas.microsoft.com/office/drawing/2014/main" id="{6DF2BFCB-9517-98E8-A496-01874F9B4B38}"/>
                </a:ext>
              </a:extLst>
            </p:cNvPr>
            <p:cNvSpPr/>
            <p:nvPr/>
          </p:nvSpPr>
          <p:spPr>
            <a:xfrm>
              <a:off x="3465342" y="1940181"/>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94" name="Tekstvak 93">
              <a:extLst>
                <a:ext uri="{FF2B5EF4-FFF2-40B4-BE49-F238E27FC236}">
                  <a16:creationId xmlns:a16="http://schemas.microsoft.com/office/drawing/2014/main" id="{D4E5FF31-4D90-2C73-7E91-727CA264DD16}"/>
                </a:ext>
              </a:extLst>
            </p:cNvPr>
            <p:cNvSpPr txBox="1"/>
            <p:nvPr/>
          </p:nvSpPr>
          <p:spPr>
            <a:xfrm>
              <a:off x="3524303" y="1937991"/>
              <a:ext cx="650179" cy="276998"/>
            </a:xfrm>
            <a:prstGeom prst="rect">
              <a:avLst/>
            </a:prstGeom>
            <a:noFill/>
          </p:spPr>
          <p:txBody>
            <a:bodyPr wrap="none" rtlCol="0">
              <a:spAutoFit/>
            </a:bodyPr>
            <a:lstStyle/>
            <a:p>
              <a:r>
                <a:rPr lang="nl-NL" sz="750" dirty="0">
                  <a:solidFill>
                    <a:prstClr val="black"/>
                  </a:solidFill>
                  <a:latin typeface="Aptos" panose="02110004020202020204"/>
                </a:rPr>
                <a:t>C.1.4.6</a:t>
              </a:r>
            </a:p>
          </p:txBody>
        </p:sp>
        <p:sp>
          <p:nvSpPr>
            <p:cNvPr id="95" name="Tekstvak 94">
              <a:extLst>
                <a:ext uri="{FF2B5EF4-FFF2-40B4-BE49-F238E27FC236}">
                  <a16:creationId xmlns:a16="http://schemas.microsoft.com/office/drawing/2014/main" id="{9598663C-6074-F39E-DEA5-90B81FD97424}"/>
                </a:ext>
              </a:extLst>
            </p:cNvPr>
            <p:cNvSpPr txBox="1"/>
            <p:nvPr/>
          </p:nvSpPr>
          <p:spPr>
            <a:xfrm>
              <a:off x="3429851" y="2140450"/>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Netverlies compenseren</a:t>
              </a:r>
              <a:endParaRPr lang="nl-NL" sz="450" dirty="0">
                <a:solidFill>
                  <a:prstClr val="black"/>
                </a:solidFill>
                <a:latin typeface="Aptos" panose="02110004020202020204"/>
              </a:endParaRPr>
            </a:p>
          </p:txBody>
        </p:sp>
      </p:grpSp>
      <p:grpSp>
        <p:nvGrpSpPr>
          <p:cNvPr id="96" name="Groep 95">
            <a:extLst>
              <a:ext uri="{FF2B5EF4-FFF2-40B4-BE49-F238E27FC236}">
                <a16:creationId xmlns:a16="http://schemas.microsoft.com/office/drawing/2014/main" id="{21B03959-8B6B-C5C6-F2BF-B00D3366BA16}"/>
              </a:ext>
            </a:extLst>
          </p:cNvPr>
          <p:cNvGrpSpPr/>
          <p:nvPr/>
        </p:nvGrpSpPr>
        <p:grpSpPr>
          <a:xfrm>
            <a:off x="1924444" y="1835143"/>
            <a:ext cx="580697" cy="421882"/>
            <a:chOff x="2565924" y="2446856"/>
            <a:chExt cx="774263" cy="562509"/>
          </a:xfrm>
        </p:grpSpPr>
        <p:sp>
          <p:nvSpPr>
            <p:cNvPr id="97" name="Rechthoek: afgeronde hoeken 96">
              <a:extLst>
                <a:ext uri="{FF2B5EF4-FFF2-40B4-BE49-F238E27FC236}">
                  <a16:creationId xmlns:a16="http://schemas.microsoft.com/office/drawing/2014/main" id="{6D86CA98-F5D2-3FE0-682D-F75284E0DCEE}"/>
                </a:ext>
              </a:extLst>
            </p:cNvPr>
            <p:cNvSpPr/>
            <p:nvPr/>
          </p:nvSpPr>
          <p:spPr>
            <a:xfrm>
              <a:off x="2588304" y="244685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98" name="Tekstvak 97">
              <a:extLst>
                <a:ext uri="{FF2B5EF4-FFF2-40B4-BE49-F238E27FC236}">
                  <a16:creationId xmlns:a16="http://schemas.microsoft.com/office/drawing/2014/main" id="{75EAA7F4-DEBC-3FA0-DA7E-42FAF6379170}"/>
                </a:ext>
              </a:extLst>
            </p:cNvPr>
            <p:cNvSpPr txBox="1"/>
            <p:nvPr/>
          </p:nvSpPr>
          <p:spPr>
            <a:xfrm>
              <a:off x="2655740" y="2446856"/>
              <a:ext cx="650179" cy="276999"/>
            </a:xfrm>
            <a:prstGeom prst="rect">
              <a:avLst/>
            </a:prstGeom>
            <a:noFill/>
          </p:spPr>
          <p:txBody>
            <a:bodyPr wrap="none" rtlCol="0">
              <a:spAutoFit/>
            </a:bodyPr>
            <a:lstStyle/>
            <a:p>
              <a:r>
                <a:rPr lang="nl-NL" sz="750" dirty="0">
                  <a:solidFill>
                    <a:prstClr val="black"/>
                  </a:solidFill>
                  <a:latin typeface="Aptos" panose="02110004020202020204"/>
                </a:rPr>
                <a:t>C.1.2.1</a:t>
              </a:r>
            </a:p>
          </p:txBody>
        </p:sp>
        <p:sp>
          <p:nvSpPr>
            <p:cNvPr id="99" name="Tekstvak 98">
              <a:extLst>
                <a:ext uri="{FF2B5EF4-FFF2-40B4-BE49-F238E27FC236}">
                  <a16:creationId xmlns:a16="http://schemas.microsoft.com/office/drawing/2014/main" id="{CE050976-C60B-C2A2-930A-61F579F90A6B}"/>
                </a:ext>
              </a:extLst>
            </p:cNvPr>
            <p:cNvSpPr txBox="1"/>
            <p:nvPr/>
          </p:nvSpPr>
          <p:spPr>
            <a:xfrm>
              <a:off x="2565924" y="260925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Producten aan klanten offreren</a:t>
              </a:r>
              <a:endParaRPr lang="nl-NL" sz="450" dirty="0">
                <a:solidFill>
                  <a:prstClr val="black"/>
                </a:solidFill>
                <a:latin typeface="Aptos" panose="02110004020202020204"/>
              </a:endParaRPr>
            </a:p>
          </p:txBody>
        </p:sp>
      </p:grpSp>
      <p:grpSp>
        <p:nvGrpSpPr>
          <p:cNvPr id="100" name="Groep 99">
            <a:extLst>
              <a:ext uri="{FF2B5EF4-FFF2-40B4-BE49-F238E27FC236}">
                <a16:creationId xmlns:a16="http://schemas.microsoft.com/office/drawing/2014/main" id="{2EBB0700-975D-DD4A-8EC5-E4AE1662F107}"/>
              </a:ext>
            </a:extLst>
          </p:cNvPr>
          <p:cNvGrpSpPr/>
          <p:nvPr/>
        </p:nvGrpSpPr>
        <p:grpSpPr>
          <a:xfrm>
            <a:off x="1193811" y="752573"/>
            <a:ext cx="673519" cy="460172"/>
            <a:chOff x="1591747" y="1003429"/>
            <a:chExt cx="898025" cy="613562"/>
          </a:xfrm>
        </p:grpSpPr>
        <p:sp>
          <p:nvSpPr>
            <p:cNvPr id="101" name="Rechthoek: afgeronde hoeken 100">
              <a:extLst>
                <a:ext uri="{FF2B5EF4-FFF2-40B4-BE49-F238E27FC236}">
                  <a16:creationId xmlns:a16="http://schemas.microsoft.com/office/drawing/2014/main" id="{8D8CC517-1865-B665-59D3-4FA961F829A9}"/>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02" name="Tekstvak 101">
              <a:extLst>
                <a:ext uri="{FF2B5EF4-FFF2-40B4-BE49-F238E27FC236}">
                  <a16:creationId xmlns:a16="http://schemas.microsoft.com/office/drawing/2014/main" id="{94C82334-F1C7-9621-E128-900C94727E0E}"/>
                </a:ext>
              </a:extLst>
            </p:cNvPr>
            <p:cNvSpPr txBox="1"/>
            <p:nvPr/>
          </p:nvSpPr>
          <p:spPr>
            <a:xfrm>
              <a:off x="1591747" y="1124548"/>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103" name="Tekstvak 102">
              <a:extLst>
                <a:ext uri="{FF2B5EF4-FFF2-40B4-BE49-F238E27FC236}">
                  <a16:creationId xmlns:a16="http://schemas.microsoft.com/office/drawing/2014/main" id="{35480F24-C82A-80EA-711A-EFE065DA81A7}"/>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grpSp>
        <p:nvGrpSpPr>
          <p:cNvPr id="104" name="Groep 103">
            <a:extLst>
              <a:ext uri="{FF2B5EF4-FFF2-40B4-BE49-F238E27FC236}">
                <a16:creationId xmlns:a16="http://schemas.microsoft.com/office/drawing/2014/main" id="{189228AA-53FD-DFA2-9269-8B7C4CEEFEB7}"/>
              </a:ext>
            </a:extLst>
          </p:cNvPr>
          <p:cNvGrpSpPr/>
          <p:nvPr/>
        </p:nvGrpSpPr>
        <p:grpSpPr>
          <a:xfrm>
            <a:off x="267162" y="2206175"/>
            <a:ext cx="580697" cy="366283"/>
            <a:chOff x="356215" y="2941566"/>
            <a:chExt cx="774263" cy="488377"/>
          </a:xfrm>
        </p:grpSpPr>
        <p:sp>
          <p:nvSpPr>
            <p:cNvPr id="105" name="Rechthoek: afgeronde hoeken 104">
              <a:extLst>
                <a:ext uri="{FF2B5EF4-FFF2-40B4-BE49-F238E27FC236}">
                  <a16:creationId xmlns:a16="http://schemas.microsoft.com/office/drawing/2014/main" id="{0BB5E24C-48F5-0842-4C63-2EA2BC1757CF}"/>
                </a:ext>
              </a:extLst>
            </p:cNvPr>
            <p:cNvSpPr/>
            <p:nvPr/>
          </p:nvSpPr>
          <p:spPr>
            <a:xfrm>
              <a:off x="391325" y="295090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06" name="Tekstvak 105">
              <a:extLst>
                <a:ext uri="{FF2B5EF4-FFF2-40B4-BE49-F238E27FC236}">
                  <a16:creationId xmlns:a16="http://schemas.microsoft.com/office/drawing/2014/main" id="{7377BA9B-1CC9-7990-9970-692F65B9CE9B}"/>
                </a:ext>
              </a:extLst>
            </p:cNvPr>
            <p:cNvSpPr txBox="1"/>
            <p:nvPr/>
          </p:nvSpPr>
          <p:spPr>
            <a:xfrm>
              <a:off x="428076" y="2941566"/>
              <a:ext cx="650179" cy="276998"/>
            </a:xfrm>
            <a:prstGeom prst="rect">
              <a:avLst/>
            </a:prstGeom>
            <a:noFill/>
          </p:spPr>
          <p:txBody>
            <a:bodyPr wrap="none" rtlCol="0">
              <a:spAutoFit/>
            </a:bodyPr>
            <a:lstStyle/>
            <a:p>
              <a:r>
                <a:rPr lang="nl-NL" sz="750" dirty="0">
                  <a:solidFill>
                    <a:prstClr val="black"/>
                  </a:solidFill>
                  <a:latin typeface="Aptos" panose="02110004020202020204"/>
                </a:rPr>
                <a:t>C.6.2.3</a:t>
              </a:r>
            </a:p>
          </p:txBody>
        </p:sp>
        <p:sp>
          <p:nvSpPr>
            <p:cNvPr id="107" name="Tekstvak 106">
              <a:extLst>
                <a:ext uri="{FF2B5EF4-FFF2-40B4-BE49-F238E27FC236}">
                  <a16:creationId xmlns:a16="http://schemas.microsoft.com/office/drawing/2014/main" id="{1A2D6301-B1E2-4A67-F70A-03997AB081E8}"/>
                </a:ext>
              </a:extLst>
            </p:cNvPr>
            <p:cNvSpPr txBox="1"/>
            <p:nvPr/>
          </p:nvSpPr>
          <p:spPr>
            <a:xfrm>
              <a:off x="356215" y="3100625"/>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Congestiegebieden beheren</a:t>
              </a:r>
              <a:endParaRPr lang="nl-NL" sz="450" dirty="0">
                <a:solidFill>
                  <a:prstClr val="black"/>
                </a:solidFill>
                <a:latin typeface="Aptos" panose="02110004020202020204"/>
              </a:endParaRPr>
            </a:p>
          </p:txBody>
        </p:sp>
      </p:grpSp>
      <p:grpSp>
        <p:nvGrpSpPr>
          <p:cNvPr id="108" name="Groep 107">
            <a:extLst>
              <a:ext uri="{FF2B5EF4-FFF2-40B4-BE49-F238E27FC236}">
                <a16:creationId xmlns:a16="http://schemas.microsoft.com/office/drawing/2014/main" id="{AF8BFAEB-490D-6861-264F-2C88FDF5DCEA}"/>
              </a:ext>
            </a:extLst>
          </p:cNvPr>
          <p:cNvGrpSpPr/>
          <p:nvPr/>
        </p:nvGrpSpPr>
        <p:grpSpPr>
          <a:xfrm>
            <a:off x="709606" y="1674568"/>
            <a:ext cx="580697" cy="482768"/>
            <a:chOff x="946140" y="2232759"/>
            <a:chExt cx="774263" cy="643690"/>
          </a:xfrm>
        </p:grpSpPr>
        <p:sp>
          <p:nvSpPr>
            <p:cNvPr id="109" name="Rechthoek: afgeronde hoeken 108">
              <a:extLst>
                <a:ext uri="{FF2B5EF4-FFF2-40B4-BE49-F238E27FC236}">
                  <a16:creationId xmlns:a16="http://schemas.microsoft.com/office/drawing/2014/main" id="{7051A19F-3D3C-A127-01CD-847D5B23DC92}"/>
                </a:ext>
              </a:extLst>
            </p:cNvPr>
            <p:cNvSpPr/>
            <p:nvPr/>
          </p:nvSpPr>
          <p:spPr>
            <a:xfrm>
              <a:off x="967804" y="2234826"/>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10" name="Tekstvak 109">
              <a:extLst>
                <a:ext uri="{FF2B5EF4-FFF2-40B4-BE49-F238E27FC236}">
                  <a16:creationId xmlns:a16="http://schemas.microsoft.com/office/drawing/2014/main" id="{8032E37D-4DDE-1660-ACB4-DC08A5535E3C}"/>
                </a:ext>
              </a:extLst>
            </p:cNvPr>
            <p:cNvSpPr txBox="1"/>
            <p:nvPr/>
          </p:nvSpPr>
          <p:spPr>
            <a:xfrm>
              <a:off x="1047935" y="2232759"/>
              <a:ext cx="650179" cy="276998"/>
            </a:xfrm>
            <a:prstGeom prst="rect">
              <a:avLst/>
            </a:prstGeom>
            <a:noFill/>
          </p:spPr>
          <p:txBody>
            <a:bodyPr wrap="none" rtlCol="0">
              <a:spAutoFit/>
            </a:bodyPr>
            <a:lstStyle/>
            <a:p>
              <a:r>
                <a:rPr lang="nl-NL" sz="750" dirty="0">
                  <a:solidFill>
                    <a:prstClr val="black"/>
                  </a:solidFill>
                  <a:latin typeface="Aptos" panose="02110004020202020204"/>
                </a:rPr>
                <a:t>C.1.1.1</a:t>
              </a:r>
            </a:p>
          </p:txBody>
        </p:sp>
        <p:sp>
          <p:nvSpPr>
            <p:cNvPr id="111" name="Tekstvak 110">
              <a:extLst>
                <a:ext uri="{FF2B5EF4-FFF2-40B4-BE49-F238E27FC236}">
                  <a16:creationId xmlns:a16="http://schemas.microsoft.com/office/drawing/2014/main" id="{5D94882D-0837-DEC2-8B93-DFEDED459CE7}"/>
                </a:ext>
              </a:extLst>
            </p:cNvPr>
            <p:cNvSpPr txBox="1"/>
            <p:nvPr/>
          </p:nvSpPr>
          <p:spPr>
            <a:xfrm>
              <a:off x="946140" y="2384007"/>
              <a:ext cx="774263" cy="492442"/>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Service verlenen aan klanten in kanalen</a:t>
              </a:r>
              <a:endParaRPr lang="nl-NL" sz="450" dirty="0">
                <a:solidFill>
                  <a:prstClr val="black"/>
                </a:solidFill>
                <a:latin typeface="Aptos" panose="02110004020202020204"/>
              </a:endParaRPr>
            </a:p>
          </p:txBody>
        </p:sp>
      </p:grpSp>
      <p:grpSp>
        <p:nvGrpSpPr>
          <p:cNvPr id="112" name="Groep 111">
            <a:extLst>
              <a:ext uri="{FF2B5EF4-FFF2-40B4-BE49-F238E27FC236}">
                <a16:creationId xmlns:a16="http://schemas.microsoft.com/office/drawing/2014/main" id="{DF67D74A-ACB5-0C70-A56B-1E3EF6503DA2}"/>
              </a:ext>
            </a:extLst>
          </p:cNvPr>
          <p:cNvGrpSpPr/>
          <p:nvPr/>
        </p:nvGrpSpPr>
        <p:grpSpPr>
          <a:xfrm>
            <a:off x="3337076" y="2794934"/>
            <a:ext cx="589134" cy="359280"/>
            <a:chOff x="264937" y="4296226"/>
            <a:chExt cx="785512" cy="479040"/>
          </a:xfrm>
        </p:grpSpPr>
        <p:sp>
          <p:nvSpPr>
            <p:cNvPr id="113" name="Rechthoek: afgeronde hoeken 112">
              <a:extLst>
                <a:ext uri="{FF2B5EF4-FFF2-40B4-BE49-F238E27FC236}">
                  <a16:creationId xmlns:a16="http://schemas.microsoft.com/office/drawing/2014/main" id="{02BB1914-6F3F-BEA0-DFE7-0B42EA304F30}"/>
                </a:ext>
              </a:extLst>
            </p:cNvPr>
            <p:cNvSpPr/>
            <p:nvPr/>
          </p:nvSpPr>
          <p:spPr>
            <a:xfrm>
              <a:off x="287850" y="4296226"/>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14" name="Tekstvak 113">
              <a:extLst>
                <a:ext uri="{FF2B5EF4-FFF2-40B4-BE49-F238E27FC236}">
                  <a16:creationId xmlns:a16="http://schemas.microsoft.com/office/drawing/2014/main" id="{C64C883A-66D7-03B5-D16C-05AC1FF5FA57}"/>
                </a:ext>
              </a:extLst>
            </p:cNvPr>
            <p:cNvSpPr txBox="1"/>
            <p:nvPr/>
          </p:nvSpPr>
          <p:spPr>
            <a:xfrm>
              <a:off x="370062" y="4297225"/>
              <a:ext cx="650179" cy="276999"/>
            </a:xfrm>
            <a:prstGeom prst="rect">
              <a:avLst/>
            </a:prstGeom>
            <a:noFill/>
          </p:spPr>
          <p:txBody>
            <a:bodyPr wrap="none" rtlCol="0">
              <a:spAutoFit/>
            </a:bodyPr>
            <a:lstStyle/>
            <a:p>
              <a:r>
                <a:rPr lang="nl-NL" sz="750" dirty="0">
                  <a:solidFill>
                    <a:prstClr val="black"/>
                  </a:solidFill>
                  <a:latin typeface="Aptos" panose="02110004020202020204"/>
                </a:rPr>
                <a:t>C.6.3.5</a:t>
              </a:r>
            </a:p>
          </p:txBody>
        </p:sp>
        <p:sp>
          <p:nvSpPr>
            <p:cNvPr id="115" name="Tekstvak 114">
              <a:extLst>
                <a:ext uri="{FF2B5EF4-FFF2-40B4-BE49-F238E27FC236}">
                  <a16:creationId xmlns:a16="http://schemas.microsoft.com/office/drawing/2014/main" id="{95CB80DF-B441-F2D1-F5A5-DDA558D121E4}"/>
                </a:ext>
              </a:extLst>
            </p:cNvPr>
            <p:cNvSpPr txBox="1"/>
            <p:nvPr/>
          </p:nvSpPr>
          <p:spPr>
            <a:xfrm>
              <a:off x="264937" y="4438421"/>
              <a:ext cx="785512"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Capaciteitsdiensten beheren</a:t>
              </a:r>
              <a:endParaRPr lang="nl-NL" sz="450" dirty="0">
                <a:solidFill>
                  <a:prstClr val="black"/>
                </a:solidFill>
                <a:latin typeface="Aptos" panose="02110004020202020204"/>
              </a:endParaRPr>
            </a:p>
          </p:txBody>
        </p:sp>
      </p:grpSp>
      <p:grpSp>
        <p:nvGrpSpPr>
          <p:cNvPr id="116" name="Groep 115">
            <a:extLst>
              <a:ext uri="{FF2B5EF4-FFF2-40B4-BE49-F238E27FC236}">
                <a16:creationId xmlns:a16="http://schemas.microsoft.com/office/drawing/2014/main" id="{BB5AC437-4C19-5787-CB48-18B040ED1523}"/>
              </a:ext>
            </a:extLst>
          </p:cNvPr>
          <p:cNvGrpSpPr/>
          <p:nvPr/>
        </p:nvGrpSpPr>
        <p:grpSpPr>
          <a:xfrm>
            <a:off x="3397928" y="3187595"/>
            <a:ext cx="623585" cy="359280"/>
            <a:chOff x="4598281" y="6239979"/>
            <a:chExt cx="831447" cy="479040"/>
          </a:xfrm>
        </p:grpSpPr>
        <p:sp>
          <p:nvSpPr>
            <p:cNvPr id="117" name="Rechthoek: afgeronde hoeken 116">
              <a:extLst>
                <a:ext uri="{FF2B5EF4-FFF2-40B4-BE49-F238E27FC236}">
                  <a16:creationId xmlns:a16="http://schemas.microsoft.com/office/drawing/2014/main" id="{E88CD4E5-7520-1C5B-AFDC-F3066FA8A89E}"/>
                </a:ext>
              </a:extLst>
            </p:cNvPr>
            <p:cNvSpPr/>
            <p:nvPr/>
          </p:nvSpPr>
          <p:spPr>
            <a:xfrm>
              <a:off x="4669479" y="6239979"/>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18" name="Tekstvak 117">
              <a:extLst>
                <a:ext uri="{FF2B5EF4-FFF2-40B4-BE49-F238E27FC236}">
                  <a16:creationId xmlns:a16="http://schemas.microsoft.com/office/drawing/2014/main" id="{F65BBEE1-47A3-B4D0-7E67-7B7107B0CAAE}"/>
                </a:ext>
              </a:extLst>
            </p:cNvPr>
            <p:cNvSpPr txBox="1"/>
            <p:nvPr/>
          </p:nvSpPr>
          <p:spPr>
            <a:xfrm>
              <a:off x="4708241" y="6265535"/>
              <a:ext cx="650179" cy="276999"/>
            </a:xfrm>
            <a:prstGeom prst="rect">
              <a:avLst/>
            </a:prstGeom>
            <a:noFill/>
          </p:spPr>
          <p:txBody>
            <a:bodyPr wrap="none" rtlCol="0">
              <a:spAutoFit/>
            </a:bodyPr>
            <a:lstStyle/>
            <a:p>
              <a:r>
                <a:rPr lang="nl-NL" sz="750" dirty="0">
                  <a:solidFill>
                    <a:prstClr val="black"/>
                  </a:solidFill>
                  <a:latin typeface="Aptos" panose="02110004020202020204"/>
                </a:rPr>
                <a:t>C.2.1.1</a:t>
              </a:r>
            </a:p>
          </p:txBody>
        </p:sp>
        <p:sp>
          <p:nvSpPr>
            <p:cNvPr id="119" name="Tekstvak 118">
              <a:extLst>
                <a:ext uri="{FF2B5EF4-FFF2-40B4-BE49-F238E27FC236}">
                  <a16:creationId xmlns:a16="http://schemas.microsoft.com/office/drawing/2014/main" id="{E246FBBC-2D5B-F3E5-09BA-0AF05D57CD39}"/>
                </a:ext>
              </a:extLst>
            </p:cNvPr>
            <p:cNvSpPr txBox="1"/>
            <p:nvPr/>
          </p:nvSpPr>
          <p:spPr>
            <a:xfrm>
              <a:off x="4598281" y="6392626"/>
              <a:ext cx="831447"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Energietransport bewaken</a:t>
              </a:r>
              <a:endParaRPr lang="nl-NL" sz="450" dirty="0">
                <a:solidFill>
                  <a:prstClr val="black"/>
                </a:solidFill>
                <a:latin typeface="Aptos" panose="02110004020202020204"/>
              </a:endParaRPr>
            </a:p>
          </p:txBody>
        </p:sp>
      </p:grpSp>
      <p:grpSp>
        <p:nvGrpSpPr>
          <p:cNvPr id="120" name="Groep 119">
            <a:extLst>
              <a:ext uri="{FF2B5EF4-FFF2-40B4-BE49-F238E27FC236}">
                <a16:creationId xmlns:a16="http://schemas.microsoft.com/office/drawing/2014/main" id="{9240EA7F-528B-D482-EAA1-2314BFFDF6A2}"/>
              </a:ext>
            </a:extLst>
          </p:cNvPr>
          <p:cNvGrpSpPr/>
          <p:nvPr/>
        </p:nvGrpSpPr>
        <p:grpSpPr>
          <a:xfrm>
            <a:off x="3961649" y="3187596"/>
            <a:ext cx="643562" cy="359279"/>
            <a:chOff x="5349909" y="6239980"/>
            <a:chExt cx="858083" cy="479039"/>
          </a:xfrm>
        </p:grpSpPr>
        <p:sp>
          <p:nvSpPr>
            <p:cNvPr id="121" name="Rechthoek: afgeronde hoeken 120">
              <a:extLst>
                <a:ext uri="{FF2B5EF4-FFF2-40B4-BE49-F238E27FC236}">
                  <a16:creationId xmlns:a16="http://schemas.microsoft.com/office/drawing/2014/main" id="{833E8AA1-4713-C39B-494B-52EE82312F30}"/>
                </a:ext>
              </a:extLst>
            </p:cNvPr>
            <p:cNvSpPr/>
            <p:nvPr/>
          </p:nvSpPr>
          <p:spPr>
            <a:xfrm>
              <a:off x="5412158" y="6239980"/>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22" name="Tekstvak 121">
              <a:extLst>
                <a:ext uri="{FF2B5EF4-FFF2-40B4-BE49-F238E27FC236}">
                  <a16:creationId xmlns:a16="http://schemas.microsoft.com/office/drawing/2014/main" id="{FC1817DC-F157-F7DA-CA61-723150017723}"/>
                </a:ext>
              </a:extLst>
            </p:cNvPr>
            <p:cNvSpPr txBox="1"/>
            <p:nvPr/>
          </p:nvSpPr>
          <p:spPr>
            <a:xfrm>
              <a:off x="5461976" y="6255652"/>
              <a:ext cx="650179" cy="276999"/>
            </a:xfrm>
            <a:prstGeom prst="rect">
              <a:avLst/>
            </a:prstGeom>
            <a:noFill/>
          </p:spPr>
          <p:txBody>
            <a:bodyPr wrap="none" rtlCol="0">
              <a:spAutoFit/>
            </a:bodyPr>
            <a:lstStyle/>
            <a:p>
              <a:r>
                <a:rPr lang="nl-NL" sz="750" dirty="0">
                  <a:solidFill>
                    <a:prstClr val="black"/>
                  </a:solidFill>
                  <a:latin typeface="Aptos" panose="02110004020202020204"/>
                </a:rPr>
                <a:t>C.1.1.5</a:t>
              </a:r>
            </a:p>
          </p:txBody>
        </p:sp>
        <p:sp>
          <p:nvSpPr>
            <p:cNvPr id="123" name="Tekstvak 122">
              <a:extLst>
                <a:ext uri="{FF2B5EF4-FFF2-40B4-BE49-F238E27FC236}">
                  <a16:creationId xmlns:a16="http://schemas.microsoft.com/office/drawing/2014/main" id="{0C761C54-AC98-63F9-F43C-BD70D5A65F02}"/>
                </a:ext>
              </a:extLst>
            </p:cNvPr>
            <p:cNvSpPr txBox="1"/>
            <p:nvPr/>
          </p:nvSpPr>
          <p:spPr>
            <a:xfrm>
              <a:off x="5349909" y="6381465"/>
              <a:ext cx="85808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Transportbehoefte inventariseren</a:t>
              </a:r>
              <a:endParaRPr lang="nl-NL" sz="450" dirty="0">
                <a:solidFill>
                  <a:prstClr val="black"/>
                </a:solidFill>
                <a:latin typeface="Aptos" panose="02110004020202020204"/>
              </a:endParaRPr>
            </a:p>
          </p:txBody>
        </p:sp>
      </p:grpSp>
      <p:cxnSp>
        <p:nvCxnSpPr>
          <p:cNvPr id="124" name="Rechte verbindingslijn 123">
            <a:extLst>
              <a:ext uri="{FF2B5EF4-FFF2-40B4-BE49-F238E27FC236}">
                <a16:creationId xmlns:a16="http://schemas.microsoft.com/office/drawing/2014/main" id="{98C31E90-6BFD-525E-9BE6-30E9C5FC2FBF}"/>
              </a:ext>
            </a:extLst>
          </p:cNvPr>
          <p:cNvCxnSpPr/>
          <p:nvPr/>
        </p:nvCxnSpPr>
        <p:spPr>
          <a:xfrm>
            <a:off x="1872969" y="1216723"/>
            <a:ext cx="1539000" cy="1381597"/>
          </a:xfrm>
          <a:prstGeom prst="line">
            <a:avLst/>
          </a:prstGeom>
          <a:noFill/>
          <a:ln w="38100" cap="flat" cmpd="sng" algn="ctr">
            <a:solidFill>
              <a:srgbClr val="FFC000"/>
            </a:solidFill>
            <a:prstDash val="solid"/>
            <a:miter lim="800000"/>
          </a:ln>
          <a:effectLst/>
        </p:spPr>
      </p:cxnSp>
      <p:cxnSp>
        <p:nvCxnSpPr>
          <p:cNvPr id="125" name="Rechte verbindingslijn 124">
            <a:extLst>
              <a:ext uri="{FF2B5EF4-FFF2-40B4-BE49-F238E27FC236}">
                <a16:creationId xmlns:a16="http://schemas.microsoft.com/office/drawing/2014/main" id="{44FE8663-0871-0D1C-17DA-537336A0BE4C}"/>
              </a:ext>
            </a:extLst>
          </p:cNvPr>
          <p:cNvCxnSpPr/>
          <p:nvPr/>
        </p:nvCxnSpPr>
        <p:spPr>
          <a:xfrm>
            <a:off x="1837938" y="1247268"/>
            <a:ext cx="1545454" cy="1381597"/>
          </a:xfrm>
          <a:prstGeom prst="line">
            <a:avLst/>
          </a:prstGeom>
          <a:noFill/>
          <a:ln w="38100" cap="flat" cmpd="sng" algn="ctr">
            <a:solidFill>
              <a:srgbClr val="E97132"/>
            </a:solidFill>
            <a:prstDash val="solid"/>
            <a:miter lim="800000"/>
          </a:ln>
          <a:effectLst/>
        </p:spPr>
      </p:cxnSp>
      <p:cxnSp>
        <p:nvCxnSpPr>
          <p:cNvPr id="126" name="Rechte verbindingslijn 125">
            <a:extLst>
              <a:ext uri="{FF2B5EF4-FFF2-40B4-BE49-F238E27FC236}">
                <a16:creationId xmlns:a16="http://schemas.microsoft.com/office/drawing/2014/main" id="{8B6B2604-3897-6E17-6B66-80F168C1E013}"/>
              </a:ext>
            </a:extLst>
          </p:cNvPr>
          <p:cNvCxnSpPr>
            <a:cxnSpLocks/>
          </p:cNvCxnSpPr>
          <p:nvPr/>
        </p:nvCxnSpPr>
        <p:spPr>
          <a:xfrm flipH="1">
            <a:off x="5898413" y="2731676"/>
            <a:ext cx="359085" cy="421601"/>
          </a:xfrm>
          <a:prstGeom prst="line">
            <a:avLst/>
          </a:prstGeom>
          <a:noFill/>
          <a:ln w="38100" cap="flat" cmpd="sng" algn="ctr">
            <a:solidFill>
              <a:srgbClr val="FF0000"/>
            </a:solidFill>
            <a:prstDash val="solid"/>
            <a:miter lim="800000"/>
          </a:ln>
          <a:effectLst/>
        </p:spPr>
      </p:cxnSp>
      <p:cxnSp>
        <p:nvCxnSpPr>
          <p:cNvPr id="127" name="Rechte verbindingslijn 126">
            <a:extLst>
              <a:ext uri="{FF2B5EF4-FFF2-40B4-BE49-F238E27FC236}">
                <a16:creationId xmlns:a16="http://schemas.microsoft.com/office/drawing/2014/main" id="{5E07F194-14D6-1A3F-1910-6D8FE9DA617F}"/>
              </a:ext>
            </a:extLst>
          </p:cNvPr>
          <p:cNvCxnSpPr>
            <a:cxnSpLocks/>
          </p:cNvCxnSpPr>
          <p:nvPr/>
        </p:nvCxnSpPr>
        <p:spPr>
          <a:xfrm>
            <a:off x="1749505" y="1235160"/>
            <a:ext cx="1594346" cy="1419577"/>
          </a:xfrm>
          <a:prstGeom prst="line">
            <a:avLst/>
          </a:prstGeom>
          <a:noFill/>
          <a:ln w="38100" cap="flat" cmpd="sng" algn="ctr">
            <a:solidFill>
              <a:srgbClr val="00B0F0"/>
            </a:solidFill>
            <a:prstDash val="solid"/>
            <a:miter lim="800000"/>
          </a:ln>
          <a:effectLst/>
        </p:spPr>
      </p:cxnSp>
      <p:cxnSp>
        <p:nvCxnSpPr>
          <p:cNvPr id="512" name="Rechte verbindingslijn 511">
            <a:extLst>
              <a:ext uri="{FF2B5EF4-FFF2-40B4-BE49-F238E27FC236}">
                <a16:creationId xmlns:a16="http://schemas.microsoft.com/office/drawing/2014/main" id="{500CC844-6B4F-6BDD-5829-5DEFF1B11076}"/>
              </a:ext>
            </a:extLst>
          </p:cNvPr>
          <p:cNvCxnSpPr>
            <a:cxnSpLocks/>
          </p:cNvCxnSpPr>
          <p:nvPr/>
        </p:nvCxnSpPr>
        <p:spPr>
          <a:xfrm>
            <a:off x="1701973" y="1257798"/>
            <a:ext cx="1602338" cy="1438317"/>
          </a:xfrm>
          <a:prstGeom prst="line">
            <a:avLst/>
          </a:prstGeom>
          <a:noFill/>
          <a:ln w="38100" cap="flat" cmpd="sng" algn="ctr">
            <a:solidFill>
              <a:srgbClr val="156082"/>
            </a:solidFill>
            <a:prstDash val="solid"/>
            <a:miter lim="800000"/>
          </a:ln>
          <a:effectLst/>
        </p:spPr>
      </p:cxnSp>
      <p:cxnSp>
        <p:nvCxnSpPr>
          <p:cNvPr id="513" name="Rechte verbindingslijn 512">
            <a:extLst>
              <a:ext uri="{FF2B5EF4-FFF2-40B4-BE49-F238E27FC236}">
                <a16:creationId xmlns:a16="http://schemas.microsoft.com/office/drawing/2014/main" id="{2D21C147-7927-1A0D-B37C-7D2AAC4E670E}"/>
              </a:ext>
            </a:extLst>
          </p:cNvPr>
          <p:cNvCxnSpPr>
            <a:cxnSpLocks/>
          </p:cNvCxnSpPr>
          <p:nvPr/>
        </p:nvCxnSpPr>
        <p:spPr>
          <a:xfrm>
            <a:off x="1878770" y="3340760"/>
            <a:ext cx="516081" cy="436416"/>
          </a:xfrm>
          <a:prstGeom prst="line">
            <a:avLst/>
          </a:prstGeom>
          <a:noFill/>
          <a:ln w="38100" cap="flat" cmpd="sng" algn="ctr">
            <a:solidFill>
              <a:srgbClr val="92D050"/>
            </a:solidFill>
            <a:prstDash val="solid"/>
            <a:miter lim="800000"/>
          </a:ln>
          <a:effectLst/>
        </p:spPr>
      </p:cxnSp>
      <p:cxnSp>
        <p:nvCxnSpPr>
          <p:cNvPr id="515" name="Rechte verbindingslijn 514">
            <a:extLst>
              <a:ext uri="{FF2B5EF4-FFF2-40B4-BE49-F238E27FC236}">
                <a16:creationId xmlns:a16="http://schemas.microsoft.com/office/drawing/2014/main" id="{12393650-337F-4650-9CED-F2BE76E11B06}"/>
              </a:ext>
            </a:extLst>
          </p:cNvPr>
          <p:cNvCxnSpPr>
            <a:cxnSpLocks/>
          </p:cNvCxnSpPr>
          <p:nvPr/>
        </p:nvCxnSpPr>
        <p:spPr>
          <a:xfrm>
            <a:off x="2092208" y="1350079"/>
            <a:ext cx="1297026" cy="1167001"/>
          </a:xfrm>
          <a:prstGeom prst="line">
            <a:avLst/>
          </a:prstGeom>
          <a:noFill/>
          <a:ln w="38100" cap="flat" cmpd="sng" algn="ctr">
            <a:solidFill>
              <a:srgbClr val="00B050"/>
            </a:solidFill>
            <a:prstDash val="solid"/>
            <a:miter lim="800000"/>
          </a:ln>
          <a:effectLst/>
        </p:spPr>
      </p:cxnSp>
      <p:cxnSp>
        <p:nvCxnSpPr>
          <p:cNvPr id="517" name="Rechte verbindingslijn 516">
            <a:extLst>
              <a:ext uri="{FF2B5EF4-FFF2-40B4-BE49-F238E27FC236}">
                <a16:creationId xmlns:a16="http://schemas.microsoft.com/office/drawing/2014/main" id="{5E9C5108-55C7-AE9F-7518-4DF3983CC643}"/>
              </a:ext>
            </a:extLst>
          </p:cNvPr>
          <p:cNvCxnSpPr>
            <a:cxnSpLocks/>
          </p:cNvCxnSpPr>
          <p:nvPr/>
        </p:nvCxnSpPr>
        <p:spPr>
          <a:xfrm flipV="1">
            <a:off x="3404011" y="1852337"/>
            <a:ext cx="661571" cy="721680"/>
          </a:xfrm>
          <a:prstGeom prst="line">
            <a:avLst/>
          </a:prstGeom>
          <a:noFill/>
          <a:ln w="38100" cap="flat" cmpd="sng" algn="ctr">
            <a:solidFill>
              <a:srgbClr val="FFC000"/>
            </a:solidFill>
            <a:prstDash val="solid"/>
            <a:miter lim="800000"/>
          </a:ln>
          <a:effectLst/>
        </p:spPr>
      </p:cxnSp>
      <p:cxnSp>
        <p:nvCxnSpPr>
          <p:cNvPr id="518" name="Rechte verbindingslijn 517">
            <a:extLst>
              <a:ext uri="{FF2B5EF4-FFF2-40B4-BE49-F238E27FC236}">
                <a16:creationId xmlns:a16="http://schemas.microsoft.com/office/drawing/2014/main" id="{95976850-1BEE-FD54-46D7-DA25A0252B5A}"/>
              </a:ext>
            </a:extLst>
          </p:cNvPr>
          <p:cNvCxnSpPr>
            <a:cxnSpLocks/>
          </p:cNvCxnSpPr>
          <p:nvPr/>
        </p:nvCxnSpPr>
        <p:spPr>
          <a:xfrm>
            <a:off x="4058929" y="1852337"/>
            <a:ext cx="761519" cy="0"/>
          </a:xfrm>
          <a:prstGeom prst="line">
            <a:avLst/>
          </a:prstGeom>
          <a:noFill/>
          <a:ln w="38100" cap="flat" cmpd="sng" algn="ctr">
            <a:solidFill>
              <a:srgbClr val="FFC000"/>
            </a:solidFill>
            <a:prstDash val="solid"/>
            <a:miter lim="800000"/>
          </a:ln>
          <a:effectLst/>
        </p:spPr>
      </p:cxnSp>
      <p:cxnSp>
        <p:nvCxnSpPr>
          <p:cNvPr id="521" name="Rechte verbindingslijn 520">
            <a:extLst>
              <a:ext uri="{FF2B5EF4-FFF2-40B4-BE49-F238E27FC236}">
                <a16:creationId xmlns:a16="http://schemas.microsoft.com/office/drawing/2014/main" id="{EE7CD011-5A48-2FB5-EC6D-A1575660FC5C}"/>
              </a:ext>
            </a:extLst>
          </p:cNvPr>
          <p:cNvCxnSpPr>
            <a:cxnSpLocks/>
          </p:cNvCxnSpPr>
          <p:nvPr/>
        </p:nvCxnSpPr>
        <p:spPr>
          <a:xfrm>
            <a:off x="4820447" y="1861156"/>
            <a:ext cx="627588" cy="710594"/>
          </a:xfrm>
          <a:prstGeom prst="line">
            <a:avLst/>
          </a:prstGeom>
          <a:noFill/>
          <a:ln w="38100" cap="flat" cmpd="sng" algn="ctr">
            <a:solidFill>
              <a:srgbClr val="FFC000"/>
            </a:solidFill>
            <a:prstDash val="solid"/>
            <a:miter lim="800000"/>
          </a:ln>
          <a:effectLst/>
        </p:spPr>
      </p:cxnSp>
      <p:cxnSp>
        <p:nvCxnSpPr>
          <p:cNvPr id="522" name="Rechte verbindingslijn 521">
            <a:extLst>
              <a:ext uri="{FF2B5EF4-FFF2-40B4-BE49-F238E27FC236}">
                <a16:creationId xmlns:a16="http://schemas.microsoft.com/office/drawing/2014/main" id="{FA85C2BA-467F-30DC-4206-A1F965C0F38E}"/>
              </a:ext>
            </a:extLst>
          </p:cNvPr>
          <p:cNvCxnSpPr>
            <a:cxnSpLocks/>
          </p:cNvCxnSpPr>
          <p:nvPr/>
        </p:nvCxnSpPr>
        <p:spPr>
          <a:xfrm flipV="1">
            <a:off x="5429153" y="2564068"/>
            <a:ext cx="1863000" cy="6654"/>
          </a:xfrm>
          <a:prstGeom prst="line">
            <a:avLst/>
          </a:prstGeom>
          <a:noFill/>
          <a:ln w="38100" cap="flat" cmpd="sng" algn="ctr">
            <a:solidFill>
              <a:srgbClr val="FFC000"/>
            </a:solidFill>
            <a:prstDash val="solid"/>
            <a:miter lim="800000"/>
          </a:ln>
          <a:effectLst/>
        </p:spPr>
      </p:cxnSp>
      <p:cxnSp>
        <p:nvCxnSpPr>
          <p:cNvPr id="523" name="Rechte verbindingslijn 522">
            <a:extLst>
              <a:ext uri="{FF2B5EF4-FFF2-40B4-BE49-F238E27FC236}">
                <a16:creationId xmlns:a16="http://schemas.microsoft.com/office/drawing/2014/main" id="{143AFBA0-BB8E-DE26-801C-FE1EFE9D0F0B}"/>
              </a:ext>
            </a:extLst>
          </p:cNvPr>
          <p:cNvCxnSpPr>
            <a:cxnSpLocks/>
          </p:cNvCxnSpPr>
          <p:nvPr/>
        </p:nvCxnSpPr>
        <p:spPr>
          <a:xfrm flipV="1">
            <a:off x="3367229" y="2615796"/>
            <a:ext cx="3969000" cy="11139"/>
          </a:xfrm>
          <a:prstGeom prst="line">
            <a:avLst/>
          </a:prstGeom>
          <a:noFill/>
          <a:ln w="38100" cap="flat" cmpd="sng" algn="ctr">
            <a:solidFill>
              <a:srgbClr val="E97132"/>
            </a:solidFill>
            <a:prstDash val="solid"/>
            <a:miter lim="800000"/>
          </a:ln>
          <a:effectLst/>
        </p:spPr>
      </p:cxnSp>
      <p:cxnSp>
        <p:nvCxnSpPr>
          <p:cNvPr id="525" name="Rechte verbindingslijn 524">
            <a:extLst>
              <a:ext uri="{FF2B5EF4-FFF2-40B4-BE49-F238E27FC236}">
                <a16:creationId xmlns:a16="http://schemas.microsoft.com/office/drawing/2014/main" id="{A72D859A-5B8F-4548-0D2F-8A1A3F1A0CC9}"/>
              </a:ext>
            </a:extLst>
          </p:cNvPr>
          <p:cNvCxnSpPr>
            <a:cxnSpLocks/>
          </p:cNvCxnSpPr>
          <p:nvPr/>
        </p:nvCxnSpPr>
        <p:spPr>
          <a:xfrm flipV="1">
            <a:off x="7292153" y="2110584"/>
            <a:ext cx="395377" cy="445732"/>
          </a:xfrm>
          <a:prstGeom prst="line">
            <a:avLst/>
          </a:prstGeom>
          <a:noFill/>
          <a:ln w="38100" cap="flat" cmpd="sng" algn="ctr">
            <a:solidFill>
              <a:srgbClr val="FFC000"/>
            </a:solidFill>
            <a:prstDash val="solid"/>
            <a:miter lim="800000"/>
          </a:ln>
          <a:effectLst/>
        </p:spPr>
      </p:cxnSp>
      <p:cxnSp>
        <p:nvCxnSpPr>
          <p:cNvPr id="526" name="Rechte verbindingslijn 525">
            <a:extLst>
              <a:ext uri="{FF2B5EF4-FFF2-40B4-BE49-F238E27FC236}">
                <a16:creationId xmlns:a16="http://schemas.microsoft.com/office/drawing/2014/main" id="{0834BE55-8B12-492E-1644-61BDA96E1B71}"/>
              </a:ext>
            </a:extLst>
          </p:cNvPr>
          <p:cNvCxnSpPr>
            <a:cxnSpLocks/>
          </p:cNvCxnSpPr>
          <p:nvPr/>
        </p:nvCxnSpPr>
        <p:spPr>
          <a:xfrm flipV="1">
            <a:off x="4356205" y="1216723"/>
            <a:ext cx="529067" cy="591914"/>
          </a:xfrm>
          <a:prstGeom prst="line">
            <a:avLst/>
          </a:prstGeom>
          <a:noFill/>
          <a:ln w="38100" cap="flat" cmpd="sng" algn="ctr">
            <a:solidFill>
              <a:srgbClr val="FFC000"/>
            </a:solidFill>
            <a:prstDash val="solid"/>
            <a:miter lim="800000"/>
          </a:ln>
          <a:effectLst/>
        </p:spPr>
      </p:cxnSp>
      <p:cxnSp>
        <p:nvCxnSpPr>
          <p:cNvPr id="528" name="Rechte verbindingslijn 527">
            <a:extLst>
              <a:ext uri="{FF2B5EF4-FFF2-40B4-BE49-F238E27FC236}">
                <a16:creationId xmlns:a16="http://schemas.microsoft.com/office/drawing/2014/main" id="{9B98DC76-3AF0-25EA-FFA2-52C2DF4AFD86}"/>
              </a:ext>
            </a:extLst>
          </p:cNvPr>
          <p:cNvCxnSpPr>
            <a:cxnSpLocks/>
          </p:cNvCxnSpPr>
          <p:nvPr/>
        </p:nvCxnSpPr>
        <p:spPr>
          <a:xfrm>
            <a:off x="1881939" y="1216723"/>
            <a:ext cx="1722788" cy="0"/>
          </a:xfrm>
          <a:prstGeom prst="line">
            <a:avLst/>
          </a:prstGeom>
          <a:noFill/>
          <a:ln w="38100" cap="flat" cmpd="sng" algn="ctr">
            <a:solidFill>
              <a:srgbClr val="FFC000"/>
            </a:solidFill>
            <a:prstDash val="solid"/>
            <a:miter lim="800000"/>
          </a:ln>
          <a:effectLst/>
        </p:spPr>
      </p:cxnSp>
      <p:cxnSp>
        <p:nvCxnSpPr>
          <p:cNvPr id="529" name="Rechte verbindingslijn 528">
            <a:extLst>
              <a:ext uri="{FF2B5EF4-FFF2-40B4-BE49-F238E27FC236}">
                <a16:creationId xmlns:a16="http://schemas.microsoft.com/office/drawing/2014/main" id="{F9D3EBA8-A4D1-A952-DE9D-6BC7AFF0A8AF}"/>
              </a:ext>
            </a:extLst>
          </p:cNvPr>
          <p:cNvCxnSpPr>
            <a:cxnSpLocks/>
          </p:cNvCxnSpPr>
          <p:nvPr/>
        </p:nvCxnSpPr>
        <p:spPr>
          <a:xfrm>
            <a:off x="4880396" y="1216723"/>
            <a:ext cx="2807134" cy="0"/>
          </a:xfrm>
          <a:prstGeom prst="line">
            <a:avLst/>
          </a:prstGeom>
          <a:noFill/>
          <a:ln w="38100" cap="flat" cmpd="sng" algn="ctr">
            <a:solidFill>
              <a:srgbClr val="FFC000"/>
            </a:solidFill>
            <a:prstDash val="solid"/>
            <a:miter lim="800000"/>
          </a:ln>
          <a:effectLst/>
        </p:spPr>
      </p:cxnSp>
      <p:cxnSp>
        <p:nvCxnSpPr>
          <p:cNvPr id="530" name="Rechte verbindingslijn 529">
            <a:extLst>
              <a:ext uri="{FF2B5EF4-FFF2-40B4-BE49-F238E27FC236}">
                <a16:creationId xmlns:a16="http://schemas.microsoft.com/office/drawing/2014/main" id="{B0962348-4FD2-D816-6362-E082CEB27EC3}"/>
              </a:ext>
            </a:extLst>
          </p:cNvPr>
          <p:cNvCxnSpPr>
            <a:cxnSpLocks/>
          </p:cNvCxnSpPr>
          <p:nvPr/>
        </p:nvCxnSpPr>
        <p:spPr>
          <a:xfrm>
            <a:off x="3602687" y="1222216"/>
            <a:ext cx="560761" cy="584823"/>
          </a:xfrm>
          <a:prstGeom prst="line">
            <a:avLst/>
          </a:prstGeom>
          <a:noFill/>
          <a:ln w="38100" cap="flat" cmpd="sng" algn="ctr">
            <a:solidFill>
              <a:srgbClr val="FFC000"/>
            </a:solidFill>
            <a:prstDash val="solid"/>
            <a:miter lim="800000"/>
          </a:ln>
          <a:effectLst/>
        </p:spPr>
      </p:cxnSp>
      <p:cxnSp>
        <p:nvCxnSpPr>
          <p:cNvPr id="531" name="Rechte verbindingslijn 530">
            <a:extLst>
              <a:ext uri="{FF2B5EF4-FFF2-40B4-BE49-F238E27FC236}">
                <a16:creationId xmlns:a16="http://schemas.microsoft.com/office/drawing/2014/main" id="{E417EA57-77F6-272B-5D42-056A4A58E21F}"/>
              </a:ext>
            </a:extLst>
          </p:cNvPr>
          <p:cNvCxnSpPr>
            <a:cxnSpLocks/>
          </p:cNvCxnSpPr>
          <p:nvPr/>
        </p:nvCxnSpPr>
        <p:spPr>
          <a:xfrm flipV="1">
            <a:off x="7300730" y="2122107"/>
            <a:ext cx="442922" cy="499259"/>
          </a:xfrm>
          <a:prstGeom prst="line">
            <a:avLst/>
          </a:prstGeom>
          <a:noFill/>
          <a:ln w="38100" cap="flat" cmpd="sng" algn="ctr">
            <a:solidFill>
              <a:srgbClr val="E97132"/>
            </a:solidFill>
            <a:prstDash val="solid"/>
            <a:miter lim="800000"/>
          </a:ln>
          <a:effectLst/>
        </p:spPr>
      </p:cxnSp>
      <p:cxnSp>
        <p:nvCxnSpPr>
          <p:cNvPr id="532" name="Rechte verbindingslijn 531">
            <a:extLst>
              <a:ext uri="{FF2B5EF4-FFF2-40B4-BE49-F238E27FC236}">
                <a16:creationId xmlns:a16="http://schemas.microsoft.com/office/drawing/2014/main" id="{97E4322E-8919-5DB9-0FAC-99DDD3A47E0C}"/>
              </a:ext>
            </a:extLst>
          </p:cNvPr>
          <p:cNvCxnSpPr>
            <a:cxnSpLocks/>
          </p:cNvCxnSpPr>
          <p:nvPr/>
        </p:nvCxnSpPr>
        <p:spPr>
          <a:xfrm flipV="1">
            <a:off x="7687529" y="1216723"/>
            <a:ext cx="0" cy="887907"/>
          </a:xfrm>
          <a:prstGeom prst="line">
            <a:avLst/>
          </a:prstGeom>
          <a:noFill/>
          <a:ln w="38100" cap="flat" cmpd="sng" algn="ctr">
            <a:solidFill>
              <a:srgbClr val="FFC000"/>
            </a:solidFill>
            <a:prstDash val="solid"/>
            <a:miter lim="800000"/>
          </a:ln>
          <a:effectLst/>
        </p:spPr>
      </p:cxnSp>
      <p:cxnSp>
        <p:nvCxnSpPr>
          <p:cNvPr id="533" name="Rechte verbindingslijn 532">
            <a:extLst>
              <a:ext uri="{FF2B5EF4-FFF2-40B4-BE49-F238E27FC236}">
                <a16:creationId xmlns:a16="http://schemas.microsoft.com/office/drawing/2014/main" id="{CAA24761-7119-C6F0-F91B-D0CB51475FF4}"/>
              </a:ext>
            </a:extLst>
          </p:cNvPr>
          <p:cNvCxnSpPr>
            <a:cxnSpLocks/>
          </p:cNvCxnSpPr>
          <p:nvPr/>
        </p:nvCxnSpPr>
        <p:spPr>
          <a:xfrm flipV="1">
            <a:off x="7734822" y="1147445"/>
            <a:ext cx="0" cy="974661"/>
          </a:xfrm>
          <a:prstGeom prst="line">
            <a:avLst/>
          </a:prstGeom>
          <a:noFill/>
          <a:ln w="38100" cap="flat" cmpd="sng" algn="ctr">
            <a:solidFill>
              <a:srgbClr val="E97132"/>
            </a:solidFill>
            <a:prstDash val="solid"/>
            <a:miter lim="800000"/>
          </a:ln>
          <a:effectLst/>
        </p:spPr>
      </p:cxnSp>
      <p:cxnSp>
        <p:nvCxnSpPr>
          <p:cNvPr id="534" name="Rechte verbindingslijn 533">
            <a:extLst>
              <a:ext uri="{FF2B5EF4-FFF2-40B4-BE49-F238E27FC236}">
                <a16:creationId xmlns:a16="http://schemas.microsoft.com/office/drawing/2014/main" id="{AAF5A03E-AE8A-AD3D-A528-52821168E6F0}"/>
              </a:ext>
            </a:extLst>
          </p:cNvPr>
          <p:cNvCxnSpPr>
            <a:cxnSpLocks/>
          </p:cNvCxnSpPr>
          <p:nvPr/>
        </p:nvCxnSpPr>
        <p:spPr>
          <a:xfrm>
            <a:off x="1837938" y="1154373"/>
            <a:ext cx="5896884" cy="0"/>
          </a:xfrm>
          <a:prstGeom prst="line">
            <a:avLst/>
          </a:prstGeom>
          <a:noFill/>
          <a:ln w="38100" cap="flat" cmpd="sng" algn="ctr">
            <a:solidFill>
              <a:srgbClr val="E97132"/>
            </a:solidFill>
            <a:prstDash val="solid"/>
            <a:miter lim="800000"/>
          </a:ln>
          <a:effectLst/>
        </p:spPr>
      </p:cxnSp>
      <p:cxnSp>
        <p:nvCxnSpPr>
          <p:cNvPr id="536" name="Rechte verbindingslijn 535">
            <a:extLst>
              <a:ext uri="{FF2B5EF4-FFF2-40B4-BE49-F238E27FC236}">
                <a16:creationId xmlns:a16="http://schemas.microsoft.com/office/drawing/2014/main" id="{273DB3FC-DA28-33AD-FB17-416A187912CC}"/>
              </a:ext>
            </a:extLst>
          </p:cNvPr>
          <p:cNvCxnSpPr>
            <a:cxnSpLocks/>
          </p:cNvCxnSpPr>
          <p:nvPr/>
        </p:nvCxnSpPr>
        <p:spPr>
          <a:xfrm flipH="1" flipV="1">
            <a:off x="1847737" y="1147445"/>
            <a:ext cx="1281" cy="120742"/>
          </a:xfrm>
          <a:prstGeom prst="line">
            <a:avLst/>
          </a:prstGeom>
          <a:noFill/>
          <a:ln w="38100" cap="flat" cmpd="sng" algn="ctr">
            <a:solidFill>
              <a:srgbClr val="E97132"/>
            </a:solidFill>
            <a:prstDash val="solid"/>
            <a:miter lim="800000"/>
          </a:ln>
          <a:effectLst/>
        </p:spPr>
      </p:cxnSp>
      <p:cxnSp>
        <p:nvCxnSpPr>
          <p:cNvPr id="537" name="Rechte verbindingslijn 536">
            <a:extLst>
              <a:ext uri="{FF2B5EF4-FFF2-40B4-BE49-F238E27FC236}">
                <a16:creationId xmlns:a16="http://schemas.microsoft.com/office/drawing/2014/main" id="{7CB72929-5597-7D4B-0681-6EC3DBEC2AD5}"/>
              </a:ext>
            </a:extLst>
          </p:cNvPr>
          <p:cNvCxnSpPr>
            <a:cxnSpLocks/>
          </p:cNvCxnSpPr>
          <p:nvPr/>
        </p:nvCxnSpPr>
        <p:spPr>
          <a:xfrm flipV="1">
            <a:off x="4827822" y="2678854"/>
            <a:ext cx="711506" cy="799181"/>
          </a:xfrm>
          <a:prstGeom prst="line">
            <a:avLst/>
          </a:prstGeom>
          <a:noFill/>
          <a:ln w="38100" cap="flat" cmpd="sng" algn="ctr">
            <a:solidFill>
              <a:srgbClr val="E97132">
                <a:lumMod val="50000"/>
              </a:srgbClr>
            </a:solidFill>
            <a:prstDash val="solid"/>
            <a:miter lim="800000"/>
          </a:ln>
          <a:effectLst/>
        </p:spPr>
      </p:cxnSp>
      <p:cxnSp>
        <p:nvCxnSpPr>
          <p:cNvPr id="538" name="Rechte verbindingslijn 537">
            <a:extLst>
              <a:ext uri="{FF2B5EF4-FFF2-40B4-BE49-F238E27FC236}">
                <a16:creationId xmlns:a16="http://schemas.microsoft.com/office/drawing/2014/main" id="{F77B37AE-A260-874C-D806-453768ACA378}"/>
              </a:ext>
            </a:extLst>
          </p:cNvPr>
          <p:cNvCxnSpPr>
            <a:cxnSpLocks/>
          </p:cNvCxnSpPr>
          <p:nvPr/>
        </p:nvCxnSpPr>
        <p:spPr>
          <a:xfrm>
            <a:off x="4224824" y="3480171"/>
            <a:ext cx="595623" cy="0"/>
          </a:xfrm>
          <a:prstGeom prst="line">
            <a:avLst/>
          </a:prstGeom>
          <a:noFill/>
          <a:ln w="38100" cap="flat" cmpd="sng" algn="ctr">
            <a:solidFill>
              <a:srgbClr val="E97132">
                <a:lumMod val="50000"/>
              </a:srgbClr>
            </a:solidFill>
            <a:prstDash val="solid"/>
            <a:miter lim="800000"/>
          </a:ln>
          <a:effectLst/>
        </p:spPr>
      </p:cxnSp>
      <p:cxnSp>
        <p:nvCxnSpPr>
          <p:cNvPr id="539" name="Rechte verbindingslijn 538">
            <a:extLst>
              <a:ext uri="{FF2B5EF4-FFF2-40B4-BE49-F238E27FC236}">
                <a16:creationId xmlns:a16="http://schemas.microsoft.com/office/drawing/2014/main" id="{E9355F73-3A0D-3EB4-D04C-9B47F9F40D6D}"/>
              </a:ext>
            </a:extLst>
          </p:cNvPr>
          <p:cNvCxnSpPr>
            <a:cxnSpLocks/>
          </p:cNvCxnSpPr>
          <p:nvPr/>
        </p:nvCxnSpPr>
        <p:spPr>
          <a:xfrm>
            <a:off x="5534905" y="2675660"/>
            <a:ext cx="1801325" cy="0"/>
          </a:xfrm>
          <a:prstGeom prst="line">
            <a:avLst/>
          </a:prstGeom>
          <a:noFill/>
          <a:ln w="38100" cap="flat" cmpd="sng" algn="ctr">
            <a:solidFill>
              <a:srgbClr val="E97132">
                <a:lumMod val="50000"/>
              </a:srgbClr>
            </a:solidFill>
            <a:prstDash val="solid"/>
            <a:miter lim="800000"/>
          </a:ln>
          <a:effectLst/>
        </p:spPr>
      </p:cxnSp>
      <p:cxnSp>
        <p:nvCxnSpPr>
          <p:cNvPr id="540" name="Rechte verbindingslijn 539">
            <a:extLst>
              <a:ext uri="{FF2B5EF4-FFF2-40B4-BE49-F238E27FC236}">
                <a16:creationId xmlns:a16="http://schemas.microsoft.com/office/drawing/2014/main" id="{941C7363-03DF-D441-1706-DA2618E58511}"/>
              </a:ext>
            </a:extLst>
          </p:cNvPr>
          <p:cNvCxnSpPr>
            <a:cxnSpLocks/>
          </p:cNvCxnSpPr>
          <p:nvPr/>
        </p:nvCxnSpPr>
        <p:spPr>
          <a:xfrm flipV="1">
            <a:off x="7318679" y="2110583"/>
            <a:ext cx="493637" cy="571565"/>
          </a:xfrm>
          <a:prstGeom prst="line">
            <a:avLst/>
          </a:prstGeom>
          <a:noFill/>
          <a:ln w="38100" cap="flat" cmpd="sng" algn="ctr">
            <a:solidFill>
              <a:srgbClr val="E97132">
                <a:lumMod val="50000"/>
              </a:srgbClr>
            </a:solidFill>
            <a:prstDash val="solid"/>
            <a:miter lim="800000"/>
          </a:ln>
          <a:effectLst/>
        </p:spPr>
      </p:cxnSp>
      <p:cxnSp>
        <p:nvCxnSpPr>
          <p:cNvPr id="542" name="Rechte verbindingslijn 541">
            <a:extLst>
              <a:ext uri="{FF2B5EF4-FFF2-40B4-BE49-F238E27FC236}">
                <a16:creationId xmlns:a16="http://schemas.microsoft.com/office/drawing/2014/main" id="{340D4D20-45D8-F3D2-A22F-9C59EFDBAD59}"/>
              </a:ext>
            </a:extLst>
          </p:cNvPr>
          <p:cNvCxnSpPr>
            <a:cxnSpLocks/>
          </p:cNvCxnSpPr>
          <p:nvPr/>
        </p:nvCxnSpPr>
        <p:spPr>
          <a:xfrm flipH="1" flipV="1">
            <a:off x="7788661" y="1105384"/>
            <a:ext cx="8411" cy="1023620"/>
          </a:xfrm>
          <a:prstGeom prst="line">
            <a:avLst/>
          </a:prstGeom>
          <a:noFill/>
          <a:ln w="38100" cap="flat" cmpd="sng" algn="ctr">
            <a:solidFill>
              <a:srgbClr val="E97132">
                <a:lumMod val="50000"/>
              </a:srgbClr>
            </a:solidFill>
            <a:prstDash val="solid"/>
            <a:miter lim="800000"/>
          </a:ln>
          <a:effectLst/>
        </p:spPr>
      </p:cxnSp>
      <p:cxnSp>
        <p:nvCxnSpPr>
          <p:cNvPr id="543" name="Rechte verbindingslijn 542">
            <a:extLst>
              <a:ext uri="{FF2B5EF4-FFF2-40B4-BE49-F238E27FC236}">
                <a16:creationId xmlns:a16="http://schemas.microsoft.com/office/drawing/2014/main" id="{FA139D8C-E7DE-AB1C-DAA4-CC5249EE5386}"/>
              </a:ext>
            </a:extLst>
          </p:cNvPr>
          <p:cNvCxnSpPr>
            <a:cxnSpLocks/>
          </p:cNvCxnSpPr>
          <p:nvPr/>
        </p:nvCxnSpPr>
        <p:spPr>
          <a:xfrm flipH="1" flipV="1">
            <a:off x="2189328" y="818529"/>
            <a:ext cx="5264339" cy="3192"/>
          </a:xfrm>
          <a:prstGeom prst="line">
            <a:avLst/>
          </a:prstGeom>
          <a:noFill/>
          <a:ln w="38100" cap="flat" cmpd="sng" algn="ctr">
            <a:solidFill>
              <a:srgbClr val="E97132">
                <a:lumMod val="50000"/>
              </a:srgbClr>
            </a:solidFill>
            <a:prstDash val="solid"/>
            <a:miter lim="800000"/>
          </a:ln>
          <a:effectLst/>
        </p:spPr>
      </p:cxnSp>
      <p:cxnSp>
        <p:nvCxnSpPr>
          <p:cNvPr id="544" name="Rechte verbindingslijn 543">
            <a:extLst>
              <a:ext uri="{FF2B5EF4-FFF2-40B4-BE49-F238E27FC236}">
                <a16:creationId xmlns:a16="http://schemas.microsoft.com/office/drawing/2014/main" id="{FDDE147E-C51B-CFE8-8F74-DA50CB21A4BB}"/>
              </a:ext>
            </a:extLst>
          </p:cNvPr>
          <p:cNvCxnSpPr>
            <a:cxnSpLocks/>
          </p:cNvCxnSpPr>
          <p:nvPr/>
        </p:nvCxnSpPr>
        <p:spPr>
          <a:xfrm>
            <a:off x="7453667" y="824914"/>
            <a:ext cx="343405" cy="294632"/>
          </a:xfrm>
          <a:prstGeom prst="line">
            <a:avLst/>
          </a:prstGeom>
          <a:noFill/>
          <a:ln w="38100" cap="flat" cmpd="sng" algn="ctr">
            <a:solidFill>
              <a:srgbClr val="E97132">
                <a:lumMod val="50000"/>
              </a:srgbClr>
            </a:solidFill>
            <a:prstDash val="solid"/>
            <a:miter lim="800000"/>
          </a:ln>
          <a:effectLst/>
        </p:spPr>
      </p:cxnSp>
      <p:cxnSp>
        <p:nvCxnSpPr>
          <p:cNvPr id="546" name="Rechte verbindingslijn 545">
            <a:extLst>
              <a:ext uri="{FF2B5EF4-FFF2-40B4-BE49-F238E27FC236}">
                <a16:creationId xmlns:a16="http://schemas.microsoft.com/office/drawing/2014/main" id="{07EAF733-1723-05D2-1153-528C13843212}"/>
              </a:ext>
            </a:extLst>
          </p:cNvPr>
          <p:cNvCxnSpPr>
            <a:cxnSpLocks/>
          </p:cNvCxnSpPr>
          <p:nvPr/>
        </p:nvCxnSpPr>
        <p:spPr>
          <a:xfrm flipV="1">
            <a:off x="1934854" y="818529"/>
            <a:ext cx="254474" cy="275573"/>
          </a:xfrm>
          <a:prstGeom prst="line">
            <a:avLst/>
          </a:prstGeom>
          <a:noFill/>
          <a:ln w="38100" cap="flat" cmpd="sng" algn="ctr">
            <a:solidFill>
              <a:srgbClr val="E97132">
                <a:lumMod val="50000"/>
              </a:srgbClr>
            </a:solidFill>
            <a:prstDash val="solid"/>
            <a:miter lim="800000"/>
          </a:ln>
          <a:effectLst/>
        </p:spPr>
      </p:cxnSp>
      <p:cxnSp>
        <p:nvCxnSpPr>
          <p:cNvPr id="548" name="Rechte verbindingslijn 547">
            <a:extLst>
              <a:ext uri="{FF2B5EF4-FFF2-40B4-BE49-F238E27FC236}">
                <a16:creationId xmlns:a16="http://schemas.microsoft.com/office/drawing/2014/main" id="{DF12CE8F-207C-0C6E-C956-45B8E1070F9B}"/>
              </a:ext>
            </a:extLst>
          </p:cNvPr>
          <p:cNvCxnSpPr>
            <a:cxnSpLocks/>
          </p:cNvCxnSpPr>
          <p:nvPr/>
        </p:nvCxnSpPr>
        <p:spPr>
          <a:xfrm>
            <a:off x="5905079" y="3150715"/>
            <a:ext cx="0" cy="306908"/>
          </a:xfrm>
          <a:prstGeom prst="line">
            <a:avLst/>
          </a:prstGeom>
          <a:noFill/>
          <a:ln w="38100" cap="flat" cmpd="sng" algn="ctr">
            <a:solidFill>
              <a:srgbClr val="FF0000"/>
            </a:solidFill>
            <a:prstDash val="solid"/>
            <a:miter lim="800000"/>
          </a:ln>
          <a:effectLst/>
        </p:spPr>
      </p:cxnSp>
      <p:cxnSp>
        <p:nvCxnSpPr>
          <p:cNvPr id="549" name="Rechte verbindingslijn 548">
            <a:extLst>
              <a:ext uri="{FF2B5EF4-FFF2-40B4-BE49-F238E27FC236}">
                <a16:creationId xmlns:a16="http://schemas.microsoft.com/office/drawing/2014/main" id="{73F3F6D2-C774-4A40-F558-34CB2F3D61F6}"/>
              </a:ext>
            </a:extLst>
          </p:cNvPr>
          <p:cNvCxnSpPr>
            <a:cxnSpLocks/>
          </p:cNvCxnSpPr>
          <p:nvPr/>
        </p:nvCxnSpPr>
        <p:spPr>
          <a:xfrm>
            <a:off x="5891399" y="3424950"/>
            <a:ext cx="430383" cy="356771"/>
          </a:xfrm>
          <a:prstGeom prst="line">
            <a:avLst/>
          </a:prstGeom>
          <a:noFill/>
          <a:ln w="38100" cap="flat" cmpd="sng" algn="ctr">
            <a:solidFill>
              <a:srgbClr val="FF0000"/>
            </a:solidFill>
            <a:prstDash val="solid"/>
            <a:miter lim="800000"/>
          </a:ln>
          <a:effectLst/>
        </p:spPr>
      </p:cxnSp>
      <p:cxnSp>
        <p:nvCxnSpPr>
          <p:cNvPr id="550" name="Rechte verbindingslijn 549">
            <a:extLst>
              <a:ext uri="{FF2B5EF4-FFF2-40B4-BE49-F238E27FC236}">
                <a16:creationId xmlns:a16="http://schemas.microsoft.com/office/drawing/2014/main" id="{D7005A7D-FBA7-7E30-9C78-0BF50F090544}"/>
              </a:ext>
            </a:extLst>
          </p:cNvPr>
          <p:cNvCxnSpPr>
            <a:cxnSpLocks/>
          </p:cNvCxnSpPr>
          <p:nvPr/>
        </p:nvCxnSpPr>
        <p:spPr>
          <a:xfrm>
            <a:off x="6321782" y="3769673"/>
            <a:ext cx="760139" cy="0"/>
          </a:xfrm>
          <a:prstGeom prst="line">
            <a:avLst/>
          </a:prstGeom>
          <a:noFill/>
          <a:ln w="38100" cap="flat" cmpd="sng" algn="ctr">
            <a:solidFill>
              <a:srgbClr val="FF0000"/>
            </a:solidFill>
            <a:prstDash val="solid"/>
            <a:miter lim="800000"/>
          </a:ln>
          <a:effectLst/>
        </p:spPr>
      </p:cxnSp>
      <p:cxnSp>
        <p:nvCxnSpPr>
          <p:cNvPr id="551" name="Rechte verbindingslijn 550">
            <a:extLst>
              <a:ext uri="{FF2B5EF4-FFF2-40B4-BE49-F238E27FC236}">
                <a16:creationId xmlns:a16="http://schemas.microsoft.com/office/drawing/2014/main" id="{D322A447-302D-0FF5-C342-ACE1DB4E6127}"/>
              </a:ext>
            </a:extLst>
          </p:cNvPr>
          <p:cNvCxnSpPr>
            <a:cxnSpLocks/>
          </p:cNvCxnSpPr>
          <p:nvPr/>
        </p:nvCxnSpPr>
        <p:spPr>
          <a:xfrm>
            <a:off x="6253201" y="2725734"/>
            <a:ext cx="1083029" cy="5942"/>
          </a:xfrm>
          <a:prstGeom prst="line">
            <a:avLst/>
          </a:prstGeom>
          <a:noFill/>
          <a:ln w="38100" cap="flat" cmpd="sng" algn="ctr">
            <a:solidFill>
              <a:srgbClr val="FF0000"/>
            </a:solidFill>
            <a:prstDash val="solid"/>
            <a:miter lim="800000"/>
          </a:ln>
          <a:effectLst/>
        </p:spPr>
      </p:cxnSp>
      <p:cxnSp>
        <p:nvCxnSpPr>
          <p:cNvPr id="552" name="Rechte verbindingslijn 551">
            <a:extLst>
              <a:ext uri="{FF2B5EF4-FFF2-40B4-BE49-F238E27FC236}">
                <a16:creationId xmlns:a16="http://schemas.microsoft.com/office/drawing/2014/main" id="{73B6894C-E7AD-C24C-2A8D-9726AB22635C}"/>
              </a:ext>
            </a:extLst>
          </p:cNvPr>
          <p:cNvCxnSpPr>
            <a:cxnSpLocks/>
          </p:cNvCxnSpPr>
          <p:nvPr/>
        </p:nvCxnSpPr>
        <p:spPr>
          <a:xfrm flipV="1">
            <a:off x="7332287" y="2122106"/>
            <a:ext cx="536452" cy="615438"/>
          </a:xfrm>
          <a:prstGeom prst="line">
            <a:avLst/>
          </a:prstGeom>
          <a:noFill/>
          <a:ln w="38100" cap="flat" cmpd="sng" algn="ctr">
            <a:solidFill>
              <a:srgbClr val="FF0000"/>
            </a:solidFill>
            <a:prstDash val="solid"/>
            <a:miter lim="800000"/>
          </a:ln>
          <a:effectLst/>
        </p:spPr>
      </p:cxnSp>
      <p:cxnSp>
        <p:nvCxnSpPr>
          <p:cNvPr id="553" name="Rechte verbindingslijn 552">
            <a:extLst>
              <a:ext uri="{FF2B5EF4-FFF2-40B4-BE49-F238E27FC236}">
                <a16:creationId xmlns:a16="http://schemas.microsoft.com/office/drawing/2014/main" id="{9758EA82-EAEF-D48A-A8AD-E61206BA3358}"/>
              </a:ext>
            </a:extLst>
          </p:cNvPr>
          <p:cNvCxnSpPr>
            <a:cxnSpLocks/>
          </p:cNvCxnSpPr>
          <p:nvPr/>
        </p:nvCxnSpPr>
        <p:spPr>
          <a:xfrm flipH="1" flipV="1">
            <a:off x="7841782" y="1067371"/>
            <a:ext cx="9128" cy="1061633"/>
          </a:xfrm>
          <a:prstGeom prst="line">
            <a:avLst/>
          </a:prstGeom>
          <a:noFill/>
          <a:ln w="38100" cap="flat" cmpd="sng" algn="ctr">
            <a:solidFill>
              <a:srgbClr val="FF0000"/>
            </a:solidFill>
            <a:prstDash val="solid"/>
            <a:miter lim="800000"/>
          </a:ln>
          <a:effectLst/>
        </p:spPr>
      </p:cxnSp>
      <p:cxnSp>
        <p:nvCxnSpPr>
          <p:cNvPr id="555" name="Rechte verbindingslijn 554">
            <a:extLst>
              <a:ext uri="{FF2B5EF4-FFF2-40B4-BE49-F238E27FC236}">
                <a16:creationId xmlns:a16="http://schemas.microsoft.com/office/drawing/2014/main" id="{43D18E28-BFBF-CEFF-ED5F-E8C53A15EABD}"/>
              </a:ext>
            </a:extLst>
          </p:cNvPr>
          <p:cNvCxnSpPr>
            <a:cxnSpLocks/>
          </p:cNvCxnSpPr>
          <p:nvPr/>
        </p:nvCxnSpPr>
        <p:spPr>
          <a:xfrm>
            <a:off x="7483132" y="762565"/>
            <a:ext cx="367060" cy="318968"/>
          </a:xfrm>
          <a:prstGeom prst="line">
            <a:avLst/>
          </a:prstGeom>
          <a:noFill/>
          <a:ln w="38100" cap="flat" cmpd="sng" algn="ctr">
            <a:solidFill>
              <a:srgbClr val="FF0000"/>
            </a:solidFill>
            <a:prstDash val="solid"/>
            <a:miter lim="800000"/>
          </a:ln>
          <a:effectLst/>
        </p:spPr>
      </p:cxnSp>
      <p:cxnSp>
        <p:nvCxnSpPr>
          <p:cNvPr id="556" name="Rechte verbindingslijn 555">
            <a:extLst>
              <a:ext uri="{FF2B5EF4-FFF2-40B4-BE49-F238E27FC236}">
                <a16:creationId xmlns:a16="http://schemas.microsoft.com/office/drawing/2014/main" id="{B7D34F07-D3A0-5220-419F-7CB87A64B5DD}"/>
              </a:ext>
            </a:extLst>
          </p:cNvPr>
          <p:cNvCxnSpPr>
            <a:cxnSpLocks/>
          </p:cNvCxnSpPr>
          <p:nvPr/>
        </p:nvCxnSpPr>
        <p:spPr>
          <a:xfrm flipH="1">
            <a:off x="2172329" y="761022"/>
            <a:ext cx="5310803" cy="0"/>
          </a:xfrm>
          <a:prstGeom prst="line">
            <a:avLst/>
          </a:prstGeom>
          <a:noFill/>
          <a:ln w="38100" cap="flat" cmpd="sng" algn="ctr">
            <a:solidFill>
              <a:srgbClr val="FF0000"/>
            </a:solidFill>
            <a:prstDash val="solid"/>
            <a:miter lim="800000"/>
          </a:ln>
          <a:effectLst/>
        </p:spPr>
      </p:cxnSp>
      <p:cxnSp>
        <p:nvCxnSpPr>
          <p:cNvPr id="557" name="Rechte verbindingslijn 556">
            <a:extLst>
              <a:ext uri="{FF2B5EF4-FFF2-40B4-BE49-F238E27FC236}">
                <a16:creationId xmlns:a16="http://schemas.microsoft.com/office/drawing/2014/main" id="{F9020144-A4E8-2B78-F5D0-0FF18936B4D0}"/>
              </a:ext>
            </a:extLst>
          </p:cNvPr>
          <p:cNvCxnSpPr>
            <a:cxnSpLocks/>
          </p:cNvCxnSpPr>
          <p:nvPr/>
        </p:nvCxnSpPr>
        <p:spPr>
          <a:xfrm flipV="1">
            <a:off x="1864736" y="762672"/>
            <a:ext cx="307594" cy="339082"/>
          </a:xfrm>
          <a:prstGeom prst="line">
            <a:avLst/>
          </a:prstGeom>
          <a:noFill/>
          <a:ln w="38100" cap="flat" cmpd="sng" algn="ctr">
            <a:solidFill>
              <a:srgbClr val="FF0000"/>
            </a:solidFill>
            <a:prstDash val="solid"/>
            <a:miter lim="800000"/>
          </a:ln>
          <a:effectLst/>
        </p:spPr>
      </p:cxnSp>
      <p:cxnSp>
        <p:nvCxnSpPr>
          <p:cNvPr id="559" name="Rechte verbindingslijn 558">
            <a:extLst>
              <a:ext uri="{FF2B5EF4-FFF2-40B4-BE49-F238E27FC236}">
                <a16:creationId xmlns:a16="http://schemas.microsoft.com/office/drawing/2014/main" id="{6D660A97-BAF8-0817-3B62-1805729E53CE}"/>
              </a:ext>
            </a:extLst>
          </p:cNvPr>
          <p:cNvCxnSpPr>
            <a:cxnSpLocks/>
          </p:cNvCxnSpPr>
          <p:nvPr/>
        </p:nvCxnSpPr>
        <p:spPr>
          <a:xfrm>
            <a:off x="4154189" y="1802211"/>
            <a:ext cx="199976" cy="4036"/>
          </a:xfrm>
          <a:prstGeom prst="line">
            <a:avLst/>
          </a:prstGeom>
          <a:noFill/>
          <a:ln w="38100" cap="flat" cmpd="sng" algn="ctr">
            <a:solidFill>
              <a:srgbClr val="FFC000"/>
            </a:solidFill>
            <a:prstDash val="solid"/>
            <a:miter lim="800000"/>
          </a:ln>
          <a:effectLst/>
        </p:spPr>
      </p:cxnSp>
      <p:cxnSp>
        <p:nvCxnSpPr>
          <p:cNvPr id="560" name="Rechte verbindingslijn 559">
            <a:extLst>
              <a:ext uri="{FF2B5EF4-FFF2-40B4-BE49-F238E27FC236}">
                <a16:creationId xmlns:a16="http://schemas.microsoft.com/office/drawing/2014/main" id="{8D611383-B74D-7F4F-3B3E-A13AE8378031}"/>
              </a:ext>
            </a:extLst>
          </p:cNvPr>
          <p:cNvCxnSpPr>
            <a:cxnSpLocks/>
          </p:cNvCxnSpPr>
          <p:nvPr/>
        </p:nvCxnSpPr>
        <p:spPr>
          <a:xfrm flipV="1">
            <a:off x="4910735" y="2788337"/>
            <a:ext cx="964238" cy="1203852"/>
          </a:xfrm>
          <a:prstGeom prst="line">
            <a:avLst/>
          </a:prstGeom>
          <a:noFill/>
          <a:ln w="38100" cap="flat" cmpd="sng" algn="ctr">
            <a:solidFill>
              <a:srgbClr val="A02B93"/>
            </a:solidFill>
            <a:prstDash val="solid"/>
            <a:miter lim="800000"/>
          </a:ln>
          <a:effectLst/>
        </p:spPr>
      </p:cxnSp>
      <p:cxnSp>
        <p:nvCxnSpPr>
          <p:cNvPr id="561" name="Rechte verbindingslijn 560">
            <a:extLst>
              <a:ext uri="{FF2B5EF4-FFF2-40B4-BE49-F238E27FC236}">
                <a16:creationId xmlns:a16="http://schemas.microsoft.com/office/drawing/2014/main" id="{55EFFCBD-DE40-C649-1EAD-2E14318CB6F1}"/>
              </a:ext>
            </a:extLst>
          </p:cNvPr>
          <p:cNvCxnSpPr>
            <a:cxnSpLocks/>
          </p:cNvCxnSpPr>
          <p:nvPr/>
        </p:nvCxnSpPr>
        <p:spPr>
          <a:xfrm flipV="1">
            <a:off x="7339660" y="2134133"/>
            <a:ext cx="588863" cy="661088"/>
          </a:xfrm>
          <a:prstGeom prst="line">
            <a:avLst/>
          </a:prstGeom>
          <a:noFill/>
          <a:ln w="38100" cap="flat" cmpd="sng" algn="ctr">
            <a:solidFill>
              <a:srgbClr val="A02B93"/>
            </a:solidFill>
            <a:prstDash val="solid"/>
            <a:miter lim="800000"/>
          </a:ln>
          <a:effectLst/>
        </p:spPr>
      </p:cxnSp>
      <p:cxnSp>
        <p:nvCxnSpPr>
          <p:cNvPr id="562" name="Rechte verbindingslijn 561">
            <a:extLst>
              <a:ext uri="{FF2B5EF4-FFF2-40B4-BE49-F238E27FC236}">
                <a16:creationId xmlns:a16="http://schemas.microsoft.com/office/drawing/2014/main" id="{1C3FDD55-B14B-DB16-BFE7-E1BC58CAC69D}"/>
              </a:ext>
            </a:extLst>
          </p:cNvPr>
          <p:cNvCxnSpPr>
            <a:cxnSpLocks/>
          </p:cNvCxnSpPr>
          <p:nvPr/>
        </p:nvCxnSpPr>
        <p:spPr>
          <a:xfrm flipV="1">
            <a:off x="5879228" y="2784761"/>
            <a:ext cx="1453059" cy="1509"/>
          </a:xfrm>
          <a:prstGeom prst="line">
            <a:avLst/>
          </a:prstGeom>
          <a:noFill/>
          <a:ln w="38100" cap="flat" cmpd="sng" algn="ctr">
            <a:solidFill>
              <a:srgbClr val="A02B93"/>
            </a:solidFill>
            <a:prstDash val="solid"/>
            <a:miter lim="800000"/>
          </a:ln>
          <a:effectLst/>
        </p:spPr>
      </p:cxnSp>
      <p:cxnSp>
        <p:nvCxnSpPr>
          <p:cNvPr id="563" name="Rechte verbindingslijn 562">
            <a:extLst>
              <a:ext uri="{FF2B5EF4-FFF2-40B4-BE49-F238E27FC236}">
                <a16:creationId xmlns:a16="http://schemas.microsoft.com/office/drawing/2014/main" id="{BA0D13F8-9AF0-EFBC-8B49-45FF16CC4718}"/>
              </a:ext>
            </a:extLst>
          </p:cNvPr>
          <p:cNvCxnSpPr>
            <a:cxnSpLocks/>
          </p:cNvCxnSpPr>
          <p:nvPr/>
        </p:nvCxnSpPr>
        <p:spPr>
          <a:xfrm flipH="1" flipV="1">
            <a:off x="7911257" y="1080562"/>
            <a:ext cx="9128" cy="1061633"/>
          </a:xfrm>
          <a:prstGeom prst="line">
            <a:avLst/>
          </a:prstGeom>
          <a:noFill/>
          <a:ln w="38100" cap="flat" cmpd="sng" algn="ctr">
            <a:solidFill>
              <a:srgbClr val="A02B93"/>
            </a:solidFill>
            <a:prstDash val="solid"/>
            <a:miter lim="800000"/>
          </a:ln>
          <a:effectLst/>
        </p:spPr>
      </p:cxnSp>
      <p:cxnSp>
        <p:nvCxnSpPr>
          <p:cNvPr id="565" name="Rechte verbindingslijn 564">
            <a:extLst>
              <a:ext uri="{FF2B5EF4-FFF2-40B4-BE49-F238E27FC236}">
                <a16:creationId xmlns:a16="http://schemas.microsoft.com/office/drawing/2014/main" id="{9DFA0E11-B1CF-53FC-4A2B-C595492D6EC9}"/>
              </a:ext>
            </a:extLst>
          </p:cNvPr>
          <p:cNvCxnSpPr>
            <a:cxnSpLocks/>
          </p:cNvCxnSpPr>
          <p:nvPr/>
        </p:nvCxnSpPr>
        <p:spPr>
          <a:xfrm flipV="1">
            <a:off x="1796344" y="1101754"/>
            <a:ext cx="6683" cy="2272548"/>
          </a:xfrm>
          <a:prstGeom prst="line">
            <a:avLst/>
          </a:prstGeom>
          <a:noFill/>
          <a:ln w="38100" cap="flat" cmpd="sng" algn="ctr">
            <a:solidFill>
              <a:srgbClr val="A02B93"/>
            </a:solidFill>
            <a:prstDash val="solid"/>
            <a:miter lim="800000"/>
          </a:ln>
          <a:effectLst/>
        </p:spPr>
      </p:cxnSp>
      <p:cxnSp>
        <p:nvCxnSpPr>
          <p:cNvPr id="566" name="Rechte verbindingslijn 565">
            <a:extLst>
              <a:ext uri="{FF2B5EF4-FFF2-40B4-BE49-F238E27FC236}">
                <a16:creationId xmlns:a16="http://schemas.microsoft.com/office/drawing/2014/main" id="{B72EACC5-3676-A408-EEDB-2952939D828C}"/>
              </a:ext>
            </a:extLst>
          </p:cNvPr>
          <p:cNvCxnSpPr>
            <a:cxnSpLocks/>
          </p:cNvCxnSpPr>
          <p:nvPr/>
        </p:nvCxnSpPr>
        <p:spPr>
          <a:xfrm flipV="1">
            <a:off x="1801097" y="3983948"/>
            <a:ext cx="3105784" cy="1010"/>
          </a:xfrm>
          <a:prstGeom prst="line">
            <a:avLst/>
          </a:prstGeom>
          <a:noFill/>
          <a:ln w="38100" cap="flat" cmpd="sng" algn="ctr">
            <a:solidFill>
              <a:srgbClr val="A02B93"/>
            </a:solidFill>
            <a:prstDash val="solid"/>
            <a:miter lim="800000"/>
          </a:ln>
          <a:effectLst/>
        </p:spPr>
      </p:cxnSp>
      <p:cxnSp>
        <p:nvCxnSpPr>
          <p:cNvPr id="567" name="Rechte verbindingslijn 566">
            <a:extLst>
              <a:ext uri="{FF2B5EF4-FFF2-40B4-BE49-F238E27FC236}">
                <a16:creationId xmlns:a16="http://schemas.microsoft.com/office/drawing/2014/main" id="{F8E0DBAB-947D-631A-A51A-527816EB2075}"/>
              </a:ext>
            </a:extLst>
          </p:cNvPr>
          <p:cNvCxnSpPr>
            <a:cxnSpLocks/>
          </p:cNvCxnSpPr>
          <p:nvPr/>
        </p:nvCxnSpPr>
        <p:spPr>
          <a:xfrm flipV="1">
            <a:off x="7006419" y="1085060"/>
            <a:ext cx="886675" cy="5621"/>
          </a:xfrm>
          <a:prstGeom prst="line">
            <a:avLst/>
          </a:prstGeom>
          <a:noFill/>
          <a:ln w="38100" cap="flat" cmpd="sng" algn="ctr">
            <a:solidFill>
              <a:srgbClr val="A02B93"/>
            </a:solidFill>
            <a:prstDash val="solid"/>
            <a:miter lim="800000"/>
          </a:ln>
          <a:effectLst/>
        </p:spPr>
      </p:cxnSp>
      <p:cxnSp>
        <p:nvCxnSpPr>
          <p:cNvPr id="568" name="Rechte verbindingslijn 567">
            <a:extLst>
              <a:ext uri="{FF2B5EF4-FFF2-40B4-BE49-F238E27FC236}">
                <a16:creationId xmlns:a16="http://schemas.microsoft.com/office/drawing/2014/main" id="{01B14CB5-80EC-1A7F-A6CD-DF9744B73B25}"/>
              </a:ext>
            </a:extLst>
          </p:cNvPr>
          <p:cNvCxnSpPr>
            <a:cxnSpLocks/>
          </p:cNvCxnSpPr>
          <p:nvPr/>
        </p:nvCxnSpPr>
        <p:spPr>
          <a:xfrm flipV="1">
            <a:off x="6599114" y="1090527"/>
            <a:ext cx="426119" cy="486584"/>
          </a:xfrm>
          <a:prstGeom prst="line">
            <a:avLst/>
          </a:prstGeom>
          <a:noFill/>
          <a:ln w="38100" cap="flat" cmpd="sng" algn="ctr">
            <a:solidFill>
              <a:srgbClr val="A02B93"/>
            </a:solidFill>
            <a:prstDash val="solid"/>
            <a:miter lim="800000"/>
          </a:ln>
          <a:effectLst/>
        </p:spPr>
      </p:cxnSp>
      <p:cxnSp>
        <p:nvCxnSpPr>
          <p:cNvPr id="570" name="Rechte verbindingslijn 569">
            <a:extLst>
              <a:ext uri="{FF2B5EF4-FFF2-40B4-BE49-F238E27FC236}">
                <a16:creationId xmlns:a16="http://schemas.microsoft.com/office/drawing/2014/main" id="{BE5F7B46-0FD4-9A16-448D-F7A57F25C58A}"/>
              </a:ext>
            </a:extLst>
          </p:cNvPr>
          <p:cNvCxnSpPr>
            <a:cxnSpLocks/>
          </p:cNvCxnSpPr>
          <p:nvPr/>
        </p:nvCxnSpPr>
        <p:spPr>
          <a:xfrm>
            <a:off x="4795315" y="705007"/>
            <a:ext cx="1003840" cy="859988"/>
          </a:xfrm>
          <a:prstGeom prst="line">
            <a:avLst/>
          </a:prstGeom>
          <a:noFill/>
          <a:ln w="38100" cap="flat" cmpd="sng" algn="ctr">
            <a:solidFill>
              <a:srgbClr val="A02B93"/>
            </a:solidFill>
            <a:prstDash val="solid"/>
            <a:miter lim="800000"/>
          </a:ln>
          <a:effectLst/>
        </p:spPr>
      </p:cxnSp>
      <p:cxnSp>
        <p:nvCxnSpPr>
          <p:cNvPr id="571" name="Rechte verbindingslijn 570">
            <a:extLst>
              <a:ext uri="{FF2B5EF4-FFF2-40B4-BE49-F238E27FC236}">
                <a16:creationId xmlns:a16="http://schemas.microsoft.com/office/drawing/2014/main" id="{1B7A982C-1559-BA0C-69BF-6A970B465CD2}"/>
              </a:ext>
            </a:extLst>
          </p:cNvPr>
          <p:cNvCxnSpPr>
            <a:cxnSpLocks/>
          </p:cNvCxnSpPr>
          <p:nvPr/>
        </p:nvCxnSpPr>
        <p:spPr>
          <a:xfrm>
            <a:off x="5799155" y="1566422"/>
            <a:ext cx="825832" cy="5481"/>
          </a:xfrm>
          <a:prstGeom prst="line">
            <a:avLst/>
          </a:prstGeom>
          <a:noFill/>
          <a:ln w="38100" cap="flat" cmpd="sng" algn="ctr">
            <a:solidFill>
              <a:srgbClr val="A02B93"/>
            </a:solidFill>
            <a:prstDash val="solid"/>
            <a:miter lim="800000"/>
          </a:ln>
          <a:effectLst/>
        </p:spPr>
      </p:cxnSp>
      <p:cxnSp>
        <p:nvCxnSpPr>
          <p:cNvPr id="573" name="Rechte verbindingslijn 572">
            <a:extLst>
              <a:ext uri="{FF2B5EF4-FFF2-40B4-BE49-F238E27FC236}">
                <a16:creationId xmlns:a16="http://schemas.microsoft.com/office/drawing/2014/main" id="{F80079B7-199E-1144-2864-D08C91716F37}"/>
              </a:ext>
            </a:extLst>
          </p:cNvPr>
          <p:cNvCxnSpPr>
            <a:cxnSpLocks/>
          </p:cNvCxnSpPr>
          <p:nvPr/>
        </p:nvCxnSpPr>
        <p:spPr>
          <a:xfrm>
            <a:off x="2126904" y="714289"/>
            <a:ext cx="2699904" cy="0"/>
          </a:xfrm>
          <a:prstGeom prst="line">
            <a:avLst/>
          </a:prstGeom>
          <a:noFill/>
          <a:ln w="38100" cap="flat" cmpd="sng" algn="ctr">
            <a:solidFill>
              <a:srgbClr val="A02B93"/>
            </a:solidFill>
            <a:prstDash val="solid"/>
            <a:miter lim="800000"/>
          </a:ln>
          <a:effectLst/>
        </p:spPr>
      </p:cxnSp>
      <p:cxnSp>
        <p:nvCxnSpPr>
          <p:cNvPr id="574" name="Rechte verbindingslijn 573">
            <a:extLst>
              <a:ext uri="{FF2B5EF4-FFF2-40B4-BE49-F238E27FC236}">
                <a16:creationId xmlns:a16="http://schemas.microsoft.com/office/drawing/2014/main" id="{E0B1C95E-F2A6-3A63-4BE5-0BB44FF4E249}"/>
              </a:ext>
            </a:extLst>
          </p:cNvPr>
          <p:cNvCxnSpPr>
            <a:cxnSpLocks/>
          </p:cNvCxnSpPr>
          <p:nvPr/>
        </p:nvCxnSpPr>
        <p:spPr>
          <a:xfrm flipV="1">
            <a:off x="1809192" y="706123"/>
            <a:ext cx="333617" cy="387979"/>
          </a:xfrm>
          <a:prstGeom prst="line">
            <a:avLst/>
          </a:prstGeom>
          <a:noFill/>
          <a:ln w="38100" cap="flat" cmpd="sng" algn="ctr">
            <a:solidFill>
              <a:srgbClr val="A02B93"/>
            </a:solidFill>
            <a:prstDash val="solid"/>
            <a:miter lim="800000"/>
          </a:ln>
          <a:effectLst/>
        </p:spPr>
      </p:cxnSp>
      <p:cxnSp>
        <p:nvCxnSpPr>
          <p:cNvPr id="575" name="Rechte verbindingslijn 574">
            <a:extLst>
              <a:ext uri="{FF2B5EF4-FFF2-40B4-BE49-F238E27FC236}">
                <a16:creationId xmlns:a16="http://schemas.microsoft.com/office/drawing/2014/main" id="{3111B488-3E73-5E00-E646-F936F2C81491}"/>
              </a:ext>
            </a:extLst>
          </p:cNvPr>
          <p:cNvCxnSpPr>
            <a:cxnSpLocks/>
          </p:cNvCxnSpPr>
          <p:nvPr/>
        </p:nvCxnSpPr>
        <p:spPr>
          <a:xfrm flipV="1">
            <a:off x="799581" y="1235648"/>
            <a:ext cx="964238" cy="1203852"/>
          </a:xfrm>
          <a:prstGeom prst="line">
            <a:avLst/>
          </a:prstGeom>
          <a:noFill/>
          <a:ln w="38100" cap="flat" cmpd="sng" algn="ctr">
            <a:solidFill>
              <a:srgbClr val="00B0F0"/>
            </a:solidFill>
            <a:prstDash val="solid"/>
            <a:miter lim="800000"/>
          </a:ln>
          <a:effectLst/>
        </p:spPr>
      </p:cxnSp>
      <p:cxnSp>
        <p:nvCxnSpPr>
          <p:cNvPr id="128" name="Rechte verbindingslijn 127">
            <a:extLst>
              <a:ext uri="{FF2B5EF4-FFF2-40B4-BE49-F238E27FC236}">
                <a16:creationId xmlns:a16="http://schemas.microsoft.com/office/drawing/2014/main" id="{BFB069C8-D83D-ADB0-63D9-5AB427EE58A7}"/>
              </a:ext>
            </a:extLst>
          </p:cNvPr>
          <p:cNvCxnSpPr>
            <a:cxnSpLocks/>
          </p:cNvCxnSpPr>
          <p:nvPr/>
        </p:nvCxnSpPr>
        <p:spPr>
          <a:xfrm flipH="1" flipV="1">
            <a:off x="3339168" y="2648055"/>
            <a:ext cx="3919" cy="399548"/>
          </a:xfrm>
          <a:prstGeom prst="line">
            <a:avLst/>
          </a:prstGeom>
          <a:noFill/>
          <a:ln w="38100" cap="flat" cmpd="sng" algn="ctr">
            <a:solidFill>
              <a:srgbClr val="00B0F0"/>
            </a:solidFill>
            <a:prstDash val="solid"/>
            <a:miter lim="800000"/>
          </a:ln>
          <a:effectLst/>
        </p:spPr>
      </p:cxnSp>
      <p:cxnSp>
        <p:nvCxnSpPr>
          <p:cNvPr id="129" name="Rechte verbindingslijn 128">
            <a:extLst>
              <a:ext uri="{FF2B5EF4-FFF2-40B4-BE49-F238E27FC236}">
                <a16:creationId xmlns:a16="http://schemas.microsoft.com/office/drawing/2014/main" id="{C26ABA7C-79EF-2744-6419-A4DFD933A981}"/>
              </a:ext>
            </a:extLst>
          </p:cNvPr>
          <p:cNvCxnSpPr>
            <a:cxnSpLocks/>
          </p:cNvCxnSpPr>
          <p:nvPr/>
        </p:nvCxnSpPr>
        <p:spPr>
          <a:xfrm>
            <a:off x="2023197" y="3347773"/>
            <a:ext cx="238395" cy="202820"/>
          </a:xfrm>
          <a:prstGeom prst="line">
            <a:avLst/>
          </a:prstGeom>
          <a:noFill/>
          <a:ln w="38100" cap="flat" cmpd="sng" algn="ctr">
            <a:solidFill>
              <a:srgbClr val="00B0F0"/>
            </a:solidFill>
            <a:prstDash val="solid"/>
            <a:miter lim="800000"/>
          </a:ln>
          <a:effectLst/>
        </p:spPr>
      </p:cxnSp>
      <p:cxnSp>
        <p:nvCxnSpPr>
          <p:cNvPr id="130" name="Rechte verbindingslijn 129">
            <a:extLst>
              <a:ext uri="{FF2B5EF4-FFF2-40B4-BE49-F238E27FC236}">
                <a16:creationId xmlns:a16="http://schemas.microsoft.com/office/drawing/2014/main" id="{260CB73B-A872-FB02-D721-C7840CB41BBD}"/>
              </a:ext>
            </a:extLst>
          </p:cNvPr>
          <p:cNvCxnSpPr>
            <a:cxnSpLocks/>
          </p:cNvCxnSpPr>
          <p:nvPr/>
        </p:nvCxnSpPr>
        <p:spPr>
          <a:xfrm>
            <a:off x="4575090" y="3712016"/>
            <a:ext cx="305134" cy="214761"/>
          </a:xfrm>
          <a:prstGeom prst="line">
            <a:avLst/>
          </a:prstGeom>
          <a:noFill/>
          <a:ln w="38100" cap="flat" cmpd="sng" algn="ctr">
            <a:solidFill>
              <a:srgbClr val="00B0F0"/>
            </a:solidFill>
            <a:prstDash val="solid"/>
            <a:miter lim="800000"/>
          </a:ln>
          <a:effectLst/>
        </p:spPr>
      </p:cxnSp>
      <p:cxnSp>
        <p:nvCxnSpPr>
          <p:cNvPr id="131" name="Rechte verbindingslijn 130">
            <a:extLst>
              <a:ext uri="{FF2B5EF4-FFF2-40B4-BE49-F238E27FC236}">
                <a16:creationId xmlns:a16="http://schemas.microsoft.com/office/drawing/2014/main" id="{4ADC10E5-3CDC-FF5F-3C69-FCBBB0100EF1}"/>
              </a:ext>
            </a:extLst>
          </p:cNvPr>
          <p:cNvCxnSpPr>
            <a:cxnSpLocks/>
          </p:cNvCxnSpPr>
          <p:nvPr/>
        </p:nvCxnSpPr>
        <p:spPr>
          <a:xfrm flipV="1">
            <a:off x="4892473" y="3457622"/>
            <a:ext cx="385784" cy="478484"/>
          </a:xfrm>
          <a:prstGeom prst="line">
            <a:avLst/>
          </a:prstGeom>
          <a:noFill/>
          <a:ln w="38100" cap="flat" cmpd="sng" algn="ctr">
            <a:solidFill>
              <a:srgbClr val="00B0F0"/>
            </a:solidFill>
            <a:prstDash val="solid"/>
            <a:miter lim="800000"/>
          </a:ln>
          <a:effectLst/>
        </p:spPr>
      </p:cxnSp>
      <p:cxnSp>
        <p:nvCxnSpPr>
          <p:cNvPr id="132" name="Rechte verbindingslijn 131">
            <a:extLst>
              <a:ext uri="{FF2B5EF4-FFF2-40B4-BE49-F238E27FC236}">
                <a16:creationId xmlns:a16="http://schemas.microsoft.com/office/drawing/2014/main" id="{EC2D58FE-0995-F1F3-097C-B2061F7CECBF}"/>
              </a:ext>
            </a:extLst>
          </p:cNvPr>
          <p:cNvCxnSpPr>
            <a:cxnSpLocks/>
          </p:cNvCxnSpPr>
          <p:nvPr/>
        </p:nvCxnSpPr>
        <p:spPr>
          <a:xfrm>
            <a:off x="4885271" y="3157268"/>
            <a:ext cx="388590" cy="306170"/>
          </a:xfrm>
          <a:prstGeom prst="line">
            <a:avLst/>
          </a:prstGeom>
          <a:noFill/>
          <a:ln w="38100" cap="flat" cmpd="sng" algn="ctr">
            <a:solidFill>
              <a:srgbClr val="00B0F0"/>
            </a:solidFill>
            <a:prstDash val="solid"/>
            <a:miter lim="800000"/>
          </a:ln>
          <a:effectLst/>
        </p:spPr>
      </p:cxnSp>
      <p:cxnSp>
        <p:nvCxnSpPr>
          <p:cNvPr id="133" name="Rechte verbindingslijn 132">
            <a:extLst>
              <a:ext uri="{FF2B5EF4-FFF2-40B4-BE49-F238E27FC236}">
                <a16:creationId xmlns:a16="http://schemas.microsoft.com/office/drawing/2014/main" id="{73D475E0-F263-6EA2-C197-F65C55F0E775}"/>
              </a:ext>
            </a:extLst>
          </p:cNvPr>
          <p:cNvCxnSpPr>
            <a:cxnSpLocks/>
          </p:cNvCxnSpPr>
          <p:nvPr/>
        </p:nvCxnSpPr>
        <p:spPr>
          <a:xfrm>
            <a:off x="3270385" y="3718715"/>
            <a:ext cx="1301615" cy="0"/>
          </a:xfrm>
          <a:prstGeom prst="line">
            <a:avLst/>
          </a:prstGeom>
          <a:noFill/>
          <a:ln w="38100" cap="flat" cmpd="sng" algn="ctr">
            <a:solidFill>
              <a:srgbClr val="00B0F0"/>
            </a:solidFill>
            <a:prstDash val="solid"/>
            <a:miter lim="800000"/>
          </a:ln>
          <a:effectLst/>
        </p:spPr>
      </p:cxnSp>
      <p:cxnSp>
        <p:nvCxnSpPr>
          <p:cNvPr id="134" name="Rechte verbindingslijn 133">
            <a:extLst>
              <a:ext uri="{FF2B5EF4-FFF2-40B4-BE49-F238E27FC236}">
                <a16:creationId xmlns:a16="http://schemas.microsoft.com/office/drawing/2014/main" id="{E4C22103-BDAE-8288-5EB8-EA3B4D5A455A}"/>
              </a:ext>
            </a:extLst>
          </p:cNvPr>
          <p:cNvCxnSpPr>
            <a:cxnSpLocks/>
          </p:cNvCxnSpPr>
          <p:nvPr/>
        </p:nvCxnSpPr>
        <p:spPr>
          <a:xfrm flipV="1">
            <a:off x="3547645" y="3148482"/>
            <a:ext cx="1332751" cy="10349"/>
          </a:xfrm>
          <a:prstGeom prst="line">
            <a:avLst/>
          </a:prstGeom>
          <a:noFill/>
          <a:ln w="38100" cap="flat" cmpd="sng" algn="ctr">
            <a:solidFill>
              <a:srgbClr val="00B0F0"/>
            </a:solidFill>
            <a:prstDash val="solid"/>
            <a:miter lim="800000"/>
          </a:ln>
          <a:effectLst/>
        </p:spPr>
      </p:cxnSp>
      <p:cxnSp>
        <p:nvCxnSpPr>
          <p:cNvPr id="136" name="Rechte verbindingslijn 135">
            <a:extLst>
              <a:ext uri="{FF2B5EF4-FFF2-40B4-BE49-F238E27FC236}">
                <a16:creationId xmlns:a16="http://schemas.microsoft.com/office/drawing/2014/main" id="{CB4AFEB2-4292-62F7-1026-E46CF893912A}"/>
              </a:ext>
            </a:extLst>
          </p:cNvPr>
          <p:cNvCxnSpPr>
            <a:cxnSpLocks/>
          </p:cNvCxnSpPr>
          <p:nvPr/>
        </p:nvCxnSpPr>
        <p:spPr>
          <a:xfrm>
            <a:off x="3389263" y="3048895"/>
            <a:ext cx="158382" cy="109936"/>
          </a:xfrm>
          <a:prstGeom prst="line">
            <a:avLst/>
          </a:prstGeom>
          <a:noFill/>
          <a:ln w="38100" cap="flat" cmpd="sng" algn="ctr">
            <a:solidFill>
              <a:srgbClr val="00B0F0"/>
            </a:solidFill>
            <a:prstDash val="solid"/>
            <a:miter lim="800000"/>
          </a:ln>
          <a:effectLst/>
        </p:spPr>
      </p:cxnSp>
      <p:cxnSp>
        <p:nvCxnSpPr>
          <p:cNvPr id="137" name="Rechte verbindingslijn 136">
            <a:extLst>
              <a:ext uri="{FF2B5EF4-FFF2-40B4-BE49-F238E27FC236}">
                <a16:creationId xmlns:a16="http://schemas.microsoft.com/office/drawing/2014/main" id="{95DF9203-0443-48A7-FC07-461449BCCAB0}"/>
              </a:ext>
            </a:extLst>
          </p:cNvPr>
          <p:cNvCxnSpPr>
            <a:cxnSpLocks/>
          </p:cNvCxnSpPr>
          <p:nvPr/>
        </p:nvCxnSpPr>
        <p:spPr>
          <a:xfrm flipV="1">
            <a:off x="3392416" y="2361634"/>
            <a:ext cx="624941" cy="679985"/>
          </a:xfrm>
          <a:prstGeom prst="line">
            <a:avLst/>
          </a:prstGeom>
          <a:noFill/>
          <a:ln w="38100" cap="flat" cmpd="sng" algn="ctr">
            <a:solidFill>
              <a:srgbClr val="00B0F0"/>
            </a:solidFill>
            <a:prstDash val="solid"/>
            <a:miter lim="800000"/>
          </a:ln>
          <a:effectLst/>
        </p:spPr>
      </p:cxnSp>
      <p:cxnSp>
        <p:nvCxnSpPr>
          <p:cNvPr id="138" name="Rechte verbindingslijn 137">
            <a:extLst>
              <a:ext uri="{FF2B5EF4-FFF2-40B4-BE49-F238E27FC236}">
                <a16:creationId xmlns:a16="http://schemas.microsoft.com/office/drawing/2014/main" id="{4B7B0260-4120-89BE-C950-A629255B1283}"/>
              </a:ext>
            </a:extLst>
          </p:cNvPr>
          <p:cNvCxnSpPr>
            <a:cxnSpLocks/>
          </p:cNvCxnSpPr>
          <p:nvPr/>
        </p:nvCxnSpPr>
        <p:spPr>
          <a:xfrm>
            <a:off x="4016545" y="2371945"/>
            <a:ext cx="800671" cy="0"/>
          </a:xfrm>
          <a:prstGeom prst="line">
            <a:avLst/>
          </a:prstGeom>
          <a:noFill/>
          <a:ln w="38100" cap="flat" cmpd="sng" algn="ctr">
            <a:solidFill>
              <a:srgbClr val="00B0F0"/>
            </a:solidFill>
            <a:prstDash val="solid"/>
            <a:miter lim="800000"/>
          </a:ln>
          <a:effectLst/>
        </p:spPr>
      </p:cxnSp>
      <p:cxnSp>
        <p:nvCxnSpPr>
          <p:cNvPr id="139" name="Rechte verbindingslijn 138">
            <a:extLst>
              <a:ext uri="{FF2B5EF4-FFF2-40B4-BE49-F238E27FC236}">
                <a16:creationId xmlns:a16="http://schemas.microsoft.com/office/drawing/2014/main" id="{9160F72C-7BD1-4AA9-A6B0-8EA5D20AF3C4}"/>
              </a:ext>
            </a:extLst>
          </p:cNvPr>
          <p:cNvCxnSpPr>
            <a:cxnSpLocks/>
          </p:cNvCxnSpPr>
          <p:nvPr/>
        </p:nvCxnSpPr>
        <p:spPr>
          <a:xfrm flipV="1">
            <a:off x="4804012" y="1685552"/>
            <a:ext cx="624941" cy="679985"/>
          </a:xfrm>
          <a:prstGeom prst="line">
            <a:avLst/>
          </a:prstGeom>
          <a:noFill/>
          <a:ln w="38100" cap="flat" cmpd="sng" algn="ctr">
            <a:solidFill>
              <a:srgbClr val="00B0F0"/>
            </a:solidFill>
            <a:prstDash val="solid"/>
            <a:miter lim="800000"/>
          </a:ln>
          <a:effectLst/>
        </p:spPr>
      </p:cxnSp>
      <p:cxnSp>
        <p:nvCxnSpPr>
          <p:cNvPr id="140" name="Rechte verbindingslijn 139">
            <a:extLst>
              <a:ext uri="{FF2B5EF4-FFF2-40B4-BE49-F238E27FC236}">
                <a16:creationId xmlns:a16="http://schemas.microsoft.com/office/drawing/2014/main" id="{8C4CA1CF-3CF5-8514-7AF8-35BD60968EBD}"/>
              </a:ext>
            </a:extLst>
          </p:cNvPr>
          <p:cNvCxnSpPr>
            <a:cxnSpLocks/>
          </p:cNvCxnSpPr>
          <p:nvPr/>
        </p:nvCxnSpPr>
        <p:spPr>
          <a:xfrm flipV="1">
            <a:off x="5429153" y="1327234"/>
            <a:ext cx="0" cy="352136"/>
          </a:xfrm>
          <a:prstGeom prst="line">
            <a:avLst/>
          </a:prstGeom>
          <a:noFill/>
          <a:ln w="38100" cap="flat" cmpd="sng" algn="ctr">
            <a:solidFill>
              <a:srgbClr val="00B0F0"/>
            </a:solidFill>
            <a:prstDash val="solid"/>
            <a:miter lim="800000"/>
          </a:ln>
          <a:effectLst/>
        </p:spPr>
      </p:cxnSp>
      <p:cxnSp>
        <p:nvCxnSpPr>
          <p:cNvPr id="141" name="Rechte verbindingslijn 140">
            <a:extLst>
              <a:ext uri="{FF2B5EF4-FFF2-40B4-BE49-F238E27FC236}">
                <a16:creationId xmlns:a16="http://schemas.microsoft.com/office/drawing/2014/main" id="{AE07556B-FF08-F8CB-2156-7CCCDE0E54D9}"/>
              </a:ext>
            </a:extLst>
          </p:cNvPr>
          <p:cNvCxnSpPr>
            <a:cxnSpLocks/>
          </p:cNvCxnSpPr>
          <p:nvPr/>
        </p:nvCxnSpPr>
        <p:spPr>
          <a:xfrm>
            <a:off x="4664825" y="669602"/>
            <a:ext cx="775998" cy="660975"/>
          </a:xfrm>
          <a:prstGeom prst="line">
            <a:avLst/>
          </a:prstGeom>
          <a:noFill/>
          <a:ln w="38100" cap="flat" cmpd="sng" algn="ctr">
            <a:solidFill>
              <a:srgbClr val="00B0F0"/>
            </a:solidFill>
            <a:prstDash val="solid"/>
            <a:miter lim="800000"/>
          </a:ln>
          <a:effectLst/>
        </p:spPr>
      </p:cxnSp>
      <p:cxnSp>
        <p:nvCxnSpPr>
          <p:cNvPr id="142" name="Rechte verbindingslijn 141">
            <a:extLst>
              <a:ext uri="{FF2B5EF4-FFF2-40B4-BE49-F238E27FC236}">
                <a16:creationId xmlns:a16="http://schemas.microsoft.com/office/drawing/2014/main" id="{91455BB2-77C0-DA92-B9C1-E070AE0D8856}"/>
              </a:ext>
            </a:extLst>
          </p:cNvPr>
          <p:cNvCxnSpPr>
            <a:cxnSpLocks/>
          </p:cNvCxnSpPr>
          <p:nvPr/>
        </p:nvCxnSpPr>
        <p:spPr>
          <a:xfrm>
            <a:off x="2070590" y="662232"/>
            <a:ext cx="2597853" cy="5801"/>
          </a:xfrm>
          <a:prstGeom prst="line">
            <a:avLst/>
          </a:prstGeom>
          <a:noFill/>
          <a:ln w="38100" cap="flat" cmpd="sng" algn="ctr">
            <a:solidFill>
              <a:srgbClr val="00B0F0"/>
            </a:solidFill>
            <a:prstDash val="solid"/>
            <a:miter lim="800000"/>
          </a:ln>
          <a:effectLst/>
        </p:spPr>
      </p:cxnSp>
      <p:cxnSp>
        <p:nvCxnSpPr>
          <p:cNvPr id="143" name="Rechte verbindingslijn 142">
            <a:extLst>
              <a:ext uri="{FF2B5EF4-FFF2-40B4-BE49-F238E27FC236}">
                <a16:creationId xmlns:a16="http://schemas.microsoft.com/office/drawing/2014/main" id="{CE5EB138-0104-C1C6-C0B2-3F324246346E}"/>
              </a:ext>
            </a:extLst>
          </p:cNvPr>
          <p:cNvCxnSpPr>
            <a:cxnSpLocks/>
          </p:cNvCxnSpPr>
          <p:nvPr/>
        </p:nvCxnSpPr>
        <p:spPr>
          <a:xfrm flipV="1">
            <a:off x="1749505" y="651922"/>
            <a:ext cx="366182" cy="440102"/>
          </a:xfrm>
          <a:prstGeom prst="line">
            <a:avLst/>
          </a:prstGeom>
          <a:noFill/>
          <a:ln w="38100" cap="flat" cmpd="sng" algn="ctr">
            <a:solidFill>
              <a:srgbClr val="00B0F0"/>
            </a:solidFill>
            <a:prstDash val="solid"/>
            <a:miter lim="800000"/>
          </a:ln>
          <a:effectLst/>
        </p:spPr>
      </p:cxnSp>
      <p:cxnSp>
        <p:nvCxnSpPr>
          <p:cNvPr id="144" name="Rechte verbindingslijn 143">
            <a:extLst>
              <a:ext uri="{FF2B5EF4-FFF2-40B4-BE49-F238E27FC236}">
                <a16:creationId xmlns:a16="http://schemas.microsoft.com/office/drawing/2014/main" id="{5E2F3F8F-5A9D-BB9E-E466-284C3C0BCFF7}"/>
              </a:ext>
            </a:extLst>
          </p:cNvPr>
          <p:cNvCxnSpPr>
            <a:cxnSpLocks/>
          </p:cNvCxnSpPr>
          <p:nvPr/>
        </p:nvCxnSpPr>
        <p:spPr>
          <a:xfrm flipV="1">
            <a:off x="1756880" y="1068211"/>
            <a:ext cx="0" cy="199976"/>
          </a:xfrm>
          <a:prstGeom prst="line">
            <a:avLst/>
          </a:prstGeom>
          <a:noFill/>
          <a:ln w="38100" cap="flat" cmpd="sng" algn="ctr">
            <a:solidFill>
              <a:srgbClr val="00B0F0"/>
            </a:solidFill>
            <a:prstDash val="solid"/>
            <a:miter lim="800000"/>
          </a:ln>
          <a:effectLst/>
        </p:spPr>
      </p:cxnSp>
      <p:cxnSp>
        <p:nvCxnSpPr>
          <p:cNvPr id="145" name="Rechte verbindingslijn 144">
            <a:extLst>
              <a:ext uri="{FF2B5EF4-FFF2-40B4-BE49-F238E27FC236}">
                <a16:creationId xmlns:a16="http://schemas.microsoft.com/office/drawing/2014/main" id="{43DEA255-5CCA-08DE-3EBE-54BDC3188761}"/>
              </a:ext>
            </a:extLst>
          </p:cNvPr>
          <p:cNvCxnSpPr>
            <a:cxnSpLocks/>
          </p:cNvCxnSpPr>
          <p:nvPr/>
        </p:nvCxnSpPr>
        <p:spPr>
          <a:xfrm flipV="1">
            <a:off x="3377661" y="1892457"/>
            <a:ext cx="717386" cy="803659"/>
          </a:xfrm>
          <a:prstGeom prst="line">
            <a:avLst/>
          </a:prstGeom>
          <a:noFill/>
          <a:ln w="38100" cap="flat" cmpd="sng" algn="ctr">
            <a:solidFill>
              <a:srgbClr val="156082"/>
            </a:solidFill>
            <a:prstDash val="solid"/>
            <a:miter lim="800000"/>
          </a:ln>
          <a:effectLst/>
        </p:spPr>
      </p:cxnSp>
      <p:cxnSp>
        <p:nvCxnSpPr>
          <p:cNvPr id="146" name="Rechte verbindingslijn 145">
            <a:extLst>
              <a:ext uri="{FF2B5EF4-FFF2-40B4-BE49-F238E27FC236}">
                <a16:creationId xmlns:a16="http://schemas.microsoft.com/office/drawing/2014/main" id="{9F97D1E9-CB15-1469-C62C-F509389CEA69}"/>
              </a:ext>
            </a:extLst>
          </p:cNvPr>
          <p:cNvCxnSpPr>
            <a:cxnSpLocks/>
          </p:cNvCxnSpPr>
          <p:nvPr/>
        </p:nvCxnSpPr>
        <p:spPr>
          <a:xfrm>
            <a:off x="3297589" y="2697922"/>
            <a:ext cx="98285" cy="962"/>
          </a:xfrm>
          <a:prstGeom prst="line">
            <a:avLst/>
          </a:prstGeom>
          <a:noFill/>
          <a:ln w="38100" cap="flat" cmpd="sng" algn="ctr">
            <a:solidFill>
              <a:srgbClr val="156082"/>
            </a:solidFill>
            <a:prstDash val="solid"/>
            <a:miter lim="800000"/>
          </a:ln>
          <a:effectLst/>
        </p:spPr>
      </p:cxnSp>
      <p:cxnSp>
        <p:nvCxnSpPr>
          <p:cNvPr id="147" name="Rechte verbindingslijn 146">
            <a:extLst>
              <a:ext uri="{FF2B5EF4-FFF2-40B4-BE49-F238E27FC236}">
                <a16:creationId xmlns:a16="http://schemas.microsoft.com/office/drawing/2014/main" id="{16D17DA1-4037-1300-F98A-8C5A965F699E}"/>
              </a:ext>
            </a:extLst>
          </p:cNvPr>
          <p:cNvCxnSpPr>
            <a:cxnSpLocks/>
          </p:cNvCxnSpPr>
          <p:nvPr/>
        </p:nvCxnSpPr>
        <p:spPr>
          <a:xfrm>
            <a:off x="4087853" y="1902267"/>
            <a:ext cx="320097" cy="0"/>
          </a:xfrm>
          <a:prstGeom prst="line">
            <a:avLst/>
          </a:prstGeom>
          <a:noFill/>
          <a:ln w="38100" cap="flat" cmpd="sng" algn="ctr">
            <a:solidFill>
              <a:srgbClr val="156082"/>
            </a:solidFill>
            <a:prstDash val="solid"/>
            <a:miter lim="800000"/>
          </a:ln>
          <a:effectLst/>
        </p:spPr>
      </p:cxnSp>
      <p:cxnSp>
        <p:nvCxnSpPr>
          <p:cNvPr id="148" name="Rechte verbindingslijn 147">
            <a:extLst>
              <a:ext uri="{FF2B5EF4-FFF2-40B4-BE49-F238E27FC236}">
                <a16:creationId xmlns:a16="http://schemas.microsoft.com/office/drawing/2014/main" id="{A073E40D-46A8-D1D4-79B1-B371898C2DF6}"/>
              </a:ext>
            </a:extLst>
          </p:cNvPr>
          <p:cNvCxnSpPr>
            <a:cxnSpLocks/>
          </p:cNvCxnSpPr>
          <p:nvPr/>
        </p:nvCxnSpPr>
        <p:spPr>
          <a:xfrm>
            <a:off x="4403297" y="1897204"/>
            <a:ext cx="388590" cy="306170"/>
          </a:xfrm>
          <a:prstGeom prst="line">
            <a:avLst/>
          </a:prstGeom>
          <a:noFill/>
          <a:ln w="38100" cap="flat" cmpd="sng" algn="ctr">
            <a:solidFill>
              <a:srgbClr val="156082"/>
            </a:solidFill>
            <a:prstDash val="solid"/>
            <a:miter lim="800000"/>
          </a:ln>
          <a:effectLst/>
        </p:spPr>
      </p:cxnSp>
      <p:cxnSp>
        <p:nvCxnSpPr>
          <p:cNvPr id="149" name="Rechte verbindingslijn 148">
            <a:extLst>
              <a:ext uri="{FF2B5EF4-FFF2-40B4-BE49-F238E27FC236}">
                <a16:creationId xmlns:a16="http://schemas.microsoft.com/office/drawing/2014/main" id="{ED2F0961-9F81-5915-5C26-A7BE299E8A36}"/>
              </a:ext>
            </a:extLst>
          </p:cNvPr>
          <p:cNvCxnSpPr>
            <a:cxnSpLocks/>
          </p:cNvCxnSpPr>
          <p:nvPr/>
        </p:nvCxnSpPr>
        <p:spPr>
          <a:xfrm flipV="1">
            <a:off x="4786380" y="2182466"/>
            <a:ext cx="0" cy="555079"/>
          </a:xfrm>
          <a:prstGeom prst="line">
            <a:avLst/>
          </a:prstGeom>
          <a:noFill/>
          <a:ln w="38100" cap="flat" cmpd="sng" algn="ctr">
            <a:solidFill>
              <a:srgbClr val="156082"/>
            </a:solidFill>
            <a:prstDash val="solid"/>
            <a:miter lim="800000"/>
          </a:ln>
          <a:effectLst/>
        </p:spPr>
      </p:cxnSp>
      <p:cxnSp>
        <p:nvCxnSpPr>
          <p:cNvPr id="150" name="Rechte verbindingslijn 149">
            <a:extLst>
              <a:ext uri="{FF2B5EF4-FFF2-40B4-BE49-F238E27FC236}">
                <a16:creationId xmlns:a16="http://schemas.microsoft.com/office/drawing/2014/main" id="{DD67CBA7-25E7-FFBB-D66A-8CD9E83D45A3}"/>
              </a:ext>
            </a:extLst>
          </p:cNvPr>
          <p:cNvCxnSpPr>
            <a:cxnSpLocks/>
          </p:cNvCxnSpPr>
          <p:nvPr/>
        </p:nvCxnSpPr>
        <p:spPr>
          <a:xfrm flipV="1">
            <a:off x="4363976" y="2725734"/>
            <a:ext cx="431009" cy="524237"/>
          </a:xfrm>
          <a:prstGeom prst="line">
            <a:avLst/>
          </a:prstGeom>
          <a:noFill/>
          <a:ln w="38100" cap="flat" cmpd="sng" algn="ctr">
            <a:solidFill>
              <a:srgbClr val="156082"/>
            </a:solidFill>
            <a:prstDash val="solid"/>
            <a:miter lim="800000"/>
          </a:ln>
          <a:effectLst/>
        </p:spPr>
      </p:cxnSp>
      <p:cxnSp>
        <p:nvCxnSpPr>
          <p:cNvPr id="151" name="Rechte verbindingslijn 150">
            <a:extLst>
              <a:ext uri="{FF2B5EF4-FFF2-40B4-BE49-F238E27FC236}">
                <a16:creationId xmlns:a16="http://schemas.microsoft.com/office/drawing/2014/main" id="{4AEBD59F-9C9C-C7E0-8E6A-3C9D690CC3E7}"/>
              </a:ext>
            </a:extLst>
          </p:cNvPr>
          <p:cNvCxnSpPr>
            <a:cxnSpLocks/>
          </p:cNvCxnSpPr>
          <p:nvPr/>
        </p:nvCxnSpPr>
        <p:spPr>
          <a:xfrm>
            <a:off x="3383392" y="3505796"/>
            <a:ext cx="261890" cy="165911"/>
          </a:xfrm>
          <a:prstGeom prst="line">
            <a:avLst/>
          </a:prstGeom>
          <a:noFill/>
          <a:ln w="38100" cap="flat" cmpd="sng" algn="ctr">
            <a:solidFill>
              <a:srgbClr val="156082"/>
            </a:solidFill>
            <a:prstDash val="solid"/>
            <a:miter lim="800000"/>
          </a:ln>
          <a:effectLst/>
        </p:spPr>
      </p:cxnSp>
      <p:cxnSp>
        <p:nvCxnSpPr>
          <p:cNvPr id="152" name="Rechte verbindingslijn 151">
            <a:extLst>
              <a:ext uri="{FF2B5EF4-FFF2-40B4-BE49-F238E27FC236}">
                <a16:creationId xmlns:a16="http://schemas.microsoft.com/office/drawing/2014/main" id="{038E277E-86AA-140D-D2F3-41F5CA8BC6E6}"/>
              </a:ext>
            </a:extLst>
          </p:cNvPr>
          <p:cNvCxnSpPr>
            <a:cxnSpLocks/>
          </p:cNvCxnSpPr>
          <p:nvPr/>
        </p:nvCxnSpPr>
        <p:spPr>
          <a:xfrm flipV="1">
            <a:off x="3626189" y="3478034"/>
            <a:ext cx="174679" cy="192977"/>
          </a:xfrm>
          <a:prstGeom prst="line">
            <a:avLst/>
          </a:prstGeom>
          <a:noFill/>
          <a:ln w="38100" cap="flat" cmpd="sng" algn="ctr">
            <a:solidFill>
              <a:srgbClr val="156082"/>
            </a:solidFill>
            <a:prstDash val="solid"/>
            <a:miter lim="800000"/>
          </a:ln>
          <a:effectLst/>
        </p:spPr>
      </p:cxnSp>
      <p:cxnSp>
        <p:nvCxnSpPr>
          <p:cNvPr id="154" name="Rechte verbindingslijn 153">
            <a:extLst>
              <a:ext uri="{FF2B5EF4-FFF2-40B4-BE49-F238E27FC236}">
                <a16:creationId xmlns:a16="http://schemas.microsoft.com/office/drawing/2014/main" id="{6900615E-9370-48C4-3890-BA554EB19E84}"/>
              </a:ext>
            </a:extLst>
          </p:cNvPr>
          <p:cNvCxnSpPr>
            <a:cxnSpLocks/>
          </p:cNvCxnSpPr>
          <p:nvPr/>
        </p:nvCxnSpPr>
        <p:spPr>
          <a:xfrm flipV="1">
            <a:off x="4503692" y="3908260"/>
            <a:ext cx="0" cy="560657"/>
          </a:xfrm>
          <a:prstGeom prst="line">
            <a:avLst/>
          </a:prstGeom>
          <a:noFill/>
          <a:ln w="38100" cap="flat" cmpd="sng" algn="ctr">
            <a:solidFill>
              <a:srgbClr val="156082"/>
            </a:solidFill>
            <a:prstDash val="solid"/>
            <a:miter lim="800000"/>
          </a:ln>
          <a:effectLst/>
        </p:spPr>
      </p:cxnSp>
      <p:cxnSp>
        <p:nvCxnSpPr>
          <p:cNvPr id="155" name="Rechte verbindingslijn 154">
            <a:extLst>
              <a:ext uri="{FF2B5EF4-FFF2-40B4-BE49-F238E27FC236}">
                <a16:creationId xmlns:a16="http://schemas.microsoft.com/office/drawing/2014/main" id="{F91341CB-DAEB-C416-E854-6296897E57BD}"/>
              </a:ext>
            </a:extLst>
          </p:cNvPr>
          <p:cNvCxnSpPr>
            <a:cxnSpLocks/>
          </p:cNvCxnSpPr>
          <p:nvPr/>
        </p:nvCxnSpPr>
        <p:spPr>
          <a:xfrm flipV="1">
            <a:off x="2336793" y="2696116"/>
            <a:ext cx="0" cy="345911"/>
          </a:xfrm>
          <a:prstGeom prst="line">
            <a:avLst/>
          </a:prstGeom>
          <a:noFill/>
          <a:ln w="38100" cap="flat" cmpd="sng" algn="ctr">
            <a:solidFill>
              <a:srgbClr val="156082"/>
            </a:solidFill>
            <a:prstDash val="solid"/>
            <a:miter lim="800000"/>
          </a:ln>
          <a:effectLst/>
        </p:spPr>
      </p:cxnSp>
      <p:cxnSp>
        <p:nvCxnSpPr>
          <p:cNvPr id="156" name="Rechte verbindingslijn 155">
            <a:extLst>
              <a:ext uri="{FF2B5EF4-FFF2-40B4-BE49-F238E27FC236}">
                <a16:creationId xmlns:a16="http://schemas.microsoft.com/office/drawing/2014/main" id="{214A014C-A74D-C4D3-35BD-7D62F38B7915}"/>
              </a:ext>
            </a:extLst>
          </p:cNvPr>
          <p:cNvCxnSpPr>
            <a:cxnSpLocks/>
          </p:cNvCxnSpPr>
          <p:nvPr/>
        </p:nvCxnSpPr>
        <p:spPr>
          <a:xfrm>
            <a:off x="3734797" y="4460513"/>
            <a:ext cx="768896" cy="0"/>
          </a:xfrm>
          <a:prstGeom prst="line">
            <a:avLst/>
          </a:prstGeom>
          <a:noFill/>
          <a:ln w="38100" cap="flat" cmpd="sng" algn="ctr">
            <a:solidFill>
              <a:srgbClr val="156082"/>
            </a:solidFill>
            <a:prstDash val="solid"/>
            <a:miter lim="800000"/>
          </a:ln>
          <a:effectLst/>
        </p:spPr>
      </p:cxnSp>
      <p:cxnSp>
        <p:nvCxnSpPr>
          <p:cNvPr id="157" name="Rechte verbindingslijn 156">
            <a:extLst>
              <a:ext uri="{FF2B5EF4-FFF2-40B4-BE49-F238E27FC236}">
                <a16:creationId xmlns:a16="http://schemas.microsoft.com/office/drawing/2014/main" id="{E3B2AE5A-9A35-B3CB-00DC-1445F80DCB30}"/>
              </a:ext>
            </a:extLst>
          </p:cNvPr>
          <p:cNvCxnSpPr>
            <a:cxnSpLocks/>
          </p:cNvCxnSpPr>
          <p:nvPr/>
        </p:nvCxnSpPr>
        <p:spPr>
          <a:xfrm>
            <a:off x="3909190" y="3480005"/>
            <a:ext cx="613446" cy="441280"/>
          </a:xfrm>
          <a:prstGeom prst="line">
            <a:avLst/>
          </a:prstGeom>
          <a:noFill/>
          <a:ln w="38100" cap="flat" cmpd="sng" algn="ctr">
            <a:solidFill>
              <a:srgbClr val="156082"/>
            </a:solidFill>
            <a:prstDash val="solid"/>
            <a:miter lim="800000"/>
          </a:ln>
          <a:effectLst/>
        </p:spPr>
      </p:cxnSp>
      <p:cxnSp>
        <p:nvCxnSpPr>
          <p:cNvPr id="158" name="Rechte verbindingslijn 157">
            <a:extLst>
              <a:ext uri="{FF2B5EF4-FFF2-40B4-BE49-F238E27FC236}">
                <a16:creationId xmlns:a16="http://schemas.microsoft.com/office/drawing/2014/main" id="{4AD11D49-28A5-5A50-E072-5217D7951C1E}"/>
              </a:ext>
            </a:extLst>
          </p:cNvPr>
          <p:cNvCxnSpPr>
            <a:cxnSpLocks/>
          </p:cNvCxnSpPr>
          <p:nvPr/>
        </p:nvCxnSpPr>
        <p:spPr>
          <a:xfrm flipH="1">
            <a:off x="1941186" y="3030133"/>
            <a:ext cx="387917" cy="334784"/>
          </a:xfrm>
          <a:prstGeom prst="line">
            <a:avLst/>
          </a:prstGeom>
          <a:noFill/>
          <a:ln w="38100" cap="flat" cmpd="sng" algn="ctr">
            <a:solidFill>
              <a:srgbClr val="156082"/>
            </a:solidFill>
            <a:prstDash val="solid"/>
            <a:miter lim="800000"/>
          </a:ln>
          <a:effectLst/>
        </p:spPr>
      </p:cxnSp>
      <p:cxnSp>
        <p:nvCxnSpPr>
          <p:cNvPr id="159" name="Rechte verbindingslijn 158">
            <a:extLst>
              <a:ext uri="{FF2B5EF4-FFF2-40B4-BE49-F238E27FC236}">
                <a16:creationId xmlns:a16="http://schemas.microsoft.com/office/drawing/2014/main" id="{8C4A6542-696F-C6DC-7B1A-359D7F90A39C}"/>
              </a:ext>
            </a:extLst>
          </p:cNvPr>
          <p:cNvCxnSpPr>
            <a:cxnSpLocks/>
          </p:cNvCxnSpPr>
          <p:nvPr/>
        </p:nvCxnSpPr>
        <p:spPr>
          <a:xfrm flipV="1">
            <a:off x="2328100" y="1629020"/>
            <a:ext cx="976211" cy="1096714"/>
          </a:xfrm>
          <a:prstGeom prst="line">
            <a:avLst/>
          </a:prstGeom>
          <a:noFill/>
          <a:ln w="38100" cap="flat" cmpd="sng" algn="ctr">
            <a:solidFill>
              <a:srgbClr val="156082"/>
            </a:solidFill>
            <a:prstDash val="solid"/>
            <a:miter lim="800000"/>
          </a:ln>
          <a:effectLst/>
        </p:spPr>
      </p:cxnSp>
      <p:cxnSp>
        <p:nvCxnSpPr>
          <p:cNvPr id="160" name="Rechte verbindingslijn 159">
            <a:extLst>
              <a:ext uri="{FF2B5EF4-FFF2-40B4-BE49-F238E27FC236}">
                <a16:creationId xmlns:a16="http://schemas.microsoft.com/office/drawing/2014/main" id="{84D3FCA8-AEA4-DE74-AA44-6D39063CC49E}"/>
              </a:ext>
            </a:extLst>
          </p:cNvPr>
          <p:cNvCxnSpPr>
            <a:cxnSpLocks/>
          </p:cNvCxnSpPr>
          <p:nvPr/>
        </p:nvCxnSpPr>
        <p:spPr>
          <a:xfrm>
            <a:off x="1695668" y="1268182"/>
            <a:ext cx="1617994" cy="0"/>
          </a:xfrm>
          <a:prstGeom prst="line">
            <a:avLst/>
          </a:prstGeom>
          <a:noFill/>
          <a:ln w="38100" cap="flat" cmpd="sng" algn="ctr">
            <a:solidFill>
              <a:srgbClr val="156082"/>
            </a:solidFill>
            <a:prstDash val="solid"/>
            <a:miter lim="800000"/>
          </a:ln>
          <a:effectLst/>
        </p:spPr>
      </p:cxnSp>
      <p:cxnSp>
        <p:nvCxnSpPr>
          <p:cNvPr id="161" name="Rechte verbindingslijn 160">
            <a:extLst>
              <a:ext uri="{FF2B5EF4-FFF2-40B4-BE49-F238E27FC236}">
                <a16:creationId xmlns:a16="http://schemas.microsoft.com/office/drawing/2014/main" id="{17329F2E-36F7-78F6-3355-E916C509CA3F}"/>
              </a:ext>
            </a:extLst>
          </p:cNvPr>
          <p:cNvCxnSpPr>
            <a:cxnSpLocks/>
          </p:cNvCxnSpPr>
          <p:nvPr/>
        </p:nvCxnSpPr>
        <p:spPr>
          <a:xfrm flipV="1">
            <a:off x="3304311" y="1265720"/>
            <a:ext cx="4216" cy="363300"/>
          </a:xfrm>
          <a:prstGeom prst="line">
            <a:avLst/>
          </a:prstGeom>
          <a:noFill/>
          <a:ln w="38100" cap="flat" cmpd="sng" algn="ctr">
            <a:solidFill>
              <a:srgbClr val="156082"/>
            </a:solidFill>
            <a:prstDash val="solid"/>
            <a:miter lim="800000"/>
          </a:ln>
          <a:effectLst/>
        </p:spPr>
      </p:cxnSp>
      <p:cxnSp>
        <p:nvCxnSpPr>
          <p:cNvPr id="162" name="Rechte verbindingslijn 161">
            <a:extLst>
              <a:ext uri="{FF2B5EF4-FFF2-40B4-BE49-F238E27FC236}">
                <a16:creationId xmlns:a16="http://schemas.microsoft.com/office/drawing/2014/main" id="{24DB5A73-AB31-4FC5-ED9C-193306C92CAB}"/>
              </a:ext>
            </a:extLst>
          </p:cNvPr>
          <p:cNvCxnSpPr>
            <a:cxnSpLocks/>
          </p:cNvCxnSpPr>
          <p:nvPr/>
        </p:nvCxnSpPr>
        <p:spPr>
          <a:xfrm flipH="1" flipV="1">
            <a:off x="2896642" y="3750173"/>
            <a:ext cx="825794" cy="710341"/>
          </a:xfrm>
          <a:prstGeom prst="line">
            <a:avLst/>
          </a:prstGeom>
          <a:noFill/>
          <a:ln w="38100" cap="flat" cmpd="sng" algn="ctr">
            <a:solidFill>
              <a:srgbClr val="156082"/>
            </a:solidFill>
            <a:prstDash val="solid"/>
            <a:miter lim="800000"/>
          </a:ln>
          <a:effectLst/>
        </p:spPr>
      </p:cxnSp>
      <p:cxnSp>
        <p:nvCxnSpPr>
          <p:cNvPr id="163" name="Rechte verbindingslijn 162">
            <a:extLst>
              <a:ext uri="{FF2B5EF4-FFF2-40B4-BE49-F238E27FC236}">
                <a16:creationId xmlns:a16="http://schemas.microsoft.com/office/drawing/2014/main" id="{25981F99-8214-4006-C9FF-FD97DF84141D}"/>
              </a:ext>
            </a:extLst>
          </p:cNvPr>
          <p:cNvCxnSpPr>
            <a:cxnSpLocks/>
          </p:cNvCxnSpPr>
          <p:nvPr/>
        </p:nvCxnSpPr>
        <p:spPr>
          <a:xfrm>
            <a:off x="1941228" y="3343811"/>
            <a:ext cx="460997" cy="392366"/>
          </a:xfrm>
          <a:prstGeom prst="line">
            <a:avLst/>
          </a:prstGeom>
          <a:noFill/>
          <a:ln w="38100" cap="flat" cmpd="sng" algn="ctr">
            <a:solidFill>
              <a:srgbClr val="156082"/>
            </a:solidFill>
            <a:prstDash val="solid"/>
            <a:miter lim="800000"/>
          </a:ln>
          <a:effectLst/>
        </p:spPr>
      </p:cxnSp>
      <p:cxnSp>
        <p:nvCxnSpPr>
          <p:cNvPr id="164" name="Rechte verbindingslijn 163">
            <a:extLst>
              <a:ext uri="{FF2B5EF4-FFF2-40B4-BE49-F238E27FC236}">
                <a16:creationId xmlns:a16="http://schemas.microsoft.com/office/drawing/2014/main" id="{C2A08193-D9E9-46AE-CF31-19654D1A4EFF}"/>
              </a:ext>
            </a:extLst>
          </p:cNvPr>
          <p:cNvCxnSpPr>
            <a:cxnSpLocks/>
          </p:cNvCxnSpPr>
          <p:nvPr/>
        </p:nvCxnSpPr>
        <p:spPr>
          <a:xfrm flipV="1">
            <a:off x="2375930" y="3787015"/>
            <a:ext cx="0" cy="675803"/>
          </a:xfrm>
          <a:prstGeom prst="line">
            <a:avLst/>
          </a:prstGeom>
          <a:noFill/>
          <a:ln w="38100" cap="flat" cmpd="sng" algn="ctr">
            <a:solidFill>
              <a:srgbClr val="92D050"/>
            </a:solidFill>
            <a:prstDash val="solid"/>
            <a:miter lim="800000"/>
          </a:ln>
          <a:effectLst/>
        </p:spPr>
      </p:cxnSp>
      <p:cxnSp>
        <p:nvCxnSpPr>
          <p:cNvPr id="165" name="Rechte verbindingslijn 164">
            <a:extLst>
              <a:ext uri="{FF2B5EF4-FFF2-40B4-BE49-F238E27FC236}">
                <a16:creationId xmlns:a16="http://schemas.microsoft.com/office/drawing/2014/main" id="{E0C7100F-7565-E627-87C4-0558F4ED22FE}"/>
              </a:ext>
            </a:extLst>
          </p:cNvPr>
          <p:cNvCxnSpPr>
            <a:cxnSpLocks/>
          </p:cNvCxnSpPr>
          <p:nvPr/>
        </p:nvCxnSpPr>
        <p:spPr>
          <a:xfrm flipV="1">
            <a:off x="2292145" y="2537817"/>
            <a:ext cx="0" cy="511078"/>
          </a:xfrm>
          <a:prstGeom prst="line">
            <a:avLst/>
          </a:prstGeom>
          <a:noFill/>
          <a:ln w="38100" cap="flat" cmpd="sng" algn="ctr">
            <a:solidFill>
              <a:srgbClr val="92D050"/>
            </a:solidFill>
            <a:prstDash val="solid"/>
            <a:miter lim="800000"/>
          </a:ln>
          <a:effectLst/>
        </p:spPr>
      </p:cxnSp>
      <p:cxnSp>
        <p:nvCxnSpPr>
          <p:cNvPr id="166" name="Rechte verbindingslijn 165">
            <a:extLst>
              <a:ext uri="{FF2B5EF4-FFF2-40B4-BE49-F238E27FC236}">
                <a16:creationId xmlns:a16="http://schemas.microsoft.com/office/drawing/2014/main" id="{B7AE64C5-1356-4342-1424-44F12C4002C2}"/>
              </a:ext>
            </a:extLst>
          </p:cNvPr>
          <p:cNvCxnSpPr>
            <a:cxnSpLocks/>
          </p:cNvCxnSpPr>
          <p:nvPr/>
        </p:nvCxnSpPr>
        <p:spPr>
          <a:xfrm flipV="1">
            <a:off x="2303839" y="1486871"/>
            <a:ext cx="951303" cy="1057079"/>
          </a:xfrm>
          <a:prstGeom prst="line">
            <a:avLst/>
          </a:prstGeom>
          <a:noFill/>
          <a:ln w="38100" cap="flat" cmpd="sng" algn="ctr">
            <a:solidFill>
              <a:srgbClr val="92D050"/>
            </a:solidFill>
            <a:prstDash val="solid"/>
            <a:miter lim="800000"/>
          </a:ln>
          <a:effectLst/>
        </p:spPr>
      </p:cxnSp>
      <p:cxnSp>
        <p:nvCxnSpPr>
          <p:cNvPr id="167" name="Rechte verbindingslijn 166">
            <a:extLst>
              <a:ext uri="{FF2B5EF4-FFF2-40B4-BE49-F238E27FC236}">
                <a16:creationId xmlns:a16="http://schemas.microsoft.com/office/drawing/2014/main" id="{388A8493-DC19-F64C-5E7A-125B3CA17C28}"/>
              </a:ext>
            </a:extLst>
          </p:cNvPr>
          <p:cNvCxnSpPr>
            <a:cxnSpLocks/>
          </p:cNvCxnSpPr>
          <p:nvPr/>
        </p:nvCxnSpPr>
        <p:spPr>
          <a:xfrm flipV="1">
            <a:off x="3256447" y="1297937"/>
            <a:ext cx="0" cy="188934"/>
          </a:xfrm>
          <a:prstGeom prst="line">
            <a:avLst/>
          </a:prstGeom>
          <a:noFill/>
          <a:ln w="38100" cap="flat" cmpd="sng" algn="ctr">
            <a:solidFill>
              <a:srgbClr val="92D050"/>
            </a:solidFill>
            <a:prstDash val="solid"/>
            <a:miter lim="800000"/>
          </a:ln>
          <a:effectLst/>
        </p:spPr>
      </p:cxnSp>
      <p:sp>
        <p:nvSpPr>
          <p:cNvPr id="168" name="Ovaal 167">
            <a:extLst>
              <a:ext uri="{FF2B5EF4-FFF2-40B4-BE49-F238E27FC236}">
                <a16:creationId xmlns:a16="http://schemas.microsoft.com/office/drawing/2014/main" id="{22E12538-9032-894F-CC2B-1D6D7FB72103}"/>
              </a:ext>
            </a:extLst>
          </p:cNvPr>
          <p:cNvSpPr/>
          <p:nvPr/>
        </p:nvSpPr>
        <p:spPr>
          <a:xfrm>
            <a:off x="2253701" y="2486742"/>
            <a:ext cx="112518" cy="104930"/>
          </a:xfrm>
          <a:prstGeom prst="ellipse">
            <a:avLst/>
          </a:prstGeom>
          <a:solidFill>
            <a:sysClr val="window" lastClr="FFFFFF"/>
          </a:solidFill>
          <a:ln w="19050" cap="flat" cmpd="sng" algn="ctr">
            <a:solidFill>
              <a:srgbClr val="92D05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69" name="Ovaal 168">
            <a:extLst>
              <a:ext uri="{FF2B5EF4-FFF2-40B4-BE49-F238E27FC236}">
                <a16:creationId xmlns:a16="http://schemas.microsoft.com/office/drawing/2014/main" id="{B3299E98-54BF-9415-17C9-92C1CFEDD3E2}"/>
              </a:ext>
            </a:extLst>
          </p:cNvPr>
          <p:cNvSpPr/>
          <p:nvPr/>
        </p:nvSpPr>
        <p:spPr>
          <a:xfrm>
            <a:off x="2881850" y="1784434"/>
            <a:ext cx="112518" cy="104930"/>
          </a:xfrm>
          <a:prstGeom prst="ellipse">
            <a:avLst/>
          </a:prstGeom>
          <a:solidFill>
            <a:sysClr val="window" lastClr="FFFFFF"/>
          </a:solidFill>
          <a:ln w="19050" cap="flat" cmpd="sng" algn="ctr">
            <a:solidFill>
              <a:srgbClr val="92D05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cxnSp>
        <p:nvCxnSpPr>
          <p:cNvPr id="170" name="Rechte verbindingslijn 169">
            <a:extLst>
              <a:ext uri="{FF2B5EF4-FFF2-40B4-BE49-F238E27FC236}">
                <a16:creationId xmlns:a16="http://schemas.microsoft.com/office/drawing/2014/main" id="{5F734D78-201F-1A0D-5BC3-10E8276608D9}"/>
              </a:ext>
            </a:extLst>
          </p:cNvPr>
          <p:cNvCxnSpPr>
            <a:cxnSpLocks/>
          </p:cNvCxnSpPr>
          <p:nvPr/>
        </p:nvCxnSpPr>
        <p:spPr>
          <a:xfrm>
            <a:off x="2062091" y="1311629"/>
            <a:ext cx="1194552" cy="0"/>
          </a:xfrm>
          <a:prstGeom prst="line">
            <a:avLst/>
          </a:prstGeom>
          <a:noFill/>
          <a:ln w="38100" cap="flat" cmpd="sng" algn="ctr">
            <a:solidFill>
              <a:srgbClr val="92D050"/>
            </a:solidFill>
            <a:prstDash val="solid"/>
            <a:miter lim="800000"/>
          </a:ln>
          <a:effectLst/>
        </p:spPr>
      </p:cxnSp>
      <p:cxnSp>
        <p:nvCxnSpPr>
          <p:cNvPr id="171" name="Rechte verbindingslijn 170">
            <a:extLst>
              <a:ext uri="{FF2B5EF4-FFF2-40B4-BE49-F238E27FC236}">
                <a16:creationId xmlns:a16="http://schemas.microsoft.com/office/drawing/2014/main" id="{291E2D37-1E84-3E82-2FD2-493FB7F3251C}"/>
              </a:ext>
            </a:extLst>
          </p:cNvPr>
          <p:cNvCxnSpPr>
            <a:cxnSpLocks/>
          </p:cNvCxnSpPr>
          <p:nvPr/>
        </p:nvCxnSpPr>
        <p:spPr>
          <a:xfrm>
            <a:off x="2068941" y="1014080"/>
            <a:ext cx="0" cy="299546"/>
          </a:xfrm>
          <a:prstGeom prst="line">
            <a:avLst/>
          </a:prstGeom>
          <a:noFill/>
          <a:ln w="38100" cap="flat" cmpd="sng" algn="ctr">
            <a:solidFill>
              <a:srgbClr val="92D050"/>
            </a:solidFill>
            <a:prstDash val="solid"/>
            <a:miter lim="800000"/>
          </a:ln>
          <a:effectLst/>
        </p:spPr>
      </p:cxnSp>
      <p:cxnSp>
        <p:nvCxnSpPr>
          <p:cNvPr id="172" name="Rechte verbindingslijn 171">
            <a:extLst>
              <a:ext uri="{FF2B5EF4-FFF2-40B4-BE49-F238E27FC236}">
                <a16:creationId xmlns:a16="http://schemas.microsoft.com/office/drawing/2014/main" id="{CEE87262-1405-3B99-F2E2-52EC2FF28519}"/>
              </a:ext>
            </a:extLst>
          </p:cNvPr>
          <p:cNvCxnSpPr>
            <a:cxnSpLocks/>
          </p:cNvCxnSpPr>
          <p:nvPr/>
        </p:nvCxnSpPr>
        <p:spPr>
          <a:xfrm flipV="1">
            <a:off x="3378882" y="1350079"/>
            <a:ext cx="0" cy="1173529"/>
          </a:xfrm>
          <a:prstGeom prst="line">
            <a:avLst/>
          </a:prstGeom>
          <a:noFill/>
          <a:ln w="38100" cap="flat" cmpd="sng" algn="ctr">
            <a:solidFill>
              <a:srgbClr val="00B050"/>
            </a:solidFill>
            <a:prstDash val="solid"/>
            <a:miter lim="800000"/>
          </a:ln>
          <a:effectLst/>
        </p:spPr>
      </p:cxnSp>
      <p:cxnSp>
        <p:nvCxnSpPr>
          <p:cNvPr id="173" name="Rechte verbindingslijn 172">
            <a:extLst>
              <a:ext uri="{FF2B5EF4-FFF2-40B4-BE49-F238E27FC236}">
                <a16:creationId xmlns:a16="http://schemas.microsoft.com/office/drawing/2014/main" id="{CF691F3F-9767-9BF7-5E5E-E53D06955890}"/>
              </a:ext>
            </a:extLst>
          </p:cNvPr>
          <p:cNvCxnSpPr>
            <a:cxnSpLocks/>
          </p:cNvCxnSpPr>
          <p:nvPr/>
        </p:nvCxnSpPr>
        <p:spPr>
          <a:xfrm>
            <a:off x="2092207" y="1357133"/>
            <a:ext cx="1286675" cy="0"/>
          </a:xfrm>
          <a:prstGeom prst="line">
            <a:avLst/>
          </a:prstGeom>
          <a:noFill/>
          <a:ln w="38100" cap="flat" cmpd="sng" algn="ctr">
            <a:solidFill>
              <a:srgbClr val="00B050"/>
            </a:solidFill>
            <a:prstDash val="solid"/>
            <a:miter lim="800000"/>
          </a:ln>
          <a:effectLst/>
        </p:spPr>
      </p:cxnSp>
      <p:sp>
        <p:nvSpPr>
          <p:cNvPr id="174" name="Ovaal 173">
            <a:extLst>
              <a:ext uri="{FF2B5EF4-FFF2-40B4-BE49-F238E27FC236}">
                <a16:creationId xmlns:a16="http://schemas.microsoft.com/office/drawing/2014/main" id="{44D30252-DE3B-483F-81F2-D49339823BD3}"/>
              </a:ext>
            </a:extLst>
          </p:cNvPr>
          <p:cNvSpPr/>
          <p:nvPr/>
        </p:nvSpPr>
        <p:spPr>
          <a:xfrm rot="2493605">
            <a:off x="2266175" y="1535287"/>
            <a:ext cx="104285" cy="368958"/>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75" name="Ovaal 174">
            <a:extLst>
              <a:ext uri="{FF2B5EF4-FFF2-40B4-BE49-F238E27FC236}">
                <a16:creationId xmlns:a16="http://schemas.microsoft.com/office/drawing/2014/main" id="{7A42DBAA-C4BA-6390-9342-6F586B4586C7}"/>
              </a:ext>
            </a:extLst>
          </p:cNvPr>
          <p:cNvSpPr/>
          <p:nvPr/>
        </p:nvSpPr>
        <p:spPr>
          <a:xfrm>
            <a:off x="1246087" y="1754574"/>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76" name="Ovaal 175">
            <a:extLst>
              <a:ext uri="{FF2B5EF4-FFF2-40B4-BE49-F238E27FC236}">
                <a16:creationId xmlns:a16="http://schemas.microsoft.com/office/drawing/2014/main" id="{1E21784C-C127-1210-1BB7-15DBE8A5A2A4}"/>
              </a:ext>
            </a:extLst>
          </p:cNvPr>
          <p:cNvSpPr/>
          <p:nvPr/>
        </p:nvSpPr>
        <p:spPr>
          <a:xfrm>
            <a:off x="767439" y="2365462"/>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77" name="Ovaal 176">
            <a:extLst>
              <a:ext uri="{FF2B5EF4-FFF2-40B4-BE49-F238E27FC236}">
                <a16:creationId xmlns:a16="http://schemas.microsoft.com/office/drawing/2014/main" id="{BC53A2F8-9E9D-D865-282B-ED2A13145F0B}"/>
              </a:ext>
            </a:extLst>
          </p:cNvPr>
          <p:cNvSpPr/>
          <p:nvPr/>
        </p:nvSpPr>
        <p:spPr>
          <a:xfrm rot="2788944">
            <a:off x="4986954" y="863500"/>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79" name="Ovaal 178">
            <a:extLst>
              <a:ext uri="{FF2B5EF4-FFF2-40B4-BE49-F238E27FC236}">
                <a16:creationId xmlns:a16="http://schemas.microsoft.com/office/drawing/2014/main" id="{1B3562B8-4AD7-A614-0E64-BF0C2735611C}"/>
              </a:ext>
            </a:extLst>
          </p:cNvPr>
          <p:cNvSpPr/>
          <p:nvPr/>
        </p:nvSpPr>
        <p:spPr>
          <a:xfrm>
            <a:off x="3321425" y="1772806"/>
            <a:ext cx="112518" cy="104930"/>
          </a:xfrm>
          <a:prstGeom prst="ellipse">
            <a:avLst/>
          </a:prstGeom>
          <a:solidFill>
            <a:sysClr val="window" lastClr="FFFFFF"/>
          </a:solidFill>
          <a:ln w="19050" cap="flat" cmpd="sng" algn="ctr">
            <a:solidFill>
              <a:srgbClr val="00B05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0" name="Ovaal 179">
            <a:extLst>
              <a:ext uri="{FF2B5EF4-FFF2-40B4-BE49-F238E27FC236}">
                <a16:creationId xmlns:a16="http://schemas.microsoft.com/office/drawing/2014/main" id="{EA6B05F0-1C8E-E603-BA1C-A1C179F0C022}"/>
              </a:ext>
            </a:extLst>
          </p:cNvPr>
          <p:cNvSpPr/>
          <p:nvPr/>
        </p:nvSpPr>
        <p:spPr>
          <a:xfrm>
            <a:off x="4196823" y="1754342"/>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1" name="Ovaal 180">
            <a:extLst>
              <a:ext uri="{FF2B5EF4-FFF2-40B4-BE49-F238E27FC236}">
                <a16:creationId xmlns:a16="http://schemas.microsoft.com/office/drawing/2014/main" id="{B51328E1-3A56-48DA-6320-10471F49DC5B}"/>
              </a:ext>
            </a:extLst>
          </p:cNvPr>
          <p:cNvSpPr/>
          <p:nvPr/>
        </p:nvSpPr>
        <p:spPr>
          <a:xfrm>
            <a:off x="4746359" y="1802591"/>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2" name="Ovaal 181">
            <a:extLst>
              <a:ext uri="{FF2B5EF4-FFF2-40B4-BE49-F238E27FC236}">
                <a16:creationId xmlns:a16="http://schemas.microsoft.com/office/drawing/2014/main" id="{E48C9952-06C9-35C7-A356-64D1B95C3772}"/>
              </a:ext>
            </a:extLst>
          </p:cNvPr>
          <p:cNvSpPr/>
          <p:nvPr/>
        </p:nvSpPr>
        <p:spPr>
          <a:xfrm>
            <a:off x="5568302" y="2526410"/>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3" name="Ovaal 182">
            <a:extLst>
              <a:ext uri="{FF2B5EF4-FFF2-40B4-BE49-F238E27FC236}">
                <a16:creationId xmlns:a16="http://schemas.microsoft.com/office/drawing/2014/main" id="{86E1CE91-5D96-6898-5F1A-68220173FB8D}"/>
              </a:ext>
            </a:extLst>
          </p:cNvPr>
          <p:cNvSpPr/>
          <p:nvPr/>
        </p:nvSpPr>
        <p:spPr>
          <a:xfrm>
            <a:off x="6289017" y="2521853"/>
            <a:ext cx="107804" cy="316395"/>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4" name="Ovaal 183">
            <a:extLst>
              <a:ext uri="{FF2B5EF4-FFF2-40B4-BE49-F238E27FC236}">
                <a16:creationId xmlns:a16="http://schemas.microsoft.com/office/drawing/2014/main" id="{703438C4-7FF8-3DBE-D068-FF7A40AD41C9}"/>
              </a:ext>
            </a:extLst>
          </p:cNvPr>
          <p:cNvSpPr/>
          <p:nvPr/>
        </p:nvSpPr>
        <p:spPr>
          <a:xfrm>
            <a:off x="7032920" y="2515031"/>
            <a:ext cx="107804" cy="316395"/>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5" name="Ovaal 184">
            <a:extLst>
              <a:ext uri="{FF2B5EF4-FFF2-40B4-BE49-F238E27FC236}">
                <a16:creationId xmlns:a16="http://schemas.microsoft.com/office/drawing/2014/main" id="{D1A02051-C57F-F5D7-6CC6-8F4B7A4DE481}"/>
              </a:ext>
            </a:extLst>
          </p:cNvPr>
          <p:cNvSpPr/>
          <p:nvPr/>
        </p:nvSpPr>
        <p:spPr>
          <a:xfrm rot="17720987" flipH="1">
            <a:off x="7745342" y="1912054"/>
            <a:ext cx="132183" cy="379660"/>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6" name="Ovaal 185">
            <a:extLst>
              <a:ext uri="{FF2B5EF4-FFF2-40B4-BE49-F238E27FC236}">
                <a16:creationId xmlns:a16="http://schemas.microsoft.com/office/drawing/2014/main" id="{8D6CB7B9-2B53-CAE4-DB75-8B866B29CD4F}"/>
              </a:ext>
            </a:extLst>
          </p:cNvPr>
          <p:cNvSpPr/>
          <p:nvPr/>
        </p:nvSpPr>
        <p:spPr>
          <a:xfrm rot="2750057">
            <a:off x="7689892" y="969361"/>
            <a:ext cx="159921" cy="443696"/>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7" name="Ovaal 186">
            <a:extLst>
              <a:ext uri="{FF2B5EF4-FFF2-40B4-BE49-F238E27FC236}">
                <a16:creationId xmlns:a16="http://schemas.microsoft.com/office/drawing/2014/main" id="{7E001F45-4353-5163-6506-5B14FCAC577F}"/>
              </a:ext>
            </a:extLst>
          </p:cNvPr>
          <p:cNvSpPr/>
          <p:nvPr/>
        </p:nvSpPr>
        <p:spPr>
          <a:xfrm>
            <a:off x="6549498" y="1502047"/>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8" name="Ovaal 187">
            <a:extLst>
              <a:ext uri="{FF2B5EF4-FFF2-40B4-BE49-F238E27FC236}">
                <a16:creationId xmlns:a16="http://schemas.microsoft.com/office/drawing/2014/main" id="{FDAC40DE-D111-E29C-1D0C-7AC187D1B060}"/>
              </a:ext>
            </a:extLst>
          </p:cNvPr>
          <p:cNvSpPr/>
          <p:nvPr/>
        </p:nvSpPr>
        <p:spPr>
          <a:xfrm>
            <a:off x="5755475" y="1507657"/>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9" name="Ovaal 188">
            <a:extLst>
              <a:ext uri="{FF2B5EF4-FFF2-40B4-BE49-F238E27FC236}">
                <a16:creationId xmlns:a16="http://schemas.microsoft.com/office/drawing/2014/main" id="{AA1C5A7F-DB5A-3CC6-8B0A-1B9D0F1FE8A7}"/>
              </a:ext>
            </a:extLst>
          </p:cNvPr>
          <p:cNvSpPr/>
          <p:nvPr/>
        </p:nvSpPr>
        <p:spPr>
          <a:xfrm>
            <a:off x="2014535" y="3939811"/>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90" name="Ovaal 189">
            <a:extLst>
              <a:ext uri="{FF2B5EF4-FFF2-40B4-BE49-F238E27FC236}">
                <a16:creationId xmlns:a16="http://schemas.microsoft.com/office/drawing/2014/main" id="{73057F9A-5CA3-9389-98E3-232754187FD0}"/>
              </a:ext>
            </a:extLst>
          </p:cNvPr>
          <p:cNvSpPr/>
          <p:nvPr/>
        </p:nvSpPr>
        <p:spPr>
          <a:xfrm>
            <a:off x="2746757" y="3941100"/>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91" name="Ovaal 190">
            <a:extLst>
              <a:ext uri="{FF2B5EF4-FFF2-40B4-BE49-F238E27FC236}">
                <a16:creationId xmlns:a16="http://schemas.microsoft.com/office/drawing/2014/main" id="{73A59BCC-BA59-0A39-1184-AE6BD85C2B9F}"/>
              </a:ext>
            </a:extLst>
          </p:cNvPr>
          <p:cNvSpPr/>
          <p:nvPr/>
        </p:nvSpPr>
        <p:spPr>
          <a:xfrm>
            <a:off x="4842243" y="3873760"/>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77" name="Ovaal 576">
            <a:extLst>
              <a:ext uri="{FF2B5EF4-FFF2-40B4-BE49-F238E27FC236}">
                <a16:creationId xmlns:a16="http://schemas.microsoft.com/office/drawing/2014/main" id="{6312E282-4B06-1AD6-6E38-03B3B30E8475}"/>
              </a:ext>
            </a:extLst>
          </p:cNvPr>
          <p:cNvSpPr/>
          <p:nvPr/>
        </p:nvSpPr>
        <p:spPr>
          <a:xfrm>
            <a:off x="3564433" y="3593969"/>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78" name="Ovaal 577">
            <a:extLst>
              <a:ext uri="{FF2B5EF4-FFF2-40B4-BE49-F238E27FC236}">
                <a16:creationId xmlns:a16="http://schemas.microsoft.com/office/drawing/2014/main" id="{22C96D37-0D77-A32A-C08B-A2D81405F3B1}"/>
              </a:ext>
            </a:extLst>
          </p:cNvPr>
          <p:cNvSpPr/>
          <p:nvPr/>
        </p:nvSpPr>
        <p:spPr>
          <a:xfrm>
            <a:off x="4163448" y="3593427"/>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79" name="Ovaal 578">
            <a:extLst>
              <a:ext uri="{FF2B5EF4-FFF2-40B4-BE49-F238E27FC236}">
                <a16:creationId xmlns:a16="http://schemas.microsoft.com/office/drawing/2014/main" id="{A8DFAA15-14B8-B9AC-EEBF-5098FBE375F3}"/>
              </a:ext>
            </a:extLst>
          </p:cNvPr>
          <p:cNvSpPr/>
          <p:nvPr/>
        </p:nvSpPr>
        <p:spPr>
          <a:xfrm>
            <a:off x="3799416" y="3411769"/>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0" name="Ovaal 579">
            <a:extLst>
              <a:ext uri="{FF2B5EF4-FFF2-40B4-BE49-F238E27FC236}">
                <a16:creationId xmlns:a16="http://schemas.microsoft.com/office/drawing/2014/main" id="{C8AC5E9B-1179-FCA9-32DE-92A2447015BB}"/>
              </a:ext>
            </a:extLst>
          </p:cNvPr>
          <p:cNvSpPr/>
          <p:nvPr/>
        </p:nvSpPr>
        <p:spPr>
          <a:xfrm>
            <a:off x="2321581" y="4410332"/>
            <a:ext cx="112518" cy="104930"/>
          </a:xfrm>
          <a:prstGeom prst="ellipse">
            <a:avLst/>
          </a:prstGeom>
          <a:solidFill>
            <a:sysClr val="window" lastClr="FFFFFF"/>
          </a:solidFill>
          <a:ln w="19050" cap="flat" cmpd="sng" algn="ctr">
            <a:solidFill>
              <a:srgbClr val="92D05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1" name="Ovaal 580">
            <a:extLst>
              <a:ext uri="{FF2B5EF4-FFF2-40B4-BE49-F238E27FC236}">
                <a16:creationId xmlns:a16="http://schemas.microsoft.com/office/drawing/2014/main" id="{69363CAE-93FD-8E3B-F7AE-6F123396C07D}"/>
              </a:ext>
            </a:extLst>
          </p:cNvPr>
          <p:cNvSpPr/>
          <p:nvPr/>
        </p:nvSpPr>
        <p:spPr>
          <a:xfrm>
            <a:off x="4197434" y="3424950"/>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2" name="Ovaal 581">
            <a:extLst>
              <a:ext uri="{FF2B5EF4-FFF2-40B4-BE49-F238E27FC236}">
                <a16:creationId xmlns:a16="http://schemas.microsoft.com/office/drawing/2014/main" id="{A61BCA49-C15D-78A8-41D5-EE7BD3E7C3AA}"/>
              </a:ext>
            </a:extLst>
          </p:cNvPr>
          <p:cNvSpPr/>
          <p:nvPr/>
        </p:nvSpPr>
        <p:spPr>
          <a:xfrm>
            <a:off x="4764188" y="3425569"/>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3" name="Ovaal 582">
            <a:extLst>
              <a:ext uri="{FF2B5EF4-FFF2-40B4-BE49-F238E27FC236}">
                <a16:creationId xmlns:a16="http://schemas.microsoft.com/office/drawing/2014/main" id="{09A7AA93-1322-FC2D-6AC6-F4147EEE46F9}"/>
              </a:ext>
            </a:extLst>
          </p:cNvPr>
          <p:cNvSpPr/>
          <p:nvPr/>
        </p:nvSpPr>
        <p:spPr>
          <a:xfrm>
            <a:off x="5316635" y="2804331"/>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5" name="Ovaal 584">
            <a:extLst>
              <a:ext uri="{FF2B5EF4-FFF2-40B4-BE49-F238E27FC236}">
                <a16:creationId xmlns:a16="http://schemas.microsoft.com/office/drawing/2014/main" id="{C9643386-28AD-0623-5B57-4518E3FF0109}"/>
              </a:ext>
            </a:extLst>
          </p:cNvPr>
          <p:cNvSpPr/>
          <p:nvPr/>
        </p:nvSpPr>
        <p:spPr>
          <a:xfrm>
            <a:off x="5849034" y="3390263"/>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6" name="Ovaal 585">
            <a:extLst>
              <a:ext uri="{FF2B5EF4-FFF2-40B4-BE49-F238E27FC236}">
                <a16:creationId xmlns:a16="http://schemas.microsoft.com/office/drawing/2014/main" id="{DA314434-7ECD-7152-F5A2-44F440CADE7D}"/>
              </a:ext>
            </a:extLst>
          </p:cNvPr>
          <p:cNvSpPr/>
          <p:nvPr/>
        </p:nvSpPr>
        <p:spPr>
          <a:xfrm>
            <a:off x="6253201" y="3717208"/>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8" name="Ovaal 587">
            <a:extLst>
              <a:ext uri="{FF2B5EF4-FFF2-40B4-BE49-F238E27FC236}">
                <a16:creationId xmlns:a16="http://schemas.microsoft.com/office/drawing/2014/main" id="{F5B459D4-B0A4-BEAA-E653-29E9F5118070}"/>
              </a:ext>
            </a:extLst>
          </p:cNvPr>
          <p:cNvSpPr/>
          <p:nvPr/>
        </p:nvSpPr>
        <p:spPr>
          <a:xfrm>
            <a:off x="7012468" y="3714827"/>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9" name="Ovaal 588">
            <a:extLst>
              <a:ext uri="{FF2B5EF4-FFF2-40B4-BE49-F238E27FC236}">
                <a16:creationId xmlns:a16="http://schemas.microsoft.com/office/drawing/2014/main" id="{D1CCD0F7-7A06-AD75-242A-843ED4244500}"/>
              </a:ext>
            </a:extLst>
          </p:cNvPr>
          <p:cNvSpPr/>
          <p:nvPr/>
        </p:nvSpPr>
        <p:spPr>
          <a:xfrm>
            <a:off x="3216547" y="2418320"/>
            <a:ext cx="331098" cy="343899"/>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91" name="Tekstvak 590">
            <a:extLst>
              <a:ext uri="{FF2B5EF4-FFF2-40B4-BE49-F238E27FC236}">
                <a16:creationId xmlns:a16="http://schemas.microsoft.com/office/drawing/2014/main" id="{AC6CC298-2C02-244C-5FE3-70BFE8B03C39}"/>
              </a:ext>
            </a:extLst>
          </p:cNvPr>
          <p:cNvSpPr txBox="1"/>
          <p:nvPr/>
        </p:nvSpPr>
        <p:spPr>
          <a:xfrm>
            <a:off x="3163773" y="2511450"/>
            <a:ext cx="487634" cy="207749"/>
          </a:xfrm>
          <a:prstGeom prst="rect">
            <a:avLst/>
          </a:prstGeom>
          <a:noFill/>
        </p:spPr>
        <p:txBody>
          <a:bodyPr wrap="none" rtlCol="0">
            <a:spAutoFit/>
          </a:bodyPr>
          <a:lstStyle/>
          <a:p>
            <a:r>
              <a:rPr lang="nl-NL" sz="750" dirty="0">
                <a:solidFill>
                  <a:prstClr val="black"/>
                </a:solidFill>
                <a:latin typeface="Aptos" panose="02110004020202020204"/>
              </a:rPr>
              <a:t>C.1.2.2</a:t>
            </a:r>
          </a:p>
        </p:txBody>
      </p:sp>
      <p:sp>
        <p:nvSpPr>
          <p:cNvPr id="592" name="Ovaal 591">
            <a:extLst>
              <a:ext uri="{FF2B5EF4-FFF2-40B4-BE49-F238E27FC236}">
                <a16:creationId xmlns:a16="http://schemas.microsoft.com/office/drawing/2014/main" id="{36BD2808-EA7E-EF87-663B-78C953929BFE}"/>
              </a:ext>
            </a:extLst>
          </p:cNvPr>
          <p:cNvSpPr/>
          <p:nvPr/>
        </p:nvSpPr>
        <p:spPr>
          <a:xfrm>
            <a:off x="3832193" y="3917777"/>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93" name="Ovaal 592">
            <a:extLst>
              <a:ext uri="{FF2B5EF4-FFF2-40B4-BE49-F238E27FC236}">
                <a16:creationId xmlns:a16="http://schemas.microsoft.com/office/drawing/2014/main" id="{2CA1158C-CCE9-0ABA-D014-DFF782F95DDE}"/>
              </a:ext>
            </a:extLst>
          </p:cNvPr>
          <p:cNvSpPr/>
          <p:nvPr/>
        </p:nvSpPr>
        <p:spPr>
          <a:xfrm>
            <a:off x="5861357" y="3088240"/>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grpSp>
        <p:nvGrpSpPr>
          <p:cNvPr id="595" name="Groep 594">
            <a:extLst>
              <a:ext uri="{FF2B5EF4-FFF2-40B4-BE49-F238E27FC236}">
                <a16:creationId xmlns:a16="http://schemas.microsoft.com/office/drawing/2014/main" id="{98E98753-E318-7323-41D2-E7D1E9B31241}"/>
              </a:ext>
            </a:extLst>
          </p:cNvPr>
          <p:cNvGrpSpPr/>
          <p:nvPr/>
        </p:nvGrpSpPr>
        <p:grpSpPr>
          <a:xfrm>
            <a:off x="7006420" y="4231508"/>
            <a:ext cx="2021960" cy="791849"/>
            <a:chOff x="9341892" y="5485865"/>
            <a:chExt cx="2695947" cy="1055799"/>
          </a:xfrm>
        </p:grpSpPr>
        <p:sp>
          <p:nvSpPr>
            <p:cNvPr id="596" name="Rechthoek 595">
              <a:extLst>
                <a:ext uri="{FF2B5EF4-FFF2-40B4-BE49-F238E27FC236}">
                  <a16:creationId xmlns:a16="http://schemas.microsoft.com/office/drawing/2014/main" id="{B5F42339-0337-0A19-1609-8408585FD66F}"/>
                </a:ext>
              </a:extLst>
            </p:cNvPr>
            <p:cNvSpPr/>
            <p:nvPr/>
          </p:nvSpPr>
          <p:spPr>
            <a:xfrm>
              <a:off x="9341892" y="5485865"/>
              <a:ext cx="2695947" cy="1055799"/>
            </a:xfrm>
            <a:prstGeom prst="rect">
              <a:avLst/>
            </a:prstGeom>
            <a:solidFill>
              <a:sysClr val="window" lastClr="FFFFFF">
                <a:lumMod val="85000"/>
              </a:sysClr>
            </a:solidFill>
            <a:ln w="19050" cap="flat" cmpd="sng" algn="ctr">
              <a:noFill/>
              <a:prstDash val="solid"/>
              <a:miter lim="800000"/>
            </a:ln>
            <a:effectLst>
              <a:outerShdw blurRad="88900" dist="63500" dir="2700000" algn="tl" rotWithShape="0">
                <a:prstClr val="black">
                  <a:alpha val="40000"/>
                </a:prstClr>
              </a:outerShdw>
            </a:effectLst>
          </p:spPr>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514350">
                <a:defRPr/>
              </a:pPr>
              <a:endParaRPr lang="nl-NL" sz="1013">
                <a:solidFill>
                  <a:srgbClr val="FFFFFF"/>
                </a:solidFill>
                <a:latin typeface="Aptos" panose="02110004020202020204"/>
              </a:endParaRPr>
            </a:p>
          </p:txBody>
        </p:sp>
        <p:sp>
          <p:nvSpPr>
            <p:cNvPr id="598" name="Afgeronde rechthoek 33">
              <a:extLst>
                <a:ext uri="{FF2B5EF4-FFF2-40B4-BE49-F238E27FC236}">
                  <a16:creationId xmlns:a16="http://schemas.microsoft.com/office/drawing/2014/main" id="{81088A47-36A7-2AB0-3265-CF39271FCD79}"/>
                </a:ext>
              </a:extLst>
            </p:cNvPr>
            <p:cNvSpPr/>
            <p:nvPr/>
          </p:nvSpPr>
          <p:spPr>
            <a:xfrm>
              <a:off x="9378882" y="5646853"/>
              <a:ext cx="108000" cy="54000"/>
            </a:xfrm>
            <a:prstGeom prst="roundRect">
              <a:avLst/>
            </a:prstGeom>
            <a:solidFill>
              <a:srgbClr val="FFD100"/>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599" name="Afgeronde rechthoek 34">
              <a:extLst>
                <a:ext uri="{FF2B5EF4-FFF2-40B4-BE49-F238E27FC236}">
                  <a16:creationId xmlns:a16="http://schemas.microsoft.com/office/drawing/2014/main" id="{E51BCDEB-C7C5-4F18-8303-2F39E704526E}"/>
                </a:ext>
              </a:extLst>
            </p:cNvPr>
            <p:cNvSpPr/>
            <p:nvPr/>
          </p:nvSpPr>
          <p:spPr>
            <a:xfrm>
              <a:off x="9378882" y="5851789"/>
              <a:ext cx="108000" cy="54000"/>
            </a:xfrm>
            <a:prstGeom prst="roundRect">
              <a:avLst/>
            </a:prstGeom>
            <a:solidFill>
              <a:srgbClr val="A50021"/>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600" name="Afgeronde rechthoek 35">
              <a:extLst>
                <a:ext uri="{FF2B5EF4-FFF2-40B4-BE49-F238E27FC236}">
                  <a16:creationId xmlns:a16="http://schemas.microsoft.com/office/drawing/2014/main" id="{5C2ACC5B-8089-9592-3D82-C7B7AAD3D6CA}"/>
                </a:ext>
              </a:extLst>
            </p:cNvPr>
            <p:cNvSpPr/>
            <p:nvPr/>
          </p:nvSpPr>
          <p:spPr>
            <a:xfrm>
              <a:off x="9378882" y="5954257"/>
              <a:ext cx="108000" cy="54000"/>
            </a:xfrm>
            <a:prstGeom prst="roundRect">
              <a:avLst/>
            </a:prstGeom>
            <a:solidFill>
              <a:srgbClr val="FF0000"/>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601" name="Afgeronde rechthoek 36">
              <a:extLst>
                <a:ext uri="{FF2B5EF4-FFF2-40B4-BE49-F238E27FC236}">
                  <a16:creationId xmlns:a16="http://schemas.microsoft.com/office/drawing/2014/main" id="{A0E3B140-975E-D9E0-11FB-CBB163DA0A7A}"/>
                </a:ext>
              </a:extLst>
            </p:cNvPr>
            <p:cNvSpPr/>
            <p:nvPr/>
          </p:nvSpPr>
          <p:spPr>
            <a:xfrm>
              <a:off x="9378882" y="5749321"/>
              <a:ext cx="108000" cy="54000"/>
            </a:xfrm>
            <a:prstGeom prst="roundRect">
              <a:avLst/>
            </a:prstGeom>
            <a:solidFill>
              <a:srgbClr val="E97132"/>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602" name="Afgeronde rechthoek 37">
              <a:extLst>
                <a:ext uri="{FF2B5EF4-FFF2-40B4-BE49-F238E27FC236}">
                  <a16:creationId xmlns:a16="http://schemas.microsoft.com/office/drawing/2014/main" id="{9B592C27-99BF-B1C8-C8DA-681D3F71BF0B}"/>
                </a:ext>
              </a:extLst>
            </p:cNvPr>
            <p:cNvSpPr/>
            <p:nvPr/>
          </p:nvSpPr>
          <p:spPr>
            <a:xfrm>
              <a:off x="9378882" y="6147213"/>
              <a:ext cx="108000" cy="54000"/>
            </a:xfrm>
            <a:prstGeom prst="roundRect">
              <a:avLst/>
            </a:prstGeom>
            <a:solidFill>
              <a:srgbClr val="3399FF"/>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604" name="Afgeronde rechthoek 38">
              <a:extLst>
                <a:ext uri="{FF2B5EF4-FFF2-40B4-BE49-F238E27FC236}">
                  <a16:creationId xmlns:a16="http://schemas.microsoft.com/office/drawing/2014/main" id="{ADB8BA14-789D-A418-108E-4BC308128190}"/>
                </a:ext>
              </a:extLst>
            </p:cNvPr>
            <p:cNvSpPr/>
            <p:nvPr/>
          </p:nvSpPr>
          <p:spPr>
            <a:xfrm>
              <a:off x="9378882" y="6249681"/>
              <a:ext cx="108000" cy="54000"/>
            </a:xfrm>
            <a:prstGeom prst="roundRect">
              <a:avLst/>
            </a:prstGeom>
            <a:solidFill>
              <a:srgbClr val="156082"/>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605" name="Afgeronde rechthoek 39">
              <a:extLst>
                <a:ext uri="{FF2B5EF4-FFF2-40B4-BE49-F238E27FC236}">
                  <a16:creationId xmlns:a16="http://schemas.microsoft.com/office/drawing/2014/main" id="{8C4EFDD6-A843-E290-E1D8-29416BA0E31C}"/>
                </a:ext>
              </a:extLst>
            </p:cNvPr>
            <p:cNvSpPr/>
            <p:nvPr/>
          </p:nvSpPr>
          <p:spPr>
            <a:xfrm>
              <a:off x="9378882" y="6352149"/>
              <a:ext cx="108000" cy="54000"/>
            </a:xfrm>
            <a:prstGeom prst="roundRect">
              <a:avLst/>
            </a:prstGeom>
            <a:solidFill>
              <a:srgbClr val="B2CF39"/>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606" name="Afgeronde rechthoek 40">
              <a:extLst>
                <a:ext uri="{FF2B5EF4-FFF2-40B4-BE49-F238E27FC236}">
                  <a16:creationId xmlns:a16="http://schemas.microsoft.com/office/drawing/2014/main" id="{DEB2252B-14C6-187A-EB4E-FBEB6F36C184}"/>
                </a:ext>
              </a:extLst>
            </p:cNvPr>
            <p:cNvSpPr/>
            <p:nvPr/>
          </p:nvSpPr>
          <p:spPr>
            <a:xfrm>
              <a:off x="9378882" y="6454619"/>
              <a:ext cx="108000" cy="54000"/>
            </a:xfrm>
            <a:prstGeom prst="roundRect">
              <a:avLst/>
            </a:prstGeom>
            <a:solidFill>
              <a:srgbClr val="00B050"/>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607" name="Tijdelijke aanduiding voor verticale tekst 1">
              <a:extLst>
                <a:ext uri="{FF2B5EF4-FFF2-40B4-BE49-F238E27FC236}">
                  <a16:creationId xmlns:a16="http://schemas.microsoft.com/office/drawing/2014/main" id="{2334C2F5-C23E-464A-6EE5-03F22D7F463D}"/>
                </a:ext>
              </a:extLst>
            </p:cNvPr>
            <p:cNvSpPr txBox="1">
              <a:spLocks/>
            </p:cNvSpPr>
            <p:nvPr/>
          </p:nvSpPr>
          <p:spPr>
            <a:xfrm>
              <a:off x="9539244" y="5534436"/>
              <a:ext cx="2477934" cy="935217"/>
            </a:xfrm>
            <a:prstGeom prst="rect">
              <a:avLst/>
            </a:prstGeom>
          </p:spPr>
          <p:txBody>
            <a:bodyPr vert="horz" lIns="0" tIns="0" rIns="0" bIns="0" rtlCol="0" anchor="t">
              <a:noAutofit/>
            </a:bodyPr>
            <a:lstStyle>
              <a:defPPr>
                <a:defRPr lang="nl-NL"/>
              </a:defPPr>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04516">
                <a:lnSpc>
                  <a:spcPct val="100000"/>
                </a:lnSpc>
                <a:spcBef>
                  <a:spcPts val="0"/>
                </a:spcBef>
                <a:spcAft>
                  <a:spcPts val="0"/>
                </a:spcAft>
                <a:buClr>
                  <a:srgbClr val="4D4D4D"/>
                </a:buClr>
                <a:buNone/>
                <a:defRPr/>
              </a:pPr>
              <a:r>
                <a:rPr lang="nl-NL" sz="488" b="1" dirty="0">
                  <a:solidFill>
                    <a:srgbClr val="4D4D4D"/>
                  </a:solidFill>
                  <a:latin typeface="Arial"/>
                  <a:cs typeface="Arial"/>
                </a:rPr>
                <a:t>Waardestromen</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C.A   Aanleggen en wijzigen van aansluitingen</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C.B   Reconstrueren van energienetten</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C.C   </a:t>
              </a:r>
              <a:r>
                <a:rPr lang="nl-NL" sz="488" dirty="0" err="1">
                  <a:solidFill>
                    <a:srgbClr val="4D4D4D"/>
                  </a:solidFill>
                  <a:latin typeface="Arial"/>
                  <a:cs typeface="Arial"/>
                </a:rPr>
                <a:t>Netgedreven</a:t>
              </a:r>
              <a:r>
                <a:rPr lang="nl-NL" sz="488" dirty="0">
                  <a:solidFill>
                    <a:srgbClr val="4D4D4D"/>
                  </a:solidFill>
                  <a:latin typeface="Arial"/>
                  <a:cs typeface="Arial"/>
                </a:rPr>
                <a:t> aanpassen van energienetten</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C.D1 </a:t>
              </a:r>
              <a:r>
                <a:rPr lang="nl-NL" sz="488" dirty="0" err="1">
                  <a:solidFill>
                    <a:srgbClr val="4D4D4D"/>
                  </a:solidFill>
                  <a:latin typeface="Arial"/>
                  <a:cs typeface="Arial"/>
                </a:rPr>
                <a:t>Instandhouden</a:t>
              </a:r>
              <a:r>
                <a:rPr lang="nl-NL" sz="488" dirty="0">
                  <a:solidFill>
                    <a:srgbClr val="4D4D4D"/>
                  </a:solidFill>
                  <a:latin typeface="Arial"/>
                  <a:cs typeface="Arial"/>
                </a:rPr>
                <a:t> van energienetten (onderhoud)</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C.D2 </a:t>
              </a:r>
              <a:r>
                <a:rPr lang="nl-NL" sz="488" dirty="0" err="1">
                  <a:solidFill>
                    <a:srgbClr val="4D4D4D"/>
                  </a:solidFill>
                  <a:latin typeface="Arial"/>
                  <a:cs typeface="Arial"/>
                </a:rPr>
                <a:t>Instandhouden</a:t>
              </a:r>
              <a:r>
                <a:rPr lang="nl-NL" sz="488" dirty="0">
                  <a:solidFill>
                    <a:srgbClr val="4D4D4D"/>
                  </a:solidFill>
                  <a:latin typeface="Arial"/>
                  <a:cs typeface="Arial"/>
                </a:rPr>
                <a:t> van energienetten (storingsherstel)</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C.E   Afstemmen gewenste en beschikbare transport capaciteit</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C.F   Transporteren van energie</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C.G   Toewijzen van energie-uitwisseling</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C.H   Beschikbaar stellen van netbeheerdata</a:t>
              </a:r>
            </a:p>
          </p:txBody>
        </p:sp>
        <p:sp>
          <p:nvSpPr>
            <p:cNvPr id="608" name="Afgeronde rechthoek 35">
              <a:extLst>
                <a:ext uri="{FF2B5EF4-FFF2-40B4-BE49-F238E27FC236}">
                  <a16:creationId xmlns:a16="http://schemas.microsoft.com/office/drawing/2014/main" id="{0D6908A8-A102-042D-F6FB-2E65A5363DDA}"/>
                </a:ext>
              </a:extLst>
            </p:cNvPr>
            <p:cNvSpPr/>
            <p:nvPr/>
          </p:nvSpPr>
          <p:spPr>
            <a:xfrm>
              <a:off x="9378882" y="6054270"/>
              <a:ext cx="108000" cy="54000"/>
            </a:xfrm>
            <a:prstGeom prst="roundRect">
              <a:avLst/>
            </a:prstGeom>
            <a:solidFill>
              <a:srgbClr val="A02B93"/>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grpSp>
      <p:sp>
        <p:nvSpPr>
          <p:cNvPr id="610" name="Ovaal 609">
            <a:extLst>
              <a:ext uri="{FF2B5EF4-FFF2-40B4-BE49-F238E27FC236}">
                <a16:creationId xmlns:a16="http://schemas.microsoft.com/office/drawing/2014/main" id="{B9F680D2-D49B-5E49-FBC7-8958AF831979}"/>
              </a:ext>
            </a:extLst>
          </p:cNvPr>
          <p:cNvSpPr/>
          <p:nvPr/>
        </p:nvSpPr>
        <p:spPr>
          <a:xfrm>
            <a:off x="3215475" y="1090528"/>
            <a:ext cx="205463" cy="32929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grpSp>
        <p:nvGrpSpPr>
          <p:cNvPr id="611" name="Groep 610">
            <a:extLst>
              <a:ext uri="{FF2B5EF4-FFF2-40B4-BE49-F238E27FC236}">
                <a16:creationId xmlns:a16="http://schemas.microsoft.com/office/drawing/2014/main" id="{91EFDF9D-F3F5-2558-FF78-95DA9E8202DE}"/>
              </a:ext>
            </a:extLst>
          </p:cNvPr>
          <p:cNvGrpSpPr/>
          <p:nvPr/>
        </p:nvGrpSpPr>
        <p:grpSpPr>
          <a:xfrm>
            <a:off x="1658678" y="1001240"/>
            <a:ext cx="525945" cy="504849"/>
            <a:chOff x="2216575" y="1282648"/>
            <a:chExt cx="701260" cy="673132"/>
          </a:xfrm>
        </p:grpSpPr>
        <p:sp>
          <p:nvSpPr>
            <p:cNvPr id="612" name="Ovaal 611">
              <a:extLst>
                <a:ext uri="{FF2B5EF4-FFF2-40B4-BE49-F238E27FC236}">
                  <a16:creationId xmlns:a16="http://schemas.microsoft.com/office/drawing/2014/main" id="{966D08DF-5CBE-5B63-DA8C-C33C1AF69527}"/>
                </a:ext>
              </a:extLst>
            </p:cNvPr>
            <p:cNvSpPr/>
            <p:nvPr/>
          </p:nvSpPr>
          <p:spPr>
            <a:xfrm>
              <a:off x="2216575" y="1282648"/>
              <a:ext cx="701260" cy="673132"/>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613" name="Tekstvak 612">
              <a:extLst>
                <a:ext uri="{FF2B5EF4-FFF2-40B4-BE49-F238E27FC236}">
                  <a16:creationId xmlns:a16="http://schemas.microsoft.com/office/drawing/2014/main" id="{AFDCCAB7-BFCC-A3EF-1ABF-65E581578E06}"/>
                </a:ext>
              </a:extLst>
            </p:cNvPr>
            <p:cNvSpPr txBox="1"/>
            <p:nvPr/>
          </p:nvSpPr>
          <p:spPr>
            <a:xfrm>
              <a:off x="2256638" y="1485149"/>
              <a:ext cx="650179" cy="276999"/>
            </a:xfrm>
            <a:prstGeom prst="rect">
              <a:avLst/>
            </a:prstGeom>
            <a:noFill/>
          </p:spPr>
          <p:txBody>
            <a:bodyPr wrap="none" rtlCol="0">
              <a:spAutoFit/>
            </a:bodyPr>
            <a:lstStyle/>
            <a:p>
              <a:pPr>
                <a:defRPr/>
              </a:pPr>
              <a:r>
                <a:rPr lang="nl-NL" sz="750" kern="0" dirty="0">
                  <a:solidFill>
                    <a:prstClr val="black"/>
                  </a:solidFill>
                  <a:latin typeface="Aptos" panose="02110004020202020204"/>
                </a:rPr>
                <a:t>C.1.1.2</a:t>
              </a:r>
            </a:p>
          </p:txBody>
        </p:sp>
      </p:grpSp>
      <p:cxnSp>
        <p:nvCxnSpPr>
          <p:cNvPr id="614" name="Rechte verbindingslijn 613">
            <a:extLst>
              <a:ext uri="{FF2B5EF4-FFF2-40B4-BE49-F238E27FC236}">
                <a16:creationId xmlns:a16="http://schemas.microsoft.com/office/drawing/2014/main" id="{661A6F0B-B20D-9C18-E49C-A53CDCA4E469}"/>
              </a:ext>
            </a:extLst>
          </p:cNvPr>
          <p:cNvCxnSpPr>
            <a:cxnSpLocks/>
          </p:cNvCxnSpPr>
          <p:nvPr/>
        </p:nvCxnSpPr>
        <p:spPr>
          <a:xfrm flipV="1">
            <a:off x="1487598" y="3374302"/>
            <a:ext cx="313499" cy="305231"/>
          </a:xfrm>
          <a:prstGeom prst="line">
            <a:avLst/>
          </a:prstGeom>
          <a:noFill/>
          <a:ln w="38100" cap="flat" cmpd="sng" algn="ctr">
            <a:solidFill>
              <a:srgbClr val="A02B93"/>
            </a:solidFill>
            <a:prstDash val="solid"/>
            <a:miter lim="800000"/>
          </a:ln>
          <a:effectLst/>
        </p:spPr>
      </p:cxnSp>
      <p:cxnSp>
        <p:nvCxnSpPr>
          <p:cNvPr id="615" name="Rechte verbindingslijn 614">
            <a:extLst>
              <a:ext uri="{FF2B5EF4-FFF2-40B4-BE49-F238E27FC236}">
                <a16:creationId xmlns:a16="http://schemas.microsoft.com/office/drawing/2014/main" id="{B1F78529-6F07-7EDC-2401-69DBC4B9D8FC}"/>
              </a:ext>
            </a:extLst>
          </p:cNvPr>
          <p:cNvCxnSpPr>
            <a:cxnSpLocks/>
          </p:cNvCxnSpPr>
          <p:nvPr/>
        </p:nvCxnSpPr>
        <p:spPr>
          <a:xfrm>
            <a:off x="1475640" y="3679534"/>
            <a:ext cx="342505" cy="308552"/>
          </a:xfrm>
          <a:prstGeom prst="line">
            <a:avLst/>
          </a:prstGeom>
          <a:noFill/>
          <a:ln w="38100" cap="flat" cmpd="sng" algn="ctr">
            <a:solidFill>
              <a:srgbClr val="A02B93"/>
            </a:solidFill>
            <a:prstDash val="solid"/>
            <a:miter lim="800000"/>
          </a:ln>
          <a:effectLst/>
        </p:spPr>
      </p:cxnSp>
      <p:sp>
        <p:nvSpPr>
          <p:cNvPr id="617" name="Ovaal 616">
            <a:extLst>
              <a:ext uri="{FF2B5EF4-FFF2-40B4-BE49-F238E27FC236}">
                <a16:creationId xmlns:a16="http://schemas.microsoft.com/office/drawing/2014/main" id="{C4DA29B5-CB1D-CDB2-4778-EFA753136619}"/>
              </a:ext>
            </a:extLst>
          </p:cNvPr>
          <p:cNvSpPr/>
          <p:nvPr/>
        </p:nvSpPr>
        <p:spPr>
          <a:xfrm>
            <a:off x="1438402" y="3633273"/>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cxnSp>
        <p:nvCxnSpPr>
          <p:cNvPr id="618" name="Rechte verbindingslijn 617">
            <a:extLst>
              <a:ext uri="{FF2B5EF4-FFF2-40B4-BE49-F238E27FC236}">
                <a16:creationId xmlns:a16="http://schemas.microsoft.com/office/drawing/2014/main" id="{BC2F7D98-8D00-BC34-7DC5-D3AEE2B2C115}"/>
              </a:ext>
            </a:extLst>
          </p:cNvPr>
          <p:cNvCxnSpPr>
            <a:cxnSpLocks/>
          </p:cNvCxnSpPr>
          <p:nvPr/>
        </p:nvCxnSpPr>
        <p:spPr>
          <a:xfrm flipV="1">
            <a:off x="1890238" y="3020584"/>
            <a:ext cx="398921" cy="340007"/>
          </a:xfrm>
          <a:prstGeom prst="line">
            <a:avLst/>
          </a:prstGeom>
          <a:noFill/>
          <a:ln w="38100" cap="flat" cmpd="sng" algn="ctr">
            <a:solidFill>
              <a:srgbClr val="92D050"/>
            </a:solidFill>
            <a:prstDash val="solid"/>
            <a:miter lim="800000"/>
          </a:ln>
          <a:effectLst/>
        </p:spPr>
      </p:cxnSp>
      <p:cxnSp>
        <p:nvCxnSpPr>
          <p:cNvPr id="620" name="Rechte verbindingslijn 619">
            <a:extLst>
              <a:ext uri="{FF2B5EF4-FFF2-40B4-BE49-F238E27FC236}">
                <a16:creationId xmlns:a16="http://schemas.microsoft.com/office/drawing/2014/main" id="{105A81E5-33ED-2D4F-D869-EF9D913E9CFD}"/>
              </a:ext>
            </a:extLst>
          </p:cNvPr>
          <p:cNvCxnSpPr>
            <a:cxnSpLocks/>
          </p:cNvCxnSpPr>
          <p:nvPr/>
        </p:nvCxnSpPr>
        <p:spPr>
          <a:xfrm>
            <a:off x="2394851" y="3730358"/>
            <a:ext cx="515037" cy="0"/>
          </a:xfrm>
          <a:prstGeom prst="line">
            <a:avLst/>
          </a:prstGeom>
          <a:noFill/>
          <a:ln w="38100" cap="flat" cmpd="sng" algn="ctr">
            <a:solidFill>
              <a:srgbClr val="156082"/>
            </a:solidFill>
            <a:prstDash val="solid"/>
            <a:miter lim="800000"/>
          </a:ln>
          <a:effectLst/>
        </p:spPr>
      </p:cxnSp>
      <p:cxnSp>
        <p:nvCxnSpPr>
          <p:cNvPr id="621" name="Rechte verbindingslijn 620">
            <a:extLst>
              <a:ext uri="{FF2B5EF4-FFF2-40B4-BE49-F238E27FC236}">
                <a16:creationId xmlns:a16="http://schemas.microsoft.com/office/drawing/2014/main" id="{027085EF-52E6-4EE7-6151-6D7D31E2A000}"/>
              </a:ext>
            </a:extLst>
          </p:cNvPr>
          <p:cNvCxnSpPr>
            <a:cxnSpLocks/>
          </p:cNvCxnSpPr>
          <p:nvPr/>
        </p:nvCxnSpPr>
        <p:spPr>
          <a:xfrm>
            <a:off x="3059676" y="3558968"/>
            <a:ext cx="223231" cy="160943"/>
          </a:xfrm>
          <a:prstGeom prst="line">
            <a:avLst/>
          </a:prstGeom>
          <a:noFill/>
          <a:ln w="38100" cap="flat" cmpd="sng" algn="ctr">
            <a:solidFill>
              <a:srgbClr val="00B0F0"/>
            </a:solidFill>
            <a:prstDash val="solid"/>
            <a:miter lim="800000"/>
          </a:ln>
          <a:effectLst/>
        </p:spPr>
      </p:cxnSp>
      <p:cxnSp>
        <p:nvCxnSpPr>
          <p:cNvPr id="622" name="Rechte verbindingslijn 621">
            <a:extLst>
              <a:ext uri="{FF2B5EF4-FFF2-40B4-BE49-F238E27FC236}">
                <a16:creationId xmlns:a16="http://schemas.microsoft.com/office/drawing/2014/main" id="{A6EB15E6-6C4E-2E80-834A-2A8680EFB3B9}"/>
              </a:ext>
            </a:extLst>
          </p:cNvPr>
          <p:cNvCxnSpPr>
            <a:cxnSpLocks/>
          </p:cNvCxnSpPr>
          <p:nvPr/>
        </p:nvCxnSpPr>
        <p:spPr>
          <a:xfrm>
            <a:off x="2259211" y="3558968"/>
            <a:ext cx="800465" cy="0"/>
          </a:xfrm>
          <a:prstGeom prst="line">
            <a:avLst/>
          </a:prstGeom>
          <a:noFill/>
          <a:ln w="38100" cap="flat" cmpd="sng" algn="ctr">
            <a:solidFill>
              <a:srgbClr val="00B0F0"/>
            </a:solidFill>
            <a:prstDash val="solid"/>
            <a:miter lim="800000"/>
          </a:ln>
          <a:effectLst/>
        </p:spPr>
      </p:cxnSp>
      <p:cxnSp>
        <p:nvCxnSpPr>
          <p:cNvPr id="624" name="Rechte verbindingslijn 623">
            <a:extLst>
              <a:ext uri="{FF2B5EF4-FFF2-40B4-BE49-F238E27FC236}">
                <a16:creationId xmlns:a16="http://schemas.microsoft.com/office/drawing/2014/main" id="{31F2878A-FAA2-2BB0-579D-BB288B377F87}"/>
              </a:ext>
            </a:extLst>
          </p:cNvPr>
          <p:cNvCxnSpPr>
            <a:cxnSpLocks/>
          </p:cNvCxnSpPr>
          <p:nvPr/>
        </p:nvCxnSpPr>
        <p:spPr>
          <a:xfrm flipV="1">
            <a:off x="2033450" y="3200418"/>
            <a:ext cx="182561" cy="153983"/>
          </a:xfrm>
          <a:prstGeom prst="line">
            <a:avLst/>
          </a:prstGeom>
          <a:noFill/>
          <a:ln w="38100" cap="flat" cmpd="sng" algn="ctr">
            <a:solidFill>
              <a:srgbClr val="00B0F0"/>
            </a:solidFill>
            <a:prstDash val="solid"/>
            <a:miter lim="800000"/>
          </a:ln>
          <a:effectLst/>
        </p:spPr>
      </p:cxnSp>
      <p:cxnSp>
        <p:nvCxnSpPr>
          <p:cNvPr id="625" name="Rechte verbindingslijn 624">
            <a:extLst>
              <a:ext uri="{FF2B5EF4-FFF2-40B4-BE49-F238E27FC236}">
                <a16:creationId xmlns:a16="http://schemas.microsoft.com/office/drawing/2014/main" id="{1A645039-289B-E809-333D-1C44C57A5E1D}"/>
              </a:ext>
            </a:extLst>
          </p:cNvPr>
          <p:cNvCxnSpPr>
            <a:cxnSpLocks/>
          </p:cNvCxnSpPr>
          <p:nvPr/>
        </p:nvCxnSpPr>
        <p:spPr>
          <a:xfrm>
            <a:off x="2201770" y="3207538"/>
            <a:ext cx="996924" cy="0"/>
          </a:xfrm>
          <a:prstGeom prst="line">
            <a:avLst/>
          </a:prstGeom>
          <a:noFill/>
          <a:ln w="38100" cap="flat" cmpd="sng" algn="ctr">
            <a:solidFill>
              <a:srgbClr val="00B0F0"/>
            </a:solidFill>
            <a:prstDash val="solid"/>
            <a:miter lim="800000"/>
          </a:ln>
          <a:effectLst/>
        </p:spPr>
      </p:cxnSp>
      <p:cxnSp>
        <p:nvCxnSpPr>
          <p:cNvPr id="627" name="Rechte verbindingslijn 626">
            <a:extLst>
              <a:ext uri="{FF2B5EF4-FFF2-40B4-BE49-F238E27FC236}">
                <a16:creationId xmlns:a16="http://schemas.microsoft.com/office/drawing/2014/main" id="{7BE9BF7D-79AA-2722-373E-12A2C5BA7897}"/>
              </a:ext>
            </a:extLst>
          </p:cNvPr>
          <p:cNvCxnSpPr>
            <a:cxnSpLocks/>
          </p:cNvCxnSpPr>
          <p:nvPr/>
        </p:nvCxnSpPr>
        <p:spPr>
          <a:xfrm flipV="1">
            <a:off x="3205678" y="3064764"/>
            <a:ext cx="138173" cy="141688"/>
          </a:xfrm>
          <a:prstGeom prst="line">
            <a:avLst/>
          </a:prstGeom>
          <a:noFill/>
          <a:ln w="38100" cap="flat" cmpd="sng" algn="ctr">
            <a:solidFill>
              <a:srgbClr val="00B0F0"/>
            </a:solidFill>
            <a:prstDash val="solid"/>
            <a:miter lim="800000"/>
          </a:ln>
          <a:effectLst/>
        </p:spPr>
      </p:cxnSp>
      <p:sp>
        <p:nvSpPr>
          <p:cNvPr id="628" name="Ovaal 627">
            <a:extLst>
              <a:ext uri="{FF2B5EF4-FFF2-40B4-BE49-F238E27FC236}">
                <a16:creationId xmlns:a16="http://schemas.microsoft.com/office/drawing/2014/main" id="{B871B141-FFB2-514B-F15B-5CD48980AAEC}"/>
              </a:ext>
            </a:extLst>
          </p:cNvPr>
          <p:cNvSpPr/>
          <p:nvPr/>
        </p:nvSpPr>
        <p:spPr>
          <a:xfrm>
            <a:off x="3309389" y="2982229"/>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cxnSp>
        <p:nvCxnSpPr>
          <p:cNvPr id="630" name="Rechte verbindingslijn 629">
            <a:extLst>
              <a:ext uri="{FF2B5EF4-FFF2-40B4-BE49-F238E27FC236}">
                <a16:creationId xmlns:a16="http://schemas.microsoft.com/office/drawing/2014/main" id="{395CE00D-5097-550E-8A0E-EA0B6EF5E6C7}"/>
              </a:ext>
            </a:extLst>
          </p:cNvPr>
          <p:cNvCxnSpPr>
            <a:cxnSpLocks/>
          </p:cNvCxnSpPr>
          <p:nvPr/>
        </p:nvCxnSpPr>
        <p:spPr>
          <a:xfrm>
            <a:off x="2092208" y="3360592"/>
            <a:ext cx="187484" cy="153239"/>
          </a:xfrm>
          <a:prstGeom prst="line">
            <a:avLst/>
          </a:prstGeom>
          <a:noFill/>
          <a:ln w="38100" cap="flat" cmpd="sng" algn="ctr">
            <a:solidFill>
              <a:srgbClr val="156082"/>
            </a:solidFill>
            <a:prstDash val="solid"/>
            <a:miter lim="800000"/>
          </a:ln>
          <a:effectLst/>
        </p:spPr>
      </p:cxnSp>
      <p:cxnSp>
        <p:nvCxnSpPr>
          <p:cNvPr id="631" name="Rechte verbindingslijn 630">
            <a:extLst>
              <a:ext uri="{FF2B5EF4-FFF2-40B4-BE49-F238E27FC236}">
                <a16:creationId xmlns:a16="http://schemas.microsoft.com/office/drawing/2014/main" id="{1A736E95-DE58-B8F0-118B-3E40DE8678C8}"/>
              </a:ext>
            </a:extLst>
          </p:cNvPr>
          <p:cNvCxnSpPr>
            <a:cxnSpLocks/>
          </p:cNvCxnSpPr>
          <p:nvPr/>
        </p:nvCxnSpPr>
        <p:spPr>
          <a:xfrm flipV="1">
            <a:off x="2092208" y="3242964"/>
            <a:ext cx="140713" cy="120076"/>
          </a:xfrm>
          <a:prstGeom prst="line">
            <a:avLst/>
          </a:prstGeom>
          <a:noFill/>
          <a:ln w="38100" cap="flat" cmpd="sng" algn="ctr">
            <a:solidFill>
              <a:srgbClr val="156082"/>
            </a:solidFill>
            <a:prstDash val="solid"/>
            <a:miter lim="800000"/>
          </a:ln>
          <a:effectLst/>
        </p:spPr>
      </p:cxnSp>
      <p:cxnSp>
        <p:nvCxnSpPr>
          <p:cNvPr id="632" name="Rechte verbindingslijn 631">
            <a:extLst>
              <a:ext uri="{FF2B5EF4-FFF2-40B4-BE49-F238E27FC236}">
                <a16:creationId xmlns:a16="http://schemas.microsoft.com/office/drawing/2014/main" id="{D40A6DDF-2FD0-91E2-DE3A-884085A4355E}"/>
              </a:ext>
            </a:extLst>
          </p:cNvPr>
          <p:cNvCxnSpPr>
            <a:cxnSpLocks/>
          </p:cNvCxnSpPr>
          <p:nvPr/>
        </p:nvCxnSpPr>
        <p:spPr>
          <a:xfrm flipV="1">
            <a:off x="2221430" y="3249812"/>
            <a:ext cx="2134775" cy="2190"/>
          </a:xfrm>
          <a:prstGeom prst="line">
            <a:avLst/>
          </a:prstGeom>
          <a:noFill/>
          <a:ln w="38100" cap="flat" cmpd="sng" algn="ctr">
            <a:solidFill>
              <a:srgbClr val="156082"/>
            </a:solidFill>
            <a:prstDash val="solid"/>
            <a:miter lim="800000"/>
          </a:ln>
          <a:effectLst/>
        </p:spPr>
      </p:cxnSp>
      <p:cxnSp>
        <p:nvCxnSpPr>
          <p:cNvPr id="634" name="Rechte verbindingslijn 633">
            <a:extLst>
              <a:ext uri="{FF2B5EF4-FFF2-40B4-BE49-F238E27FC236}">
                <a16:creationId xmlns:a16="http://schemas.microsoft.com/office/drawing/2014/main" id="{177B1E42-9B12-D5BB-AF3D-AEAFA8C783C9}"/>
              </a:ext>
            </a:extLst>
          </p:cNvPr>
          <p:cNvCxnSpPr>
            <a:cxnSpLocks/>
          </p:cNvCxnSpPr>
          <p:nvPr/>
        </p:nvCxnSpPr>
        <p:spPr>
          <a:xfrm>
            <a:off x="2276917" y="3508742"/>
            <a:ext cx="1112317" cy="0"/>
          </a:xfrm>
          <a:prstGeom prst="line">
            <a:avLst/>
          </a:prstGeom>
          <a:noFill/>
          <a:ln w="38100" cap="flat" cmpd="sng" algn="ctr">
            <a:solidFill>
              <a:srgbClr val="156082"/>
            </a:solidFill>
            <a:prstDash val="solid"/>
            <a:miter lim="800000"/>
          </a:ln>
          <a:effectLst/>
        </p:spPr>
      </p:cxnSp>
      <p:sp>
        <p:nvSpPr>
          <p:cNvPr id="635" name="Ovaal 634">
            <a:extLst>
              <a:ext uri="{FF2B5EF4-FFF2-40B4-BE49-F238E27FC236}">
                <a16:creationId xmlns:a16="http://schemas.microsoft.com/office/drawing/2014/main" id="{4F751EE9-C68E-9D08-B698-7A520EC704F9}"/>
              </a:ext>
            </a:extLst>
          </p:cNvPr>
          <p:cNvSpPr/>
          <p:nvPr/>
        </p:nvSpPr>
        <p:spPr>
          <a:xfrm rot="5400000">
            <a:off x="1875804" y="3102551"/>
            <a:ext cx="140524" cy="516080"/>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637" name="Ovaal 636">
            <a:extLst>
              <a:ext uri="{FF2B5EF4-FFF2-40B4-BE49-F238E27FC236}">
                <a16:creationId xmlns:a16="http://schemas.microsoft.com/office/drawing/2014/main" id="{7AC6BB32-8A84-4575-D375-9BCF769BED3C}"/>
              </a:ext>
            </a:extLst>
          </p:cNvPr>
          <p:cNvSpPr/>
          <p:nvPr/>
        </p:nvSpPr>
        <p:spPr>
          <a:xfrm rot="5400000">
            <a:off x="2258053" y="2920604"/>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cxnSp>
        <p:nvCxnSpPr>
          <p:cNvPr id="638" name="Rechte verbindingslijn 637">
            <a:extLst>
              <a:ext uri="{FF2B5EF4-FFF2-40B4-BE49-F238E27FC236}">
                <a16:creationId xmlns:a16="http://schemas.microsoft.com/office/drawing/2014/main" id="{39902BC6-8340-3069-01E7-7F7ABB50CA52}"/>
              </a:ext>
            </a:extLst>
          </p:cNvPr>
          <p:cNvCxnSpPr>
            <a:cxnSpLocks/>
          </p:cNvCxnSpPr>
          <p:nvPr/>
        </p:nvCxnSpPr>
        <p:spPr>
          <a:xfrm>
            <a:off x="3926948" y="956085"/>
            <a:ext cx="10848" cy="1264856"/>
          </a:xfrm>
          <a:prstGeom prst="line">
            <a:avLst/>
          </a:prstGeom>
          <a:noFill/>
          <a:ln w="38100" cap="flat" cmpd="sng" algn="ctr">
            <a:solidFill>
              <a:srgbClr val="92D050"/>
            </a:solidFill>
            <a:prstDash val="solid"/>
            <a:miter lim="800000"/>
          </a:ln>
          <a:effectLst/>
        </p:spPr>
      </p:cxnSp>
      <p:cxnSp>
        <p:nvCxnSpPr>
          <p:cNvPr id="193" name="Rechte verbindingslijn 192">
            <a:extLst>
              <a:ext uri="{FF2B5EF4-FFF2-40B4-BE49-F238E27FC236}">
                <a16:creationId xmlns:a16="http://schemas.microsoft.com/office/drawing/2014/main" id="{50236FDB-958D-EF20-5C5A-0D00945F6DB9}"/>
              </a:ext>
            </a:extLst>
          </p:cNvPr>
          <p:cNvCxnSpPr>
            <a:cxnSpLocks/>
          </p:cNvCxnSpPr>
          <p:nvPr/>
        </p:nvCxnSpPr>
        <p:spPr>
          <a:xfrm>
            <a:off x="3927195" y="2200006"/>
            <a:ext cx="94940" cy="123704"/>
          </a:xfrm>
          <a:prstGeom prst="line">
            <a:avLst/>
          </a:prstGeom>
          <a:noFill/>
          <a:ln w="38100" cap="flat" cmpd="sng" algn="ctr">
            <a:solidFill>
              <a:srgbClr val="92D050"/>
            </a:solidFill>
            <a:prstDash val="solid"/>
            <a:miter lim="800000"/>
          </a:ln>
          <a:effectLst/>
        </p:spPr>
      </p:cxnSp>
      <p:cxnSp>
        <p:nvCxnSpPr>
          <p:cNvPr id="206" name="Rechte verbindingslijn 205">
            <a:extLst>
              <a:ext uri="{FF2B5EF4-FFF2-40B4-BE49-F238E27FC236}">
                <a16:creationId xmlns:a16="http://schemas.microsoft.com/office/drawing/2014/main" id="{B9DEF261-347F-6714-CECE-79D3936BA43A}"/>
              </a:ext>
            </a:extLst>
          </p:cNvPr>
          <p:cNvCxnSpPr>
            <a:cxnSpLocks/>
          </p:cNvCxnSpPr>
          <p:nvPr/>
        </p:nvCxnSpPr>
        <p:spPr>
          <a:xfrm>
            <a:off x="4016269" y="2332112"/>
            <a:ext cx="357083" cy="3790"/>
          </a:xfrm>
          <a:prstGeom prst="line">
            <a:avLst/>
          </a:prstGeom>
          <a:noFill/>
          <a:ln w="38100" cap="flat" cmpd="sng" algn="ctr">
            <a:solidFill>
              <a:srgbClr val="92D050"/>
            </a:solidFill>
            <a:prstDash val="solid"/>
            <a:miter lim="800000"/>
          </a:ln>
          <a:effectLst/>
        </p:spPr>
      </p:cxnSp>
      <p:sp>
        <p:nvSpPr>
          <p:cNvPr id="207" name="Ovaal 206">
            <a:extLst>
              <a:ext uri="{FF2B5EF4-FFF2-40B4-BE49-F238E27FC236}">
                <a16:creationId xmlns:a16="http://schemas.microsoft.com/office/drawing/2014/main" id="{ADBEFF69-C028-C8EA-77BD-44AE94A5FE11}"/>
              </a:ext>
            </a:extLst>
          </p:cNvPr>
          <p:cNvSpPr/>
          <p:nvPr/>
        </p:nvSpPr>
        <p:spPr>
          <a:xfrm>
            <a:off x="4320204" y="2278054"/>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cxnSp>
        <p:nvCxnSpPr>
          <p:cNvPr id="209" name="Rechte verbindingslijn 208">
            <a:extLst>
              <a:ext uri="{FF2B5EF4-FFF2-40B4-BE49-F238E27FC236}">
                <a16:creationId xmlns:a16="http://schemas.microsoft.com/office/drawing/2014/main" id="{398147D1-0424-13B0-0920-5BCCD445DF79}"/>
              </a:ext>
            </a:extLst>
          </p:cNvPr>
          <p:cNvCxnSpPr>
            <a:cxnSpLocks/>
          </p:cNvCxnSpPr>
          <p:nvPr/>
        </p:nvCxnSpPr>
        <p:spPr>
          <a:xfrm>
            <a:off x="3846166" y="858691"/>
            <a:ext cx="94940" cy="123704"/>
          </a:xfrm>
          <a:prstGeom prst="line">
            <a:avLst/>
          </a:prstGeom>
          <a:noFill/>
          <a:ln w="38100" cap="flat" cmpd="sng" algn="ctr">
            <a:solidFill>
              <a:srgbClr val="92D050"/>
            </a:solidFill>
            <a:prstDash val="solid"/>
            <a:miter lim="800000"/>
          </a:ln>
          <a:effectLst/>
        </p:spPr>
      </p:cxnSp>
      <p:cxnSp>
        <p:nvCxnSpPr>
          <p:cNvPr id="214" name="Rechte verbindingslijn 213">
            <a:extLst>
              <a:ext uri="{FF2B5EF4-FFF2-40B4-BE49-F238E27FC236}">
                <a16:creationId xmlns:a16="http://schemas.microsoft.com/office/drawing/2014/main" id="{A9A4B49F-4E76-07CB-4DE9-A364E1DAA314}"/>
              </a:ext>
            </a:extLst>
          </p:cNvPr>
          <p:cNvCxnSpPr>
            <a:cxnSpLocks/>
          </p:cNvCxnSpPr>
          <p:nvPr/>
        </p:nvCxnSpPr>
        <p:spPr>
          <a:xfrm>
            <a:off x="2224536" y="861134"/>
            <a:ext cx="1632631" cy="0"/>
          </a:xfrm>
          <a:prstGeom prst="line">
            <a:avLst/>
          </a:prstGeom>
          <a:noFill/>
          <a:ln w="38100" cap="flat" cmpd="sng" algn="ctr">
            <a:solidFill>
              <a:srgbClr val="92D050"/>
            </a:solidFill>
            <a:prstDash val="solid"/>
            <a:miter lim="800000"/>
          </a:ln>
          <a:effectLst/>
        </p:spPr>
      </p:cxnSp>
      <p:cxnSp>
        <p:nvCxnSpPr>
          <p:cNvPr id="215" name="Rechte verbindingslijn 214">
            <a:extLst>
              <a:ext uri="{FF2B5EF4-FFF2-40B4-BE49-F238E27FC236}">
                <a16:creationId xmlns:a16="http://schemas.microsoft.com/office/drawing/2014/main" id="{339BED37-C58B-FD64-D535-3CD095B7A1D2}"/>
              </a:ext>
            </a:extLst>
          </p:cNvPr>
          <p:cNvCxnSpPr>
            <a:cxnSpLocks/>
          </p:cNvCxnSpPr>
          <p:nvPr/>
        </p:nvCxnSpPr>
        <p:spPr>
          <a:xfrm flipV="1">
            <a:off x="2068941" y="856647"/>
            <a:ext cx="147382" cy="162838"/>
          </a:xfrm>
          <a:prstGeom prst="line">
            <a:avLst/>
          </a:prstGeom>
          <a:noFill/>
          <a:ln w="38100" cap="flat" cmpd="sng" algn="ctr">
            <a:solidFill>
              <a:srgbClr val="92D050"/>
            </a:solidFill>
            <a:prstDash val="solid"/>
            <a:miter lim="800000"/>
          </a:ln>
          <a:effectLst/>
        </p:spPr>
      </p:cxnSp>
      <p:pic>
        <p:nvPicPr>
          <p:cNvPr id="2" name="Afbeelding 1">
            <a:extLst>
              <a:ext uri="{FF2B5EF4-FFF2-40B4-BE49-F238E27FC236}">
                <a16:creationId xmlns:a16="http://schemas.microsoft.com/office/drawing/2014/main" id="{946C9D6D-CA1F-4C5D-CA0C-3C68AA9C63A6}"/>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598123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Afgeronde rechthoek 20">
            <a:extLst>
              <a:ext uri="{FF2B5EF4-FFF2-40B4-BE49-F238E27FC236}">
                <a16:creationId xmlns:a16="http://schemas.microsoft.com/office/drawing/2014/main" id="{9B06EF70-DDCE-A280-62ED-9E5718336D07}"/>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71" name="Afgeronde rechthoek 20">
            <a:extLst>
              <a:ext uri="{FF2B5EF4-FFF2-40B4-BE49-F238E27FC236}">
                <a16:creationId xmlns:a16="http://schemas.microsoft.com/office/drawing/2014/main" id="{948B99AE-C112-CFB7-3368-7B065EAF71D1}"/>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272" name="Afgeronde rechthoek 20">
            <a:extLst>
              <a:ext uri="{FF2B5EF4-FFF2-40B4-BE49-F238E27FC236}">
                <a16:creationId xmlns:a16="http://schemas.microsoft.com/office/drawing/2014/main" id="{F3D352FD-49B7-ADB8-7E72-BEB1A1292A28}"/>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197" name="Ovaal 196">
            <a:extLst>
              <a:ext uri="{FF2B5EF4-FFF2-40B4-BE49-F238E27FC236}">
                <a16:creationId xmlns:a16="http://schemas.microsoft.com/office/drawing/2014/main" id="{655D97CC-A1B4-15D4-4A3B-936FF58FF14D}"/>
              </a:ext>
            </a:extLst>
          </p:cNvPr>
          <p:cNvSpPr/>
          <p:nvPr/>
        </p:nvSpPr>
        <p:spPr>
          <a:xfrm>
            <a:off x="1480324" y="107031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Enterprise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per interne </a:t>
            </a:r>
            <a:r>
              <a:rPr lang="nl-NL" sz="2100" err="1">
                <a:solidFill>
                  <a:srgbClr val="821E7D"/>
                </a:solidFill>
                <a:latin typeface="Microsoft JhengHei Light"/>
                <a:cs typeface="Arial"/>
              </a:rPr>
              <a:t>waardestroom</a:t>
            </a:r>
            <a:r>
              <a:rPr lang="nl-NL" sz="2100">
                <a:solidFill>
                  <a:srgbClr val="821E7D"/>
                </a:solidFill>
                <a:latin typeface="Microsoft JhengHei Light"/>
                <a:cs typeface="Arial"/>
              </a:rPr>
              <a:t> </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2" name="Afgeronde rechthoek 20">
            <a:extLst>
              <a:ext uri="{FF2B5EF4-FFF2-40B4-BE49-F238E27FC236}">
                <a16:creationId xmlns:a16="http://schemas.microsoft.com/office/drawing/2014/main" id="{24C390EB-9F6B-EAB2-8FCF-742834775F8F}"/>
              </a:ext>
            </a:extLst>
          </p:cNvPr>
          <p:cNvSpPr/>
          <p:nvPr/>
        </p:nvSpPr>
        <p:spPr>
          <a:xfrm>
            <a:off x="328632" y="247419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3" name="Afgeronde rechthoek 20">
            <a:extLst>
              <a:ext uri="{FF2B5EF4-FFF2-40B4-BE49-F238E27FC236}">
                <a16:creationId xmlns:a16="http://schemas.microsoft.com/office/drawing/2014/main" id="{47976FFA-C668-BB96-8C09-0AAC732798A4}"/>
              </a:ext>
            </a:extLst>
          </p:cNvPr>
          <p:cNvSpPr/>
          <p:nvPr/>
        </p:nvSpPr>
        <p:spPr>
          <a:xfrm>
            <a:off x="328632" y="289674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4" name="Afgeronde rechthoek 20">
            <a:extLst>
              <a:ext uri="{FF2B5EF4-FFF2-40B4-BE49-F238E27FC236}">
                <a16:creationId xmlns:a16="http://schemas.microsoft.com/office/drawing/2014/main" id="{459BEF4F-A6F7-D5DD-E467-7D177B7E5D73}"/>
              </a:ext>
            </a:extLst>
          </p:cNvPr>
          <p:cNvSpPr/>
          <p:nvPr/>
        </p:nvSpPr>
        <p:spPr>
          <a:xfrm>
            <a:off x="330432" y="414879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5" name="Afgeronde rechthoek 20">
            <a:extLst>
              <a:ext uri="{FF2B5EF4-FFF2-40B4-BE49-F238E27FC236}">
                <a16:creationId xmlns:a16="http://schemas.microsoft.com/office/drawing/2014/main" id="{588E87DD-5BC0-E40F-CF49-56DE34579560}"/>
              </a:ext>
            </a:extLst>
          </p:cNvPr>
          <p:cNvSpPr/>
          <p:nvPr/>
        </p:nvSpPr>
        <p:spPr>
          <a:xfrm>
            <a:off x="2672378" y="290209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6" name="Afgeronde rechthoek 20">
            <a:extLst>
              <a:ext uri="{FF2B5EF4-FFF2-40B4-BE49-F238E27FC236}">
                <a16:creationId xmlns:a16="http://schemas.microsoft.com/office/drawing/2014/main" id="{8E5C45D2-5222-237F-AA49-7E55D7254D74}"/>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7" name="Afgeronde rechthoek 20">
            <a:extLst>
              <a:ext uri="{FF2B5EF4-FFF2-40B4-BE49-F238E27FC236}">
                <a16:creationId xmlns:a16="http://schemas.microsoft.com/office/drawing/2014/main" id="{E4A01484-8262-45BF-5170-81EE491628CC}"/>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8" name="Afgeronde rechthoek 20">
            <a:extLst>
              <a:ext uri="{FF2B5EF4-FFF2-40B4-BE49-F238E27FC236}">
                <a16:creationId xmlns:a16="http://schemas.microsoft.com/office/drawing/2014/main" id="{AA4D3A0F-B043-81D3-1EF3-07B26FC32FEC}"/>
              </a:ext>
            </a:extLst>
          </p:cNvPr>
          <p:cNvSpPr/>
          <p:nvPr/>
        </p:nvSpPr>
        <p:spPr>
          <a:xfrm>
            <a:off x="3137074" y="19422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 name="Afgeronde rechthoek 20">
            <a:extLst>
              <a:ext uri="{FF2B5EF4-FFF2-40B4-BE49-F238E27FC236}">
                <a16:creationId xmlns:a16="http://schemas.microsoft.com/office/drawing/2014/main" id="{E7427E61-0ED9-2DF3-4315-C873D6A52C03}"/>
              </a:ext>
            </a:extLst>
          </p:cNvPr>
          <p:cNvSpPr/>
          <p:nvPr/>
        </p:nvSpPr>
        <p:spPr>
          <a:xfrm>
            <a:off x="4002639" y="193966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 name="Afgeronde rechthoek 20">
            <a:extLst>
              <a:ext uri="{FF2B5EF4-FFF2-40B4-BE49-F238E27FC236}">
                <a16:creationId xmlns:a16="http://schemas.microsoft.com/office/drawing/2014/main" id="{83468032-7E80-6853-5DDD-0E0D6F5E84C4}"/>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037FCD8B-A046-691C-EB8E-36C122530090}"/>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2" name="Afgeronde rechthoek 20">
            <a:extLst>
              <a:ext uri="{FF2B5EF4-FFF2-40B4-BE49-F238E27FC236}">
                <a16:creationId xmlns:a16="http://schemas.microsoft.com/office/drawing/2014/main" id="{60C449A1-2662-D180-1DF3-C32E139DF82E}"/>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3" name="Afgeronde rechthoek 20">
            <a:extLst>
              <a:ext uri="{FF2B5EF4-FFF2-40B4-BE49-F238E27FC236}">
                <a16:creationId xmlns:a16="http://schemas.microsoft.com/office/drawing/2014/main" id="{14A81FAF-9A6A-76F0-C26F-3EDFAD4211E4}"/>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4" name="Afgeronde rechthoek 20">
            <a:extLst>
              <a:ext uri="{FF2B5EF4-FFF2-40B4-BE49-F238E27FC236}">
                <a16:creationId xmlns:a16="http://schemas.microsoft.com/office/drawing/2014/main" id="{D2D5CB6A-4802-8C4D-B75A-B17F02C9B4B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5" name="Afgeronde rechthoek 20">
            <a:extLst>
              <a:ext uri="{FF2B5EF4-FFF2-40B4-BE49-F238E27FC236}">
                <a16:creationId xmlns:a16="http://schemas.microsoft.com/office/drawing/2014/main" id="{F6402943-60F2-9218-CFA7-03F69B02894D}"/>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6" name="Afgeronde rechthoek 20">
            <a:extLst>
              <a:ext uri="{FF2B5EF4-FFF2-40B4-BE49-F238E27FC236}">
                <a16:creationId xmlns:a16="http://schemas.microsoft.com/office/drawing/2014/main" id="{90C96301-B34A-B9D2-CA77-B1F8FF56927E}"/>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7" name="Afgeronde rechthoek 20">
            <a:extLst>
              <a:ext uri="{FF2B5EF4-FFF2-40B4-BE49-F238E27FC236}">
                <a16:creationId xmlns:a16="http://schemas.microsoft.com/office/drawing/2014/main" id="{8D7BF238-38AE-0391-97A3-6F7B118043E3}"/>
              </a:ext>
            </a:extLst>
          </p:cNvPr>
          <p:cNvSpPr/>
          <p:nvPr/>
        </p:nvSpPr>
        <p:spPr>
          <a:xfrm>
            <a:off x="322972" y="357298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cxnSp>
        <p:nvCxnSpPr>
          <p:cNvPr id="18" name="Rechte verbindingslijn 17">
            <a:extLst>
              <a:ext uri="{FF2B5EF4-FFF2-40B4-BE49-F238E27FC236}">
                <a16:creationId xmlns:a16="http://schemas.microsoft.com/office/drawing/2014/main" id="{090B4246-BF9F-DA99-7D8D-16482CF0CDA0}"/>
              </a:ext>
            </a:extLst>
          </p:cNvPr>
          <p:cNvCxnSpPr>
            <a:cxnSpLocks/>
            <a:stCxn id="19" idx="6"/>
          </p:cNvCxnSpPr>
          <p:nvPr/>
        </p:nvCxnSpPr>
        <p:spPr>
          <a:xfrm flipV="1">
            <a:off x="1328825" y="4307299"/>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FB1B73F9-CDF6-6AFD-E627-93230533E69B}"/>
              </a:ext>
            </a:extLst>
          </p:cNvPr>
          <p:cNvSpPr/>
          <p:nvPr/>
        </p:nvSpPr>
        <p:spPr>
          <a:xfrm>
            <a:off x="1115761" y="4231585"/>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20" name="Rechte verbindingslijn 19">
            <a:extLst>
              <a:ext uri="{FF2B5EF4-FFF2-40B4-BE49-F238E27FC236}">
                <a16:creationId xmlns:a16="http://schemas.microsoft.com/office/drawing/2014/main" id="{B5EC9EEC-8741-F2BB-5326-A6277B0B8AEF}"/>
              </a:ext>
            </a:extLst>
          </p:cNvPr>
          <p:cNvCxnSpPr>
            <a:cxnSpLocks/>
          </p:cNvCxnSpPr>
          <p:nvPr/>
        </p:nvCxnSpPr>
        <p:spPr>
          <a:xfrm flipH="1">
            <a:off x="1505164" y="2401657"/>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8F5FF1F3-C977-F2F7-A3C2-A87E846888C8}"/>
              </a:ext>
            </a:extLst>
          </p:cNvPr>
          <p:cNvSpPr/>
          <p:nvPr/>
        </p:nvSpPr>
        <p:spPr>
          <a:xfrm>
            <a:off x="1112836" y="81098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2" name="Rechte verbindingslijn 21">
            <a:extLst>
              <a:ext uri="{FF2B5EF4-FFF2-40B4-BE49-F238E27FC236}">
                <a16:creationId xmlns:a16="http://schemas.microsoft.com/office/drawing/2014/main" id="{FCBF586B-5C4A-7435-F1E2-7283B29F5DF9}"/>
              </a:ext>
            </a:extLst>
          </p:cNvPr>
          <p:cNvCxnSpPr>
            <a:cxnSpLocks/>
            <a:stCxn id="31" idx="3"/>
            <a:endCxn id="21" idx="4"/>
          </p:cNvCxnSpPr>
          <p:nvPr/>
        </p:nvCxnSpPr>
        <p:spPr>
          <a:xfrm flipH="1" flipV="1">
            <a:off x="1219368" y="1027890"/>
            <a:ext cx="9670" cy="153867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DEFE9594-32DC-39F5-331F-E9FA86232B75}"/>
              </a:ext>
            </a:extLst>
          </p:cNvPr>
          <p:cNvSpPr txBox="1"/>
          <p:nvPr/>
        </p:nvSpPr>
        <p:spPr>
          <a:xfrm>
            <a:off x="1630735" y="72165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24" name="Ovaal 23">
            <a:extLst>
              <a:ext uri="{FF2B5EF4-FFF2-40B4-BE49-F238E27FC236}">
                <a16:creationId xmlns:a16="http://schemas.microsoft.com/office/drawing/2014/main" id="{65D0CEB2-3851-0AC8-79DD-9E45B411665E}"/>
              </a:ext>
            </a:extLst>
          </p:cNvPr>
          <p:cNvSpPr/>
          <p:nvPr/>
        </p:nvSpPr>
        <p:spPr>
          <a:xfrm>
            <a:off x="1482508" y="724224"/>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25" name="Ovaal 24">
            <a:extLst>
              <a:ext uri="{FF2B5EF4-FFF2-40B4-BE49-F238E27FC236}">
                <a16:creationId xmlns:a16="http://schemas.microsoft.com/office/drawing/2014/main" id="{8E20355E-9BFF-663B-4937-777366AA6F74}"/>
              </a:ext>
            </a:extLst>
          </p:cNvPr>
          <p:cNvSpPr/>
          <p:nvPr/>
        </p:nvSpPr>
        <p:spPr>
          <a:xfrm>
            <a:off x="1482508" y="919439"/>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26" name="Rechte verbindingslijn 25">
            <a:extLst>
              <a:ext uri="{FF2B5EF4-FFF2-40B4-BE49-F238E27FC236}">
                <a16:creationId xmlns:a16="http://schemas.microsoft.com/office/drawing/2014/main" id="{208E892F-9B15-448E-B326-15FE9DB3753A}"/>
              </a:ext>
            </a:extLst>
          </p:cNvPr>
          <p:cNvCxnSpPr>
            <a:cxnSpLocks/>
          </p:cNvCxnSpPr>
          <p:nvPr/>
        </p:nvCxnSpPr>
        <p:spPr>
          <a:xfrm flipH="1">
            <a:off x="1297622" y="2408981"/>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B8E02FF-D0CC-6683-F530-C5D6A659A182}"/>
              </a:ext>
            </a:extLst>
          </p:cNvPr>
          <p:cNvCxnSpPr>
            <a:cxnSpLocks/>
          </p:cNvCxnSpPr>
          <p:nvPr/>
        </p:nvCxnSpPr>
        <p:spPr>
          <a:xfrm flipH="1">
            <a:off x="5136600" y="4081478"/>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8AFE2EF3-335A-2BAA-24D1-13691A3404D5}"/>
              </a:ext>
            </a:extLst>
          </p:cNvPr>
          <p:cNvCxnSpPr>
            <a:cxnSpLocks/>
          </p:cNvCxnSpPr>
          <p:nvPr/>
        </p:nvCxnSpPr>
        <p:spPr>
          <a:xfrm flipH="1" flipV="1">
            <a:off x="5136600" y="237884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1B0CBEB-1DD7-CCD2-09B3-ECCE3FE8DCE9}"/>
              </a:ext>
            </a:extLst>
          </p:cNvPr>
          <p:cNvCxnSpPr>
            <a:cxnSpLocks/>
          </p:cNvCxnSpPr>
          <p:nvPr/>
        </p:nvCxnSpPr>
        <p:spPr>
          <a:xfrm flipH="1" flipV="1">
            <a:off x="4723552" y="2401657"/>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1C5093E0-555A-C877-A32E-29BE5E331A8A}"/>
              </a:ext>
            </a:extLst>
          </p:cNvPr>
          <p:cNvCxnSpPr>
            <a:cxnSpLocks/>
          </p:cNvCxnSpPr>
          <p:nvPr/>
        </p:nvCxnSpPr>
        <p:spPr>
          <a:xfrm>
            <a:off x="5352431" y="2611955"/>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1" name="Stroomdiagram: Scheidingslijn 30">
            <a:extLst>
              <a:ext uri="{FF2B5EF4-FFF2-40B4-BE49-F238E27FC236}">
                <a16:creationId xmlns:a16="http://schemas.microsoft.com/office/drawing/2014/main" id="{74684719-1791-F150-6D35-E5503ACEBA6B}"/>
              </a:ext>
            </a:extLst>
          </p:cNvPr>
          <p:cNvSpPr/>
          <p:nvPr/>
        </p:nvSpPr>
        <p:spPr>
          <a:xfrm rot="16200000">
            <a:off x="898856" y="2799883"/>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32" name="Stroomdiagram: Scheidingslijn 31">
            <a:extLst>
              <a:ext uri="{FF2B5EF4-FFF2-40B4-BE49-F238E27FC236}">
                <a16:creationId xmlns:a16="http://schemas.microsoft.com/office/drawing/2014/main" id="{76097B0A-9FA6-3E52-F47D-CB0813A32A4A}"/>
              </a:ext>
            </a:extLst>
          </p:cNvPr>
          <p:cNvSpPr/>
          <p:nvPr/>
        </p:nvSpPr>
        <p:spPr>
          <a:xfrm>
            <a:off x="2997231" y="2297515"/>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33" name="Ovaal 32">
            <a:extLst>
              <a:ext uri="{FF2B5EF4-FFF2-40B4-BE49-F238E27FC236}">
                <a16:creationId xmlns:a16="http://schemas.microsoft.com/office/drawing/2014/main" id="{E85A0FE6-447A-22C1-322C-D17B40A1D5B9}"/>
              </a:ext>
            </a:extLst>
          </p:cNvPr>
          <p:cNvSpPr/>
          <p:nvPr/>
        </p:nvSpPr>
        <p:spPr>
          <a:xfrm>
            <a:off x="1108233" y="364778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34" name="Ovaal 33">
            <a:extLst>
              <a:ext uri="{FF2B5EF4-FFF2-40B4-BE49-F238E27FC236}">
                <a16:creationId xmlns:a16="http://schemas.microsoft.com/office/drawing/2014/main" id="{40DB292C-DB3B-C7F3-483A-2C4F5D0B134F}"/>
              </a:ext>
            </a:extLst>
          </p:cNvPr>
          <p:cNvSpPr/>
          <p:nvPr/>
        </p:nvSpPr>
        <p:spPr>
          <a:xfrm>
            <a:off x="2727485" y="393966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6" name="Ovaal 35">
            <a:extLst>
              <a:ext uri="{FF2B5EF4-FFF2-40B4-BE49-F238E27FC236}">
                <a16:creationId xmlns:a16="http://schemas.microsoft.com/office/drawing/2014/main" id="{AAB1F312-4D46-6290-17FF-4A8D0C5CC18E}"/>
              </a:ext>
            </a:extLst>
          </p:cNvPr>
          <p:cNvSpPr/>
          <p:nvPr/>
        </p:nvSpPr>
        <p:spPr>
          <a:xfrm>
            <a:off x="5999650"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7" name="Ovaal 36">
            <a:extLst>
              <a:ext uri="{FF2B5EF4-FFF2-40B4-BE49-F238E27FC236}">
                <a16:creationId xmlns:a16="http://schemas.microsoft.com/office/drawing/2014/main" id="{A86234DA-9D28-CDF7-876A-2C5069EDB3D8}"/>
              </a:ext>
            </a:extLst>
          </p:cNvPr>
          <p:cNvSpPr/>
          <p:nvPr/>
        </p:nvSpPr>
        <p:spPr>
          <a:xfrm>
            <a:off x="6839538"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38" name="Ovaal 37">
            <a:extLst>
              <a:ext uri="{FF2B5EF4-FFF2-40B4-BE49-F238E27FC236}">
                <a16:creationId xmlns:a16="http://schemas.microsoft.com/office/drawing/2014/main" id="{66CC0002-6F36-1DA8-1A5E-90C4499500E5}"/>
              </a:ext>
            </a:extLst>
          </p:cNvPr>
          <p:cNvSpPr/>
          <p:nvPr/>
        </p:nvSpPr>
        <p:spPr>
          <a:xfrm>
            <a:off x="7765356"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39" name="Rechte verbindingslijn 38">
            <a:extLst>
              <a:ext uri="{FF2B5EF4-FFF2-40B4-BE49-F238E27FC236}">
                <a16:creationId xmlns:a16="http://schemas.microsoft.com/office/drawing/2014/main" id="{40F30015-ADCD-9B19-A594-4060F01E2BF7}"/>
              </a:ext>
            </a:extLst>
          </p:cNvPr>
          <p:cNvCxnSpPr>
            <a:cxnSpLocks/>
            <a:endCxn id="36" idx="2"/>
          </p:cNvCxnSpPr>
          <p:nvPr/>
        </p:nvCxnSpPr>
        <p:spPr>
          <a:xfrm>
            <a:off x="4887099" y="2584730"/>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32F3934-1BF0-2E40-F3AC-EC23D5A92380}"/>
              </a:ext>
            </a:extLst>
          </p:cNvPr>
          <p:cNvCxnSpPr>
            <a:cxnSpLocks/>
            <a:stCxn id="36" idx="6"/>
            <a:endCxn id="37" idx="2"/>
          </p:cNvCxnSpPr>
          <p:nvPr/>
        </p:nvCxnSpPr>
        <p:spPr>
          <a:xfrm>
            <a:off x="6212714" y="2593246"/>
            <a:ext cx="62682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538F6E70-986D-61C8-63B7-F6D950D15054}"/>
              </a:ext>
            </a:extLst>
          </p:cNvPr>
          <p:cNvCxnSpPr>
            <a:cxnSpLocks/>
            <a:stCxn id="37" idx="6"/>
            <a:endCxn id="38" idx="2"/>
          </p:cNvCxnSpPr>
          <p:nvPr/>
        </p:nvCxnSpPr>
        <p:spPr>
          <a:xfrm>
            <a:off x="7052602" y="2593246"/>
            <a:ext cx="71275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2" name="Ovaal 41">
            <a:extLst>
              <a:ext uri="{FF2B5EF4-FFF2-40B4-BE49-F238E27FC236}">
                <a16:creationId xmlns:a16="http://schemas.microsoft.com/office/drawing/2014/main" id="{90A954F0-4C2A-E259-F534-ADF3193484F6}"/>
              </a:ext>
            </a:extLst>
          </p:cNvPr>
          <p:cNvSpPr/>
          <p:nvPr/>
        </p:nvSpPr>
        <p:spPr>
          <a:xfrm>
            <a:off x="3891853" y="170875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43" name="Rechte verbindingslijn 42">
            <a:extLst>
              <a:ext uri="{FF2B5EF4-FFF2-40B4-BE49-F238E27FC236}">
                <a16:creationId xmlns:a16="http://schemas.microsoft.com/office/drawing/2014/main" id="{23FDC1FB-7DFA-2C4C-05DD-90F61EF9EBB8}"/>
              </a:ext>
            </a:extLst>
          </p:cNvPr>
          <p:cNvCxnSpPr>
            <a:cxnSpLocks/>
            <a:endCxn id="42" idx="4"/>
          </p:cNvCxnSpPr>
          <p:nvPr/>
        </p:nvCxnSpPr>
        <p:spPr>
          <a:xfrm flipV="1">
            <a:off x="3991453" y="1925656"/>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341FFD53-E022-FAC0-A0A6-3D8BF8B99A60}"/>
              </a:ext>
            </a:extLst>
          </p:cNvPr>
          <p:cNvSpPr/>
          <p:nvPr/>
        </p:nvSpPr>
        <p:spPr>
          <a:xfrm>
            <a:off x="1301965" y="81188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5" name="Rechte verbindingslijn 44">
            <a:extLst>
              <a:ext uri="{FF2B5EF4-FFF2-40B4-BE49-F238E27FC236}">
                <a16:creationId xmlns:a16="http://schemas.microsoft.com/office/drawing/2014/main" id="{EE2328BC-7D0C-F914-EFE1-378B2E68DEDB}"/>
              </a:ext>
            </a:extLst>
          </p:cNvPr>
          <p:cNvCxnSpPr>
            <a:cxnSpLocks/>
          </p:cNvCxnSpPr>
          <p:nvPr/>
        </p:nvCxnSpPr>
        <p:spPr>
          <a:xfrm flipV="1">
            <a:off x="2181600" y="2593599"/>
            <a:ext cx="561725"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B014FB9D-75BA-A9BC-03E1-238A00C22656}"/>
              </a:ext>
            </a:extLst>
          </p:cNvPr>
          <p:cNvCxnSpPr>
            <a:cxnSpLocks/>
            <a:endCxn id="44" idx="4"/>
          </p:cNvCxnSpPr>
          <p:nvPr/>
        </p:nvCxnSpPr>
        <p:spPr>
          <a:xfrm flipV="1">
            <a:off x="1401230" y="1028783"/>
            <a:ext cx="7267" cy="254419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FBEC24B3-551D-4423-93E8-75888D38DD23}"/>
              </a:ext>
            </a:extLst>
          </p:cNvPr>
          <p:cNvCxnSpPr>
            <a:cxnSpLocks/>
            <a:stCxn id="33" idx="7"/>
          </p:cNvCxnSpPr>
          <p:nvPr/>
        </p:nvCxnSpPr>
        <p:spPr>
          <a:xfrm flipV="1">
            <a:off x="1290094" y="3545413"/>
            <a:ext cx="125908" cy="13413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189D724-1B21-583C-4DA0-78153BE08AF0}"/>
              </a:ext>
            </a:extLst>
          </p:cNvPr>
          <p:cNvCxnSpPr>
            <a:cxnSpLocks/>
          </p:cNvCxnSpPr>
          <p:nvPr/>
        </p:nvCxnSpPr>
        <p:spPr>
          <a:xfrm flipV="1">
            <a:off x="1401230" y="2597857"/>
            <a:ext cx="357875" cy="3345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99195BAF-5EB8-8A57-E2FE-4D14DA1CC0C4}"/>
              </a:ext>
            </a:extLst>
          </p:cNvPr>
          <p:cNvCxnSpPr>
            <a:cxnSpLocks/>
            <a:endCxn id="34" idx="1"/>
          </p:cNvCxnSpPr>
          <p:nvPr/>
        </p:nvCxnSpPr>
        <p:spPr>
          <a:xfrm>
            <a:off x="2566655" y="3808857"/>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Stroomdiagram: Scheidingslijn 51">
            <a:extLst>
              <a:ext uri="{FF2B5EF4-FFF2-40B4-BE49-F238E27FC236}">
                <a16:creationId xmlns:a16="http://schemas.microsoft.com/office/drawing/2014/main" id="{A61E30BA-FA33-F783-7662-AAF9C25BB840}"/>
              </a:ext>
            </a:extLst>
          </p:cNvPr>
          <p:cNvSpPr/>
          <p:nvPr/>
        </p:nvSpPr>
        <p:spPr>
          <a:xfrm>
            <a:off x="2712622" y="2474192"/>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53" name="Stroomdiagram: Scheidingslijn 52">
            <a:extLst>
              <a:ext uri="{FF2B5EF4-FFF2-40B4-BE49-F238E27FC236}">
                <a16:creationId xmlns:a16="http://schemas.microsoft.com/office/drawing/2014/main" id="{D9650459-786D-9F36-972E-AD1124E5CFF4}"/>
              </a:ext>
            </a:extLst>
          </p:cNvPr>
          <p:cNvSpPr/>
          <p:nvPr/>
        </p:nvSpPr>
        <p:spPr>
          <a:xfrm rot="5400000">
            <a:off x="1711527" y="2486025"/>
            <a:ext cx="761327"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tx1"/>
                </a:solidFill>
                <a:latin typeface="Arial"/>
              </a:rPr>
              <a:t>2</a:t>
            </a:r>
          </a:p>
        </p:txBody>
      </p:sp>
      <p:cxnSp>
        <p:nvCxnSpPr>
          <p:cNvPr id="63" name="Rechte verbindingslijn 62">
            <a:extLst>
              <a:ext uri="{FF2B5EF4-FFF2-40B4-BE49-F238E27FC236}">
                <a16:creationId xmlns:a16="http://schemas.microsoft.com/office/drawing/2014/main" id="{2908826D-AF9D-F712-C64C-1D705D909097}"/>
              </a:ext>
            </a:extLst>
          </p:cNvPr>
          <p:cNvCxnSpPr>
            <a:cxnSpLocks/>
          </p:cNvCxnSpPr>
          <p:nvPr/>
        </p:nvCxnSpPr>
        <p:spPr>
          <a:xfrm>
            <a:off x="1749403" y="2604479"/>
            <a:ext cx="225533"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2" name="Ovaal 71">
            <a:extLst>
              <a:ext uri="{FF2B5EF4-FFF2-40B4-BE49-F238E27FC236}">
                <a16:creationId xmlns:a16="http://schemas.microsoft.com/office/drawing/2014/main" id="{7FEE7ED0-87D1-694B-7A1C-36FD55AFCE92}"/>
              </a:ext>
            </a:extLst>
          </p:cNvPr>
          <p:cNvSpPr/>
          <p:nvPr/>
        </p:nvSpPr>
        <p:spPr>
          <a:xfrm>
            <a:off x="1122505" y="441834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73" name="Rechte verbindingslijn 72">
            <a:extLst>
              <a:ext uri="{FF2B5EF4-FFF2-40B4-BE49-F238E27FC236}">
                <a16:creationId xmlns:a16="http://schemas.microsoft.com/office/drawing/2014/main" id="{32E334BC-D03D-CC7D-B541-4D2CC909723C}"/>
              </a:ext>
            </a:extLst>
          </p:cNvPr>
          <p:cNvCxnSpPr>
            <a:cxnSpLocks/>
          </p:cNvCxnSpPr>
          <p:nvPr/>
        </p:nvCxnSpPr>
        <p:spPr>
          <a:xfrm flipV="1">
            <a:off x="1558727" y="2808513"/>
            <a:ext cx="251538" cy="230339"/>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C9C9582C-8E2E-2FD9-6EDD-8CADC31FF599}"/>
              </a:ext>
            </a:extLst>
          </p:cNvPr>
          <p:cNvCxnSpPr>
            <a:cxnSpLocks/>
            <a:endCxn id="197" idx="4"/>
          </p:cNvCxnSpPr>
          <p:nvPr/>
        </p:nvCxnSpPr>
        <p:spPr>
          <a:xfrm flipV="1">
            <a:off x="1558727" y="1287214"/>
            <a:ext cx="28129" cy="2936847"/>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512178C9-32D0-1301-BFD6-B93A907F2198}"/>
              </a:ext>
            </a:extLst>
          </p:cNvPr>
          <p:cNvCxnSpPr>
            <a:cxnSpLocks/>
            <a:stCxn id="72" idx="7"/>
          </p:cNvCxnSpPr>
          <p:nvPr/>
        </p:nvCxnSpPr>
        <p:spPr>
          <a:xfrm flipV="1">
            <a:off x="1304366" y="4175130"/>
            <a:ext cx="282490" cy="274983"/>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76" name="Stroomdiagram: Scheidingslijn 75">
            <a:extLst>
              <a:ext uri="{FF2B5EF4-FFF2-40B4-BE49-F238E27FC236}">
                <a16:creationId xmlns:a16="http://schemas.microsoft.com/office/drawing/2014/main" id="{1F67C9B0-E493-B9F1-462E-692B420F1BF6}"/>
              </a:ext>
            </a:extLst>
          </p:cNvPr>
          <p:cNvSpPr/>
          <p:nvPr/>
        </p:nvSpPr>
        <p:spPr>
          <a:xfrm>
            <a:off x="2709007" y="2688851"/>
            <a:ext cx="1577246"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38" name="Stroomdiagram: Scheidingslijn 137">
            <a:extLst>
              <a:ext uri="{FF2B5EF4-FFF2-40B4-BE49-F238E27FC236}">
                <a16:creationId xmlns:a16="http://schemas.microsoft.com/office/drawing/2014/main" id="{0384229C-7508-2F01-0C40-C521631195E8}"/>
              </a:ext>
            </a:extLst>
          </p:cNvPr>
          <p:cNvSpPr/>
          <p:nvPr/>
        </p:nvSpPr>
        <p:spPr>
          <a:xfrm rot="5400000">
            <a:off x="1506920" y="2483921"/>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sp>
        <p:nvSpPr>
          <p:cNvPr id="200" name="Stroomdiagram: Scheidingslijn 199">
            <a:extLst>
              <a:ext uri="{FF2B5EF4-FFF2-40B4-BE49-F238E27FC236}">
                <a16:creationId xmlns:a16="http://schemas.microsoft.com/office/drawing/2014/main" id="{7B8DA6E7-9100-A647-2D75-13AE02759388}"/>
              </a:ext>
            </a:extLst>
          </p:cNvPr>
          <p:cNvSpPr/>
          <p:nvPr/>
        </p:nvSpPr>
        <p:spPr>
          <a:xfrm rot="5400000">
            <a:off x="3820468" y="2449656"/>
            <a:ext cx="697001"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cxnSp>
        <p:nvCxnSpPr>
          <p:cNvPr id="222" name="Rechte verbindingslijn 221">
            <a:extLst>
              <a:ext uri="{FF2B5EF4-FFF2-40B4-BE49-F238E27FC236}">
                <a16:creationId xmlns:a16="http://schemas.microsoft.com/office/drawing/2014/main" id="{C4A14778-9B4A-37D8-F2EA-A40CC2F868E4}"/>
              </a:ext>
            </a:extLst>
          </p:cNvPr>
          <p:cNvCxnSpPr>
            <a:cxnSpLocks/>
            <a:endCxn id="76" idx="1"/>
          </p:cNvCxnSpPr>
          <p:nvPr/>
        </p:nvCxnSpPr>
        <p:spPr>
          <a:xfrm flipV="1">
            <a:off x="1919437" y="2797541"/>
            <a:ext cx="789570" cy="10632"/>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72BE748F-3581-4DFF-27B0-B42642D4E574}"/>
              </a:ext>
            </a:extLst>
          </p:cNvPr>
          <p:cNvCxnSpPr>
            <a:cxnSpLocks/>
          </p:cNvCxnSpPr>
          <p:nvPr/>
        </p:nvCxnSpPr>
        <p:spPr>
          <a:xfrm>
            <a:off x="2582495" y="2820373"/>
            <a:ext cx="0" cy="102688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B15BDAC4-6532-314F-AEAE-73286103A6FA}"/>
              </a:ext>
            </a:extLst>
          </p:cNvPr>
          <p:cNvCxnSpPr>
            <a:cxnSpLocks/>
          </p:cNvCxnSpPr>
          <p:nvPr/>
        </p:nvCxnSpPr>
        <p:spPr>
          <a:xfrm flipV="1">
            <a:off x="2566655" y="2623742"/>
            <a:ext cx="302029" cy="22154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3" name="Ovaal 232">
            <a:extLst>
              <a:ext uri="{FF2B5EF4-FFF2-40B4-BE49-F238E27FC236}">
                <a16:creationId xmlns:a16="http://schemas.microsoft.com/office/drawing/2014/main" id="{3BFCDBFE-F450-52C3-F3E3-EA4A92ED7186}"/>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234" name="Ovaal 233">
            <a:extLst>
              <a:ext uri="{FF2B5EF4-FFF2-40B4-BE49-F238E27FC236}">
                <a16:creationId xmlns:a16="http://schemas.microsoft.com/office/drawing/2014/main" id="{A719E20B-2A7A-9AB7-7F01-F95B68FE6456}"/>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6" name="Ovaal 235">
            <a:extLst>
              <a:ext uri="{FF2B5EF4-FFF2-40B4-BE49-F238E27FC236}">
                <a16:creationId xmlns:a16="http://schemas.microsoft.com/office/drawing/2014/main" id="{A40892D1-1ECF-DA57-ADB7-23290C78858B}"/>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7" name="Ovaal 236">
            <a:extLst>
              <a:ext uri="{FF2B5EF4-FFF2-40B4-BE49-F238E27FC236}">
                <a16:creationId xmlns:a16="http://schemas.microsoft.com/office/drawing/2014/main" id="{487CC4E2-86D9-5CF1-624C-0D06BE6114D0}"/>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238" name="Ovaal 237">
            <a:extLst>
              <a:ext uri="{FF2B5EF4-FFF2-40B4-BE49-F238E27FC236}">
                <a16:creationId xmlns:a16="http://schemas.microsoft.com/office/drawing/2014/main" id="{0A2D1E3E-9D3E-10BC-A4B3-44E66A3BE7EE}"/>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9" name="Ovaal 238">
            <a:extLst>
              <a:ext uri="{FF2B5EF4-FFF2-40B4-BE49-F238E27FC236}">
                <a16:creationId xmlns:a16="http://schemas.microsoft.com/office/drawing/2014/main" id="{D4E10012-A2F8-5788-260F-7916AD0F36BC}"/>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2" name="Ovaal 241">
            <a:extLst>
              <a:ext uri="{FF2B5EF4-FFF2-40B4-BE49-F238E27FC236}">
                <a16:creationId xmlns:a16="http://schemas.microsoft.com/office/drawing/2014/main" id="{43F3A4D4-BC49-40BD-4995-9C43BD094586}"/>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6" name="Ovaal 245">
            <a:extLst>
              <a:ext uri="{FF2B5EF4-FFF2-40B4-BE49-F238E27FC236}">
                <a16:creationId xmlns:a16="http://schemas.microsoft.com/office/drawing/2014/main" id="{06B9EB93-7173-7EDA-E70D-20F16D1A5EBD}"/>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247" name="Rechte verbindingslijn 246">
            <a:extLst>
              <a:ext uri="{FF2B5EF4-FFF2-40B4-BE49-F238E27FC236}">
                <a16:creationId xmlns:a16="http://schemas.microsoft.com/office/drawing/2014/main" id="{F5DA6D49-D78C-EB9A-A1A3-C71E85689EE7}"/>
              </a:ext>
            </a:extLst>
          </p:cNvPr>
          <p:cNvCxnSpPr>
            <a:cxnSpLocks/>
            <a:endCxn id="234"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8" name="Rechte verbindingslijn 247">
            <a:extLst>
              <a:ext uri="{FF2B5EF4-FFF2-40B4-BE49-F238E27FC236}">
                <a16:creationId xmlns:a16="http://schemas.microsoft.com/office/drawing/2014/main" id="{437ADA07-5B2E-1168-326F-19D02E039B31}"/>
              </a:ext>
            </a:extLst>
          </p:cNvPr>
          <p:cNvCxnSpPr>
            <a:cxnSpLocks/>
            <a:stCxn id="246" idx="0"/>
            <a:endCxn id="233"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9" name="Rechte verbindingslijn 248">
            <a:extLst>
              <a:ext uri="{FF2B5EF4-FFF2-40B4-BE49-F238E27FC236}">
                <a16:creationId xmlns:a16="http://schemas.microsoft.com/office/drawing/2014/main" id="{36A25DEC-F7F2-B097-614F-6743B68B9DA8}"/>
              </a:ext>
            </a:extLst>
          </p:cNvPr>
          <p:cNvCxnSpPr>
            <a:cxnSpLocks/>
            <a:endCxn id="233"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35EFB117-A4EB-E08D-FB3D-203F685F867D}"/>
              </a:ext>
            </a:extLst>
          </p:cNvPr>
          <p:cNvCxnSpPr>
            <a:cxnSpLocks/>
            <a:endCxn id="242"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1" name="Rechte verbindingslijn 250">
            <a:extLst>
              <a:ext uri="{FF2B5EF4-FFF2-40B4-BE49-F238E27FC236}">
                <a16:creationId xmlns:a16="http://schemas.microsoft.com/office/drawing/2014/main" id="{9B804A90-9AD7-B9B7-3190-7BA0BB42FC5C}"/>
              </a:ext>
            </a:extLst>
          </p:cNvPr>
          <p:cNvCxnSpPr>
            <a:cxnSpLocks/>
            <a:endCxn id="239"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2" name="Rechte verbindingslijn 251">
            <a:extLst>
              <a:ext uri="{FF2B5EF4-FFF2-40B4-BE49-F238E27FC236}">
                <a16:creationId xmlns:a16="http://schemas.microsoft.com/office/drawing/2014/main" id="{198E0017-41CC-C5E0-94A3-A9414791A197}"/>
              </a:ext>
            </a:extLst>
          </p:cNvPr>
          <p:cNvCxnSpPr>
            <a:cxnSpLocks/>
            <a:endCxn id="239"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B1597BB3-C592-EB7E-F91B-2B8719066174}"/>
              </a:ext>
            </a:extLst>
          </p:cNvPr>
          <p:cNvCxnSpPr>
            <a:cxnSpLocks/>
            <a:stCxn id="237" idx="2"/>
            <a:endCxn id="236"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4" name="Rechte verbindingslijn 253">
            <a:extLst>
              <a:ext uri="{FF2B5EF4-FFF2-40B4-BE49-F238E27FC236}">
                <a16:creationId xmlns:a16="http://schemas.microsoft.com/office/drawing/2014/main" id="{7671E50A-C706-E113-67E0-D6F1DA52C187}"/>
              </a:ext>
            </a:extLst>
          </p:cNvPr>
          <p:cNvCxnSpPr>
            <a:cxnSpLocks/>
            <a:stCxn id="236"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C8CE93A6-7DB6-AB38-5DBB-9693CB7914F5}"/>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5C5C11C1-AA68-DA22-ECC9-6FE97FC01A01}"/>
              </a:ext>
            </a:extLst>
          </p:cNvPr>
          <p:cNvCxnSpPr>
            <a:cxnSpLocks/>
            <a:stCxn id="238"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1614FD3B-3228-FFF3-AD53-742266D8D875}"/>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5" name="Rechte verbindingslijn 264">
            <a:extLst>
              <a:ext uri="{FF2B5EF4-FFF2-40B4-BE49-F238E27FC236}">
                <a16:creationId xmlns:a16="http://schemas.microsoft.com/office/drawing/2014/main" id="{56A0C85C-CB47-00CE-B06D-CC1AC194F929}"/>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7" name="Rechte verbindingslijn 266">
            <a:extLst>
              <a:ext uri="{FF2B5EF4-FFF2-40B4-BE49-F238E27FC236}">
                <a16:creationId xmlns:a16="http://schemas.microsoft.com/office/drawing/2014/main" id="{108D5ABE-E4BF-8B36-9DCB-504489CAC46C}"/>
              </a:ext>
            </a:extLst>
          </p:cNvPr>
          <p:cNvCxnSpPr>
            <a:cxnSpLocks/>
            <a:stCxn id="242"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276" name="Ovaal 275">
            <a:extLst>
              <a:ext uri="{FF2B5EF4-FFF2-40B4-BE49-F238E27FC236}">
                <a16:creationId xmlns:a16="http://schemas.microsoft.com/office/drawing/2014/main" id="{6AD752BF-79D0-714C-59F8-299A1732A704}"/>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77" name="Ovaal 276">
            <a:extLst>
              <a:ext uri="{FF2B5EF4-FFF2-40B4-BE49-F238E27FC236}">
                <a16:creationId xmlns:a16="http://schemas.microsoft.com/office/drawing/2014/main" id="{C76AE801-ACDA-1CBF-0A57-9AD30E8BA6E1}"/>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78" name="Ovaal 277">
            <a:extLst>
              <a:ext uri="{FF2B5EF4-FFF2-40B4-BE49-F238E27FC236}">
                <a16:creationId xmlns:a16="http://schemas.microsoft.com/office/drawing/2014/main" id="{2D67050D-DF40-FEF2-973F-0EC29B42DD84}"/>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79" name="Ovaal 278">
            <a:extLst>
              <a:ext uri="{FF2B5EF4-FFF2-40B4-BE49-F238E27FC236}">
                <a16:creationId xmlns:a16="http://schemas.microsoft.com/office/drawing/2014/main" id="{2D7A9640-00A7-E2CB-1E97-55534CF4C0EA}"/>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80" name="Ovaal 279">
            <a:extLst>
              <a:ext uri="{FF2B5EF4-FFF2-40B4-BE49-F238E27FC236}">
                <a16:creationId xmlns:a16="http://schemas.microsoft.com/office/drawing/2014/main" id="{490FB317-D41B-859E-B190-9FAC35A3E8A2}"/>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81" name="Ovaal 280">
            <a:extLst>
              <a:ext uri="{FF2B5EF4-FFF2-40B4-BE49-F238E27FC236}">
                <a16:creationId xmlns:a16="http://schemas.microsoft.com/office/drawing/2014/main" id="{193975E5-F2B7-BE62-EF89-CE657092BCE5}"/>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282" name="Rechte verbindingslijn 281">
            <a:extLst>
              <a:ext uri="{FF2B5EF4-FFF2-40B4-BE49-F238E27FC236}">
                <a16:creationId xmlns:a16="http://schemas.microsoft.com/office/drawing/2014/main" id="{726D7535-3B59-D828-75B9-605E8EC3356D}"/>
              </a:ext>
            </a:extLst>
          </p:cNvPr>
          <p:cNvCxnSpPr>
            <a:cxnSpLocks/>
            <a:stCxn id="281" idx="2"/>
            <a:endCxn id="277"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6" name="Rechte verbindingslijn 285">
            <a:extLst>
              <a:ext uri="{FF2B5EF4-FFF2-40B4-BE49-F238E27FC236}">
                <a16:creationId xmlns:a16="http://schemas.microsoft.com/office/drawing/2014/main" id="{D9565446-9186-C1FB-7690-3C1D30C96EA1}"/>
              </a:ext>
            </a:extLst>
          </p:cNvPr>
          <p:cNvCxnSpPr>
            <a:cxnSpLocks/>
            <a:stCxn id="277" idx="2"/>
            <a:endCxn id="278"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08C0178F-6F67-A8A5-108E-076153D2899B}"/>
              </a:ext>
            </a:extLst>
          </p:cNvPr>
          <p:cNvCxnSpPr>
            <a:cxnSpLocks/>
            <a:stCxn id="276" idx="2"/>
            <a:endCxn id="280"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53505681-5B47-8CE6-379F-1168DF23D855}"/>
              </a:ext>
            </a:extLst>
          </p:cNvPr>
          <p:cNvCxnSpPr>
            <a:cxnSpLocks/>
            <a:endCxn id="276"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DE941DD6-772D-B8C3-16E7-E9E973F4301F}"/>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6" name="Rechte verbindingslijn 295">
            <a:extLst>
              <a:ext uri="{FF2B5EF4-FFF2-40B4-BE49-F238E27FC236}">
                <a16:creationId xmlns:a16="http://schemas.microsoft.com/office/drawing/2014/main" id="{FF3A970A-0F88-E228-A40F-4D17351C719B}"/>
              </a:ext>
            </a:extLst>
          </p:cNvPr>
          <p:cNvCxnSpPr>
            <a:cxnSpLocks/>
            <a:stCxn id="278"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399755A-6787-E463-77C1-B83B5752845E}"/>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79A82E7E-DA67-9321-82EF-85A8112AA903}"/>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419644B0-D0D6-0A36-2D0F-1FD2B2D50AB1}"/>
              </a:ext>
            </a:extLst>
          </p:cNvPr>
          <p:cNvCxnSpPr>
            <a:cxnSpLocks/>
            <a:endCxn id="279"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EC56ACB9-E97D-52E9-FEC1-FB6051603D30}"/>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322" name="Ovaal 321">
            <a:extLst>
              <a:ext uri="{FF2B5EF4-FFF2-40B4-BE49-F238E27FC236}">
                <a16:creationId xmlns:a16="http://schemas.microsoft.com/office/drawing/2014/main" id="{C0E6D67E-4F0E-E2E9-27FE-64FA9A1DFDC3}"/>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23" name="Ovaal 322">
            <a:extLst>
              <a:ext uri="{FF2B5EF4-FFF2-40B4-BE49-F238E27FC236}">
                <a16:creationId xmlns:a16="http://schemas.microsoft.com/office/drawing/2014/main" id="{AEDF9BC5-9F03-C380-5BB7-78A0402EDF09}"/>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24" name="Ovaal 323">
            <a:extLst>
              <a:ext uri="{FF2B5EF4-FFF2-40B4-BE49-F238E27FC236}">
                <a16:creationId xmlns:a16="http://schemas.microsoft.com/office/drawing/2014/main" id="{FBEDB9AF-7A99-8EFF-290C-D5BC9FD55161}"/>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26" name="Rechte verbindingslijn 325">
            <a:extLst>
              <a:ext uri="{FF2B5EF4-FFF2-40B4-BE49-F238E27FC236}">
                <a16:creationId xmlns:a16="http://schemas.microsoft.com/office/drawing/2014/main" id="{2C685EC8-2CF0-E345-A026-38093C6F9853}"/>
              </a:ext>
            </a:extLst>
          </p:cNvPr>
          <p:cNvCxnSpPr>
            <a:cxnSpLocks/>
            <a:endCxn id="322"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7A2B42BA-188D-5DCB-5901-62BF8394994A}"/>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7D6547B7-8773-342F-82B7-0BFC7EB7C810}"/>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29730343-6E8B-B581-9148-5EA601EE25F4}"/>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C0299A3F-AEC0-335E-4482-0A721F11C538}"/>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1CBCE9BE-9887-0EBB-4E63-789944242AE9}"/>
              </a:ext>
            </a:extLst>
          </p:cNvPr>
          <p:cNvCxnSpPr>
            <a:cxnSpLocks/>
            <a:endCxn id="324"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A1A49B9A-9259-1C37-96A3-9E8DAEC7DEE0}"/>
              </a:ext>
            </a:extLst>
          </p:cNvPr>
          <p:cNvCxnSpPr>
            <a:cxnSpLocks/>
            <a:stCxn id="323"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4" name="Rechte verbindingslijn 343">
            <a:extLst>
              <a:ext uri="{FF2B5EF4-FFF2-40B4-BE49-F238E27FC236}">
                <a16:creationId xmlns:a16="http://schemas.microsoft.com/office/drawing/2014/main" id="{14ED76D5-DB9F-5751-72C3-1E4417AC8E33}"/>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45" name="Ovaal 344">
            <a:extLst>
              <a:ext uri="{FF2B5EF4-FFF2-40B4-BE49-F238E27FC236}">
                <a16:creationId xmlns:a16="http://schemas.microsoft.com/office/drawing/2014/main" id="{CEEA963D-7B62-4436-E6AB-096A12632351}"/>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46" name="Rechte verbindingslijn 345">
            <a:extLst>
              <a:ext uri="{FF2B5EF4-FFF2-40B4-BE49-F238E27FC236}">
                <a16:creationId xmlns:a16="http://schemas.microsoft.com/office/drawing/2014/main" id="{87C9CDF3-3A2B-BC71-5555-ED641A340287}"/>
              </a:ext>
            </a:extLst>
          </p:cNvPr>
          <p:cNvCxnSpPr>
            <a:cxnSpLocks/>
            <a:stCxn id="345" idx="0"/>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B293695F-ED7C-7AB7-20F8-F8A22359ADA0}"/>
              </a:ext>
            </a:extLst>
          </p:cNvPr>
          <p:cNvCxnSpPr>
            <a:cxnSpLocks/>
            <a:endCxn id="324"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52" name="Afgeronde rechthoek 20">
            <a:extLst>
              <a:ext uri="{FF2B5EF4-FFF2-40B4-BE49-F238E27FC236}">
                <a16:creationId xmlns:a16="http://schemas.microsoft.com/office/drawing/2014/main" id="{FF9147CE-C823-773F-7172-8D284418CD25}"/>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353" name="Afgeronde rechthoek 20">
            <a:extLst>
              <a:ext uri="{FF2B5EF4-FFF2-40B4-BE49-F238E27FC236}">
                <a16:creationId xmlns:a16="http://schemas.microsoft.com/office/drawing/2014/main" id="{B2BD0D67-4C18-89FE-03A1-195057BB8536}"/>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verkrijgen en beheren</a:t>
            </a:r>
          </a:p>
        </p:txBody>
      </p:sp>
      <p:sp>
        <p:nvSpPr>
          <p:cNvPr id="355" name="Ovaal 354">
            <a:extLst>
              <a:ext uri="{FF2B5EF4-FFF2-40B4-BE49-F238E27FC236}">
                <a16:creationId xmlns:a16="http://schemas.microsoft.com/office/drawing/2014/main" id="{A3E1766E-0AEF-6C76-FEA1-FBAB1D49E2CA}"/>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56" name="Ovaal 355">
            <a:extLst>
              <a:ext uri="{FF2B5EF4-FFF2-40B4-BE49-F238E27FC236}">
                <a16:creationId xmlns:a16="http://schemas.microsoft.com/office/drawing/2014/main" id="{E57B1638-C970-0007-5D46-75D6C3C9BCC5}"/>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7" name="Ovaal 356">
            <a:extLst>
              <a:ext uri="{FF2B5EF4-FFF2-40B4-BE49-F238E27FC236}">
                <a16:creationId xmlns:a16="http://schemas.microsoft.com/office/drawing/2014/main" id="{DBF72383-BF77-B1CE-D135-EB9F5F70DB77}"/>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8" name="Ovaal 357">
            <a:extLst>
              <a:ext uri="{FF2B5EF4-FFF2-40B4-BE49-F238E27FC236}">
                <a16:creationId xmlns:a16="http://schemas.microsoft.com/office/drawing/2014/main" id="{EF166BB5-2971-9159-8016-2B9A21F2D6EF}"/>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359" name="Rechte verbindingslijn 358">
            <a:extLst>
              <a:ext uri="{FF2B5EF4-FFF2-40B4-BE49-F238E27FC236}">
                <a16:creationId xmlns:a16="http://schemas.microsoft.com/office/drawing/2014/main" id="{8B35D578-A06C-73D4-E3E6-F68FDE24CFDA}"/>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FD085686-C040-1A33-30D2-F7FA283AF66C}"/>
              </a:ext>
            </a:extLst>
          </p:cNvPr>
          <p:cNvCxnSpPr>
            <a:cxnSpLocks/>
            <a:stCxn id="355"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C2C70EEC-33AE-49C7-EEA1-788CD88B0850}"/>
              </a:ext>
            </a:extLst>
          </p:cNvPr>
          <p:cNvCxnSpPr>
            <a:cxnSpLocks/>
            <a:stCxn id="355" idx="5"/>
            <a:endCxn id="356"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3" name="Rechte verbindingslijn 372">
            <a:extLst>
              <a:ext uri="{FF2B5EF4-FFF2-40B4-BE49-F238E27FC236}">
                <a16:creationId xmlns:a16="http://schemas.microsoft.com/office/drawing/2014/main" id="{4E6B0385-977E-0966-C33A-D9B4E5DA8496}"/>
              </a:ext>
            </a:extLst>
          </p:cNvPr>
          <p:cNvCxnSpPr>
            <a:cxnSpLocks/>
            <a:stCxn id="358" idx="0"/>
            <a:endCxn id="356"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6" name="Rechte verbindingslijn 375">
            <a:extLst>
              <a:ext uri="{FF2B5EF4-FFF2-40B4-BE49-F238E27FC236}">
                <a16:creationId xmlns:a16="http://schemas.microsoft.com/office/drawing/2014/main" id="{C9B5AC99-D1DF-FCF0-EF62-9CBFF0AF689D}"/>
              </a:ext>
            </a:extLst>
          </p:cNvPr>
          <p:cNvCxnSpPr>
            <a:cxnSpLocks/>
            <a:stCxn id="357"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4" name="Tijdelijke aanduiding voor tekst 2">
            <a:extLst>
              <a:ext uri="{FF2B5EF4-FFF2-40B4-BE49-F238E27FC236}">
                <a16:creationId xmlns:a16="http://schemas.microsoft.com/office/drawing/2014/main" id="{10043731-F7C6-99EA-B373-218BDAF3FAA2}"/>
              </a:ext>
            </a:extLst>
          </p:cNvPr>
          <p:cNvSpPr txBox="1">
            <a:spLocks/>
          </p:cNvSpPr>
          <p:nvPr/>
        </p:nvSpPr>
        <p:spPr>
          <a:xfrm>
            <a:off x="515095" y="431135"/>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pic>
        <p:nvPicPr>
          <p:cNvPr id="55" name="Afbeelding 54">
            <a:extLst>
              <a:ext uri="{FF2B5EF4-FFF2-40B4-BE49-F238E27FC236}">
                <a16:creationId xmlns:a16="http://schemas.microsoft.com/office/drawing/2014/main" id="{FDE526B5-8666-7F07-04A5-EF8ACFB487BB}"/>
              </a:ext>
            </a:extLst>
          </p:cNvPr>
          <p:cNvPicPr>
            <a:picLocks noChangeAspect="1"/>
          </p:cNvPicPr>
          <p:nvPr/>
        </p:nvPicPr>
        <p:blipFill>
          <a:blip r:embed="rId2"/>
          <a:stretch>
            <a:fillRect/>
          </a:stretch>
        </p:blipFill>
        <p:spPr>
          <a:xfrm>
            <a:off x="7751731" y="102171"/>
            <a:ext cx="1316699" cy="359100"/>
          </a:xfrm>
          <a:prstGeom prst="rect">
            <a:avLst/>
          </a:prstGeom>
        </p:spPr>
      </p:pic>
      <p:grpSp>
        <p:nvGrpSpPr>
          <p:cNvPr id="224" name="Groep 223">
            <a:extLst>
              <a:ext uri="{FF2B5EF4-FFF2-40B4-BE49-F238E27FC236}">
                <a16:creationId xmlns:a16="http://schemas.microsoft.com/office/drawing/2014/main" id="{91123CB5-5DF1-B022-907E-1211246F6D5B}"/>
              </a:ext>
            </a:extLst>
          </p:cNvPr>
          <p:cNvGrpSpPr/>
          <p:nvPr/>
        </p:nvGrpSpPr>
        <p:grpSpPr>
          <a:xfrm>
            <a:off x="3922404" y="4096322"/>
            <a:ext cx="2695947" cy="965598"/>
            <a:chOff x="6584950" y="5080079"/>
            <a:chExt cx="3594596" cy="1287464"/>
          </a:xfrm>
        </p:grpSpPr>
        <p:sp>
          <p:nvSpPr>
            <p:cNvPr id="225" name="Rechthoek 224">
              <a:extLst>
                <a:ext uri="{FF2B5EF4-FFF2-40B4-BE49-F238E27FC236}">
                  <a16:creationId xmlns:a16="http://schemas.microsoft.com/office/drawing/2014/main" id="{5807562A-BF9F-1F82-5274-83E714F6901C}"/>
                </a:ext>
              </a:extLst>
            </p:cNvPr>
            <p:cNvSpPr/>
            <p:nvPr/>
          </p:nvSpPr>
          <p:spPr>
            <a:xfrm>
              <a:off x="6584950" y="5080079"/>
              <a:ext cx="3594596" cy="1210954"/>
            </a:xfrm>
            <a:prstGeom prst="rect">
              <a:avLst/>
            </a:prstGeom>
            <a:solidFill>
              <a:schemeClr val="bg1">
                <a:lumMod val="85000"/>
              </a:schemeClr>
            </a:solidFill>
            <a:ln>
              <a:solidFill>
                <a:schemeClr val="bg2">
                  <a:lumMod val="20000"/>
                  <a:lumOff val="80000"/>
                </a:schemeClr>
              </a:solid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226" name="Afgeronde rechthoek 33">
              <a:extLst>
                <a:ext uri="{FF2B5EF4-FFF2-40B4-BE49-F238E27FC236}">
                  <a16:creationId xmlns:a16="http://schemas.microsoft.com/office/drawing/2014/main" id="{5F22CF01-FC35-B3A5-349B-CD2A845217BB}"/>
                </a:ext>
              </a:extLst>
            </p:cNvPr>
            <p:cNvSpPr/>
            <p:nvPr/>
          </p:nvSpPr>
          <p:spPr>
            <a:xfrm>
              <a:off x="6638971" y="5294728"/>
              <a:ext cx="144000" cy="72000"/>
            </a:xfrm>
            <a:prstGeom prst="roundRect">
              <a:avLst/>
            </a:prstGeom>
            <a:solidFill>
              <a:schemeClr val="accent6">
                <a:lumMod val="60000"/>
                <a:lumOff val="4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27" name="Afgeronde rechthoek 34">
              <a:extLst>
                <a:ext uri="{FF2B5EF4-FFF2-40B4-BE49-F238E27FC236}">
                  <a16:creationId xmlns:a16="http://schemas.microsoft.com/office/drawing/2014/main" id="{B0C87CBF-1D60-D88F-65DE-4BFE4417F3CB}"/>
                </a:ext>
              </a:extLst>
            </p:cNvPr>
            <p:cNvSpPr/>
            <p:nvPr/>
          </p:nvSpPr>
          <p:spPr>
            <a:xfrm>
              <a:off x="6638971" y="5567976"/>
              <a:ext cx="144000" cy="72000"/>
            </a:xfrm>
            <a:prstGeom prst="roundRect">
              <a:avLst/>
            </a:prstGeom>
            <a:solidFill>
              <a:schemeClr val="accent6">
                <a:lumMod val="5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28" name="Afgeronde rechthoek 35">
              <a:extLst>
                <a:ext uri="{FF2B5EF4-FFF2-40B4-BE49-F238E27FC236}">
                  <a16:creationId xmlns:a16="http://schemas.microsoft.com/office/drawing/2014/main" id="{783A9A2D-3F31-A1C0-9FC9-1316F5A9E67E}"/>
                </a:ext>
              </a:extLst>
            </p:cNvPr>
            <p:cNvSpPr/>
            <p:nvPr/>
          </p:nvSpPr>
          <p:spPr>
            <a:xfrm>
              <a:off x="6638971" y="5704600"/>
              <a:ext cx="144000" cy="72000"/>
            </a:xfrm>
            <a:prstGeom prst="roundRect">
              <a:avLst/>
            </a:prstGeom>
            <a:solidFill>
              <a:schemeClr val="bg2">
                <a:lumMod val="40000"/>
                <a:lumOff val="6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29" name="Afgeronde rechthoek 36">
              <a:extLst>
                <a:ext uri="{FF2B5EF4-FFF2-40B4-BE49-F238E27FC236}">
                  <a16:creationId xmlns:a16="http://schemas.microsoft.com/office/drawing/2014/main" id="{FB517501-7999-5561-2890-4E2512C715EB}"/>
                </a:ext>
              </a:extLst>
            </p:cNvPr>
            <p:cNvSpPr/>
            <p:nvPr/>
          </p:nvSpPr>
          <p:spPr>
            <a:xfrm>
              <a:off x="6638971" y="5431352"/>
              <a:ext cx="144000" cy="72000"/>
            </a:xfrm>
            <a:prstGeom prst="roundRect">
              <a:avLst/>
            </a:prstGeom>
            <a:solidFill>
              <a:schemeClr val="accent6">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30" name="Afgeronde rechthoek 37">
              <a:extLst>
                <a:ext uri="{FF2B5EF4-FFF2-40B4-BE49-F238E27FC236}">
                  <a16:creationId xmlns:a16="http://schemas.microsoft.com/office/drawing/2014/main" id="{630BC638-9CF5-38BF-0BA0-3C44F54EA7B8}"/>
                </a:ext>
              </a:extLst>
            </p:cNvPr>
            <p:cNvSpPr/>
            <p:nvPr/>
          </p:nvSpPr>
          <p:spPr>
            <a:xfrm>
              <a:off x="6638971" y="5841224"/>
              <a:ext cx="144000" cy="72000"/>
            </a:xfrm>
            <a:prstGeom prst="roundRect">
              <a:avLst/>
            </a:prstGeom>
            <a:solidFill>
              <a:schemeClr val="bg1">
                <a:lumMod val="6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31" name="Afgeronde rechthoek 38">
              <a:extLst>
                <a:ext uri="{FF2B5EF4-FFF2-40B4-BE49-F238E27FC236}">
                  <a16:creationId xmlns:a16="http://schemas.microsoft.com/office/drawing/2014/main" id="{5B377390-8243-9BDA-2A2B-50C198588898}"/>
                </a:ext>
              </a:extLst>
            </p:cNvPr>
            <p:cNvSpPr/>
            <p:nvPr/>
          </p:nvSpPr>
          <p:spPr>
            <a:xfrm>
              <a:off x="6638971" y="5977848"/>
              <a:ext cx="144000" cy="72000"/>
            </a:xfrm>
            <a:prstGeom prst="roundRect">
              <a:avLst/>
            </a:prstGeom>
            <a:solidFill>
              <a:schemeClr val="bg2">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32" name="Afgeronde rechthoek 39">
              <a:extLst>
                <a:ext uri="{FF2B5EF4-FFF2-40B4-BE49-F238E27FC236}">
                  <a16:creationId xmlns:a16="http://schemas.microsoft.com/office/drawing/2014/main" id="{C518E954-FE21-5ED3-9C58-DDB872A6A494}"/>
                </a:ext>
              </a:extLst>
            </p:cNvPr>
            <p:cNvSpPr/>
            <p:nvPr/>
          </p:nvSpPr>
          <p:spPr>
            <a:xfrm>
              <a:off x="6638971" y="6114472"/>
              <a:ext cx="144000" cy="72000"/>
            </a:xfrm>
            <a:prstGeom prst="roundRect">
              <a:avLst/>
            </a:prstGeom>
            <a:solidFill>
              <a:schemeClr val="tx1"/>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35" name="Tijdelijke aanduiding voor verticale tekst 1">
              <a:extLst>
                <a:ext uri="{FF2B5EF4-FFF2-40B4-BE49-F238E27FC236}">
                  <a16:creationId xmlns:a16="http://schemas.microsoft.com/office/drawing/2014/main" id="{247795BA-F340-23F2-8418-5066CCCF2947}"/>
                </a:ext>
              </a:extLst>
            </p:cNvPr>
            <p:cNvSpPr txBox="1">
              <a:spLocks/>
            </p:cNvSpPr>
            <p:nvPr/>
          </p:nvSpPr>
          <p:spPr>
            <a:xfrm>
              <a:off x="6850873" y="5120588"/>
              <a:ext cx="3303912" cy="1246955"/>
            </a:xfrm>
            <a:prstGeom prst="rect">
              <a:avLst/>
            </a:prstGeom>
            <a:ln>
              <a:solidFill>
                <a:schemeClr val="bg2">
                  <a:lumMod val="20000"/>
                  <a:lumOff val="80000"/>
                </a:schemeClr>
              </a:solidFill>
            </a:ln>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50" b="1" dirty="0">
                  <a:solidFill>
                    <a:srgbClr val="4D4D4D"/>
                  </a:solidFill>
                  <a:latin typeface="Arial"/>
                  <a:cs typeface="Arial"/>
                </a:rPr>
                <a:t>Waardestromen</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E.A Bepalen en bewaken strategie en plannen</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E.B Veranderen bedrijfsinrichting </a:t>
              </a:r>
              <a:endParaRPr lang="nl-NL" sz="650" dirty="0">
                <a:solidFill>
                  <a:srgbClr val="4D4D4D"/>
                </a:solidFill>
              </a:endParaRP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E.C Bedrijfscontinuïteit en compliance borgen</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E.D Beschikbaar maken en houden van inzetbare medewerkers</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E.E Leveren van informatie</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E.F Beschikbaar maken en stellen goederen en diensten</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E.G Beschikbaar maken en stellen financiële assets en informatie</a:t>
              </a:r>
            </a:p>
          </p:txBody>
        </p:sp>
      </p:grpSp>
    </p:spTree>
    <p:extLst>
      <p:ext uri="{BB962C8B-B14F-4D97-AF65-F5344CB8AC3E}">
        <p14:creationId xmlns:p14="http://schemas.microsoft.com/office/powerpoint/2010/main" val="212011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2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Voorwoord</a:t>
            </a:r>
          </a:p>
        </p:txBody>
      </p:sp>
      <p:pic>
        <p:nvPicPr>
          <p:cNvPr id="11" name="Afbeelding 10" descr="Afbeelding met persoon, kostuum, binnen, staand&#10;&#10;Automatisch gegenereerde beschrijving">
            <a:extLst>
              <a:ext uri="{FF2B5EF4-FFF2-40B4-BE49-F238E27FC236}">
                <a16:creationId xmlns:a16="http://schemas.microsoft.com/office/drawing/2014/main" id="{0BE59FEF-0444-49C2-AD86-A606C4355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706" y="1715377"/>
            <a:ext cx="3425492" cy="1712746"/>
          </a:xfrm>
          <a:prstGeom prst="rect">
            <a:avLst/>
          </a:prstGeom>
        </p:spPr>
      </p:pic>
      <p:sp>
        <p:nvSpPr>
          <p:cNvPr id="9" name="Tijdelijke aanduiding voor verticale tekst 5">
            <a:extLst>
              <a:ext uri="{FF2B5EF4-FFF2-40B4-BE49-F238E27FC236}">
                <a16:creationId xmlns:a16="http://schemas.microsoft.com/office/drawing/2014/main" id="{E00C5DEB-17CD-4AA1-84E2-5802DE9DEE85}"/>
              </a:ext>
            </a:extLst>
          </p:cNvPr>
          <p:cNvSpPr txBox="1">
            <a:spLocks noGrp="1"/>
          </p:cNvSpPr>
          <p:nvPr>
            <p:ph sz="quarter" idx="14"/>
          </p:nvPr>
        </p:nvSpPr>
        <p:spPr>
          <a:xfrm>
            <a:off x="591366" y="1044624"/>
            <a:ext cx="4754165" cy="3364090"/>
          </a:xfrm>
          <a:prstGeom prst="rect">
            <a:avLst/>
          </a:prstGeom>
          <a:solidFill>
            <a:schemeClr val="bg1"/>
          </a:solidFill>
          <a:ln>
            <a:solidFill>
              <a:schemeClr val="tx1"/>
            </a:solidFill>
          </a:ln>
          <a:effectLst>
            <a:outerShdw blurRad="88900" dist="38100" dir="2700000" algn="tl" rotWithShape="0">
              <a:prstClr val="black">
                <a:alpha val="40000"/>
              </a:prstClr>
            </a:outerShdw>
          </a:effectLst>
        </p:spPr>
        <p:txBody>
          <a:bodyPr vert="horz" lIns="72000" tIns="72000" rIns="72000" bIns="72000" numCol="1" spcCol="576000" rtlCol="0" anchor="t" anchorCtr="0">
            <a:noAutofit/>
          </a:bodyPr>
          <a:lstStyle>
            <a:lvl1pPr marL="0" indent="0" algn="l" defTabSz="914400" rtl="0" eaLnBrk="1" latinLnBrk="0" hangingPunct="1">
              <a:lnSpc>
                <a:spcPct val="120000"/>
              </a:lnSpc>
              <a:spcBef>
                <a:spcPts val="0"/>
              </a:spcBef>
              <a:spcAft>
                <a:spcPts val="0"/>
              </a:spcAft>
              <a:buClr>
                <a:schemeClr val="accent1"/>
              </a:buClr>
              <a:buFontTx/>
              <a:buNone/>
              <a:defRPr sz="16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4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4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200" kern="1200" baseline="0">
                <a:solidFill>
                  <a:schemeClr val="tx1">
                    <a:lumMod val="75000"/>
                    <a:lumOff val="25000"/>
                  </a:schemeClr>
                </a:solidFill>
                <a:latin typeface="+mj-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4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2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400" kern="1200">
                <a:solidFill>
                  <a:schemeClr val="tx2"/>
                </a:solidFill>
                <a:latin typeface="+mj-lt"/>
                <a:ea typeface="+mn-ea"/>
                <a:cs typeface="Calibri Light" panose="020F0302020204030204" pitchFamily="34" charset="0"/>
              </a:defRPr>
            </a:lvl9pPr>
          </a:lstStyle>
          <a:p>
            <a:r>
              <a:rPr lang="nl-NL" sz="950" b="0" dirty="0">
                <a:latin typeface="Microsoft JhengHei Light"/>
                <a:ea typeface="Microsoft JhengHei Light"/>
                <a:cs typeface="+mn-lt"/>
              </a:rPr>
              <a:t>Heb jij al gehoord van het </a:t>
            </a:r>
            <a:r>
              <a:rPr lang="nl-NL" sz="950" b="0" dirty="0" err="1">
                <a:latin typeface="Microsoft JhengHei Light"/>
                <a:ea typeface="Microsoft JhengHei Light"/>
                <a:cs typeface="+mn-lt"/>
              </a:rPr>
              <a:t>NBility</a:t>
            </a:r>
            <a:r>
              <a:rPr lang="nl-NL" sz="950" b="0" dirty="0">
                <a:latin typeface="Microsoft JhengHei Light"/>
                <a:ea typeface="Microsoft JhengHei Light"/>
                <a:cs typeface="+mn-lt"/>
              </a:rPr>
              <a:t> model?</a:t>
            </a:r>
          </a:p>
          <a:p>
            <a:endParaRPr lang="nl-NL" sz="975" b="0" dirty="0">
              <a:latin typeface="Microsoft JhengHei Light" panose="020B0304030504040204" pitchFamily="34" charset="-120"/>
              <a:ea typeface="Microsoft JhengHei Light" panose="020B0304030504040204" pitchFamily="34" charset="-120"/>
              <a:cs typeface="+mn-lt"/>
            </a:endParaRPr>
          </a:p>
          <a:p>
            <a:r>
              <a:rPr lang="nl-NL" sz="950" b="0" dirty="0">
                <a:latin typeface="Microsoft JhengHei Light"/>
                <a:ea typeface="Microsoft JhengHei Light"/>
                <a:cs typeface="+mn-lt"/>
              </a:rPr>
              <a:t>Dit is een referentiemodel voor de gezamenlijke netbeheerders. Het is ontwikkeld om een nieuwe standaard te creëren binnen de energiesector. Door te werken met zo’n gezamenlijk referentiemodel voor business </a:t>
            </a:r>
            <a:r>
              <a:rPr lang="nl-NL" sz="950" b="0" dirty="0" err="1">
                <a:latin typeface="Microsoft JhengHei Light"/>
                <a:ea typeface="Microsoft JhengHei Light"/>
                <a:cs typeface="+mn-lt"/>
              </a:rPr>
              <a:t>capabilities</a:t>
            </a:r>
            <a:r>
              <a:rPr lang="nl-NL" sz="950" b="0" dirty="0">
                <a:latin typeface="Microsoft JhengHei Light"/>
                <a:ea typeface="Microsoft JhengHei Light"/>
                <a:cs typeface="+mn-lt"/>
              </a:rPr>
              <a:t>, </a:t>
            </a:r>
            <a:r>
              <a:rPr lang="nl-NL" sz="950" b="0" dirty="0" err="1">
                <a:latin typeface="Microsoft JhengHei Light"/>
                <a:ea typeface="Microsoft JhengHei Light"/>
                <a:cs typeface="+mn-lt"/>
              </a:rPr>
              <a:t>waardestromen</a:t>
            </a:r>
            <a:r>
              <a:rPr lang="nl-NL" sz="950" b="0" dirty="0">
                <a:latin typeface="Microsoft JhengHei Light"/>
                <a:ea typeface="Microsoft JhengHei Light"/>
                <a:cs typeface="+mn-lt"/>
              </a:rPr>
              <a:t> en business objecten wordt de onderlinge samenwerking een stuk eenvoudiger. </a:t>
            </a:r>
            <a:endParaRPr lang="nl-NL" sz="950" b="0" dirty="0">
              <a:latin typeface="Microsoft JhengHei Light" panose="020B0304030504040204" pitchFamily="34" charset="-120"/>
              <a:ea typeface="Microsoft JhengHei Light" panose="020B0304030504040204" pitchFamily="34" charset="-120"/>
              <a:cs typeface="+mn-lt"/>
            </a:endParaRPr>
          </a:p>
          <a:p>
            <a:endParaRPr lang="nl-NL" sz="975" b="0" dirty="0">
              <a:latin typeface="Microsoft JhengHei Light" panose="020B0304030504040204" pitchFamily="34" charset="-120"/>
              <a:ea typeface="Microsoft JhengHei Light" panose="020B0304030504040204" pitchFamily="34" charset="-120"/>
              <a:cs typeface="+mn-lt"/>
            </a:endParaRPr>
          </a:p>
          <a:p>
            <a:r>
              <a:rPr lang="nl-NL" sz="950" b="0" dirty="0">
                <a:latin typeface="Microsoft JhengHei Light"/>
                <a:ea typeface="Microsoft JhengHei Light"/>
                <a:cs typeface="+mn-lt"/>
              </a:rPr>
              <a:t>Hoe beter we op elkaar afgestemd zijn, hoe sneller we waarde kunnen toevoegen en uitdagingen het hoofd kunnen bieden.</a:t>
            </a:r>
          </a:p>
          <a:p>
            <a:endParaRPr lang="nl-NL" sz="975" b="0" dirty="0">
              <a:latin typeface="Microsoft JhengHei Light" panose="020B0304030504040204" pitchFamily="34" charset="-120"/>
              <a:ea typeface="Microsoft JhengHei Light" panose="020B0304030504040204" pitchFamily="34" charset="-120"/>
              <a:cs typeface="+mn-lt"/>
            </a:endParaRPr>
          </a:p>
          <a:p>
            <a:r>
              <a:rPr lang="nl-NL" sz="950" b="0" dirty="0">
                <a:latin typeface="Microsoft JhengHei Light"/>
                <a:ea typeface="Microsoft JhengHei Light"/>
                <a:cs typeface="+mn-lt"/>
              </a:rPr>
              <a:t>Als netbeheerders én belanghebbende externe organisaties dezelfde taal spreken, wordt het bovendien eenvoudiger om de versnelling vorm te geven die nodig is voor de energietransitie en alle overige ontwikkelingen binnen onze sector. </a:t>
            </a:r>
            <a:endParaRPr lang="nl-NL" sz="950" b="0" dirty="0">
              <a:latin typeface="Microsoft JhengHei Light" panose="020B0304030504040204" pitchFamily="34" charset="-120"/>
              <a:ea typeface="Microsoft JhengHei Light" panose="020B0304030504040204" pitchFamily="34" charset="-120"/>
              <a:cs typeface="+mn-lt"/>
            </a:endParaRPr>
          </a:p>
          <a:p>
            <a:endParaRPr lang="nl-NL" sz="975" b="0" dirty="0">
              <a:latin typeface="Microsoft JhengHei Light" panose="020B0304030504040204" pitchFamily="34" charset="-120"/>
              <a:ea typeface="Microsoft JhengHei Light" panose="020B0304030504040204" pitchFamily="34" charset="-120"/>
              <a:cs typeface="+mn-lt"/>
            </a:endParaRPr>
          </a:p>
          <a:p>
            <a:r>
              <a:rPr lang="nl-NL" sz="950" b="0" dirty="0">
                <a:latin typeface="Microsoft JhengHei Light"/>
                <a:ea typeface="Microsoft JhengHei Light"/>
                <a:cs typeface="+mn-lt"/>
              </a:rPr>
              <a:t>Dit model zorgt ervoor dat we het SAMEN gaan doen!</a:t>
            </a:r>
          </a:p>
          <a:p>
            <a:endParaRPr lang="nl-NL" sz="975" b="0" dirty="0">
              <a:latin typeface="Microsoft JhengHei Light" panose="020B0304030504040204" pitchFamily="34" charset="-120"/>
              <a:ea typeface="Microsoft JhengHei Light" panose="020B0304030504040204" pitchFamily="34" charset="-120"/>
              <a:cs typeface="+mn-lt"/>
            </a:endParaRPr>
          </a:p>
          <a:p>
            <a:r>
              <a:rPr lang="nl-NL" sz="950" b="0" dirty="0">
                <a:latin typeface="Microsoft JhengHei Light"/>
                <a:ea typeface="Microsoft JhengHei Light"/>
                <a:cs typeface="+mn-lt"/>
              </a:rPr>
              <a:t>Klinkt goed? We leggen je uit hoe het precies werkt.</a:t>
            </a:r>
          </a:p>
        </p:txBody>
      </p:sp>
    </p:spTree>
    <p:extLst>
      <p:ext uri="{BB962C8B-B14F-4D97-AF65-F5344CB8AC3E}">
        <p14:creationId xmlns:p14="http://schemas.microsoft.com/office/powerpoint/2010/main" val="4573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Klant">
            <a:extLst>
              <a:ext uri="{FF2B5EF4-FFF2-40B4-BE49-F238E27FC236}">
                <a16:creationId xmlns:a16="http://schemas.microsoft.com/office/drawing/2014/main" id="{CC1687F5-75D9-4057-AD1A-8321CE9A6BC8}"/>
              </a:ext>
            </a:extLst>
          </p:cNvPr>
          <p:cNvSpPr/>
          <p:nvPr/>
        </p:nvSpPr>
        <p:spPr>
          <a:xfrm>
            <a:off x="522000" y="660427"/>
            <a:ext cx="1080000" cy="4445378"/>
          </a:xfrm>
          <a:prstGeom prst="rect">
            <a:avLst/>
          </a:prstGeom>
          <a:solidFill>
            <a:schemeClr val="bg1"/>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Klant</a:t>
            </a:r>
          </a:p>
        </p:txBody>
      </p:sp>
      <p:sp>
        <p:nvSpPr>
          <p:cNvPr id="29" name="Rechthoek 28">
            <a:extLst>
              <a:ext uri="{FF2B5EF4-FFF2-40B4-BE49-F238E27FC236}">
                <a16:creationId xmlns:a16="http://schemas.microsoft.com/office/drawing/2014/main" id="{568E26EA-7375-4F01-8215-CAAECCFB3084}"/>
              </a:ext>
            </a:extLst>
          </p:cNvPr>
          <p:cNvSpPr/>
          <p:nvPr/>
        </p:nvSpPr>
        <p:spPr>
          <a:xfrm>
            <a:off x="612000" y="885427"/>
            <a:ext cx="900000" cy="12736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latin typeface="Microsoft JhengHei Light" panose="020B0304030504040204" pitchFamily="34" charset="-120"/>
                <a:ea typeface="Microsoft JhengHei Light" panose="020B0304030504040204" pitchFamily="34" charset="-12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Core</a:t>
            </a:r>
            <a:r>
              <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 Alle niveaus</a:t>
            </a:r>
            <a:endPar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7" name="Rechthoek 26">
            <a:extLst>
              <a:ext uri="{FF2B5EF4-FFF2-40B4-BE49-F238E27FC236}">
                <a16:creationId xmlns:a16="http://schemas.microsoft.com/office/drawing/2014/main" id="{182C9338-1F96-45B0-83FE-298CBCCC8A12}"/>
              </a:ext>
            </a:extLst>
          </p:cNvPr>
          <p:cNvSpPr/>
          <p:nvPr/>
        </p:nvSpPr>
        <p:spPr>
          <a:xfrm>
            <a:off x="657000" y="1065427"/>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a:t>
            </a:r>
          </a:p>
        </p:txBody>
      </p:sp>
      <p:sp>
        <p:nvSpPr>
          <p:cNvPr id="59" name="Rechthoek 58">
            <a:extLst>
              <a:ext uri="{FF2B5EF4-FFF2-40B4-BE49-F238E27FC236}">
                <a16:creationId xmlns:a16="http://schemas.microsoft.com/office/drawing/2014/main" id="{11111403-F385-4095-881C-5DD5EE30DD51}"/>
              </a:ext>
            </a:extLst>
          </p:cNvPr>
          <p:cNvSpPr/>
          <p:nvPr/>
        </p:nvSpPr>
        <p:spPr>
          <a:xfrm>
            <a:off x="612000" y="3513727"/>
            <a:ext cx="900000" cy="1282347"/>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Inkomstenverlies</a:t>
            </a:r>
          </a:p>
        </p:txBody>
      </p:sp>
      <p:sp>
        <p:nvSpPr>
          <p:cNvPr id="61" name="Rechthoek 60">
            <a:extLst>
              <a:ext uri="{FF2B5EF4-FFF2-40B4-BE49-F238E27FC236}">
                <a16:creationId xmlns:a16="http://schemas.microsoft.com/office/drawing/2014/main" id="{36EDB2D1-536A-4C63-B0E6-389F35CD8D10}"/>
              </a:ext>
            </a:extLst>
          </p:cNvPr>
          <p:cNvSpPr/>
          <p:nvPr/>
        </p:nvSpPr>
        <p:spPr>
          <a:xfrm>
            <a:off x="657000" y="1245377"/>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Transportbehoefte</a:t>
            </a:r>
          </a:p>
        </p:txBody>
      </p:sp>
      <p:sp>
        <p:nvSpPr>
          <p:cNvPr id="64" name="Rechthoek 63">
            <a:extLst>
              <a:ext uri="{FF2B5EF4-FFF2-40B4-BE49-F238E27FC236}">
                <a16:creationId xmlns:a16="http://schemas.microsoft.com/office/drawing/2014/main" id="{65EB9F87-649A-4C1A-9E80-A5E8E16A8D01}"/>
              </a:ext>
            </a:extLst>
          </p:cNvPr>
          <p:cNvSpPr/>
          <p:nvPr/>
        </p:nvSpPr>
        <p:spPr>
          <a:xfrm>
            <a:off x="657000" y="1425327"/>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Klantcontactmoment</a:t>
            </a:r>
          </a:p>
        </p:txBody>
      </p:sp>
      <p:sp>
        <p:nvSpPr>
          <p:cNvPr id="65" name="Rechthoek 64">
            <a:extLst>
              <a:ext uri="{FF2B5EF4-FFF2-40B4-BE49-F238E27FC236}">
                <a16:creationId xmlns:a16="http://schemas.microsoft.com/office/drawing/2014/main" id="{9660BC3D-6169-4595-9EB2-911073D86D94}"/>
              </a:ext>
            </a:extLst>
          </p:cNvPr>
          <p:cNvSpPr/>
          <p:nvPr/>
        </p:nvSpPr>
        <p:spPr>
          <a:xfrm>
            <a:off x="657000" y="1785227"/>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Klantnotificatie</a:t>
            </a:r>
          </a:p>
        </p:txBody>
      </p:sp>
      <p:sp>
        <p:nvSpPr>
          <p:cNvPr id="87" name="Rechthoek 86">
            <a:extLst>
              <a:ext uri="{FF2B5EF4-FFF2-40B4-BE49-F238E27FC236}">
                <a16:creationId xmlns:a16="http://schemas.microsoft.com/office/drawing/2014/main" id="{A990E25C-0B74-4793-B659-F36C18D3D0C3}"/>
              </a:ext>
            </a:extLst>
          </p:cNvPr>
          <p:cNvSpPr/>
          <p:nvPr/>
        </p:nvSpPr>
        <p:spPr>
          <a:xfrm>
            <a:off x="612000" y="2253728"/>
            <a:ext cx="900000" cy="72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Klantovereenkomst</a:t>
            </a:r>
          </a:p>
        </p:txBody>
      </p:sp>
      <p:sp>
        <p:nvSpPr>
          <p:cNvPr id="88" name="Rechthoek 87">
            <a:extLst>
              <a:ext uri="{FF2B5EF4-FFF2-40B4-BE49-F238E27FC236}">
                <a16:creationId xmlns:a16="http://schemas.microsoft.com/office/drawing/2014/main" id="{7CA44023-9B09-4558-A3A8-4845C99C5798}"/>
              </a:ext>
            </a:extLst>
          </p:cNvPr>
          <p:cNvSpPr/>
          <p:nvPr/>
        </p:nvSpPr>
        <p:spPr>
          <a:xfrm>
            <a:off x="657000" y="243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Klantofferte</a:t>
            </a:r>
          </a:p>
        </p:txBody>
      </p:sp>
      <p:sp>
        <p:nvSpPr>
          <p:cNvPr id="89" name="!!3Klantovereenkomst">
            <a:extLst>
              <a:ext uri="{FF2B5EF4-FFF2-40B4-BE49-F238E27FC236}">
                <a16:creationId xmlns:a16="http://schemas.microsoft.com/office/drawing/2014/main" id="{C7C4CF21-2862-4F27-94E6-4F1597087079}"/>
              </a:ext>
            </a:extLst>
          </p:cNvPr>
          <p:cNvSpPr/>
          <p:nvPr/>
        </p:nvSpPr>
        <p:spPr>
          <a:xfrm>
            <a:off x="657000" y="261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Klantovereenkomst</a:t>
            </a:r>
          </a:p>
        </p:txBody>
      </p:sp>
      <p:sp>
        <p:nvSpPr>
          <p:cNvPr id="90" name="Rechthoek 89">
            <a:extLst>
              <a:ext uri="{FF2B5EF4-FFF2-40B4-BE49-F238E27FC236}">
                <a16:creationId xmlns:a16="http://schemas.microsoft.com/office/drawing/2014/main" id="{95DCA934-EAFC-4CE6-BAF2-94D3F2091815}"/>
              </a:ext>
            </a:extLst>
          </p:cNvPr>
          <p:cNvSpPr/>
          <p:nvPr/>
        </p:nvSpPr>
        <p:spPr>
          <a:xfrm>
            <a:off x="612000" y="3063728"/>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Klantfactuur</a:t>
            </a:r>
          </a:p>
        </p:txBody>
      </p:sp>
      <p:sp>
        <p:nvSpPr>
          <p:cNvPr id="91" name="!!Klantfactuur">
            <a:extLst>
              <a:ext uri="{FF2B5EF4-FFF2-40B4-BE49-F238E27FC236}">
                <a16:creationId xmlns:a16="http://schemas.microsoft.com/office/drawing/2014/main" id="{284D2294-733A-4F4F-A7FF-71DEDB5D1C38}"/>
              </a:ext>
            </a:extLst>
          </p:cNvPr>
          <p:cNvSpPr/>
          <p:nvPr/>
        </p:nvSpPr>
        <p:spPr>
          <a:xfrm>
            <a:off x="657000" y="324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Klantfactuur</a:t>
            </a:r>
          </a:p>
        </p:txBody>
      </p:sp>
      <p:sp>
        <p:nvSpPr>
          <p:cNvPr id="190" name="!!Energietransport">
            <a:extLst>
              <a:ext uri="{FF2B5EF4-FFF2-40B4-BE49-F238E27FC236}">
                <a16:creationId xmlns:a16="http://schemas.microsoft.com/office/drawing/2014/main" id="{B1724192-B55B-40EC-825A-736E7442AD48}"/>
              </a:ext>
            </a:extLst>
          </p:cNvPr>
          <p:cNvSpPr/>
          <p:nvPr/>
        </p:nvSpPr>
        <p:spPr>
          <a:xfrm>
            <a:off x="1737000" y="660427"/>
            <a:ext cx="1080000" cy="4445380"/>
          </a:xfrm>
          <a:prstGeom prst="rect">
            <a:avLst/>
          </a:prstGeom>
          <a:solidFill>
            <a:schemeClr val="bg1"/>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Energietransport</a:t>
            </a:r>
          </a:p>
        </p:txBody>
      </p:sp>
      <p:sp>
        <p:nvSpPr>
          <p:cNvPr id="191" name="!!Energienet">
            <a:extLst>
              <a:ext uri="{FF2B5EF4-FFF2-40B4-BE49-F238E27FC236}">
                <a16:creationId xmlns:a16="http://schemas.microsoft.com/office/drawing/2014/main" id="{69FC7E07-DD1E-4E74-9466-4ACFB3BEA97E}"/>
              </a:ext>
            </a:extLst>
          </p:cNvPr>
          <p:cNvSpPr/>
          <p:nvPr/>
        </p:nvSpPr>
        <p:spPr>
          <a:xfrm>
            <a:off x="2952000" y="660427"/>
            <a:ext cx="1080000" cy="444538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Energienet</a:t>
            </a:r>
          </a:p>
        </p:txBody>
      </p:sp>
      <p:sp>
        <p:nvSpPr>
          <p:cNvPr id="192" name="!!Meting">
            <a:extLst>
              <a:ext uri="{FF2B5EF4-FFF2-40B4-BE49-F238E27FC236}">
                <a16:creationId xmlns:a16="http://schemas.microsoft.com/office/drawing/2014/main" id="{48840206-EE0E-456E-971D-BEA165F37F14}"/>
              </a:ext>
            </a:extLst>
          </p:cNvPr>
          <p:cNvSpPr/>
          <p:nvPr/>
        </p:nvSpPr>
        <p:spPr>
          <a:xfrm>
            <a:off x="4167000" y="660426"/>
            <a:ext cx="1080000" cy="4445379"/>
          </a:xfrm>
          <a:prstGeom prst="rect">
            <a:avLst/>
          </a:prstGeom>
          <a:solidFill>
            <a:schemeClr val="bg1"/>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Meting</a:t>
            </a:r>
          </a:p>
        </p:txBody>
      </p:sp>
      <p:sp>
        <p:nvSpPr>
          <p:cNvPr id="193" name="!!Werk">
            <a:extLst>
              <a:ext uri="{FF2B5EF4-FFF2-40B4-BE49-F238E27FC236}">
                <a16:creationId xmlns:a16="http://schemas.microsoft.com/office/drawing/2014/main" id="{94C3F32D-EA5B-4DA0-BB70-DEAFB8495ACF}"/>
              </a:ext>
            </a:extLst>
          </p:cNvPr>
          <p:cNvSpPr/>
          <p:nvPr/>
        </p:nvSpPr>
        <p:spPr>
          <a:xfrm>
            <a:off x="5382000" y="660426"/>
            <a:ext cx="1080000" cy="4445379"/>
          </a:xfrm>
          <a:prstGeom prst="rect">
            <a:avLst/>
          </a:prstGeom>
          <a:solidFill>
            <a:schemeClr val="bg1"/>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Werk</a:t>
            </a:r>
          </a:p>
        </p:txBody>
      </p:sp>
      <p:sp>
        <p:nvSpPr>
          <p:cNvPr id="194" name="!!Energiemarkt">
            <a:extLst>
              <a:ext uri="{FF2B5EF4-FFF2-40B4-BE49-F238E27FC236}">
                <a16:creationId xmlns:a16="http://schemas.microsoft.com/office/drawing/2014/main" id="{93C5B65A-134A-4BDB-8C85-35B4EF598158}"/>
              </a:ext>
            </a:extLst>
          </p:cNvPr>
          <p:cNvSpPr/>
          <p:nvPr/>
        </p:nvSpPr>
        <p:spPr>
          <a:xfrm>
            <a:off x="6597000" y="660427"/>
            <a:ext cx="1080000" cy="4445378"/>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Energiemarkt</a:t>
            </a:r>
          </a:p>
        </p:txBody>
      </p:sp>
      <p:sp>
        <p:nvSpPr>
          <p:cNvPr id="198" name="Rechthoek 197">
            <a:extLst>
              <a:ext uri="{FF2B5EF4-FFF2-40B4-BE49-F238E27FC236}">
                <a16:creationId xmlns:a16="http://schemas.microsoft.com/office/drawing/2014/main" id="{2BC67393-1A20-4437-9C0A-91738E44408E}"/>
              </a:ext>
            </a:extLst>
          </p:cNvPr>
          <p:cNvSpPr/>
          <p:nvPr/>
        </p:nvSpPr>
        <p:spPr>
          <a:xfrm>
            <a:off x="1827000" y="885427"/>
            <a:ext cx="900000" cy="12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Energietransport</a:t>
            </a:r>
          </a:p>
        </p:txBody>
      </p:sp>
      <p:sp>
        <p:nvSpPr>
          <p:cNvPr id="199" name="Rechthoek 198">
            <a:extLst>
              <a:ext uri="{FF2B5EF4-FFF2-40B4-BE49-F238E27FC236}">
                <a16:creationId xmlns:a16="http://schemas.microsoft.com/office/drawing/2014/main" id="{3953BF21-8203-4B4D-96D9-EFCB8B253A29}"/>
              </a:ext>
            </a:extLst>
          </p:cNvPr>
          <p:cNvSpPr/>
          <p:nvPr/>
        </p:nvSpPr>
        <p:spPr>
          <a:xfrm>
            <a:off x="1872000" y="106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Energietransport</a:t>
            </a:r>
          </a:p>
        </p:txBody>
      </p:sp>
      <p:sp>
        <p:nvSpPr>
          <p:cNvPr id="200" name="Rechthoek 199">
            <a:extLst>
              <a:ext uri="{FF2B5EF4-FFF2-40B4-BE49-F238E27FC236}">
                <a16:creationId xmlns:a16="http://schemas.microsoft.com/office/drawing/2014/main" id="{7FBD5C83-A779-4A35-BB5F-9CD41DC030F2}"/>
              </a:ext>
            </a:extLst>
          </p:cNvPr>
          <p:cNvSpPr/>
          <p:nvPr/>
        </p:nvSpPr>
        <p:spPr>
          <a:xfrm>
            <a:off x="1872000" y="124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Bedieningssituatie</a:t>
            </a:r>
          </a:p>
        </p:txBody>
      </p:sp>
      <p:sp>
        <p:nvSpPr>
          <p:cNvPr id="201" name="Rechthoek 200">
            <a:extLst>
              <a:ext uri="{FF2B5EF4-FFF2-40B4-BE49-F238E27FC236}">
                <a16:creationId xmlns:a16="http://schemas.microsoft.com/office/drawing/2014/main" id="{AC3988FB-BFF0-4366-B482-F52DE585A1A8}"/>
              </a:ext>
            </a:extLst>
          </p:cNvPr>
          <p:cNvSpPr/>
          <p:nvPr/>
        </p:nvSpPr>
        <p:spPr>
          <a:xfrm>
            <a:off x="3042000" y="885426"/>
            <a:ext cx="900000" cy="2003683"/>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Energienet</a:t>
            </a:r>
          </a:p>
        </p:txBody>
      </p:sp>
      <p:sp>
        <p:nvSpPr>
          <p:cNvPr id="203" name="Rechthoek 202">
            <a:extLst>
              <a:ext uri="{FF2B5EF4-FFF2-40B4-BE49-F238E27FC236}">
                <a16:creationId xmlns:a16="http://schemas.microsoft.com/office/drawing/2014/main" id="{4244BABA-A371-4575-9D7D-38D270D685D0}"/>
              </a:ext>
            </a:extLst>
          </p:cNvPr>
          <p:cNvSpPr/>
          <p:nvPr/>
        </p:nvSpPr>
        <p:spPr>
          <a:xfrm>
            <a:off x="3087000" y="196764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Netfunctie</a:t>
            </a:r>
          </a:p>
        </p:txBody>
      </p:sp>
      <p:sp>
        <p:nvSpPr>
          <p:cNvPr id="204" name="Rechthoek 203">
            <a:extLst>
              <a:ext uri="{FF2B5EF4-FFF2-40B4-BE49-F238E27FC236}">
                <a16:creationId xmlns:a16="http://schemas.microsoft.com/office/drawing/2014/main" id="{C9B71DB7-818C-4494-AA89-141224D9FE04}"/>
              </a:ext>
            </a:extLst>
          </p:cNvPr>
          <p:cNvSpPr/>
          <p:nvPr/>
        </p:nvSpPr>
        <p:spPr>
          <a:xfrm>
            <a:off x="4257000" y="885427"/>
            <a:ext cx="900000" cy="360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Meting</a:t>
            </a:r>
          </a:p>
        </p:txBody>
      </p:sp>
      <p:sp>
        <p:nvSpPr>
          <p:cNvPr id="205" name="Rechthoek 204">
            <a:extLst>
              <a:ext uri="{FF2B5EF4-FFF2-40B4-BE49-F238E27FC236}">
                <a16:creationId xmlns:a16="http://schemas.microsoft.com/office/drawing/2014/main" id="{CA2A8EA1-8577-4820-9EE9-9B8B6D13537F}"/>
              </a:ext>
            </a:extLst>
          </p:cNvPr>
          <p:cNvSpPr/>
          <p:nvPr/>
        </p:nvSpPr>
        <p:spPr>
          <a:xfrm>
            <a:off x="4302000" y="1065427"/>
            <a:ext cx="810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Meting</a:t>
            </a:r>
          </a:p>
        </p:txBody>
      </p:sp>
      <p:sp>
        <p:nvSpPr>
          <p:cNvPr id="210" name="Rechthoek 209">
            <a:extLst>
              <a:ext uri="{FF2B5EF4-FFF2-40B4-BE49-F238E27FC236}">
                <a16:creationId xmlns:a16="http://schemas.microsoft.com/office/drawing/2014/main" id="{57B674D7-B071-4374-9789-6DFCD9CA4B12}"/>
              </a:ext>
            </a:extLst>
          </p:cNvPr>
          <p:cNvSpPr/>
          <p:nvPr/>
        </p:nvSpPr>
        <p:spPr>
          <a:xfrm>
            <a:off x="6687000" y="885427"/>
            <a:ext cx="900000" cy="733619"/>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Marktpartij</a:t>
            </a:r>
          </a:p>
        </p:txBody>
      </p:sp>
      <p:sp>
        <p:nvSpPr>
          <p:cNvPr id="211" name="!!3Marktpartij">
            <a:extLst>
              <a:ext uri="{FF2B5EF4-FFF2-40B4-BE49-F238E27FC236}">
                <a16:creationId xmlns:a16="http://schemas.microsoft.com/office/drawing/2014/main" id="{80910924-F818-47EA-8249-EC2440D8A73F}"/>
              </a:ext>
            </a:extLst>
          </p:cNvPr>
          <p:cNvSpPr/>
          <p:nvPr/>
        </p:nvSpPr>
        <p:spPr>
          <a:xfrm>
            <a:off x="6732000" y="1065427"/>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Marktpartij</a:t>
            </a:r>
          </a:p>
        </p:txBody>
      </p:sp>
      <p:sp>
        <p:nvSpPr>
          <p:cNvPr id="212" name="Rechthoek 211">
            <a:extLst>
              <a:ext uri="{FF2B5EF4-FFF2-40B4-BE49-F238E27FC236}">
                <a16:creationId xmlns:a16="http://schemas.microsoft.com/office/drawing/2014/main" id="{2ABD10F4-20D9-44CD-A100-4378C5E27DE8}"/>
              </a:ext>
            </a:extLst>
          </p:cNvPr>
          <p:cNvSpPr/>
          <p:nvPr/>
        </p:nvSpPr>
        <p:spPr>
          <a:xfrm>
            <a:off x="6732000" y="1245427"/>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Marktverzoek</a:t>
            </a:r>
          </a:p>
        </p:txBody>
      </p:sp>
      <p:sp>
        <p:nvSpPr>
          <p:cNvPr id="213" name="Rechthoek 212">
            <a:extLst>
              <a:ext uri="{FF2B5EF4-FFF2-40B4-BE49-F238E27FC236}">
                <a16:creationId xmlns:a16="http://schemas.microsoft.com/office/drawing/2014/main" id="{ECBA1D1C-C693-42A7-B13A-3F3D6F5CA6DC}"/>
              </a:ext>
            </a:extLst>
          </p:cNvPr>
          <p:cNvSpPr/>
          <p:nvPr/>
        </p:nvSpPr>
        <p:spPr>
          <a:xfrm>
            <a:off x="6732000" y="1425427"/>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Energiemarkt</a:t>
            </a:r>
          </a:p>
        </p:txBody>
      </p:sp>
      <p:sp>
        <p:nvSpPr>
          <p:cNvPr id="215" name="Rechthoek 214">
            <a:extLst>
              <a:ext uri="{FF2B5EF4-FFF2-40B4-BE49-F238E27FC236}">
                <a16:creationId xmlns:a16="http://schemas.microsoft.com/office/drawing/2014/main" id="{75B8084D-F99E-45EC-82FB-F3F8E5D46732}"/>
              </a:ext>
            </a:extLst>
          </p:cNvPr>
          <p:cNvSpPr/>
          <p:nvPr/>
        </p:nvSpPr>
        <p:spPr>
          <a:xfrm>
            <a:off x="6687000" y="1707398"/>
            <a:ext cx="900000" cy="733619"/>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Aansluiting</a:t>
            </a:r>
          </a:p>
        </p:txBody>
      </p:sp>
      <p:sp>
        <p:nvSpPr>
          <p:cNvPr id="216" name="Rechthoek 215">
            <a:extLst>
              <a:ext uri="{FF2B5EF4-FFF2-40B4-BE49-F238E27FC236}">
                <a16:creationId xmlns:a16="http://schemas.microsoft.com/office/drawing/2014/main" id="{267BBDA3-5184-4C65-A936-48F9F2CB63F4}"/>
              </a:ext>
            </a:extLst>
          </p:cNvPr>
          <p:cNvSpPr/>
          <p:nvPr/>
        </p:nvSpPr>
        <p:spPr>
          <a:xfrm>
            <a:off x="6732000" y="1887398"/>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Aansluiting</a:t>
            </a:r>
          </a:p>
        </p:txBody>
      </p:sp>
      <p:sp>
        <p:nvSpPr>
          <p:cNvPr id="219" name="Rechthoek 218">
            <a:extLst>
              <a:ext uri="{FF2B5EF4-FFF2-40B4-BE49-F238E27FC236}">
                <a16:creationId xmlns:a16="http://schemas.microsoft.com/office/drawing/2014/main" id="{68DE76EC-6398-4A97-A389-D384C2BDBDDB}"/>
              </a:ext>
            </a:extLst>
          </p:cNvPr>
          <p:cNvSpPr/>
          <p:nvPr/>
        </p:nvSpPr>
        <p:spPr>
          <a:xfrm>
            <a:off x="6732000" y="2068887"/>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Installatie</a:t>
            </a:r>
          </a:p>
        </p:txBody>
      </p:sp>
      <p:sp>
        <p:nvSpPr>
          <p:cNvPr id="220" name="Rechthoek 219">
            <a:extLst>
              <a:ext uri="{FF2B5EF4-FFF2-40B4-BE49-F238E27FC236}">
                <a16:creationId xmlns:a16="http://schemas.microsoft.com/office/drawing/2014/main" id="{0DC133C6-D801-4C11-957B-239AFE01DE3D}"/>
              </a:ext>
            </a:extLst>
          </p:cNvPr>
          <p:cNvSpPr/>
          <p:nvPr/>
        </p:nvSpPr>
        <p:spPr>
          <a:xfrm>
            <a:off x="6732000" y="2248887"/>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Congestiegebied</a:t>
            </a:r>
          </a:p>
        </p:txBody>
      </p:sp>
      <p:sp>
        <p:nvSpPr>
          <p:cNvPr id="221" name="Rechthoek 220">
            <a:extLst>
              <a:ext uri="{FF2B5EF4-FFF2-40B4-BE49-F238E27FC236}">
                <a16:creationId xmlns:a16="http://schemas.microsoft.com/office/drawing/2014/main" id="{ED659769-3584-477F-B5EC-F8B8284DF09A}"/>
              </a:ext>
            </a:extLst>
          </p:cNvPr>
          <p:cNvSpPr/>
          <p:nvPr/>
        </p:nvSpPr>
        <p:spPr>
          <a:xfrm>
            <a:off x="6687000" y="2529109"/>
            <a:ext cx="900000" cy="1269188"/>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Marktproces</a:t>
            </a:r>
          </a:p>
        </p:txBody>
      </p:sp>
      <p:sp>
        <p:nvSpPr>
          <p:cNvPr id="222" name="Rechthoek 221">
            <a:extLst>
              <a:ext uri="{FF2B5EF4-FFF2-40B4-BE49-F238E27FC236}">
                <a16:creationId xmlns:a16="http://schemas.microsoft.com/office/drawing/2014/main" id="{816DEA19-8F4A-45B2-94D3-1941B1213F57}"/>
              </a:ext>
            </a:extLst>
          </p:cNvPr>
          <p:cNvSpPr/>
          <p:nvPr/>
        </p:nvSpPr>
        <p:spPr>
          <a:xfrm>
            <a:off x="6732000" y="2709109"/>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Marktactiviteit</a:t>
            </a:r>
          </a:p>
        </p:txBody>
      </p:sp>
      <p:sp>
        <p:nvSpPr>
          <p:cNvPr id="223" name="!!3Energieprogramma of prognose">
            <a:extLst>
              <a:ext uri="{FF2B5EF4-FFF2-40B4-BE49-F238E27FC236}">
                <a16:creationId xmlns:a16="http://schemas.microsoft.com/office/drawing/2014/main" id="{CD7A640D-7AF7-4D5E-AA9B-93996A3054C9}"/>
              </a:ext>
            </a:extLst>
          </p:cNvPr>
          <p:cNvSpPr/>
          <p:nvPr/>
        </p:nvSpPr>
        <p:spPr>
          <a:xfrm>
            <a:off x="6732000" y="2889109"/>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Energieplanning</a:t>
            </a:r>
          </a:p>
        </p:txBody>
      </p:sp>
      <p:sp>
        <p:nvSpPr>
          <p:cNvPr id="224" name="Rechthoek 223">
            <a:extLst>
              <a:ext uri="{FF2B5EF4-FFF2-40B4-BE49-F238E27FC236}">
                <a16:creationId xmlns:a16="http://schemas.microsoft.com/office/drawing/2014/main" id="{9CC4DFAD-BFD7-4838-94D6-9838F7AD39B7}"/>
              </a:ext>
            </a:extLst>
          </p:cNvPr>
          <p:cNvSpPr/>
          <p:nvPr/>
        </p:nvSpPr>
        <p:spPr>
          <a:xfrm>
            <a:off x="6732000" y="3069109"/>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Energie-uitwisseling</a:t>
            </a:r>
          </a:p>
        </p:txBody>
      </p:sp>
      <p:sp>
        <p:nvSpPr>
          <p:cNvPr id="226" name="Rechthoek 225">
            <a:extLst>
              <a:ext uri="{FF2B5EF4-FFF2-40B4-BE49-F238E27FC236}">
                <a16:creationId xmlns:a16="http://schemas.microsoft.com/office/drawing/2014/main" id="{755F6670-6B56-4FD6-8026-4795AC2B2D8F}"/>
              </a:ext>
            </a:extLst>
          </p:cNvPr>
          <p:cNvSpPr/>
          <p:nvPr/>
        </p:nvSpPr>
        <p:spPr>
          <a:xfrm>
            <a:off x="6733800" y="3434737"/>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Capaciteitsdienst</a:t>
            </a:r>
          </a:p>
        </p:txBody>
      </p:sp>
      <p:sp>
        <p:nvSpPr>
          <p:cNvPr id="227" name="Rechthoek 226">
            <a:extLst>
              <a:ext uri="{FF2B5EF4-FFF2-40B4-BE49-F238E27FC236}">
                <a16:creationId xmlns:a16="http://schemas.microsoft.com/office/drawing/2014/main" id="{FC0FDE7F-8461-4310-B102-2038DA30C602}"/>
              </a:ext>
            </a:extLst>
          </p:cNvPr>
          <p:cNvSpPr/>
          <p:nvPr/>
        </p:nvSpPr>
        <p:spPr>
          <a:xfrm>
            <a:off x="6733800" y="3614737"/>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Transportvrijgave</a:t>
            </a:r>
          </a:p>
        </p:txBody>
      </p:sp>
      <p:sp>
        <p:nvSpPr>
          <p:cNvPr id="228" name="Rechthoek 227">
            <a:extLst>
              <a:ext uri="{FF2B5EF4-FFF2-40B4-BE49-F238E27FC236}">
                <a16:creationId xmlns:a16="http://schemas.microsoft.com/office/drawing/2014/main" id="{3BF0B441-4295-43CD-87D9-F9891393D96B}"/>
              </a:ext>
            </a:extLst>
          </p:cNvPr>
          <p:cNvSpPr/>
          <p:nvPr/>
        </p:nvSpPr>
        <p:spPr>
          <a:xfrm>
            <a:off x="6687000" y="3883945"/>
            <a:ext cx="900000" cy="58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err="1">
                <a:solidFill>
                  <a:schemeClr val="tx1"/>
                </a:solidFill>
              </a:rPr>
              <a:t>Netbeheerdataverstrekking</a:t>
            </a:r>
            <a:endParaRPr lang="nl-NL" sz="500">
              <a:solidFill>
                <a:schemeClr val="tx1"/>
              </a:solidFill>
            </a:endParaRPr>
          </a:p>
        </p:txBody>
      </p:sp>
      <p:sp>
        <p:nvSpPr>
          <p:cNvPr id="229" name="Rechthoek 228">
            <a:extLst>
              <a:ext uri="{FF2B5EF4-FFF2-40B4-BE49-F238E27FC236}">
                <a16:creationId xmlns:a16="http://schemas.microsoft.com/office/drawing/2014/main" id="{834741CC-EBA9-4FE8-B17C-A2CE40B51F57}"/>
              </a:ext>
            </a:extLst>
          </p:cNvPr>
          <p:cNvSpPr/>
          <p:nvPr/>
        </p:nvSpPr>
        <p:spPr>
          <a:xfrm>
            <a:off x="6732000" y="4063945"/>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err="1">
                <a:solidFill>
                  <a:schemeClr val="tx1"/>
                </a:solidFill>
              </a:rPr>
              <a:t>Netbeheerdataverstrekking</a:t>
            </a:r>
            <a:endParaRPr lang="nl-NL" sz="400">
              <a:solidFill>
                <a:schemeClr val="tx1"/>
              </a:solidFill>
            </a:endParaRPr>
          </a:p>
        </p:txBody>
      </p:sp>
      <p:sp>
        <p:nvSpPr>
          <p:cNvPr id="230" name="!!3Netcomponentconfiguratie">
            <a:extLst>
              <a:ext uri="{FF2B5EF4-FFF2-40B4-BE49-F238E27FC236}">
                <a16:creationId xmlns:a16="http://schemas.microsoft.com/office/drawing/2014/main" id="{41B3F29B-5279-4D9D-B851-E47518796821}"/>
              </a:ext>
            </a:extLst>
          </p:cNvPr>
          <p:cNvSpPr/>
          <p:nvPr/>
        </p:nvSpPr>
        <p:spPr>
          <a:xfrm>
            <a:off x="3087000" y="160784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Investeringsplan</a:t>
            </a:r>
          </a:p>
        </p:txBody>
      </p:sp>
      <p:sp>
        <p:nvSpPr>
          <p:cNvPr id="231" name="Rechthoek 230">
            <a:extLst>
              <a:ext uri="{FF2B5EF4-FFF2-40B4-BE49-F238E27FC236}">
                <a16:creationId xmlns:a16="http://schemas.microsoft.com/office/drawing/2014/main" id="{27737CCD-2FB8-4B65-BA37-5D8D41620C29}"/>
              </a:ext>
            </a:extLst>
          </p:cNvPr>
          <p:cNvSpPr/>
          <p:nvPr/>
        </p:nvSpPr>
        <p:spPr>
          <a:xfrm>
            <a:off x="3087000" y="178784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Functioneel ontwerp</a:t>
            </a:r>
          </a:p>
        </p:txBody>
      </p:sp>
      <p:sp>
        <p:nvSpPr>
          <p:cNvPr id="232" name="Rechthoek 231">
            <a:extLst>
              <a:ext uri="{FF2B5EF4-FFF2-40B4-BE49-F238E27FC236}">
                <a16:creationId xmlns:a16="http://schemas.microsoft.com/office/drawing/2014/main" id="{D5FA7EB2-1597-45D9-AE40-949C67B4B1CF}"/>
              </a:ext>
            </a:extLst>
          </p:cNvPr>
          <p:cNvSpPr/>
          <p:nvPr/>
        </p:nvSpPr>
        <p:spPr>
          <a:xfrm>
            <a:off x="3087000" y="232764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Zakelijk recht of tracévergunning</a:t>
            </a:r>
          </a:p>
        </p:txBody>
      </p:sp>
      <p:sp>
        <p:nvSpPr>
          <p:cNvPr id="234" name="Rechthoek 233">
            <a:extLst>
              <a:ext uri="{FF2B5EF4-FFF2-40B4-BE49-F238E27FC236}">
                <a16:creationId xmlns:a16="http://schemas.microsoft.com/office/drawing/2014/main" id="{CEF52957-6470-4DA7-8720-255DAF8C1E8B}"/>
              </a:ext>
            </a:extLst>
          </p:cNvPr>
          <p:cNvSpPr/>
          <p:nvPr/>
        </p:nvSpPr>
        <p:spPr>
          <a:xfrm>
            <a:off x="3087000" y="1064922"/>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Netberekening</a:t>
            </a:r>
          </a:p>
        </p:txBody>
      </p:sp>
      <p:sp>
        <p:nvSpPr>
          <p:cNvPr id="235" name="Rechthoek 234">
            <a:extLst>
              <a:ext uri="{FF2B5EF4-FFF2-40B4-BE49-F238E27FC236}">
                <a16:creationId xmlns:a16="http://schemas.microsoft.com/office/drawing/2014/main" id="{80F69209-2C33-4B04-86D9-B3E5B1110C97}"/>
              </a:ext>
            </a:extLst>
          </p:cNvPr>
          <p:cNvSpPr/>
          <p:nvPr/>
        </p:nvSpPr>
        <p:spPr>
          <a:xfrm>
            <a:off x="3087000" y="1247802"/>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Capaciteitsknelpunt</a:t>
            </a:r>
          </a:p>
        </p:txBody>
      </p:sp>
      <p:sp>
        <p:nvSpPr>
          <p:cNvPr id="236" name="Rechthoek 235">
            <a:extLst>
              <a:ext uri="{FF2B5EF4-FFF2-40B4-BE49-F238E27FC236}">
                <a16:creationId xmlns:a16="http://schemas.microsoft.com/office/drawing/2014/main" id="{06853E20-8050-4750-A0D1-A8C9F1E95DD7}"/>
              </a:ext>
            </a:extLst>
          </p:cNvPr>
          <p:cNvSpPr/>
          <p:nvPr/>
        </p:nvSpPr>
        <p:spPr>
          <a:xfrm>
            <a:off x="3088595" y="251599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Netaanpassingsopdracht</a:t>
            </a:r>
          </a:p>
        </p:txBody>
      </p:sp>
      <p:sp>
        <p:nvSpPr>
          <p:cNvPr id="237" name="Rechthoek 236">
            <a:extLst>
              <a:ext uri="{FF2B5EF4-FFF2-40B4-BE49-F238E27FC236}">
                <a16:creationId xmlns:a16="http://schemas.microsoft.com/office/drawing/2014/main" id="{37ED6FD8-2EB9-4EF1-BE2B-1F649BFFB000}"/>
              </a:ext>
            </a:extLst>
          </p:cNvPr>
          <p:cNvSpPr/>
          <p:nvPr/>
        </p:nvSpPr>
        <p:spPr>
          <a:xfrm>
            <a:off x="3087000" y="270434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a:t>
            </a:r>
          </a:p>
        </p:txBody>
      </p:sp>
      <p:sp>
        <p:nvSpPr>
          <p:cNvPr id="239" name="Rechthoek 238">
            <a:extLst>
              <a:ext uri="{FF2B5EF4-FFF2-40B4-BE49-F238E27FC236}">
                <a16:creationId xmlns:a16="http://schemas.microsoft.com/office/drawing/2014/main" id="{DFA871A2-04EE-4F8A-97D0-50C66169009E}"/>
              </a:ext>
            </a:extLst>
          </p:cNvPr>
          <p:cNvSpPr/>
          <p:nvPr/>
        </p:nvSpPr>
        <p:spPr>
          <a:xfrm>
            <a:off x="3042000" y="2982592"/>
            <a:ext cx="900000" cy="1424109"/>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Netkwaliteit</a:t>
            </a:r>
          </a:p>
        </p:txBody>
      </p:sp>
      <p:sp>
        <p:nvSpPr>
          <p:cNvPr id="240" name="Rechthoek 239">
            <a:extLst>
              <a:ext uri="{FF2B5EF4-FFF2-40B4-BE49-F238E27FC236}">
                <a16:creationId xmlns:a16="http://schemas.microsoft.com/office/drawing/2014/main" id="{62A12900-9205-434E-A7F1-5CEA3B01DE7D}"/>
              </a:ext>
            </a:extLst>
          </p:cNvPr>
          <p:cNvSpPr/>
          <p:nvPr/>
        </p:nvSpPr>
        <p:spPr>
          <a:xfrm>
            <a:off x="3087000" y="316259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Netcomponentconditie</a:t>
            </a:r>
          </a:p>
        </p:txBody>
      </p:sp>
      <p:sp>
        <p:nvSpPr>
          <p:cNvPr id="241" name="Rechthoek 240">
            <a:extLst>
              <a:ext uri="{FF2B5EF4-FFF2-40B4-BE49-F238E27FC236}">
                <a16:creationId xmlns:a16="http://schemas.microsoft.com/office/drawing/2014/main" id="{DC0856D1-63E7-4587-BC46-388DFC35B8BC}"/>
              </a:ext>
            </a:extLst>
          </p:cNvPr>
          <p:cNvSpPr/>
          <p:nvPr/>
        </p:nvSpPr>
        <p:spPr>
          <a:xfrm>
            <a:off x="3087000" y="334259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Kwaliteitsknelpunt</a:t>
            </a:r>
          </a:p>
        </p:txBody>
      </p:sp>
      <p:sp>
        <p:nvSpPr>
          <p:cNvPr id="242" name="Rechthoek 241">
            <a:extLst>
              <a:ext uri="{FF2B5EF4-FFF2-40B4-BE49-F238E27FC236}">
                <a16:creationId xmlns:a16="http://schemas.microsoft.com/office/drawing/2014/main" id="{98DB95AB-4761-46AD-8447-FF6B3EE7FB5E}"/>
              </a:ext>
            </a:extLst>
          </p:cNvPr>
          <p:cNvSpPr/>
          <p:nvPr/>
        </p:nvSpPr>
        <p:spPr>
          <a:xfrm>
            <a:off x="3087000" y="369576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inspectieplan</a:t>
            </a:r>
          </a:p>
        </p:txBody>
      </p:sp>
      <p:sp>
        <p:nvSpPr>
          <p:cNvPr id="243" name="Rechthoek 242">
            <a:extLst>
              <a:ext uri="{FF2B5EF4-FFF2-40B4-BE49-F238E27FC236}">
                <a16:creationId xmlns:a16="http://schemas.microsoft.com/office/drawing/2014/main" id="{6FB82A54-356F-4539-9343-23E77F8129C6}"/>
              </a:ext>
            </a:extLst>
          </p:cNvPr>
          <p:cNvSpPr/>
          <p:nvPr/>
        </p:nvSpPr>
        <p:spPr>
          <a:xfrm>
            <a:off x="3087000" y="387576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inspectieopdracht</a:t>
            </a:r>
          </a:p>
        </p:txBody>
      </p:sp>
      <p:sp>
        <p:nvSpPr>
          <p:cNvPr id="244" name="Rechthoek 243">
            <a:extLst>
              <a:ext uri="{FF2B5EF4-FFF2-40B4-BE49-F238E27FC236}">
                <a16:creationId xmlns:a16="http://schemas.microsoft.com/office/drawing/2014/main" id="{5C879B11-F09E-49C8-BAF7-51415C953EBD}"/>
              </a:ext>
            </a:extLst>
          </p:cNvPr>
          <p:cNvSpPr/>
          <p:nvPr/>
        </p:nvSpPr>
        <p:spPr>
          <a:xfrm>
            <a:off x="3087000" y="405576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Graafbericht</a:t>
            </a:r>
          </a:p>
        </p:txBody>
      </p:sp>
      <p:sp>
        <p:nvSpPr>
          <p:cNvPr id="245" name="Rechthoek 244">
            <a:extLst>
              <a:ext uri="{FF2B5EF4-FFF2-40B4-BE49-F238E27FC236}">
                <a16:creationId xmlns:a16="http://schemas.microsoft.com/office/drawing/2014/main" id="{97CACB5D-A047-4DF5-B84E-CA8500ABE954}"/>
              </a:ext>
            </a:extLst>
          </p:cNvPr>
          <p:cNvSpPr/>
          <p:nvPr/>
        </p:nvSpPr>
        <p:spPr>
          <a:xfrm>
            <a:off x="3042000" y="4500184"/>
            <a:ext cx="900000" cy="54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Netstrategie</a:t>
            </a:r>
          </a:p>
        </p:txBody>
      </p:sp>
      <p:sp>
        <p:nvSpPr>
          <p:cNvPr id="246" name="Rechthoek 245">
            <a:extLst>
              <a:ext uri="{FF2B5EF4-FFF2-40B4-BE49-F238E27FC236}">
                <a16:creationId xmlns:a16="http://schemas.microsoft.com/office/drawing/2014/main" id="{A351AF6D-6B64-4409-9245-7FF64A8C9580}"/>
              </a:ext>
            </a:extLst>
          </p:cNvPr>
          <p:cNvSpPr/>
          <p:nvPr/>
        </p:nvSpPr>
        <p:spPr>
          <a:xfrm>
            <a:off x="3087000" y="4860184"/>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Technische bedrijfsstandaard</a:t>
            </a:r>
          </a:p>
        </p:txBody>
      </p:sp>
      <p:sp>
        <p:nvSpPr>
          <p:cNvPr id="251" name="Rechthoek 250">
            <a:extLst>
              <a:ext uri="{FF2B5EF4-FFF2-40B4-BE49-F238E27FC236}">
                <a16:creationId xmlns:a16="http://schemas.microsoft.com/office/drawing/2014/main" id="{AF1BA21E-8632-4CA3-B9FA-6320C7D12C43}"/>
              </a:ext>
            </a:extLst>
          </p:cNvPr>
          <p:cNvSpPr/>
          <p:nvPr/>
        </p:nvSpPr>
        <p:spPr>
          <a:xfrm>
            <a:off x="1872000" y="142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Bedieningsopdracht</a:t>
            </a:r>
          </a:p>
        </p:txBody>
      </p:sp>
      <p:sp>
        <p:nvSpPr>
          <p:cNvPr id="252" name="Rechthoek 251">
            <a:extLst>
              <a:ext uri="{FF2B5EF4-FFF2-40B4-BE49-F238E27FC236}">
                <a16:creationId xmlns:a16="http://schemas.microsoft.com/office/drawing/2014/main" id="{5FEC0537-E86C-4CBA-B3DC-066477124A18}"/>
              </a:ext>
            </a:extLst>
          </p:cNvPr>
          <p:cNvSpPr/>
          <p:nvPr/>
        </p:nvSpPr>
        <p:spPr>
          <a:xfrm>
            <a:off x="1872000" y="160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err="1">
                <a:solidFill>
                  <a:schemeClr val="tx1"/>
                </a:solidFill>
              </a:rPr>
              <a:t>Capaciteitsinzetbesluit</a:t>
            </a:r>
            <a:endParaRPr lang="nl-NL" sz="400" dirty="0">
              <a:solidFill>
                <a:schemeClr val="tx1"/>
              </a:solidFill>
            </a:endParaRPr>
          </a:p>
        </p:txBody>
      </p:sp>
      <p:sp>
        <p:nvSpPr>
          <p:cNvPr id="253" name="Rechthoek 252">
            <a:extLst>
              <a:ext uri="{FF2B5EF4-FFF2-40B4-BE49-F238E27FC236}">
                <a16:creationId xmlns:a16="http://schemas.microsoft.com/office/drawing/2014/main" id="{DF054EE2-C3A0-4A93-91DA-1E4AD2823B60}"/>
              </a:ext>
            </a:extLst>
          </p:cNvPr>
          <p:cNvSpPr/>
          <p:nvPr/>
        </p:nvSpPr>
        <p:spPr>
          <a:xfrm>
            <a:off x="1872000" y="178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Netcomponentprestatie</a:t>
            </a:r>
          </a:p>
        </p:txBody>
      </p:sp>
      <p:sp>
        <p:nvSpPr>
          <p:cNvPr id="254" name="Rechthoek 253">
            <a:extLst>
              <a:ext uri="{FF2B5EF4-FFF2-40B4-BE49-F238E27FC236}">
                <a16:creationId xmlns:a16="http://schemas.microsoft.com/office/drawing/2014/main" id="{F93216A2-7F04-4B2C-B746-DF1183E19FE7}"/>
              </a:ext>
            </a:extLst>
          </p:cNvPr>
          <p:cNvSpPr/>
          <p:nvPr/>
        </p:nvSpPr>
        <p:spPr>
          <a:xfrm>
            <a:off x="1827000" y="2235427"/>
            <a:ext cx="900000" cy="3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Storing</a:t>
            </a:r>
          </a:p>
        </p:txBody>
      </p:sp>
      <p:sp>
        <p:nvSpPr>
          <p:cNvPr id="255" name="Rechthoek 254">
            <a:extLst>
              <a:ext uri="{FF2B5EF4-FFF2-40B4-BE49-F238E27FC236}">
                <a16:creationId xmlns:a16="http://schemas.microsoft.com/office/drawing/2014/main" id="{12BD0838-CCD0-48AB-BC8E-045632F13BBD}"/>
              </a:ext>
            </a:extLst>
          </p:cNvPr>
          <p:cNvSpPr/>
          <p:nvPr/>
        </p:nvSpPr>
        <p:spPr>
          <a:xfrm>
            <a:off x="1872000" y="241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a:t>
            </a:r>
          </a:p>
        </p:txBody>
      </p:sp>
      <p:sp>
        <p:nvSpPr>
          <p:cNvPr id="261" name="Rechthoek 260">
            <a:extLst>
              <a:ext uri="{FF2B5EF4-FFF2-40B4-BE49-F238E27FC236}">
                <a16:creationId xmlns:a16="http://schemas.microsoft.com/office/drawing/2014/main" id="{B55FCF50-26DC-4B41-92F2-ADBF39BDBE19}"/>
              </a:ext>
            </a:extLst>
          </p:cNvPr>
          <p:cNvSpPr/>
          <p:nvPr/>
        </p:nvSpPr>
        <p:spPr>
          <a:xfrm>
            <a:off x="1827000" y="2685427"/>
            <a:ext cx="900000" cy="90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Transportplanning</a:t>
            </a:r>
          </a:p>
        </p:txBody>
      </p:sp>
      <p:sp>
        <p:nvSpPr>
          <p:cNvPr id="262" name="!!3Transportberekening">
            <a:extLst>
              <a:ext uri="{FF2B5EF4-FFF2-40B4-BE49-F238E27FC236}">
                <a16:creationId xmlns:a16="http://schemas.microsoft.com/office/drawing/2014/main" id="{3B8215E1-CBFC-43DB-83A7-A71D4FC03826}"/>
              </a:ext>
            </a:extLst>
          </p:cNvPr>
          <p:cNvSpPr/>
          <p:nvPr/>
        </p:nvSpPr>
        <p:spPr>
          <a:xfrm>
            <a:off x="1872000" y="286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Transportanalyse</a:t>
            </a:r>
          </a:p>
        </p:txBody>
      </p:sp>
      <p:sp>
        <p:nvSpPr>
          <p:cNvPr id="263" name="Rechthoek 262">
            <a:extLst>
              <a:ext uri="{FF2B5EF4-FFF2-40B4-BE49-F238E27FC236}">
                <a16:creationId xmlns:a16="http://schemas.microsoft.com/office/drawing/2014/main" id="{A508D745-F558-47FE-A32D-70A30CE1C231}"/>
              </a:ext>
            </a:extLst>
          </p:cNvPr>
          <p:cNvSpPr/>
          <p:nvPr/>
        </p:nvSpPr>
        <p:spPr>
          <a:xfrm>
            <a:off x="1872000" y="304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Niet-beschikbaarheid</a:t>
            </a:r>
          </a:p>
        </p:txBody>
      </p:sp>
      <p:sp>
        <p:nvSpPr>
          <p:cNvPr id="270" name="Rechthoek 269">
            <a:extLst>
              <a:ext uri="{FF2B5EF4-FFF2-40B4-BE49-F238E27FC236}">
                <a16:creationId xmlns:a16="http://schemas.microsoft.com/office/drawing/2014/main" id="{B11587A9-B767-4041-B711-BB2F0F73BAE1}"/>
              </a:ext>
            </a:extLst>
          </p:cNvPr>
          <p:cNvSpPr/>
          <p:nvPr/>
        </p:nvSpPr>
        <p:spPr>
          <a:xfrm>
            <a:off x="5472000" y="1335427"/>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Werkopdracht</a:t>
            </a:r>
          </a:p>
        </p:txBody>
      </p:sp>
      <p:sp>
        <p:nvSpPr>
          <p:cNvPr id="271" name="Rechthoek 270">
            <a:extLst>
              <a:ext uri="{FF2B5EF4-FFF2-40B4-BE49-F238E27FC236}">
                <a16:creationId xmlns:a16="http://schemas.microsoft.com/office/drawing/2014/main" id="{D9DD172C-4D02-4DAB-A11C-107910306D89}"/>
              </a:ext>
            </a:extLst>
          </p:cNvPr>
          <p:cNvSpPr/>
          <p:nvPr/>
        </p:nvSpPr>
        <p:spPr>
          <a:xfrm>
            <a:off x="5517000" y="1515427"/>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Werkopdracht</a:t>
            </a:r>
          </a:p>
        </p:txBody>
      </p:sp>
      <p:sp>
        <p:nvSpPr>
          <p:cNvPr id="273" name="Rechthoek 272">
            <a:extLst>
              <a:ext uri="{FF2B5EF4-FFF2-40B4-BE49-F238E27FC236}">
                <a16:creationId xmlns:a16="http://schemas.microsoft.com/office/drawing/2014/main" id="{0D36E902-64DF-41E9-B21A-230C6D7DF3C4}"/>
              </a:ext>
            </a:extLst>
          </p:cNvPr>
          <p:cNvSpPr/>
          <p:nvPr/>
        </p:nvSpPr>
        <p:spPr>
          <a:xfrm>
            <a:off x="5472000" y="1785427"/>
            <a:ext cx="900000" cy="1278301"/>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Werkactiviteit</a:t>
            </a:r>
          </a:p>
        </p:txBody>
      </p:sp>
      <p:sp>
        <p:nvSpPr>
          <p:cNvPr id="274" name="Rechthoek 273">
            <a:extLst>
              <a:ext uri="{FF2B5EF4-FFF2-40B4-BE49-F238E27FC236}">
                <a16:creationId xmlns:a16="http://schemas.microsoft.com/office/drawing/2014/main" id="{5EFF135A-785D-4B60-814E-8E4525EFC788}"/>
              </a:ext>
            </a:extLst>
          </p:cNvPr>
          <p:cNvSpPr/>
          <p:nvPr/>
        </p:nvSpPr>
        <p:spPr>
          <a:xfrm>
            <a:off x="5517000" y="1965427"/>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Voorlopig of definitief ontwerp</a:t>
            </a:r>
          </a:p>
        </p:txBody>
      </p:sp>
      <p:sp>
        <p:nvSpPr>
          <p:cNvPr id="275" name="Rechthoek 274">
            <a:extLst>
              <a:ext uri="{FF2B5EF4-FFF2-40B4-BE49-F238E27FC236}">
                <a16:creationId xmlns:a16="http://schemas.microsoft.com/office/drawing/2014/main" id="{4668048B-5EF7-48CB-81E5-E2652222281A}"/>
              </a:ext>
            </a:extLst>
          </p:cNvPr>
          <p:cNvSpPr/>
          <p:nvPr/>
        </p:nvSpPr>
        <p:spPr>
          <a:xfrm>
            <a:off x="5517000" y="2145427"/>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Werkplan</a:t>
            </a:r>
          </a:p>
        </p:txBody>
      </p:sp>
      <p:sp>
        <p:nvSpPr>
          <p:cNvPr id="276" name="Rechthoek 275">
            <a:extLst>
              <a:ext uri="{FF2B5EF4-FFF2-40B4-BE49-F238E27FC236}">
                <a16:creationId xmlns:a16="http://schemas.microsoft.com/office/drawing/2014/main" id="{2CD79CB8-49C2-4134-9C75-E07A3FB0514E}"/>
              </a:ext>
            </a:extLst>
          </p:cNvPr>
          <p:cNvSpPr/>
          <p:nvPr/>
        </p:nvSpPr>
        <p:spPr>
          <a:xfrm>
            <a:off x="5517000" y="2505427"/>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Medewerkerinzet</a:t>
            </a:r>
          </a:p>
        </p:txBody>
      </p:sp>
      <p:sp>
        <p:nvSpPr>
          <p:cNvPr id="277" name="Rechthoek 276">
            <a:extLst>
              <a:ext uri="{FF2B5EF4-FFF2-40B4-BE49-F238E27FC236}">
                <a16:creationId xmlns:a16="http://schemas.microsoft.com/office/drawing/2014/main" id="{03DCB9F0-DA56-48E8-BFE0-15A6632179B0}"/>
              </a:ext>
            </a:extLst>
          </p:cNvPr>
          <p:cNvSpPr/>
          <p:nvPr/>
        </p:nvSpPr>
        <p:spPr>
          <a:xfrm>
            <a:off x="5517000" y="2685427"/>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Werkactiviteit</a:t>
            </a:r>
          </a:p>
        </p:txBody>
      </p:sp>
      <p:sp>
        <p:nvSpPr>
          <p:cNvPr id="278" name="Rechthoek 277">
            <a:extLst>
              <a:ext uri="{FF2B5EF4-FFF2-40B4-BE49-F238E27FC236}">
                <a16:creationId xmlns:a16="http://schemas.microsoft.com/office/drawing/2014/main" id="{9F105096-2847-4BA1-A130-CFD75D43F740}"/>
              </a:ext>
            </a:extLst>
          </p:cNvPr>
          <p:cNvSpPr/>
          <p:nvPr/>
        </p:nvSpPr>
        <p:spPr>
          <a:xfrm>
            <a:off x="5472000" y="3163945"/>
            <a:ext cx="900000" cy="1086797"/>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Werkmiddel</a:t>
            </a:r>
          </a:p>
        </p:txBody>
      </p:sp>
      <p:sp>
        <p:nvSpPr>
          <p:cNvPr id="279" name="Rechthoek 278">
            <a:extLst>
              <a:ext uri="{FF2B5EF4-FFF2-40B4-BE49-F238E27FC236}">
                <a16:creationId xmlns:a16="http://schemas.microsoft.com/office/drawing/2014/main" id="{5582CAD9-8E8B-4693-999C-8E01D0F2C29D}"/>
              </a:ext>
            </a:extLst>
          </p:cNvPr>
          <p:cNvSpPr/>
          <p:nvPr/>
        </p:nvSpPr>
        <p:spPr>
          <a:xfrm>
            <a:off x="5517000" y="3343945"/>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Standaard werkproduct</a:t>
            </a:r>
          </a:p>
        </p:txBody>
      </p:sp>
      <p:sp>
        <p:nvSpPr>
          <p:cNvPr id="280" name="Rechthoek 279">
            <a:extLst>
              <a:ext uri="{FF2B5EF4-FFF2-40B4-BE49-F238E27FC236}">
                <a16:creationId xmlns:a16="http://schemas.microsoft.com/office/drawing/2014/main" id="{43714740-AB53-4133-AAB0-7EE86C6F8A37}"/>
              </a:ext>
            </a:extLst>
          </p:cNvPr>
          <p:cNvSpPr/>
          <p:nvPr/>
        </p:nvSpPr>
        <p:spPr>
          <a:xfrm>
            <a:off x="5517000" y="3523945"/>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Uitvoeringscapaciteit</a:t>
            </a:r>
          </a:p>
        </p:txBody>
      </p:sp>
      <p:sp>
        <p:nvSpPr>
          <p:cNvPr id="281" name="Rechthoek 280">
            <a:extLst>
              <a:ext uri="{FF2B5EF4-FFF2-40B4-BE49-F238E27FC236}">
                <a16:creationId xmlns:a16="http://schemas.microsoft.com/office/drawing/2014/main" id="{D4AB0777-D33B-481B-93AE-0F416651B6FE}"/>
              </a:ext>
            </a:extLst>
          </p:cNvPr>
          <p:cNvSpPr/>
          <p:nvPr/>
        </p:nvSpPr>
        <p:spPr>
          <a:xfrm>
            <a:off x="5517000" y="3703945"/>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Materiaal</a:t>
            </a:r>
          </a:p>
        </p:txBody>
      </p:sp>
      <p:sp>
        <p:nvSpPr>
          <p:cNvPr id="282" name="Rechthoek 281">
            <a:extLst>
              <a:ext uri="{FF2B5EF4-FFF2-40B4-BE49-F238E27FC236}">
                <a16:creationId xmlns:a16="http://schemas.microsoft.com/office/drawing/2014/main" id="{07384D2C-38D5-4ECF-B5F3-9B7CED3B6CE1}"/>
              </a:ext>
            </a:extLst>
          </p:cNvPr>
          <p:cNvSpPr/>
          <p:nvPr/>
        </p:nvSpPr>
        <p:spPr>
          <a:xfrm>
            <a:off x="5517000" y="3883945"/>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Goederenbeweging</a:t>
            </a:r>
          </a:p>
        </p:txBody>
      </p:sp>
      <p:sp>
        <p:nvSpPr>
          <p:cNvPr id="284" name="Rechthoek 283">
            <a:extLst>
              <a:ext uri="{FF2B5EF4-FFF2-40B4-BE49-F238E27FC236}">
                <a16:creationId xmlns:a16="http://schemas.microsoft.com/office/drawing/2014/main" id="{DAED703E-E7F2-4166-A704-74BF5CCEA572}"/>
              </a:ext>
            </a:extLst>
          </p:cNvPr>
          <p:cNvSpPr/>
          <p:nvPr/>
        </p:nvSpPr>
        <p:spPr>
          <a:xfrm>
            <a:off x="5517000" y="4063945"/>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Werkmiddel</a:t>
            </a:r>
          </a:p>
        </p:txBody>
      </p:sp>
      <p:sp>
        <p:nvSpPr>
          <p:cNvPr id="285" name="Rechthoek 284">
            <a:extLst>
              <a:ext uri="{FF2B5EF4-FFF2-40B4-BE49-F238E27FC236}">
                <a16:creationId xmlns:a16="http://schemas.microsoft.com/office/drawing/2014/main" id="{2D876E98-AC83-4E76-9560-3EBE14FEAC0E}"/>
              </a:ext>
            </a:extLst>
          </p:cNvPr>
          <p:cNvSpPr/>
          <p:nvPr/>
        </p:nvSpPr>
        <p:spPr>
          <a:xfrm>
            <a:off x="5517000" y="2323577"/>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Uitvoeringsvergunning</a:t>
            </a:r>
          </a:p>
        </p:txBody>
      </p:sp>
      <p:sp>
        <p:nvSpPr>
          <p:cNvPr id="102" name="Rechthoek 101">
            <a:extLst>
              <a:ext uri="{FF2B5EF4-FFF2-40B4-BE49-F238E27FC236}">
                <a16:creationId xmlns:a16="http://schemas.microsoft.com/office/drawing/2014/main" id="{1A066416-91AA-40F9-95D8-F451FEBF42B1}"/>
              </a:ext>
            </a:extLst>
          </p:cNvPr>
          <p:cNvSpPr/>
          <p:nvPr/>
        </p:nvSpPr>
        <p:spPr>
          <a:xfrm>
            <a:off x="3087000" y="214784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Omgevingsanalyse</a:t>
            </a:r>
          </a:p>
        </p:txBody>
      </p:sp>
      <p:sp>
        <p:nvSpPr>
          <p:cNvPr id="100" name="Rechthoek 99">
            <a:extLst>
              <a:ext uri="{FF2B5EF4-FFF2-40B4-BE49-F238E27FC236}">
                <a16:creationId xmlns:a16="http://schemas.microsoft.com/office/drawing/2014/main" id="{F757293E-B287-4656-B764-EFC8CDE439D7}"/>
              </a:ext>
            </a:extLst>
          </p:cNvPr>
          <p:cNvSpPr/>
          <p:nvPr/>
        </p:nvSpPr>
        <p:spPr>
          <a:xfrm>
            <a:off x="1872000" y="322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Onderbreking</a:t>
            </a:r>
          </a:p>
        </p:txBody>
      </p:sp>
      <p:sp>
        <p:nvSpPr>
          <p:cNvPr id="101" name="Rechthoek 100">
            <a:extLst>
              <a:ext uri="{FF2B5EF4-FFF2-40B4-BE49-F238E27FC236}">
                <a16:creationId xmlns:a16="http://schemas.microsoft.com/office/drawing/2014/main" id="{0C3882B1-9A36-47ED-8338-3DDE25DCDEF0}"/>
              </a:ext>
            </a:extLst>
          </p:cNvPr>
          <p:cNvSpPr/>
          <p:nvPr/>
        </p:nvSpPr>
        <p:spPr>
          <a:xfrm>
            <a:off x="1872000" y="340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Bedieningsplan</a:t>
            </a:r>
          </a:p>
        </p:txBody>
      </p:sp>
      <p:sp>
        <p:nvSpPr>
          <p:cNvPr id="104" name="Rechthoek 103">
            <a:extLst>
              <a:ext uri="{FF2B5EF4-FFF2-40B4-BE49-F238E27FC236}">
                <a16:creationId xmlns:a16="http://schemas.microsoft.com/office/drawing/2014/main" id="{8D9D795E-81E2-4924-9834-F156A55FBD3B}"/>
              </a:ext>
            </a:extLst>
          </p:cNvPr>
          <p:cNvSpPr/>
          <p:nvPr/>
        </p:nvSpPr>
        <p:spPr>
          <a:xfrm>
            <a:off x="657000" y="1965175"/>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Klantervaring</a:t>
            </a:r>
          </a:p>
        </p:txBody>
      </p:sp>
      <p:sp>
        <p:nvSpPr>
          <p:cNvPr id="2" name="Rechthoek 1">
            <a:extLst>
              <a:ext uri="{FF2B5EF4-FFF2-40B4-BE49-F238E27FC236}">
                <a16:creationId xmlns:a16="http://schemas.microsoft.com/office/drawing/2014/main" id="{DF23E809-2F7D-0E59-2FDE-C4AC927979A4}"/>
              </a:ext>
            </a:extLst>
          </p:cNvPr>
          <p:cNvSpPr/>
          <p:nvPr/>
        </p:nvSpPr>
        <p:spPr>
          <a:xfrm>
            <a:off x="657000" y="279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Klantproduct</a:t>
            </a:r>
          </a:p>
        </p:txBody>
      </p:sp>
      <p:sp>
        <p:nvSpPr>
          <p:cNvPr id="3" name="Rechthoek 2">
            <a:extLst>
              <a:ext uri="{FF2B5EF4-FFF2-40B4-BE49-F238E27FC236}">
                <a16:creationId xmlns:a16="http://schemas.microsoft.com/office/drawing/2014/main" id="{A9C2B442-5A28-6790-DC8C-3D75B8C0CB8C}"/>
              </a:ext>
            </a:extLst>
          </p:cNvPr>
          <p:cNvSpPr/>
          <p:nvPr/>
        </p:nvSpPr>
        <p:spPr>
          <a:xfrm>
            <a:off x="657000" y="1605277"/>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Klantverzoek</a:t>
            </a:r>
          </a:p>
        </p:txBody>
      </p:sp>
      <p:sp>
        <p:nvSpPr>
          <p:cNvPr id="4" name="Rechthoek 3">
            <a:extLst>
              <a:ext uri="{FF2B5EF4-FFF2-40B4-BE49-F238E27FC236}">
                <a16:creationId xmlns:a16="http://schemas.microsoft.com/office/drawing/2014/main" id="{726F019C-F1CD-5AC5-30EC-3D1AFF7FDED9}"/>
              </a:ext>
            </a:extLst>
          </p:cNvPr>
          <p:cNvSpPr/>
          <p:nvPr/>
        </p:nvSpPr>
        <p:spPr>
          <a:xfrm>
            <a:off x="657000" y="369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Schadeverhaal</a:t>
            </a:r>
          </a:p>
        </p:txBody>
      </p:sp>
      <p:sp>
        <p:nvSpPr>
          <p:cNvPr id="5" name="Rechthoek 4">
            <a:extLst>
              <a:ext uri="{FF2B5EF4-FFF2-40B4-BE49-F238E27FC236}">
                <a16:creationId xmlns:a16="http://schemas.microsoft.com/office/drawing/2014/main" id="{40C9E62F-EE35-2039-9DA8-3FABD185184E}"/>
              </a:ext>
            </a:extLst>
          </p:cNvPr>
          <p:cNvSpPr/>
          <p:nvPr/>
        </p:nvSpPr>
        <p:spPr>
          <a:xfrm>
            <a:off x="657000" y="387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Storingscompensatie</a:t>
            </a:r>
          </a:p>
        </p:txBody>
      </p:sp>
      <p:sp>
        <p:nvSpPr>
          <p:cNvPr id="6" name="Rechthoek 5">
            <a:extLst>
              <a:ext uri="{FF2B5EF4-FFF2-40B4-BE49-F238E27FC236}">
                <a16:creationId xmlns:a16="http://schemas.microsoft.com/office/drawing/2014/main" id="{9BC81303-6582-AFFB-02CC-50FA294A5CD3}"/>
              </a:ext>
            </a:extLst>
          </p:cNvPr>
          <p:cNvSpPr/>
          <p:nvPr/>
        </p:nvSpPr>
        <p:spPr>
          <a:xfrm>
            <a:off x="657000" y="405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Schadevergoeding</a:t>
            </a:r>
          </a:p>
        </p:txBody>
      </p:sp>
      <p:sp>
        <p:nvSpPr>
          <p:cNvPr id="7" name="Rechthoek 6">
            <a:extLst>
              <a:ext uri="{FF2B5EF4-FFF2-40B4-BE49-F238E27FC236}">
                <a16:creationId xmlns:a16="http://schemas.microsoft.com/office/drawing/2014/main" id="{63086968-08A1-2710-1FE9-BBD9BA14AA8F}"/>
              </a:ext>
            </a:extLst>
          </p:cNvPr>
          <p:cNvSpPr/>
          <p:nvPr/>
        </p:nvSpPr>
        <p:spPr>
          <a:xfrm>
            <a:off x="657000" y="423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err="1">
                <a:solidFill>
                  <a:schemeClr val="tx1"/>
                </a:solidFill>
              </a:rPr>
              <a:t>Contractloze</a:t>
            </a:r>
            <a:r>
              <a:rPr lang="nl-NL" sz="400">
                <a:solidFill>
                  <a:schemeClr val="tx1"/>
                </a:solidFill>
              </a:rPr>
              <a:t> situatie</a:t>
            </a:r>
          </a:p>
        </p:txBody>
      </p:sp>
      <p:sp>
        <p:nvSpPr>
          <p:cNvPr id="8" name="Rechthoek 7">
            <a:extLst>
              <a:ext uri="{FF2B5EF4-FFF2-40B4-BE49-F238E27FC236}">
                <a16:creationId xmlns:a16="http://schemas.microsoft.com/office/drawing/2014/main" id="{16FC7FD7-20BD-6561-AA64-1EC3ED4E9CA5}"/>
              </a:ext>
            </a:extLst>
          </p:cNvPr>
          <p:cNvSpPr/>
          <p:nvPr/>
        </p:nvSpPr>
        <p:spPr>
          <a:xfrm>
            <a:off x="657000" y="441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Energiediefstal</a:t>
            </a:r>
          </a:p>
        </p:txBody>
      </p:sp>
      <p:sp>
        <p:nvSpPr>
          <p:cNvPr id="19" name="Rechthoek 18">
            <a:extLst>
              <a:ext uri="{FF2B5EF4-FFF2-40B4-BE49-F238E27FC236}">
                <a16:creationId xmlns:a16="http://schemas.microsoft.com/office/drawing/2014/main" id="{A02DF881-44D1-76D5-805D-152148F22E32}"/>
              </a:ext>
            </a:extLst>
          </p:cNvPr>
          <p:cNvSpPr/>
          <p:nvPr/>
        </p:nvSpPr>
        <p:spPr>
          <a:xfrm>
            <a:off x="5472000" y="885427"/>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Werkportfolio</a:t>
            </a:r>
          </a:p>
        </p:txBody>
      </p:sp>
      <p:sp>
        <p:nvSpPr>
          <p:cNvPr id="20" name="Rechthoek 19">
            <a:extLst>
              <a:ext uri="{FF2B5EF4-FFF2-40B4-BE49-F238E27FC236}">
                <a16:creationId xmlns:a16="http://schemas.microsoft.com/office/drawing/2014/main" id="{5D571ECE-87DC-E370-1835-89B4B48EA00B}"/>
              </a:ext>
            </a:extLst>
          </p:cNvPr>
          <p:cNvSpPr/>
          <p:nvPr/>
        </p:nvSpPr>
        <p:spPr>
          <a:xfrm>
            <a:off x="5517000" y="1065427"/>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Werkportfolio</a:t>
            </a:r>
          </a:p>
        </p:txBody>
      </p:sp>
      <p:sp>
        <p:nvSpPr>
          <p:cNvPr id="21" name="Rechthoek 20">
            <a:extLst>
              <a:ext uri="{FF2B5EF4-FFF2-40B4-BE49-F238E27FC236}">
                <a16:creationId xmlns:a16="http://schemas.microsoft.com/office/drawing/2014/main" id="{43FC0F37-0776-FCC9-7BD3-9AAAC98499E2}"/>
              </a:ext>
            </a:extLst>
          </p:cNvPr>
          <p:cNvSpPr/>
          <p:nvPr/>
        </p:nvSpPr>
        <p:spPr>
          <a:xfrm>
            <a:off x="3087000" y="4680184"/>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Netstrategie</a:t>
            </a:r>
          </a:p>
        </p:txBody>
      </p:sp>
      <p:sp>
        <p:nvSpPr>
          <p:cNvPr id="10" name="Rechthoek 9">
            <a:extLst>
              <a:ext uri="{FF2B5EF4-FFF2-40B4-BE49-F238E27FC236}">
                <a16:creationId xmlns:a16="http://schemas.microsoft.com/office/drawing/2014/main" id="{74CD799C-0CCF-1B2B-BDC6-1065C4E02410}"/>
              </a:ext>
            </a:extLst>
          </p:cNvPr>
          <p:cNvSpPr/>
          <p:nvPr/>
        </p:nvSpPr>
        <p:spPr>
          <a:xfrm>
            <a:off x="657000" y="4597927"/>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Netverliescompensatie</a:t>
            </a:r>
          </a:p>
        </p:txBody>
      </p:sp>
      <p:sp>
        <p:nvSpPr>
          <p:cNvPr id="11" name="Rechthoek 10">
            <a:extLst>
              <a:ext uri="{FF2B5EF4-FFF2-40B4-BE49-F238E27FC236}">
                <a16:creationId xmlns:a16="http://schemas.microsoft.com/office/drawing/2014/main" id="{4372D78A-C57C-A2D7-04CD-445E05D47CAC}"/>
              </a:ext>
            </a:extLst>
          </p:cNvPr>
          <p:cNvSpPr/>
          <p:nvPr/>
        </p:nvSpPr>
        <p:spPr>
          <a:xfrm>
            <a:off x="1872000" y="196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Netcomponentconfiguratie</a:t>
            </a:r>
          </a:p>
        </p:txBody>
      </p:sp>
      <p:sp>
        <p:nvSpPr>
          <p:cNvPr id="12" name="Rechthoek 11">
            <a:extLst>
              <a:ext uri="{FF2B5EF4-FFF2-40B4-BE49-F238E27FC236}">
                <a16:creationId xmlns:a16="http://schemas.microsoft.com/office/drawing/2014/main" id="{111ADEAA-5D12-3BA3-336D-E08631C0D3B9}"/>
              </a:ext>
            </a:extLst>
          </p:cNvPr>
          <p:cNvSpPr/>
          <p:nvPr/>
        </p:nvSpPr>
        <p:spPr>
          <a:xfrm>
            <a:off x="3087000" y="3524935"/>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Kwaliteitsmaatregel</a:t>
            </a:r>
          </a:p>
        </p:txBody>
      </p:sp>
      <p:sp>
        <p:nvSpPr>
          <p:cNvPr id="13" name="Rechthoek 12">
            <a:extLst>
              <a:ext uri="{FF2B5EF4-FFF2-40B4-BE49-F238E27FC236}">
                <a16:creationId xmlns:a16="http://schemas.microsoft.com/office/drawing/2014/main" id="{3E529C8F-0B14-8BFF-7BDD-412B4234C631}"/>
              </a:ext>
            </a:extLst>
          </p:cNvPr>
          <p:cNvSpPr/>
          <p:nvPr/>
        </p:nvSpPr>
        <p:spPr>
          <a:xfrm>
            <a:off x="5517000" y="2868825"/>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Netrevisie of bevinding</a:t>
            </a:r>
          </a:p>
        </p:txBody>
      </p:sp>
      <p:sp>
        <p:nvSpPr>
          <p:cNvPr id="14" name="Rechthoek 13">
            <a:extLst>
              <a:ext uri="{FF2B5EF4-FFF2-40B4-BE49-F238E27FC236}">
                <a16:creationId xmlns:a16="http://schemas.microsoft.com/office/drawing/2014/main" id="{D1B6066A-518A-27CA-8839-C16A15BCE783}"/>
              </a:ext>
            </a:extLst>
          </p:cNvPr>
          <p:cNvSpPr/>
          <p:nvPr/>
        </p:nvSpPr>
        <p:spPr>
          <a:xfrm>
            <a:off x="6732000" y="3252835"/>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Energietoerekening</a:t>
            </a:r>
          </a:p>
        </p:txBody>
      </p:sp>
      <p:sp>
        <p:nvSpPr>
          <p:cNvPr id="15" name="Rechthoek 14">
            <a:extLst>
              <a:ext uri="{FF2B5EF4-FFF2-40B4-BE49-F238E27FC236}">
                <a16:creationId xmlns:a16="http://schemas.microsoft.com/office/drawing/2014/main" id="{5415D7F3-F101-AAB6-7591-E6C145B54884}"/>
              </a:ext>
            </a:extLst>
          </p:cNvPr>
          <p:cNvSpPr/>
          <p:nvPr/>
        </p:nvSpPr>
        <p:spPr>
          <a:xfrm>
            <a:off x="6728476" y="425079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Toestemming van aangeslotene</a:t>
            </a:r>
          </a:p>
        </p:txBody>
      </p:sp>
      <p:sp>
        <p:nvSpPr>
          <p:cNvPr id="9" name="Rechthoek 8">
            <a:extLst>
              <a:ext uri="{FF2B5EF4-FFF2-40B4-BE49-F238E27FC236}">
                <a16:creationId xmlns:a16="http://schemas.microsoft.com/office/drawing/2014/main" id="{DFFC2A65-1F66-5859-C74C-3FE464C072CB}"/>
              </a:ext>
            </a:extLst>
          </p:cNvPr>
          <p:cNvSpPr/>
          <p:nvPr/>
        </p:nvSpPr>
        <p:spPr>
          <a:xfrm>
            <a:off x="3087000" y="1427802"/>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Capaciteitsmaatregel</a:t>
            </a:r>
          </a:p>
        </p:txBody>
      </p:sp>
      <p:sp>
        <p:nvSpPr>
          <p:cNvPr id="16" name="Rechthoek 15">
            <a:extLst>
              <a:ext uri="{FF2B5EF4-FFF2-40B4-BE49-F238E27FC236}">
                <a16:creationId xmlns:a16="http://schemas.microsoft.com/office/drawing/2014/main" id="{D8B6CCA7-151C-675B-8075-D6F3390F747F}"/>
              </a:ext>
            </a:extLst>
          </p:cNvPr>
          <p:cNvSpPr/>
          <p:nvPr/>
        </p:nvSpPr>
        <p:spPr>
          <a:xfrm>
            <a:off x="3087000" y="423576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Storingsgrondoorzaak</a:t>
            </a:r>
          </a:p>
        </p:txBody>
      </p:sp>
      <p:pic>
        <p:nvPicPr>
          <p:cNvPr id="17" name="Afbeelding 16">
            <a:extLst>
              <a:ext uri="{FF2B5EF4-FFF2-40B4-BE49-F238E27FC236}">
                <a16:creationId xmlns:a16="http://schemas.microsoft.com/office/drawing/2014/main" id="{374D8B6F-0972-9E94-B232-7235489A6C55}"/>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2491100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8" name="Stroomdiagram: Verbindingslijn 7">
            <a:extLst>
              <a:ext uri="{FF2B5EF4-FFF2-40B4-BE49-F238E27FC236}">
                <a16:creationId xmlns:a16="http://schemas.microsoft.com/office/drawing/2014/main" id="{D51917F1-C7BF-4DDA-AD64-4D2A6FAA3D28}"/>
              </a:ext>
            </a:extLst>
          </p:cNvPr>
          <p:cNvSpPr/>
          <p:nvPr/>
        </p:nvSpPr>
        <p:spPr>
          <a:xfrm>
            <a:off x="6370730" y="1872785"/>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sp>
        <p:nvSpPr>
          <p:cNvPr id="9" name="Stroomdiagram: Verbindingslijn 8">
            <a:extLst>
              <a:ext uri="{FF2B5EF4-FFF2-40B4-BE49-F238E27FC236}">
                <a16:creationId xmlns:a16="http://schemas.microsoft.com/office/drawing/2014/main" id="{D038DD3F-743C-450C-9F39-1F5FCDDB8B24}"/>
              </a:ext>
            </a:extLst>
          </p:cNvPr>
          <p:cNvSpPr/>
          <p:nvPr/>
        </p:nvSpPr>
        <p:spPr>
          <a:xfrm>
            <a:off x="5722658" y="2950691"/>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sp>
        <p:nvSpPr>
          <p:cNvPr id="10" name="Stroomdiagram: Verbindingslijn 9">
            <a:extLst>
              <a:ext uri="{FF2B5EF4-FFF2-40B4-BE49-F238E27FC236}">
                <a16:creationId xmlns:a16="http://schemas.microsoft.com/office/drawing/2014/main" id="{4DC0B736-D1CE-48D3-8DAA-BF55D6F7B735}"/>
              </a:ext>
            </a:extLst>
          </p:cNvPr>
          <p:cNvSpPr/>
          <p:nvPr/>
        </p:nvSpPr>
        <p:spPr>
          <a:xfrm>
            <a:off x="7075011" y="2949940"/>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cxnSp>
        <p:nvCxnSpPr>
          <p:cNvPr id="11" name="Rechte verbindingslijn met pijl 10">
            <a:extLst>
              <a:ext uri="{FF2B5EF4-FFF2-40B4-BE49-F238E27FC236}">
                <a16:creationId xmlns:a16="http://schemas.microsoft.com/office/drawing/2014/main" id="{7CEFC4A8-68B4-43AF-924E-48DDAFF6854D}"/>
              </a:ext>
            </a:extLst>
          </p:cNvPr>
          <p:cNvCxnSpPr>
            <a:cxnSpLocks/>
          </p:cNvCxnSpPr>
          <p:nvPr/>
        </p:nvCxnSpPr>
        <p:spPr>
          <a:xfrm flipV="1">
            <a:off x="6100700" y="2304833"/>
            <a:ext cx="378042" cy="594066"/>
          </a:xfrm>
          <a:prstGeom prst="straightConnector1">
            <a:avLst/>
          </a:prstGeom>
          <a:noFill/>
          <a:ln w="38100" cap="flat" cmpd="sng" algn="ctr">
            <a:solidFill>
              <a:srgbClr val="008EBE"/>
            </a:solidFill>
            <a:prstDash val="solid"/>
            <a:miter lim="800000"/>
            <a:headEnd type="triangle"/>
            <a:tailEnd type="triangle"/>
          </a:ln>
          <a:effectLst/>
        </p:spPr>
      </p:cxnSp>
      <p:cxnSp>
        <p:nvCxnSpPr>
          <p:cNvPr id="12" name="Rechte verbindingslijn met pijl 11">
            <a:extLst>
              <a:ext uri="{FF2B5EF4-FFF2-40B4-BE49-F238E27FC236}">
                <a16:creationId xmlns:a16="http://schemas.microsoft.com/office/drawing/2014/main" id="{F711CD83-A046-4E2A-83AF-13CAEA0839BA}"/>
              </a:ext>
            </a:extLst>
          </p:cNvPr>
          <p:cNvCxnSpPr>
            <a:cxnSpLocks/>
          </p:cNvCxnSpPr>
          <p:nvPr/>
        </p:nvCxnSpPr>
        <p:spPr>
          <a:xfrm flipH="1" flipV="1">
            <a:off x="6748772" y="2304833"/>
            <a:ext cx="378042" cy="594066"/>
          </a:xfrm>
          <a:prstGeom prst="straightConnector1">
            <a:avLst/>
          </a:prstGeom>
          <a:noFill/>
          <a:ln w="38100" cap="flat" cmpd="sng" algn="ctr">
            <a:solidFill>
              <a:srgbClr val="008EBE"/>
            </a:solidFill>
            <a:prstDash val="solid"/>
            <a:miter lim="800000"/>
            <a:headEnd type="triangle"/>
            <a:tailEnd type="triangle"/>
          </a:ln>
          <a:effectLst/>
        </p:spPr>
      </p:cxnSp>
      <p:cxnSp>
        <p:nvCxnSpPr>
          <p:cNvPr id="13" name="Rechte verbindingslijn met pijl 12">
            <a:extLst>
              <a:ext uri="{FF2B5EF4-FFF2-40B4-BE49-F238E27FC236}">
                <a16:creationId xmlns:a16="http://schemas.microsoft.com/office/drawing/2014/main" id="{599E234F-CF25-4FAC-903E-0BE400460EDE}"/>
              </a:ext>
            </a:extLst>
          </p:cNvPr>
          <p:cNvCxnSpPr>
            <a:cxnSpLocks/>
          </p:cNvCxnSpPr>
          <p:nvPr/>
        </p:nvCxnSpPr>
        <p:spPr>
          <a:xfrm>
            <a:off x="6215000" y="3168929"/>
            <a:ext cx="846507" cy="0"/>
          </a:xfrm>
          <a:prstGeom prst="straightConnector1">
            <a:avLst/>
          </a:prstGeom>
          <a:noFill/>
          <a:ln w="38100" cap="flat" cmpd="sng" algn="ctr">
            <a:solidFill>
              <a:srgbClr val="008EBE"/>
            </a:solidFill>
            <a:prstDash val="solid"/>
            <a:miter lim="800000"/>
            <a:headEnd type="triangle"/>
            <a:tailEnd type="triangle"/>
          </a:ln>
          <a:effectLst/>
        </p:spPr>
      </p:cxnSp>
      <p:sp>
        <p:nvSpPr>
          <p:cNvPr id="14" name="Tekstvak 13">
            <a:extLst>
              <a:ext uri="{FF2B5EF4-FFF2-40B4-BE49-F238E27FC236}">
                <a16:creationId xmlns:a16="http://schemas.microsoft.com/office/drawing/2014/main" id="{19C7F332-22EC-4F56-BBD3-BA3A773AF1F6}"/>
              </a:ext>
            </a:extLst>
          </p:cNvPr>
          <p:cNvSpPr txBox="1"/>
          <p:nvPr/>
        </p:nvSpPr>
        <p:spPr>
          <a:xfrm>
            <a:off x="6100700" y="1494743"/>
            <a:ext cx="960808" cy="369332"/>
          </a:xfrm>
          <a:prstGeom prst="rect">
            <a:avLst/>
          </a:prstGeom>
          <a:noFill/>
        </p:spPr>
        <p:txBody>
          <a:bodyPr wrap="square" lIns="0" tIns="0" rIns="0" bIns="0" rtlCol="0" anchor="t">
            <a:spAutoFit/>
          </a:bodyPr>
          <a:lstStyle/>
          <a:p>
            <a:pPr algn="ctr" defTabSz="767871"/>
            <a:r>
              <a:rPr lang="nl-NL" sz="1200">
                <a:solidFill>
                  <a:srgbClr val="30297F"/>
                </a:solidFill>
                <a:latin typeface="Microsoft JhengHei Light"/>
              </a:rPr>
              <a:t>Strategische doelen</a:t>
            </a:r>
          </a:p>
        </p:txBody>
      </p:sp>
      <p:sp>
        <p:nvSpPr>
          <p:cNvPr id="15" name="Tekstvak 14">
            <a:extLst>
              <a:ext uri="{FF2B5EF4-FFF2-40B4-BE49-F238E27FC236}">
                <a16:creationId xmlns:a16="http://schemas.microsoft.com/office/drawing/2014/main" id="{69A204E3-BE42-4943-A454-AAE8D57D09EA}"/>
              </a:ext>
            </a:extLst>
          </p:cNvPr>
          <p:cNvSpPr txBox="1"/>
          <p:nvPr/>
        </p:nvSpPr>
        <p:spPr>
          <a:xfrm>
            <a:off x="5166161" y="3360043"/>
            <a:ext cx="960808" cy="553998"/>
          </a:xfrm>
          <a:prstGeom prst="rect">
            <a:avLst/>
          </a:prstGeom>
          <a:noFill/>
        </p:spPr>
        <p:txBody>
          <a:bodyPr wrap="square" lIns="0" tIns="0" rIns="0" bIns="0" rtlCol="0" anchor="t">
            <a:spAutoFit/>
          </a:bodyPr>
          <a:lstStyle/>
          <a:p>
            <a:pPr algn="ctr" defTabSz="767871"/>
            <a:r>
              <a:rPr lang="nl-NL" sz="1200" err="1">
                <a:solidFill>
                  <a:srgbClr val="30297F"/>
                </a:solidFill>
                <a:latin typeface="Microsoft JhengHei Light"/>
              </a:rPr>
              <a:t>Operationeleuitdagingen</a:t>
            </a:r>
            <a:r>
              <a:rPr lang="nl-NL" sz="1200">
                <a:solidFill>
                  <a:srgbClr val="30297F"/>
                </a:solidFill>
                <a:latin typeface="Microsoft JhengHei Light"/>
              </a:rPr>
              <a:t> &amp; knelpunten</a:t>
            </a:r>
            <a:endParaRPr lang="nl-NL" sz="1511">
              <a:solidFill>
                <a:srgbClr val="30297F"/>
              </a:solidFill>
              <a:latin typeface="Microsoft JhengHei Light"/>
            </a:endParaRPr>
          </a:p>
        </p:txBody>
      </p:sp>
      <p:sp>
        <p:nvSpPr>
          <p:cNvPr id="16" name="Tekstvak 15">
            <a:extLst>
              <a:ext uri="{FF2B5EF4-FFF2-40B4-BE49-F238E27FC236}">
                <a16:creationId xmlns:a16="http://schemas.microsoft.com/office/drawing/2014/main" id="{CB4F728B-7559-4467-8B4E-B8155C09B52D}"/>
              </a:ext>
            </a:extLst>
          </p:cNvPr>
          <p:cNvSpPr txBox="1"/>
          <p:nvPr/>
        </p:nvSpPr>
        <p:spPr>
          <a:xfrm>
            <a:off x="7180820" y="3359293"/>
            <a:ext cx="960808" cy="923330"/>
          </a:xfrm>
          <a:prstGeom prst="rect">
            <a:avLst/>
          </a:prstGeom>
          <a:noFill/>
        </p:spPr>
        <p:txBody>
          <a:bodyPr wrap="square" lIns="0" tIns="0" rIns="0" bIns="0" rtlCol="0" anchor="t">
            <a:spAutoFit/>
          </a:bodyPr>
          <a:lstStyle/>
          <a:p>
            <a:pPr algn="ctr" defTabSz="767871"/>
            <a:r>
              <a:rPr lang="nl-NL" sz="1200">
                <a:solidFill>
                  <a:srgbClr val="30297F"/>
                </a:solidFill>
                <a:latin typeface="Microsoft JhengHei Light"/>
              </a:rPr>
              <a:t>Verandering &amp; prioritering in programma en portfolio</a:t>
            </a:r>
          </a:p>
        </p:txBody>
      </p:sp>
      <p:sp>
        <p:nvSpPr>
          <p:cNvPr id="17" name="Tijdelijke aanduiding voor verticale tekst 5">
            <a:extLst>
              <a:ext uri="{FF2B5EF4-FFF2-40B4-BE49-F238E27FC236}">
                <a16:creationId xmlns:a16="http://schemas.microsoft.com/office/drawing/2014/main" id="{EA33019F-D9D2-4C6D-BA10-F0ECD637E8AB}"/>
              </a:ext>
            </a:extLst>
          </p:cNvPr>
          <p:cNvSpPr txBox="1">
            <a:spLocks/>
          </p:cNvSpPr>
          <p:nvPr/>
        </p:nvSpPr>
        <p:spPr>
          <a:xfrm>
            <a:off x="535676" y="1449582"/>
            <a:ext cx="8363441" cy="3361384"/>
          </a:xfrm>
          <a:prstGeom prst="rect">
            <a:avLst/>
          </a:prstGeom>
        </p:spPr>
        <p:txBody>
          <a:bodyPr vert="horz" lIns="0" tIns="0" rIns="0" bIns="0" numCol="2" spcCol="57600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16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4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4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200" kern="1200" baseline="0">
                <a:solidFill>
                  <a:schemeClr val="tx1">
                    <a:lumMod val="75000"/>
                    <a:lumOff val="25000"/>
                  </a:schemeClr>
                </a:solidFill>
                <a:latin typeface="+mj-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4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2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400" kern="1200">
                <a:solidFill>
                  <a:schemeClr val="tx2"/>
                </a:solidFill>
                <a:latin typeface="+mj-lt"/>
                <a:ea typeface="+mn-ea"/>
                <a:cs typeface="Calibri Light" panose="020F0302020204030204" pitchFamily="34" charset="0"/>
              </a:defRPr>
            </a:lvl9pPr>
          </a:lstStyle>
          <a:p>
            <a:pPr defTabSz="685800">
              <a:buClr>
                <a:srgbClr val="008EBE"/>
              </a:buClr>
              <a:defRPr/>
            </a:pPr>
            <a:r>
              <a:rPr lang="nl-NL" sz="975" b="0">
                <a:solidFill>
                  <a:srgbClr val="30297F"/>
                </a:solidFill>
                <a:latin typeface="Microsoft JhengHei Light"/>
                <a:ea typeface="Microsoft JhengHei Light"/>
                <a:cs typeface="+mn-lt"/>
              </a:rPr>
              <a:t>Het NBility business </a:t>
            </a:r>
            <a:r>
              <a:rPr lang="nl-NL" sz="975" b="0" err="1">
                <a:solidFill>
                  <a:srgbClr val="30297F"/>
                </a:solidFill>
                <a:latin typeface="Microsoft JhengHei Light"/>
                <a:ea typeface="Microsoft JhengHei Light"/>
                <a:cs typeface="+mn-lt"/>
              </a:rPr>
              <a:t>capability</a:t>
            </a:r>
            <a:r>
              <a:rPr lang="nl-NL" sz="975" b="0">
                <a:solidFill>
                  <a:srgbClr val="30297F"/>
                </a:solidFill>
                <a:latin typeface="Microsoft JhengHei Light"/>
                <a:ea typeface="Microsoft JhengHei Light"/>
                <a:cs typeface="+mn-lt"/>
              </a:rPr>
              <a:t> model: </a:t>
            </a: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Verbindt </a:t>
            </a:r>
            <a:r>
              <a:rPr lang="nl-NL" sz="975" b="0">
                <a:solidFill>
                  <a:srgbClr val="605B9D"/>
                </a:solidFill>
                <a:latin typeface="Microsoft JhengHei Light"/>
                <a:ea typeface="Microsoft JhengHei Light"/>
                <a:cs typeface="+mn-lt"/>
              </a:rPr>
              <a:t>besluitvormers</a:t>
            </a:r>
            <a:r>
              <a:rPr lang="nl-NL" sz="975" b="0">
                <a:solidFill>
                  <a:srgbClr val="30297F"/>
                </a:solidFill>
                <a:latin typeface="Microsoft JhengHei Light"/>
                <a:ea typeface="Microsoft JhengHei Light"/>
                <a:cs typeface="+mn-lt"/>
              </a:rPr>
              <a:t> met uitvoerders van besluiten.</a:t>
            </a: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Verbindt strategie met lopende en geplande verandering en de impact daarvan op organisatie, processen, kennis, systemen, technologie.</a:t>
            </a:r>
            <a:endParaRPr lang="nl-NL" sz="1200">
              <a:solidFill>
                <a:srgbClr val="30297F"/>
              </a:solidFill>
              <a:latin typeface="Microsoft JhengHei Light"/>
            </a:endParaRP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Maakt het makkelijker om een nieuwe keuze te maken gegeven huidige as-is situatie, lopende en geplande veranderingen.</a:t>
            </a:r>
          </a:p>
          <a:p>
            <a:pPr marL="214313" indent="-214313" defTabSz="685800">
              <a:buClr>
                <a:srgbClr val="008EBE"/>
              </a:buClr>
              <a:buFont typeface="Arial"/>
              <a:buChar char="•"/>
              <a:defRPr/>
            </a:pPr>
            <a:endParaRPr lang="nl-NL" sz="975" b="0">
              <a:solidFill>
                <a:srgbClr val="30297F"/>
              </a:solidFill>
              <a:latin typeface="Microsoft JhengHei Light"/>
              <a:ea typeface="Microsoft JhengHei Light"/>
              <a:cs typeface="Calibri Light"/>
            </a:endParaRP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Calibri Light"/>
              </a:rPr>
              <a:t>Zorgt voor betere besluitvorming over de activiteitenportfolio:</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Helpt overzicht houden. </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Completere impactanalyse zijn sneller beschikbaar. </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Intern en extern wordt hetzelfde model gebruikt om netbeheer 'kunde' te benoemen.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Business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verbinden Strategie, veranderportfolio, operatie</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pic>
        <p:nvPicPr>
          <p:cNvPr id="2" name="Afbeelding 1">
            <a:extLst>
              <a:ext uri="{FF2B5EF4-FFF2-40B4-BE49-F238E27FC236}">
                <a16:creationId xmlns:a16="http://schemas.microsoft.com/office/drawing/2014/main" id="{BA87E9A7-9C4C-48AC-AEE9-8585D2526530}"/>
              </a:ext>
            </a:extLst>
          </p:cNvPr>
          <p:cNvPicPr>
            <a:picLocks noChangeAspect="1"/>
          </p:cNvPicPr>
          <p:nvPr/>
        </p:nvPicPr>
        <p:blipFill>
          <a:blip r:embed="rId2"/>
          <a:stretch>
            <a:fillRect/>
          </a:stretch>
        </p:blipFill>
        <p:spPr>
          <a:xfrm>
            <a:off x="7605494" y="135626"/>
            <a:ext cx="1401647" cy="359100"/>
          </a:xfrm>
          <a:prstGeom prst="rect">
            <a:avLst/>
          </a:prstGeom>
        </p:spPr>
      </p:pic>
      <p:sp>
        <p:nvSpPr>
          <p:cNvPr id="18" name="Tijdelijke aanduiding voor dianummer 2">
            <a:extLst>
              <a:ext uri="{FF2B5EF4-FFF2-40B4-BE49-F238E27FC236}">
                <a16:creationId xmlns:a16="http://schemas.microsoft.com/office/drawing/2014/main" id="{68BBCE15-DBF2-4FA2-9C8A-4648CC1977D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21</a:t>
            </a:fld>
            <a:endParaRPr lang="en-GB" sz="750">
              <a:solidFill>
                <a:srgbClr val="625D62">
                  <a:tint val="75000"/>
                </a:srgbClr>
              </a:solidFill>
              <a:latin typeface="Arial"/>
            </a:endParaRPr>
          </a:p>
        </p:txBody>
      </p:sp>
    </p:spTree>
    <p:extLst>
      <p:ext uri="{BB962C8B-B14F-4D97-AF65-F5344CB8AC3E}">
        <p14:creationId xmlns:p14="http://schemas.microsoft.com/office/powerpoint/2010/main" val="652010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Afbeeldingsresultaat voor enthusiastic person">
            <a:extLst>
              <a:ext uri="{FF2B5EF4-FFF2-40B4-BE49-F238E27FC236}">
                <a16:creationId xmlns:a16="http://schemas.microsoft.com/office/drawing/2014/main" id="{5FBA8B0D-5275-45FB-8252-9E4A8C0F17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3984" y="3355822"/>
            <a:ext cx="1408814" cy="1773632"/>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Inzichten op verschillende niveaus en verschillende doelen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Rechthoek 1">
            <a:extLst>
              <a:ext uri="{FF2B5EF4-FFF2-40B4-BE49-F238E27FC236}">
                <a16:creationId xmlns:a16="http://schemas.microsoft.com/office/drawing/2014/main" id="{3C87374C-259E-40D3-B916-E0E7E03F05DE}"/>
              </a:ext>
            </a:extLst>
          </p:cNvPr>
          <p:cNvSpPr/>
          <p:nvPr/>
        </p:nvSpPr>
        <p:spPr>
          <a:xfrm>
            <a:off x="884468" y="1097431"/>
            <a:ext cx="3513221" cy="2189747"/>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050">
                <a:solidFill>
                  <a:srgbClr val="605B9D"/>
                </a:solidFill>
                <a:latin typeface="Microsoft JhengHei Light"/>
                <a:ea typeface="Microsoft JhengHei Light"/>
              </a:rPr>
              <a:t>Beste </a:t>
            </a:r>
            <a:r>
              <a:rPr lang="nl-NL" sz="1050" err="1">
                <a:solidFill>
                  <a:srgbClr val="605B9D"/>
                </a:solidFill>
                <a:latin typeface="Microsoft JhengHei Light"/>
                <a:ea typeface="Microsoft JhengHei Light"/>
              </a:rPr>
              <a:t>RvB`er</a:t>
            </a:r>
            <a:r>
              <a:rPr lang="nl-NL" sz="1050">
                <a:solidFill>
                  <a:srgbClr val="605B9D"/>
                </a:solidFill>
                <a:latin typeface="Microsoft JhengHei Light"/>
                <a:ea typeface="Microsoft JhengHei Light"/>
              </a:rPr>
              <a:t>,</a:t>
            </a:r>
          </a:p>
          <a:p>
            <a:pPr algn="ctr"/>
            <a:endParaRPr lang="nl-NL" sz="1050">
              <a:solidFill>
                <a:srgbClr val="605B9D"/>
              </a:solidFill>
              <a:latin typeface="Microsoft JhengHei Light" panose="020B0304030504040204" pitchFamily="34" charset="-120"/>
              <a:ea typeface="Microsoft JhengHei Light" panose="020B0304030504040204" pitchFamily="34" charset="-120"/>
            </a:endParaRPr>
          </a:p>
          <a:p>
            <a:pPr algn="ctr"/>
            <a:r>
              <a:rPr lang="nl-NL" sz="1050">
                <a:solidFill>
                  <a:srgbClr val="605B9D"/>
                </a:solidFill>
                <a:latin typeface="Microsoft JhengHei Light"/>
                <a:ea typeface="Microsoft JhengHei Light"/>
              </a:rPr>
              <a:t>We hebben een hulpmiddel waarmee je inzicht in samenhang en impact van veranderportfolio krijgt zodat je besluiten over strategische initiatieven, sector initiatieven en verandervoorstellen uit de organisatie beter en sneller kunt nemen. Het betreft het </a:t>
            </a:r>
            <a:r>
              <a:rPr lang="nl-NL" sz="1050" err="1">
                <a:solidFill>
                  <a:srgbClr val="605B9D"/>
                </a:solidFill>
                <a:latin typeface="Microsoft JhengHei Light"/>
                <a:ea typeface="Microsoft JhengHei Light"/>
              </a:rPr>
              <a:t>NBility</a:t>
            </a:r>
            <a:r>
              <a:rPr lang="nl-NL" sz="1050">
                <a:solidFill>
                  <a:srgbClr val="605B9D"/>
                </a:solidFill>
                <a:latin typeface="Microsoft JhengHei Light"/>
                <a:ea typeface="Microsoft JhengHei Light"/>
              </a:rPr>
              <a:t> model dat staat voor Netbeheer Business </a:t>
            </a:r>
            <a:r>
              <a:rPr lang="nl-NL" sz="1050" err="1">
                <a:solidFill>
                  <a:srgbClr val="605B9D"/>
                </a:solidFill>
                <a:latin typeface="Microsoft JhengHei Light"/>
                <a:ea typeface="Microsoft JhengHei Light"/>
              </a:rPr>
              <a:t>Capability</a:t>
            </a:r>
            <a:r>
              <a:rPr lang="nl-NL" sz="1050">
                <a:solidFill>
                  <a:srgbClr val="605B9D"/>
                </a:solidFill>
                <a:latin typeface="Microsoft JhengHei Light"/>
                <a:ea typeface="Microsoft JhengHei Light"/>
              </a:rPr>
              <a:t> model met alle activiteiten die een netbeheerder goed moet kunnen om succesvol te zijn. Dit model biedt een gemeenschappelijke noemer waarop je de veranderingen en impact plot. </a:t>
            </a:r>
          </a:p>
        </p:txBody>
      </p:sp>
      <p:sp>
        <p:nvSpPr>
          <p:cNvPr id="18" name="Rechthoek 17">
            <a:extLst>
              <a:ext uri="{FF2B5EF4-FFF2-40B4-BE49-F238E27FC236}">
                <a16:creationId xmlns:a16="http://schemas.microsoft.com/office/drawing/2014/main" id="{3FC6F05A-3546-48D8-B3B6-5F174554626E}"/>
              </a:ext>
            </a:extLst>
          </p:cNvPr>
          <p:cNvSpPr/>
          <p:nvPr/>
        </p:nvSpPr>
        <p:spPr>
          <a:xfrm>
            <a:off x="535676" y="3476023"/>
            <a:ext cx="3513221" cy="1311441"/>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buClr>
                <a:srgbClr val="008EBE"/>
              </a:buClr>
              <a:defRPr/>
            </a:pPr>
            <a:r>
              <a:rPr lang="nl-NL" sz="1050">
                <a:solidFill>
                  <a:srgbClr val="30297F"/>
                </a:solidFill>
                <a:latin typeface="Microsoft JhengHei Light"/>
                <a:ea typeface="Microsoft JhengHei Light"/>
                <a:cs typeface="+mn-lt"/>
              </a:rPr>
              <a:t>Beste manager IT,</a:t>
            </a:r>
            <a:endParaRPr lang="nl-NL" sz="1050" b="1">
              <a:solidFill>
                <a:srgbClr val="30297F"/>
              </a:solidFill>
              <a:latin typeface="Microsoft JhengHei Light"/>
              <a:ea typeface="Microsoft JhengHei Light"/>
              <a:cs typeface="+mn-lt"/>
            </a:endParaRPr>
          </a:p>
          <a:p>
            <a:pPr lvl="0">
              <a:lnSpc>
                <a:spcPct val="120000"/>
              </a:lnSpc>
              <a:buClr>
                <a:srgbClr val="008EBE"/>
              </a:buClr>
              <a:defRPr/>
            </a:pPr>
            <a:endParaRPr lang="nl-NL" sz="1050">
              <a:solidFill>
                <a:srgbClr val="30297F"/>
              </a:solidFill>
              <a:latin typeface="Microsoft JhengHei Light"/>
              <a:ea typeface="Microsoft JhengHei Light"/>
              <a:cs typeface="+mn-lt"/>
            </a:endParaRPr>
          </a:p>
          <a:p>
            <a:pPr lvl="0">
              <a:buClr>
                <a:srgbClr val="008EBE"/>
              </a:buClr>
              <a:defRPr/>
            </a:pPr>
            <a:r>
              <a:rPr lang="nl-NL" sz="1050">
                <a:solidFill>
                  <a:srgbClr val="30297F"/>
                </a:solidFill>
                <a:latin typeface="Microsoft JhengHei Light"/>
                <a:ea typeface="Microsoft JhengHei Light"/>
                <a:cs typeface="+mn-lt"/>
              </a:rPr>
              <a:t>Naast het besturen van de verandering helpt het NBility model je ook bij het realiseren van een ontkoppeld en wendbaar IT landschap met optimale inzet van SaaS en Sector </a:t>
            </a:r>
            <a:r>
              <a:rPr lang="nl-NL" sz="1050" err="1">
                <a:solidFill>
                  <a:srgbClr val="30297F"/>
                </a:solidFill>
                <a:latin typeface="Microsoft JhengHei Light"/>
                <a:ea typeface="Microsoft JhengHei Light"/>
                <a:cs typeface="+mn-lt"/>
              </a:rPr>
              <a:t>capabilities</a:t>
            </a:r>
            <a:r>
              <a:rPr lang="nl-NL" sz="1050">
                <a:solidFill>
                  <a:srgbClr val="30297F"/>
                </a:solidFill>
                <a:latin typeface="Microsoft JhengHei Light"/>
                <a:ea typeface="Microsoft JhengHei Light"/>
                <a:cs typeface="+mn-lt"/>
              </a:rPr>
              <a:t>.</a:t>
            </a:r>
            <a:endParaRPr lang="nl-NL" sz="1050" b="1">
              <a:solidFill>
                <a:srgbClr val="30297F"/>
              </a:solidFill>
              <a:latin typeface="Microsoft JhengHei Light"/>
              <a:ea typeface="Microsoft JhengHei Light"/>
              <a:cs typeface="+mn-lt"/>
            </a:endParaRPr>
          </a:p>
        </p:txBody>
      </p:sp>
      <p:sp>
        <p:nvSpPr>
          <p:cNvPr id="19" name="Rechthoek 18">
            <a:extLst>
              <a:ext uri="{FF2B5EF4-FFF2-40B4-BE49-F238E27FC236}">
                <a16:creationId xmlns:a16="http://schemas.microsoft.com/office/drawing/2014/main" id="{5E4A7C9B-E9B1-455F-897D-4E2AE6C16E61}"/>
              </a:ext>
            </a:extLst>
          </p:cNvPr>
          <p:cNvSpPr/>
          <p:nvPr/>
        </p:nvSpPr>
        <p:spPr>
          <a:xfrm>
            <a:off x="5281855" y="3059906"/>
            <a:ext cx="3513221" cy="1311441"/>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buClr>
                <a:srgbClr val="008EBE"/>
              </a:buClr>
              <a:defRPr/>
            </a:pPr>
            <a:r>
              <a:rPr lang="nl-NL" sz="1050">
                <a:solidFill>
                  <a:srgbClr val="30297F"/>
                </a:solidFill>
                <a:latin typeface="Microsoft JhengHei Light"/>
                <a:ea typeface="Microsoft JhengHei Light"/>
                <a:cs typeface="+mn-lt"/>
              </a:rPr>
              <a:t>Beste manager Change office,</a:t>
            </a:r>
          </a:p>
          <a:p>
            <a:pPr lvl="0">
              <a:lnSpc>
                <a:spcPct val="120000"/>
              </a:lnSpc>
              <a:buClr>
                <a:srgbClr val="008EBE"/>
              </a:buClr>
              <a:defRPr/>
            </a:pPr>
            <a:endParaRPr lang="nl-NL" sz="1050">
              <a:solidFill>
                <a:srgbClr val="30297F"/>
              </a:solidFill>
              <a:latin typeface="Microsoft JhengHei Light"/>
              <a:ea typeface="Microsoft JhengHei Light"/>
              <a:cs typeface="+mn-lt"/>
            </a:endParaRPr>
          </a:p>
          <a:p>
            <a:pPr lvl="0">
              <a:buClr>
                <a:srgbClr val="008EBE"/>
              </a:buClr>
              <a:defRPr/>
            </a:pPr>
            <a:r>
              <a:rPr lang="nl-NL" sz="1050">
                <a:solidFill>
                  <a:srgbClr val="30297F"/>
                </a:solidFill>
                <a:latin typeface="Microsoft JhengHei Light"/>
                <a:ea typeface="Microsoft JhengHei Light"/>
                <a:cs typeface="+mn-lt"/>
              </a:rPr>
              <a:t>Naast het besturen van de verandering helpt het NBility model je ook bij het sneller realiseren van veranderingen doordat het een gemeenschappelijke taal biedt en een template voor de Waardestromen van een netbeheerder.</a:t>
            </a:r>
          </a:p>
        </p:txBody>
      </p:sp>
      <p:pic>
        <p:nvPicPr>
          <p:cNvPr id="9" name="Afbeelding 8">
            <a:extLst>
              <a:ext uri="{FF2B5EF4-FFF2-40B4-BE49-F238E27FC236}">
                <a16:creationId xmlns:a16="http://schemas.microsoft.com/office/drawing/2014/main" id="{A9D52D8F-A2E6-4287-8306-FDA9F407A881}"/>
              </a:ext>
            </a:extLst>
          </p:cNvPr>
          <p:cNvPicPr>
            <a:picLocks noChangeAspect="1"/>
          </p:cNvPicPr>
          <p:nvPr/>
        </p:nvPicPr>
        <p:blipFill>
          <a:blip r:embed="rId3"/>
          <a:stretch>
            <a:fillRect/>
          </a:stretch>
        </p:blipFill>
        <p:spPr>
          <a:xfrm>
            <a:off x="7605494" y="135626"/>
            <a:ext cx="1401647" cy="359100"/>
          </a:xfrm>
          <a:prstGeom prst="rect">
            <a:avLst/>
          </a:prstGeom>
        </p:spPr>
      </p:pic>
      <p:sp>
        <p:nvSpPr>
          <p:cNvPr id="4" name="Tekstvak 3">
            <a:extLst>
              <a:ext uri="{FF2B5EF4-FFF2-40B4-BE49-F238E27FC236}">
                <a16:creationId xmlns:a16="http://schemas.microsoft.com/office/drawing/2014/main" id="{7ED741F3-4221-43B4-BC4A-691D6E39E3B6}"/>
              </a:ext>
            </a:extLst>
          </p:cNvPr>
          <p:cNvSpPr txBox="1"/>
          <p:nvPr/>
        </p:nvSpPr>
        <p:spPr>
          <a:xfrm>
            <a:off x="5595837" y="4806289"/>
            <a:ext cx="2891684" cy="323165"/>
          </a:xfrm>
          <a:prstGeom prst="rect">
            <a:avLst/>
          </a:prstGeom>
          <a:noFill/>
        </p:spPr>
        <p:txBody>
          <a:bodyPr wrap="square" rtlCol="0" anchor="ctr">
            <a:spAutoFit/>
          </a:bodyPr>
          <a:lstStyle/>
          <a:p>
            <a:pPr>
              <a:spcAft>
                <a:spcPts val="450"/>
              </a:spcAft>
              <a:buClr>
                <a:schemeClr val="tx2"/>
              </a:buClr>
            </a:pPr>
            <a:r>
              <a:rPr lang="nl-NL" sz="750">
                <a:latin typeface="+mj-lt"/>
              </a:rPr>
              <a:t>Betreffen voorbeelden van stakeholders en de toegevoegde waarde van NBility voor hen, geen uitputtend overzicht.</a:t>
            </a:r>
          </a:p>
        </p:txBody>
      </p:sp>
      <p:sp>
        <p:nvSpPr>
          <p:cNvPr id="11" name="Tijdelijke aanduiding voor dianummer 2">
            <a:extLst>
              <a:ext uri="{FF2B5EF4-FFF2-40B4-BE49-F238E27FC236}">
                <a16:creationId xmlns:a16="http://schemas.microsoft.com/office/drawing/2014/main" id="{C86388A8-84B4-4D5F-BE55-D2A728E0E352}"/>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22</a:t>
            </a:fld>
            <a:endParaRPr lang="en-GB" sz="750">
              <a:solidFill>
                <a:srgbClr val="625D62">
                  <a:tint val="75000"/>
                </a:srgbClr>
              </a:solidFill>
              <a:latin typeface="Arial"/>
            </a:endParaRPr>
          </a:p>
        </p:txBody>
      </p:sp>
      <p:sp>
        <p:nvSpPr>
          <p:cNvPr id="12" name="Rechthoek 11">
            <a:extLst>
              <a:ext uri="{FF2B5EF4-FFF2-40B4-BE49-F238E27FC236}">
                <a16:creationId xmlns:a16="http://schemas.microsoft.com/office/drawing/2014/main" id="{EEFB2598-1059-4690-A957-40D84CE5EFB8}"/>
              </a:ext>
            </a:extLst>
          </p:cNvPr>
          <p:cNvSpPr/>
          <p:nvPr/>
        </p:nvSpPr>
        <p:spPr>
          <a:xfrm>
            <a:off x="4974300" y="1097430"/>
            <a:ext cx="3513221" cy="1773633"/>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8EBE"/>
              </a:buClr>
              <a:defRPr/>
            </a:pPr>
            <a:r>
              <a:rPr lang="nl-NL" sz="1050">
                <a:solidFill>
                  <a:srgbClr val="605B9D"/>
                </a:solidFill>
                <a:latin typeface="Microsoft JhengHei Light" panose="020B0304030504040204" pitchFamily="34" charset="-120"/>
                <a:ea typeface="Microsoft JhengHei Light" panose="020B0304030504040204" pitchFamily="34" charset="-120"/>
              </a:rPr>
              <a:t>Beste leverancier,</a:t>
            </a:r>
          </a:p>
          <a:p>
            <a:pPr lvl="0" algn="ctr">
              <a:buClr>
                <a:srgbClr val="008EBE"/>
              </a:buClr>
              <a:defRPr/>
            </a:pPr>
            <a:endParaRPr lang="nl-NL" sz="1050">
              <a:solidFill>
                <a:srgbClr val="605B9D"/>
              </a:solidFill>
              <a:latin typeface="Microsoft JhengHei Light" panose="020B0304030504040204" pitchFamily="34" charset="-120"/>
              <a:ea typeface="Microsoft JhengHei Light" panose="020B0304030504040204" pitchFamily="34" charset="-120"/>
            </a:endParaRPr>
          </a:p>
          <a:p>
            <a:pPr lvl="0" algn="ctr">
              <a:buClr>
                <a:srgbClr val="008EBE"/>
              </a:buClr>
              <a:defRPr/>
            </a:pPr>
            <a:r>
              <a:rPr lang="nl-NL" sz="1050">
                <a:solidFill>
                  <a:srgbClr val="605B9D"/>
                </a:solidFill>
                <a:latin typeface="Microsoft JhengHei Light" panose="020B0304030504040204" pitchFamily="34" charset="-120"/>
                <a:ea typeface="Microsoft JhengHei Light" panose="020B0304030504040204" pitchFamily="34" charset="-120"/>
              </a:rPr>
              <a:t>Het NBility helpt je de taal te spreken van de Netbeheerder zodat je sneller waarde toe kan voegen. Daarnaast vergemakkelijkt het NBility model de </a:t>
            </a:r>
            <a:r>
              <a:rPr lang="nl-NL" sz="1050" err="1">
                <a:solidFill>
                  <a:srgbClr val="605B9D"/>
                </a:solidFill>
                <a:latin typeface="Microsoft JhengHei Light" panose="020B0304030504040204" pitchFamily="34" charset="-120"/>
                <a:ea typeface="Microsoft JhengHei Light" panose="020B0304030504040204" pitchFamily="34" charset="-120"/>
              </a:rPr>
              <a:t>loosely</a:t>
            </a:r>
            <a:r>
              <a:rPr lang="nl-NL" sz="1050">
                <a:solidFill>
                  <a:srgbClr val="605B9D"/>
                </a:solidFill>
                <a:latin typeface="Microsoft JhengHei Light" panose="020B0304030504040204" pitchFamily="34" charset="-120"/>
                <a:ea typeface="Microsoft JhengHei Light" panose="020B0304030504040204" pitchFamily="34" charset="-120"/>
              </a:rPr>
              <a:t> </a:t>
            </a:r>
            <a:r>
              <a:rPr lang="nl-NL" sz="1050" err="1">
                <a:solidFill>
                  <a:srgbClr val="605B9D"/>
                </a:solidFill>
                <a:latin typeface="Microsoft JhengHei Light" panose="020B0304030504040204" pitchFamily="34" charset="-120"/>
                <a:ea typeface="Microsoft JhengHei Light" panose="020B0304030504040204" pitchFamily="34" charset="-120"/>
              </a:rPr>
              <a:t>coupling</a:t>
            </a:r>
            <a:r>
              <a:rPr lang="nl-NL" sz="1050">
                <a:solidFill>
                  <a:srgbClr val="605B9D"/>
                </a:solidFill>
                <a:latin typeface="Microsoft JhengHei Light" panose="020B0304030504040204" pitchFamily="34" charset="-120"/>
                <a:ea typeface="Microsoft JhengHei Light" panose="020B0304030504040204" pitchFamily="34" charset="-120"/>
              </a:rPr>
              <a:t> in de informatiehuishouding. Door je ICT producten hierop aan te sluiten help je ons de wendbaarheid te creëren die we nodig hebben voor de energietransitie. </a:t>
            </a:r>
          </a:p>
        </p:txBody>
      </p:sp>
    </p:spTree>
    <p:extLst>
      <p:ext uri="{BB962C8B-B14F-4D97-AF65-F5344CB8AC3E}">
        <p14:creationId xmlns:p14="http://schemas.microsoft.com/office/powerpoint/2010/main" val="2094754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6321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Sneller veranderen door gezamenlijke taal en inzichten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10" name="Rechthoek 9">
            <a:extLst>
              <a:ext uri="{FF2B5EF4-FFF2-40B4-BE49-F238E27FC236}">
                <a16:creationId xmlns:a16="http://schemas.microsoft.com/office/drawing/2014/main" id="{77525E43-33A6-45D8-AB44-43D21FFB1E9A}"/>
              </a:ext>
            </a:extLst>
          </p:cNvPr>
          <p:cNvSpPr/>
          <p:nvPr/>
        </p:nvSpPr>
        <p:spPr>
          <a:xfrm>
            <a:off x="220805" y="943834"/>
            <a:ext cx="4165456" cy="779102"/>
          </a:xfrm>
          <a:prstGeom prst="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27000" tIns="8100" rIns="27000" bIns="3429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Elkaar </a:t>
            </a:r>
            <a:r>
              <a:rPr lang="nl-NL" sz="1200" b="1">
                <a:solidFill>
                  <a:srgbClr val="4D4D4D"/>
                </a:solidFill>
                <a:latin typeface="Calibri Light"/>
              </a:rPr>
              <a:t>sneller begrijpen </a:t>
            </a:r>
            <a:r>
              <a:rPr lang="nl-NL" sz="1200">
                <a:solidFill>
                  <a:srgbClr val="4D4D4D"/>
                </a:solidFill>
                <a:latin typeface="Calibri Light"/>
              </a:rPr>
              <a:t>en daardoor sneller veranderen.</a:t>
            </a:r>
          </a:p>
        </p:txBody>
      </p:sp>
      <p:sp>
        <p:nvSpPr>
          <p:cNvPr id="11" name="Rechthoek 10">
            <a:extLst>
              <a:ext uri="{FF2B5EF4-FFF2-40B4-BE49-F238E27FC236}">
                <a16:creationId xmlns:a16="http://schemas.microsoft.com/office/drawing/2014/main" id="{527F789A-5392-403B-8BB2-259C0C1E3C12}"/>
              </a:ext>
            </a:extLst>
          </p:cNvPr>
          <p:cNvSpPr/>
          <p:nvPr/>
        </p:nvSpPr>
        <p:spPr>
          <a:xfrm>
            <a:off x="220803" y="1722935"/>
            <a:ext cx="4165456" cy="738168"/>
          </a:xfrm>
          <a:prstGeom prst="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b="1">
                <a:solidFill>
                  <a:srgbClr val="4D4D4D"/>
                </a:solidFill>
                <a:latin typeface="Calibri Light"/>
              </a:rPr>
              <a:t>Ontwerpkeuzes</a:t>
            </a:r>
            <a:r>
              <a:rPr lang="nl-NL" sz="1200">
                <a:solidFill>
                  <a:srgbClr val="4D4D4D"/>
                </a:solidFill>
                <a:latin typeface="Calibri Light"/>
              </a:rPr>
              <a:t> om de juiste ontkoppelingen (applicatie</a:t>
            </a:r>
            <a:r>
              <a:rPr lang="nl-NL" sz="1200" b="1">
                <a:solidFill>
                  <a:srgbClr val="4D4D4D"/>
                </a:solidFill>
                <a:latin typeface="Calibri Light"/>
              </a:rPr>
              <a:t>grenzen</a:t>
            </a:r>
            <a:r>
              <a:rPr lang="nl-NL" sz="1200">
                <a:solidFill>
                  <a:srgbClr val="4D4D4D"/>
                </a:solidFill>
                <a:latin typeface="Calibri Light"/>
              </a:rPr>
              <a:t>) en juiste </a:t>
            </a:r>
            <a:r>
              <a:rPr lang="nl-NL" sz="1200" b="1">
                <a:solidFill>
                  <a:srgbClr val="4D4D4D"/>
                </a:solidFill>
                <a:latin typeface="Calibri Light"/>
              </a:rPr>
              <a:t>interfaces (</a:t>
            </a:r>
            <a:r>
              <a:rPr lang="nl-NL" sz="1200" b="1" err="1">
                <a:solidFill>
                  <a:srgbClr val="4D4D4D"/>
                </a:solidFill>
                <a:latin typeface="Calibri Light"/>
              </a:rPr>
              <a:t>API’s</a:t>
            </a:r>
            <a:r>
              <a:rPr lang="nl-NL" sz="1200">
                <a:solidFill>
                  <a:srgbClr val="4D4D4D"/>
                </a:solidFill>
                <a:latin typeface="Calibri Light"/>
              </a:rPr>
              <a:t>/integraties) te realiseren. </a:t>
            </a:r>
          </a:p>
        </p:txBody>
      </p:sp>
      <p:sp>
        <p:nvSpPr>
          <p:cNvPr id="12" name="Rechthoek 11">
            <a:extLst>
              <a:ext uri="{FF2B5EF4-FFF2-40B4-BE49-F238E27FC236}">
                <a16:creationId xmlns:a16="http://schemas.microsoft.com/office/drawing/2014/main" id="{038CBA92-16F7-48C4-9E66-0B1AD258AC4C}"/>
              </a:ext>
            </a:extLst>
          </p:cNvPr>
          <p:cNvSpPr/>
          <p:nvPr/>
        </p:nvSpPr>
        <p:spPr>
          <a:xfrm>
            <a:off x="220803" y="2468083"/>
            <a:ext cx="4165456" cy="784691"/>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Snel ontwerp</a:t>
            </a:r>
            <a:r>
              <a:rPr lang="nl-NL" sz="1200">
                <a:solidFill>
                  <a:srgbClr val="4D4D4D"/>
                </a:solidFill>
                <a:latin typeface="Calibri Light"/>
              </a:rPr>
              <a:t> van nieuwe keten: NBility als </a:t>
            </a:r>
            <a:r>
              <a:rPr lang="nl-NL" sz="1200" b="1">
                <a:solidFill>
                  <a:srgbClr val="4D4D4D"/>
                </a:solidFill>
                <a:latin typeface="Calibri Light"/>
              </a:rPr>
              <a:t>template</a:t>
            </a:r>
            <a:r>
              <a:rPr lang="nl-NL" sz="1200">
                <a:solidFill>
                  <a:srgbClr val="4D4D4D"/>
                </a:solidFill>
                <a:latin typeface="Calibri Light"/>
              </a:rPr>
              <a:t> voor nieuw procesontwerp.</a:t>
            </a:r>
          </a:p>
        </p:txBody>
      </p:sp>
      <p:sp>
        <p:nvSpPr>
          <p:cNvPr id="13" name="Rechthoek 12">
            <a:extLst>
              <a:ext uri="{FF2B5EF4-FFF2-40B4-BE49-F238E27FC236}">
                <a16:creationId xmlns:a16="http://schemas.microsoft.com/office/drawing/2014/main" id="{A27A3899-51FB-4BAA-A67E-5CDDC1D4F32D}"/>
              </a:ext>
            </a:extLst>
          </p:cNvPr>
          <p:cNvSpPr/>
          <p:nvPr/>
        </p:nvSpPr>
        <p:spPr>
          <a:xfrm>
            <a:off x="220801" y="3254119"/>
            <a:ext cx="4165456" cy="766507"/>
          </a:xfrm>
          <a:prstGeom prst="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Snelle </a:t>
            </a:r>
            <a:r>
              <a:rPr lang="nl-NL" sz="1200" b="1">
                <a:solidFill>
                  <a:srgbClr val="4D4D4D"/>
                </a:solidFill>
                <a:latin typeface="Calibri Light"/>
              </a:rPr>
              <a:t>impactanalyse</a:t>
            </a:r>
            <a:r>
              <a:rPr lang="nl-NL" sz="1200">
                <a:solidFill>
                  <a:srgbClr val="4D4D4D"/>
                </a:solidFill>
                <a:latin typeface="Calibri Light"/>
              </a:rPr>
              <a:t> of herbruikbare </a:t>
            </a:r>
            <a:r>
              <a:rPr lang="nl-NL" sz="1200" err="1">
                <a:solidFill>
                  <a:srgbClr val="4D4D4D"/>
                </a:solidFill>
                <a:latin typeface="Calibri Light"/>
              </a:rPr>
              <a:t>capabilities</a:t>
            </a:r>
            <a:r>
              <a:rPr lang="nl-NL" sz="1200">
                <a:solidFill>
                  <a:srgbClr val="4D4D4D"/>
                </a:solidFill>
                <a:latin typeface="Calibri Light"/>
              </a:rPr>
              <a:t> bestaan</a:t>
            </a:r>
          </a:p>
        </p:txBody>
      </p:sp>
      <p:sp>
        <p:nvSpPr>
          <p:cNvPr id="14" name="Rechthoek 13">
            <a:extLst>
              <a:ext uri="{FF2B5EF4-FFF2-40B4-BE49-F238E27FC236}">
                <a16:creationId xmlns:a16="http://schemas.microsoft.com/office/drawing/2014/main" id="{FBD8CED5-EF11-4319-8758-9F54F6CA14F7}"/>
              </a:ext>
            </a:extLst>
          </p:cNvPr>
          <p:cNvSpPr/>
          <p:nvPr/>
        </p:nvSpPr>
        <p:spPr>
          <a:xfrm>
            <a:off x="220801" y="4017766"/>
            <a:ext cx="4165456" cy="779102"/>
          </a:xfrm>
          <a:prstGeom prst="rect">
            <a:avLst/>
          </a:prstGeom>
          <a:solidFill>
            <a:srgbClr val="FFFFCC"/>
          </a:solidFill>
          <a:ln w="3175" cap="flat" cmpd="sng" algn="ctr">
            <a:solidFill>
              <a:srgbClr val="F2B800"/>
            </a:solidFill>
            <a:prstDash val="solid"/>
          </a:ln>
          <a:effectLst/>
        </p:spPr>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Organisatie </a:t>
            </a:r>
            <a:r>
              <a:rPr lang="nl-NL" sz="1200">
                <a:solidFill>
                  <a:srgbClr val="4D4D4D"/>
                </a:solidFill>
                <a:latin typeface="Calibri Light"/>
              </a:rPr>
              <a:t>vormgeven</a:t>
            </a:r>
            <a:r>
              <a:rPr lang="nl-NL" sz="1200" b="1">
                <a:solidFill>
                  <a:srgbClr val="4D4D4D"/>
                </a:solidFill>
                <a:latin typeface="Calibri Light"/>
              </a:rPr>
              <a:t> </a:t>
            </a:r>
            <a:r>
              <a:rPr lang="nl-NL" sz="1200">
                <a:solidFill>
                  <a:srgbClr val="4D4D4D"/>
                </a:solidFill>
                <a:latin typeface="Calibri Light"/>
              </a:rPr>
              <a:t>en </a:t>
            </a:r>
            <a:r>
              <a:rPr lang="nl-NL" sz="1200" b="1">
                <a:solidFill>
                  <a:srgbClr val="4D4D4D"/>
                </a:solidFill>
                <a:latin typeface="Calibri Light"/>
              </a:rPr>
              <a:t>verantwoordelijkheden</a:t>
            </a:r>
            <a:r>
              <a:rPr lang="nl-NL" sz="1200">
                <a:solidFill>
                  <a:srgbClr val="4D4D4D"/>
                </a:solidFill>
                <a:latin typeface="Calibri Light"/>
              </a:rPr>
              <a:t> expliciet maken zowel binnen de </a:t>
            </a:r>
            <a:r>
              <a:rPr lang="nl-NL" sz="1200" b="1">
                <a:solidFill>
                  <a:srgbClr val="4D4D4D"/>
                </a:solidFill>
                <a:latin typeface="Calibri Light"/>
              </a:rPr>
              <a:t>business</a:t>
            </a:r>
            <a:r>
              <a:rPr lang="nl-NL" sz="1200">
                <a:solidFill>
                  <a:srgbClr val="4D4D4D"/>
                </a:solidFill>
                <a:latin typeface="Calibri Light"/>
              </a:rPr>
              <a:t>  als binnen de IT: over welke </a:t>
            </a:r>
            <a:r>
              <a:rPr lang="nl-NL" sz="1200" err="1">
                <a:solidFill>
                  <a:srgbClr val="4D4D4D"/>
                </a:solidFill>
                <a:latin typeface="Calibri Light"/>
              </a:rPr>
              <a:t>waardestroom</a:t>
            </a:r>
            <a:r>
              <a:rPr lang="nl-NL" sz="1200">
                <a:solidFill>
                  <a:srgbClr val="4D4D4D"/>
                </a:solidFill>
                <a:latin typeface="Calibri Light"/>
              </a:rPr>
              <a:t> en/of over welke functies gaat een </a:t>
            </a:r>
            <a:r>
              <a:rPr lang="nl-NL" sz="1200" b="1">
                <a:solidFill>
                  <a:srgbClr val="4D4D4D"/>
                </a:solidFill>
                <a:latin typeface="Calibri Light"/>
              </a:rPr>
              <a:t>afdeling/team</a:t>
            </a:r>
            <a:endParaRPr lang="nl-NL" sz="1200">
              <a:solidFill>
                <a:srgbClr val="4D4D4D"/>
              </a:solidFill>
              <a:latin typeface="Calibri Light"/>
            </a:endParaRPr>
          </a:p>
        </p:txBody>
      </p:sp>
      <p:sp>
        <p:nvSpPr>
          <p:cNvPr id="15" name="Rechthoek 14">
            <a:extLst>
              <a:ext uri="{FF2B5EF4-FFF2-40B4-BE49-F238E27FC236}">
                <a16:creationId xmlns:a16="http://schemas.microsoft.com/office/drawing/2014/main" id="{16E8C972-9248-456C-9415-9A42E8994C24}"/>
              </a:ext>
            </a:extLst>
          </p:cNvPr>
          <p:cNvSpPr/>
          <p:nvPr/>
        </p:nvSpPr>
        <p:spPr>
          <a:xfrm>
            <a:off x="4710106" y="940318"/>
            <a:ext cx="4165456" cy="773540"/>
          </a:xfrm>
          <a:prstGeom prst="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a:solidFill>
                  <a:srgbClr val="4D4D4D"/>
                </a:solidFill>
                <a:latin typeface="Calibri Light"/>
              </a:rPr>
              <a:t>Besturen van de architectuur om maximaal </a:t>
            </a:r>
            <a:r>
              <a:rPr lang="nl-NL" sz="1200" b="1">
                <a:solidFill>
                  <a:srgbClr val="4D4D4D"/>
                </a:solidFill>
                <a:latin typeface="Calibri Light"/>
              </a:rPr>
              <a:t>efficiënt</a:t>
            </a:r>
            <a:r>
              <a:rPr lang="nl-NL" sz="1200">
                <a:solidFill>
                  <a:srgbClr val="4D4D4D"/>
                </a:solidFill>
                <a:latin typeface="Calibri Light"/>
              </a:rPr>
              <a:t> proces en IT </a:t>
            </a:r>
            <a:r>
              <a:rPr lang="nl-NL" sz="1200" b="1">
                <a:solidFill>
                  <a:srgbClr val="4D4D4D"/>
                </a:solidFill>
                <a:latin typeface="Calibri Light"/>
              </a:rPr>
              <a:t>landschap</a:t>
            </a:r>
            <a:r>
              <a:rPr lang="nl-NL" sz="1200">
                <a:solidFill>
                  <a:srgbClr val="4D4D4D"/>
                </a:solidFill>
                <a:latin typeface="Calibri Light"/>
              </a:rPr>
              <a:t> te realiseren (proces en applicatieportfolio, </a:t>
            </a:r>
            <a:r>
              <a:rPr lang="nl-NL" sz="1200" b="1">
                <a:solidFill>
                  <a:srgbClr val="4D4D4D"/>
                </a:solidFill>
                <a:latin typeface="Calibri Light"/>
              </a:rPr>
              <a:t>ontdubbelen</a:t>
            </a:r>
            <a:r>
              <a:rPr lang="nl-NL" sz="1200">
                <a:solidFill>
                  <a:srgbClr val="4D4D4D"/>
                </a:solidFill>
                <a:latin typeface="Calibri Light"/>
              </a:rPr>
              <a:t>)</a:t>
            </a:r>
            <a:endParaRPr lang="nl-NL" sz="1200" b="1" kern="0">
              <a:solidFill>
                <a:srgbClr val="625D62">
                  <a:lumMod val="50000"/>
                </a:srgbClr>
              </a:solidFill>
              <a:latin typeface="Microsoft JhengHei Light"/>
            </a:endParaRPr>
          </a:p>
        </p:txBody>
      </p:sp>
      <p:sp>
        <p:nvSpPr>
          <p:cNvPr id="16" name="Rechthoek 15">
            <a:extLst>
              <a:ext uri="{FF2B5EF4-FFF2-40B4-BE49-F238E27FC236}">
                <a16:creationId xmlns:a16="http://schemas.microsoft.com/office/drawing/2014/main" id="{D820B542-CAD9-4889-B360-8B660F0D6AF3}"/>
              </a:ext>
            </a:extLst>
          </p:cNvPr>
          <p:cNvSpPr/>
          <p:nvPr/>
        </p:nvSpPr>
        <p:spPr>
          <a:xfrm>
            <a:off x="4710105" y="1704755"/>
            <a:ext cx="4165456" cy="765426"/>
          </a:xfrm>
          <a:prstGeom prst="rect">
            <a:avLst/>
          </a:prstGeom>
          <a:solidFill>
            <a:schemeClr val="bg1">
              <a:lumMod val="85000"/>
            </a:schemeClr>
          </a:solidFill>
          <a:ln w="3175" cap="flat" cmpd="sng" algn="ctr">
            <a:solidFill>
              <a:schemeClr val="bg1">
                <a:lumMod val="50000"/>
              </a:schemeClr>
            </a:solidFill>
            <a:prstDash val="solid"/>
          </a:ln>
          <a:effectLst/>
        </p:spPr>
        <p:txBody>
          <a:bodyPr vert="horz" wrap="square" lIns="27000" tIns="27000" rIns="27000" bIns="27000" rtlCol="0" anchor="ctr"/>
          <a:lstStyle/>
          <a:p>
            <a:pPr algn="ctr">
              <a:defRPr/>
            </a:pPr>
            <a:r>
              <a:rPr lang="nl-NL" sz="1200">
                <a:solidFill>
                  <a:srgbClr val="4D4D4D"/>
                </a:solidFill>
                <a:latin typeface="Calibri Light"/>
              </a:rPr>
              <a:t>Keuzes in veranderportfolio: focus en verdeling van veranderingen / investeringen over de business</a:t>
            </a:r>
          </a:p>
        </p:txBody>
      </p:sp>
      <p:sp>
        <p:nvSpPr>
          <p:cNvPr id="17" name="Rechthoek 16">
            <a:extLst>
              <a:ext uri="{FF2B5EF4-FFF2-40B4-BE49-F238E27FC236}">
                <a16:creationId xmlns:a16="http://schemas.microsoft.com/office/drawing/2014/main" id="{28417C22-8BA2-4FE7-A2C2-2593D61F5A30}"/>
              </a:ext>
            </a:extLst>
          </p:cNvPr>
          <p:cNvSpPr/>
          <p:nvPr/>
        </p:nvSpPr>
        <p:spPr>
          <a:xfrm>
            <a:off x="4710111" y="3212302"/>
            <a:ext cx="4165456" cy="811562"/>
          </a:xfrm>
          <a:prstGeom prst="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a:solidFill>
                  <a:srgbClr val="4D4D4D"/>
                </a:solidFill>
                <a:latin typeface="Calibri Light"/>
              </a:rPr>
              <a:t>Sneller </a:t>
            </a:r>
            <a:r>
              <a:rPr lang="nl-NL" sz="1200" b="1">
                <a:solidFill>
                  <a:srgbClr val="4D4D4D"/>
                </a:solidFill>
                <a:latin typeface="Calibri Light"/>
              </a:rPr>
              <a:t>interpreteren</a:t>
            </a:r>
            <a:r>
              <a:rPr lang="nl-NL" sz="1200">
                <a:solidFill>
                  <a:srgbClr val="4D4D4D"/>
                </a:solidFill>
                <a:latin typeface="Calibri Light"/>
              </a:rPr>
              <a:t> en </a:t>
            </a:r>
            <a:r>
              <a:rPr lang="nl-NL" sz="1200" b="1">
                <a:solidFill>
                  <a:srgbClr val="4D4D4D"/>
                </a:solidFill>
                <a:latin typeface="Calibri Light"/>
              </a:rPr>
              <a:t>implementeren</a:t>
            </a:r>
            <a:r>
              <a:rPr lang="nl-NL" sz="1200">
                <a:solidFill>
                  <a:srgbClr val="4D4D4D"/>
                </a:solidFill>
                <a:latin typeface="Calibri Light"/>
              </a:rPr>
              <a:t> van </a:t>
            </a:r>
            <a:r>
              <a:rPr lang="nl-NL" sz="1200" b="1">
                <a:solidFill>
                  <a:srgbClr val="4D4D4D"/>
                </a:solidFill>
                <a:latin typeface="Calibri Light"/>
              </a:rPr>
              <a:t>adviezen</a:t>
            </a:r>
            <a:r>
              <a:rPr lang="nl-NL" sz="1200">
                <a:solidFill>
                  <a:srgbClr val="4D4D4D"/>
                </a:solidFill>
                <a:latin typeface="Calibri Light"/>
              </a:rPr>
              <a:t>/</a:t>
            </a:r>
            <a:r>
              <a:rPr lang="nl-NL" sz="1200" b="1">
                <a:solidFill>
                  <a:srgbClr val="4D4D4D"/>
                </a:solidFill>
                <a:latin typeface="Calibri Light"/>
              </a:rPr>
              <a:t>tools</a:t>
            </a:r>
            <a:r>
              <a:rPr lang="nl-NL" sz="1200">
                <a:solidFill>
                  <a:srgbClr val="4D4D4D"/>
                </a:solidFill>
                <a:latin typeface="Calibri Light"/>
              </a:rPr>
              <a:t> van </a:t>
            </a:r>
            <a:r>
              <a:rPr lang="nl-NL" sz="1200" b="1">
                <a:solidFill>
                  <a:srgbClr val="4D4D4D"/>
                </a:solidFill>
                <a:latin typeface="Calibri Light"/>
              </a:rPr>
              <a:t>externe</a:t>
            </a:r>
            <a:r>
              <a:rPr lang="nl-NL" sz="1200">
                <a:solidFill>
                  <a:srgbClr val="4D4D4D"/>
                </a:solidFill>
                <a:latin typeface="Calibri Light"/>
              </a:rPr>
              <a:t> adviseurs/leveranciers.</a:t>
            </a:r>
            <a:endParaRPr lang="nl-NL" sz="1200">
              <a:solidFill>
                <a:prstClr val="black"/>
              </a:solidFill>
              <a:latin typeface="Calibri Light"/>
            </a:endParaRPr>
          </a:p>
        </p:txBody>
      </p:sp>
      <p:sp>
        <p:nvSpPr>
          <p:cNvPr id="22" name="Rechthoek 21">
            <a:extLst>
              <a:ext uri="{FF2B5EF4-FFF2-40B4-BE49-F238E27FC236}">
                <a16:creationId xmlns:a16="http://schemas.microsoft.com/office/drawing/2014/main" id="{AD44B331-0029-46B1-A9EF-C66A820F4967}"/>
              </a:ext>
            </a:extLst>
          </p:cNvPr>
          <p:cNvSpPr/>
          <p:nvPr/>
        </p:nvSpPr>
        <p:spPr>
          <a:xfrm>
            <a:off x="4710112" y="2469745"/>
            <a:ext cx="4165456" cy="789128"/>
          </a:xfrm>
          <a:prstGeom prst="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27000" tIns="8100" rIns="27000" bIns="3429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Besturen en vergelijken van procesprestaties/</a:t>
            </a:r>
            <a:r>
              <a:rPr lang="nl-NL" sz="1200" err="1">
                <a:solidFill>
                  <a:srgbClr val="4D4D4D"/>
                </a:solidFill>
                <a:latin typeface="Calibri Light"/>
              </a:rPr>
              <a:t>KPI’s</a:t>
            </a:r>
            <a:r>
              <a:rPr lang="nl-NL" sz="1200">
                <a:solidFill>
                  <a:srgbClr val="4D4D4D"/>
                </a:solidFill>
                <a:latin typeface="Calibri Light"/>
              </a:rPr>
              <a:t> binnen en buiten de Netbeheerders</a:t>
            </a:r>
          </a:p>
        </p:txBody>
      </p:sp>
      <p:sp>
        <p:nvSpPr>
          <p:cNvPr id="23" name="Rechthoek 22">
            <a:extLst>
              <a:ext uri="{FF2B5EF4-FFF2-40B4-BE49-F238E27FC236}">
                <a16:creationId xmlns:a16="http://schemas.microsoft.com/office/drawing/2014/main" id="{47E410E2-1ACB-41A5-A05A-4876BA145536}"/>
              </a:ext>
            </a:extLst>
          </p:cNvPr>
          <p:cNvSpPr/>
          <p:nvPr/>
        </p:nvSpPr>
        <p:spPr>
          <a:xfrm>
            <a:off x="4710111" y="4011841"/>
            <a:ext cx="4165456" cy="779887"/>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Hergebruik </a:t>
            </a:r>
            <a:r>
              <a:rPr lang="nl-NL" sz="1200">
                <a:solidFill>
                  <a:srgbClr val="4D4D4D"/>
                </a:solidFill>
                <a:latin typeface="Calibri Light"/>
              </a:rPr>
              <a:t>best </a:t>
            </a:r>
            <a:r>
              <a:rPr lang="nl-NL" sz="1200" err="1">
                <a:solidFill>
                  <a:srgbClr val="4D4D4D"/>
                </a:solidFill>
                <a:latin typeface="Calibri Light"/>
              </a:rPr>
              <a:t>practices</a:t>
            </a:r>
            <a:r>
              <a:rPr lang="nl-NL" sz="1200">
                <a:solidFill>
                  <a:srgbClr val="4D4D4D"/>
                </a:solidFill>
                <a:latin typeface="Calibri Light"/>
              </a:rPr>
              <a:t> van collega netbeheerders =&gt; versnelling energie-ecosysteem</a:t>
            </a:r>
          </a:p>
        </p:txBody>
      </p:sp>
      <p:pic>
        <p:nvPicPr>
          <p:cNvPr id="18" name="Afbeelding 17">
            <a:extLst>
              <a:ext uri="{FF2B5EF4-FFF2-40B4-BE49-F238E27FC236}">
                <a16:creationId xmlns:a16="http://schemas.microsoft.com/office/drawing/2014/main" id="{F370EE25-F534-479A-BF19-944FB36B5234}"/>
              </a:ext>
            </a:extLst>
          </p:cNvPr>
          <p:cNvPicPr>
            <a:picLocks noChangeAspect="1"/>
          </p:cNvPicPr>
          <p:nvPr/>
        </p:nvPicPr>
        <p:blipFill>
          <a:blip r:embed="rId3"/>
          <a:stretch>
            <a:fillRect/>
          </a:stretch>
        </p:blipFill>
        <p:spPr>
          <a:xfrm>
            <a:off x="7605494" y="135626"/>
            <a:ext cx="1401647" cy="359100"/>
          </a:xfrm>
          <a:prstGeom prst="rect">
            <a:avLst/>
          </a:prstGeom>
        </p:spPr>
      </p:pic>
      <p:sp>
        <p:nvSpPr>
          <p:cNvPr id="19" name="Tijdelijke aanduiding voor dianummer 2">
            <a:extLst>
              <a:ext uri="{FF2B5EF4-FFF2-40B4-BE49-F238E27FC236}">
                <a16:creationId xmlns:a16="http://schemas.microsoft.com/office/drawing/2014/main" id="{D1689DE2-3B0E-4889-985C-5E98D8D0CC75}"/>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23</a:t>
            </a:fld>
            <a:endParaRPr lang="en-GB" sz="750">
              <a:solidFill>
                <a:srgbClr val="625D62">
                  <a:tint val="75000"/>
                </a:srgbClr>
              </a:solidFill>
              <a:latin typeface="Arial"/>
            </a:endParaRPr>
          </a:p>
        </p:txBody>
      </p:sp>
    </p:spTree>
    <p:extLst>
      <p:ext uri="{BB962C8B-B14F-4D97-AF65-F5344CB8AC3E}">
        <p14:creationId xmlns:p14="http://schemas.microsoft.com/office/powerpoint/2010/main" val="2431412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6321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Usecases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voor Netbeheerders: Waar is het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 voor te gebruiken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7" name="Rechthoek 6">
            <a:extLst>
              <a:ext uri="{FF2B5EF4-FFF2-40B4-BE49-F238E27FC236}">
                <a16:creationId xmlns:a16="http://schemas.microsoft.com/office/drawing/2014/main" id="{22B01B1F-910B-408C-9A00-1CFDF5D16BFD}"/>
              </a:ext>
            </a:extLst>
          </p:cNvPr>
          <p:cNvSpPr/>
          <p:nvPr/>
        </p:nvSpPr>
        <p:spPr>
          <a:xfrm>
            <a:off x="452842" y="946870"/>
            <a:ext cx="8432479" cy="4340547"/>
          </a:xfrm>
          <a:prstGeom prst="rect">
            <a:avLst/>
          </a:prstGeom>
        </p:spPr>
        <p:txBody>
          <a:bodyPr wrap="square" lIns="91440" tIns="45720" rIns="91440" bIns="45720" anchor="t">
            <a:spAutoFit/>
          </a:bodyPr>
          <a:lstStyle/>
          <a:p>
            <a:pPr lvl="0">
              <a:lnSpc>
                <a:spcPct val="120000"/>
              </a:lnSpc>
              <a:buClr>
                <a:srgbClr val="008EBE"/>
              </a:buClr>
            </a:pPr>
            <a:r>
              <a:rPr lang="nl-NL" sz="1050" b="1">
                <a:solidFill>
                  <a:srgbClr val="605B9D"/>
                </a:solidFill>
                <a:latin typeface="Microsoft JhengHei Light"/>
                <a:cs typeface="Calibri Light"/>
              </a:rPr>
              <a:t>Change</a:t>
            </a:r>
          </a:p>
          <a:p>
            <a:pPr marL="213995" indent="-213995">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a:rPr>
              <a:t>Klopt de focus van de ontwikkeling met de strategische focus?</a:t>
            </a:r>
            <a:endParaRPr lang="nl-NL" sz="1050">
              <a:solidFill>
                <a:srgbClr val="605B9D"/>
              </a:solidFill>
              <a:latin typeface="Microsoft JhengHei Light"/>
              <a:ea typeface="Microsoft JhengHei Light"/>
              <a:cs typeface="Calibri Light"/>
            </a:endParaRPr>
          </a:p>
          <a:p>
            <a:pPr marL="213995" indent="-213995">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a:rPr>
              <a:t>Klopt de focus van de ontwikkeling met de knelpunten in processen, geredeneerd vanuit de </a:t>
            </a:r>
            <a:r>
              <a:rPr lang="nl-NL" sz="1050" err="1">
                <a:solidFill>
                  <a:srgbClr val="605B9D"/>
                </a:solidFill>
                <a:latin typeface="Microsoft JhengHei Light"/>
                <a:cs typeface="Calibri Light"/>
              </a:rPr>
              <a:t>capability</a:t>
            </a:r>
            <a:r>
              <a:rPr lang="nl-NL" sz="1050">
                <a:solidFill>
                  <a:srgbClr val="605B9D"/>
                </a:solidFill>
                <a:latin typeface="Microsoft JhengHei Light"/>
                <a:cs typeface="Calibri Light"/>
              </a:rPr>
              <a:t> in plaats van uit het proces</a:t>
            </a:r>
            <a:endParaRPr lang="nl-NL" sz="1050">
              <a:solidFill>
                <a:srgbClr val="605B9D"/>
              </a:solidFill>
              <a:latin typeface="Microsoft JhengHei Light"/>
              <a:ea typeface="Microsoft JhengHei Light"/>
              <a:cs typeface="Calibri Light"/>
            </a:endParaRPr>
          </a:p>
          <a:p>
            <a:pPr marL="213995" indent="-213995">
              <a:lnSpc>
                <a:spcPct val="120000"/>
              </a:lnSpc>
              <a:buClr>
                <a:srgbClr val="008EBE"/>
              </a:buClr>
              <a:buFont typeface="Arial" panose="020B0604020202020204" pitchFamily="34" charset="0"/>
              <a:buChar char="•"/>
            </a:pPr>
            <a:r>
              <a:rPr lang="nl-NL" sz="1050" err="1">
                <a:solidFill>
                  <a:srgbClr val="605B9D"/>
                </a:solidFill>
                <a:latin typeface="Microsoft JhengHei Light"/>
                <a:cs typeface="Calibri Light"/>
              </a:rPr>
              <a:t>Capability</a:t>
            </a:r>
            <a:r>
              <a:rPr lang="nl-NL" sz="1050">
                <a:solidFill>
                  <a:srgbClr val="605B9D"/>
                </a:solidFill>
                <a:latin typeface="Microsoft JhengHei Light"/>
                <a:cs typeface="Calibri Light"/>
              </a:rPr>
              <a:t> map </a:t>
            </a:r>
            <a:r>
              <a:rPr lang="nl-NL" sz="1050" err="1">
                <a:solidFill>
                  <a:srgbClr val="605B9D"/>
                </a:solidFill>
                <a:latin typeface="Microsoft JhengHei Light"/>
                <a:cs typeface="Calibri Light"/>
              </a:rPr>
              <a:t>Ist</a:t>
            </a:r>
            <a:r>
              <a:rPr lang="nl-NL" sz="1050">
                <a:solidFill>
                  <a:srgbClr val="605B9D"/>
                </a:solidFill>
                <a:latin typeface="Microsoft JhengHei Light"/>
                <a:cs typeface="Calibri Light"/>
              </a:rPr>
              <a:t> en </a:t>
            </a:r>
            <a:r>
              <a:rPr lang="nl-NL" sz="1050" err="1">
                <a:solidFill>
                  <a:srgbClr val="605B9D"/>
                </a:solidFill>
                <a:latin typeface="Microsoft JhengHei Light"/>
                <a:cs typeface="Calibri Light"/>
              </a:rPr>
              <a:t>Soll</a:t>
            </a:r>
            <a:r>
              <a:rPr lang="nl-NL" sz="1050">
                <a:solidFill>
                  <a:srgbClr val="605B9D"/>
                </a:solidFill>
                <a:latin typeface="Microsoft JhengHei Light"/>
                <a:cs typeface="Calibri Light"/>
              </a:rPr>
              <a:t>.</a:t>
            </a:r>
            <a:endParaRPr lang="nl-NL" sz="1050">
              <a:solidFill>
                <a:srgbClr val="605B9D"/>
              </a:solidFill>
              <a:latin typeface="Microsoft JhengHei Light"/>
              <a:ea typeface="Microsoft JhengHei Light"/>
              <a:cs typeface="Calibri Light"/>
            </a:endParaRPr>
          </a:p>
          <a:p>
            <a:pPr marL="213995" indent="-213995">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a:rPr>
              <a:t>Change inzichtelijk onafhankelijk van organisatiewijze op dashboard/KPI.</a:t>
            </a:r>
            <a:endParaRPr lang="nl-NL" sz="1050">
              <a:solidFill>
                <a:srgbClr val="605B9D"/>
              </a:solidFill>
              <a:latin typeface="Microsoft JhengHei Light"/>
              <a:ea typeface="Microsoft JhengHei Light"/>
              <a:cs typeface="Calibri Light"/>
            </a:endParaRPr>
          </a:p>
          <a:p>
            <a:pPr marL="214313" indent="-214313">
              <a:lnSpc>
                <a:spcPct val="120000"/>
              </a:lnSpc>
              <a:buClr>
                <a:srgbClr val="008EBE"/>
              </a:buClr>
              <a:buFont typeface="Arial" panose="020B0604020202020204" pitchFamily="34" charset="0"/>
              <a:buChar char="•"/>
            </a:pPr>
            <a:endParaRPr lang="nl-NL" sz="1050">
              <a:solidFill>
                <a:srgbClr val="605B9D"/>
              </a:solidFill>
              <a:latin typeface="Microsoft JhengHei Light"/>
              <a:cs typeface="Calibri Light" panose="020F0302020204030204" pitchFamily="34" charset="0"/>
            </a:endParaRPr>
          </a:p>
          <a:p>
            <a:pPr lvl="0">
              <a:lnSpc>
                <a:spcPct val="120000"/>
              </a:lnSpc>
              <a:buClr>
                <a:srgbClr val="008EBE"/>
              </a:buClr>
            </a:pPr>
            <a:r>
              <a:rPr lang="nl-NL" sz="1050" b="1">
                <a:solidFill>
                  <a:srgbClr val="605B9D"/>
                </a:solidFill>
                <a:latin typeface="Microsoft JhengHei Light"/>
                <a:cs typeface="Calibri Light"/>
              </a:rPr>
              <a:t>Organisatie/reorganisatie</a:t>
            </a:r>
            <a:endParaRPr lang="nl-NL" sz="1050" b="1">
              <a:solidFill>
                <a:srgbClr val="605B9D"/>
              </a:solidFill>
              <a:latin typeface="Microsoft JhengHei Light"/>
              <a:ea typeface="Microsoft JhengHei Light"/>
              <a:cs typeface="Calibri Light"/>
            </a:endParaRPr>
          </a:p>
          <a:p>
            <a:pPr marL="213995" indent="-213995">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a:rPr>
              <a:t>Toekennen van verantwoordelijkheden.</a:t>
            </a:r>
            <a:endParaRPr lang="nl-NL" sz="1050">
              <a:solidFill>
                <a:srgbClr val="605B9D"/>
              </a:solidFill>
              <a:latin typeface="Microsoft JhengHei Light"/>
              <a:ea typeface="Microsoft JhengHei Light"/>
              <a:cs typeface="Calibri Light"/>
            </a:endParaRP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r>
              <a:rPr lang="nl-NL" sz="1050" b="1">
                <a:solidFill>
                  <a:srgbClr val="30297F"/>
                </a:solidFill>
                <a:latin typeface="Microsoft JhengHei Light"/>
                <a:ea typeface="Microsoft JhengHei Light"/>
                <a:cs typeface="Calibri Light"/>
              </a:rPr>
              <a:t>Run/operatie</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Benchmarking.</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Waarde ketens (template beschikbaar zie uitwerking).</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Identificeer knelpunten in het proces/de waardeketen.</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Strategie </a:t>
            </a:r>
            <a:r>
              <a:rPr lang="nl-NL" sz="1050" err="1">
                <a:solidFill>
                  <a:srgbClr val="30297F"/>
                </a:solidFill>
                <a:latin typeface="Microsoft JhengHei Light"/>
                <a:ea typeface="Microsoft JhengHei Light"/>
                <a:cs typeface="Calibri Light"/>
              </a:rPr>
              <a:t>mapping</a:t>
            </a:r>
            <a:r>
              <a:rPr lang="nl-NL" sz="1050">
                <a:solidFill>
                  <a:srgbClr val="30297F"/>
                </a:solidFill>
                <a:latin typeface="Microsoft JhengHei Light"/>
                <a:ea typeface="Microsoft JhengHei Light"/>
                <a:cs typeface="Calibri Light"/>
              </a:rPr>
              <a:t> op </a:t>
            </a:r>
            <a:r>
              <a:rPr lang="nl-NL" sz="1050" err="1">
                <a:solidFill>
                  <a:srgbClr val="30297F"/>
                </a:solidFill>
                <a:latin typeface="Microsoft JhengHei Light"/>
                <a:ea typeface="Microsoft JhengHei Light"/>
                <a:cs typeface="Calibri Light"/>
              </a:rPr>
              <a:t>Capabilities</a:t>
            </a:r>
            <a:r>
              <a:rPr lang="nl-NL" sz="1050">
                <a:solidFill>
                  <a:srgbClr val="30297F"/>
                </a:solidFill>
                <a:latin typeface="Microsoft JhengHei Light"/>
                <a:ea typeface="Microsoft JhengHei Light"/>
                <a:cs typeface="Calibri Light"/>
              </a:rPr>
              <a:t>: procesknelpunt (mensen, kennis, kunde), prioriteit aan strategische doelen (</a:t>
            </a:r>
            <a:r>
              <a:rPr lang="nl-NL" sz="1050" err="1">
                <a:solidFill>
                  <a:srgbClr val="30297F"/>
                </a:solidFill>
                <a:latin typeface="Microsoft JhengHei Light"/>
                <a:ea typeface="Microsoft JhengHei Light"/>
                <a:cs typeface="Calibri Light"/>
              </a:rPr>
              <a:t>Capability</a:t>
            </a:r>
            <a:r>
              <a:rPr lang="nl-NL" sz="1050">
                <a:solidFill>
                  <a:srgbClr val="30297F"/>
                </a:solidFill>
                <a:latin typeface="Microsoft JhengHei Light"/>
                <a:ea typeface="Microsoft JhengHei Light"/>
                <a:cs typeface="Calibri Light"/>
              </a:rPr>
              <a:t> map </a:t>
            </a:r>
            <a:r>
              <a:rPr lang="nl-NL" sz="1050" err="1">
                <a:solidFill>
                  <a:srgbClr val="30297F"/>
                </a:solidFill>
                <a:latin typeface="Microsoft JhengHei Light"/>
                <a:ea typeface="Microsoft JhengHei Light"/>
                <a:cs typeface="Calibri Light"/>
              </a:rPr>
              <a:t>Soll</a:t>
            </a:r>
            <a:r>
              <a:rPr lang="nl-NL" sz="1050">
                <a:solidFill>
                  <a:srgbClr val="30297F"/>
                </a:solidFill>
                <a:latin typeface="Microsoft JhengHei Light"/>
                <a:ea typeface="Microsoft JhengHei Light"/>
                <a:cs typeface="Calibri Light"/>
              </a:rPr>
              <a:t> en Change dashboard) klopt de change focus/capaciteit..</a:t>
            </a:r>
          </a:p>
          <a:p>
            <a:pPr marL="214313" indent="-214313">
              <a:lnSpc>
                <a:spcPct val="120000"/>
              </a:lnSpc>
              <a:buClr>
                <a:srgbClr val="008EBE"/>
              </a:buClr>
              <a:buFont typeface="Arial" panose="020B0604020202020204" pitchFamily="34" charset="0"/>
              <a:buChar char="•"/>
            </a:pPr>
            <a:endParaRPr lang="nl-NL" sz="1050">
              <a:solidFill>
                <a:srgbClr val="30297F"/>
              </a:solidFill>
              <a:latin typeface="Microsoft JhengHei Light"/>
              <a:ea typeface="Microsoft JhengHei Light"/>
              <a:cs typeface="Calibri Light" panose="020F0302020204030204" pitchFamily="34" charset="0"/>
            </a:endParaRPr>
          </a:p>
          <a:p>
            <a:pPr>
              <a:lnSpc>
                <a:spcPct val="120000"/>
              </a:lnSpc>
              <a:buClr>
                <a:srgbClr val="008EBE"/>
              </a:buClr>
            </a:pPr>
            <a:r>
              <a:rPr lang="nl-NL" sz="1050" b="1">
                <a:solidFill>
                  <a:srgbClr val="30297F"/>
                </a:solidFill>
                <a:latin typeface="Microsoft JhengHei Light"/>
                <a:ea typeface="Microsoft JhengHei Light"/>
                <a:cs typeface="Calibri Light"/>
              </a:rPr>
              <a:t>Gezamenlijk met de sector zelfde `taal`</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Hergebruik best </a:t>
            </a:r>
            <a:r>
              <a:rPr lang="nl-NL" sz="1050" err="1">
                <a:solidFill>
                  <a:srgbClr val="30297F"/>
                </a:solidFill>
                <a:latin typeface="Microsoft JhengHei Light"/>
                <a:ea typeface="Microsoft JhengHei Light"/>
                <a:cs typeface="Calibri Light"/>
              </a:rPr>
              <a:t>practice</a:t>
            </a:r>
            <a:r>
              <a:rPr lang="nl-NL" sz="1050">
                <a:solidFill>
                  <a:srgbClr val="30297F"/>
                </a:solidFill>
                <a:latin typeface="Microsoft JhengHei Light"/>
                <a:ea typeface="Microsoft JhengHei Light"/>
                <a:cs typeface="Calibri Light"/>
              </a:rPr>
              <a:t>.</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1x wiel uit vinden en makkelijker onderling delen.</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Eenduidigere communicatie met omgeving, zoals met consultancy </a:t>
            </a:r>
            <a:r>
              <a:rPr lang="nl-NL" sz="1050" err="1">
                <a:solidFill>
                  <a:srgbClr val="30297F"/>
                </a:solidFill>
                <a:latin typeface="Microsoft JhengHei Light"/>
                <a:ea typeface="Microsoft JhengHei Light"/>
                <a:cs typeface="Calibri Light"/>
              </a:rPr>
              <a:t>bureau`s</a:t>
            </a:r>
            <a:r>
              <a:rPr lang="nl-NL" sz="1050">
                <a:solidFill>
                  <a:srgbClr val="30297F"/>
                </a:solidFill>
                <a:latin typeface="Microsoft JhengHei Light"/>
                <a:ea typeface="Microsoft JhengHei Light"/>
                <a:cs typeface="Calibri Light"/>
              </a:rPr>
              <a:t>.</a:t>
            </a: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p:txBody>
      </p:sp>
      <p:pic>
        <p:nvPicPr>
          <p:cNvPr id="6" name="Afbeelding 5">
            <a:extLst>
              <a:ext uri="{FF2B5EF4-FFF2-40B4-BE49-F238E27FC236}">
                <a16:creationId xmlns:a16="http://schemas.microsoft.com/office/drawing/2014/main" id="{B13CB0AB-67BC-44CB-A29D-7CE7F93B6B4E}"/>
              </a:ext>
            </a:extLst>
          </p:cNvPr>
          <p:cNvPicPr>
            <a:picLocks noChangeAspect="1"/>
          </p:cNvPicPr>
          <p:nvPr/>
        </p:nvPicPr>
        <p:blipFill>
          <a:blip r:embed="rId2"/>
          <a:stretch>
            <a:fillRect/>
          </a:stretch>
        </p:blipFill>
        <p:spPr>
          <a:xfrm>
            <a:off x="7605494" y="135626"/>
            <a:ext cx="1401647" cy="359100"/>
          </a:xfrm>
          <a:prstGeom prst="rect">
            <a:avLst/>
          </a:prstGeom>
        </p:spPr>
      </p:pic>
      <p:sp>
        <p:nvSpPr>
          <p:cNvPr id="8" name="Tijdelijke aanduiding voor dianummer 2">
            <a:extLst>
              <a:ext uri="{FF2B5EF4-FFF2-40B4-BE49-F238E27FC236}">
                <a16:creationId xmlns:a16="http://schemas.microsoft.com/office/drawing/2014/main" id="{EAB8C448-7348-4B12-8269-30988DF6065E}"/>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24</a:t>
            </a:fld>
            <a:endParaRPr lang="en-GB" sz="750">
              <a:solidFill>
                <a:srgbClr val="625D62">
                  <a:tint val="75000"/>
                </a:srgbClr>
              </a:solidFill>
              <a:latin typeface="Arial"/>
            </a:endParaRPr>
          </a:p>
        </p:txBody>
      </p:sp>
    </p:spTree>
    <p:extLst>
      <p:ext uri="{BB962C8B-B14F-4D97-AF65-F5344CB8AC3E}">
        <p14:creationId xmlns:p14="http://schemas.microsoft.com/office/powerpoint/2010/main" val="888489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35676" y="65445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Showcases: Waar passen Netbeheerders nu al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modellen toe</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Rechthoek 1">
            <a:extLst>
              <a:ext uri="{FF2B5EF4-FFF2-40B4-BE49-F238E27FC236}">
                <a16:creationId xmlns:a16="http://schemas.microsoft.com/office/drawing/2014/main" id="{15F21233-5850-45AC-9F3A-2598C4D9F50F}"/>
              </a:ext>
            </a:extLst>
          </p:cNvPr>
          <p:cNvSpPr/>
          <p:nvPr/>
        </p:nvSpPr>
        <p:spPr>
          <a:xfrm>
            <a:off x="477702" y="1035506"/>
            <a:ext cx="8432479" cy="3562450"/>
          </a:xfrm>
          <a:prstGeom prst="rect">
            <a:avLst/>
          </a:prstGeom>
        </p:spPr>
        <p:txBody>
          <a:bodyPr wrap="square">
            <a:spAutoFit/>
          </a:bodyPr>
          <a:lstStyle/>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Teamindelingen organiseren (ketenteams, functieteams) koppelen business </a:t>
            </a:r>
            <a:r>
              <a:rPr lang="nl-NL" sz="1200" err="1">
                <a:solidFill>
                  <a:srgbClr val="30297F"/>
                </a:solidFill>
                <a:latin typeface="Microsoft JhengHei Light"/>
                <a:ea typeface="Microsoft JhengHei Light"/>
                <a:cs typeface="+mn-lt"/>
              </a:rPr>
              <a:t>capabilities</a:t>
            </a:r>
            <a:r>
              <a:rPr lang="nl-NL" sz="1200">
                <a:solidFill>
                  <a:srgbClr val="30297F"/>
                </a:solidFill>
                <a:latin typeface="Microsoft JhengHei Light"/>
                <a:ea typeface="Microsoft JhengHei Light"/>
                <a:cs typeface="+mn-lt"/>
              </a:rPr>
              <a:t> (Stedin).</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Scherp maken welke business </a:t>
            </a:r>
            <a:r>
              <a:rPr lang="nl-NL" sz="1200" err="1">
                <a:solidFill>
                  <a:srgbClr val="30297F"/>
                </a:solidFill>
                <a:latin typeface="Microsoft JhengHei Light"/>
                <a:ea typeface="Microsoft JhengHei Light"/>
                <a:cs typeface="+mn-lt"/>
              </a:rPr>
              <a:t>capabilities</a:t>
            </a:r>
            <a:r>
              <a:rPr lang="nl-NL" sz="1200">
                <a:solidFill>
                  <a:srgbClr val="30297F"/>
                </a:solidFill>
                <a:latin typeface="Microsoft JhengHei Light"/>
                <a:ea typeface="Microsoft JhengHei Light"/>
                <a:cs typeface="+mn-lt"/>
              </a:rPr>
              <a:t> onderscheidend zijn voor het slagen van strategische doelen (</a:t>
            </a:r>
            <a:r>
              <a:rPr lang="nl-NL" sz="1200" err="1">
                <a:solidFill>
                  <a:srgbClr val="30297F"/>
                </a:solidFill>
                <a:latin typeface="Microsoft JhengHei Light"/>
                <a:ea typeface="Microsoft JhengHei Light"/>
                <a:cs typeface="+mn-lt"/>
              </a:rPr>
              <a:t>Alliander</a:t>
            </a:r>
            <a:r>
              <a:rPr lang="nl-NL" sz="1200">
                <a:solidFill>
                  <a:srgbClr val="30297F"/>
                </a:solidFill>
                <a:latin typeface="Microsoft JhengHei Light"/>
                <a:ea typeface="Microsoft JhengHei Light"/>
                <a:cs typeface="+mn-l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Scherper maken in welke mate een </a:t>
            </a:r>
            <a:r>
              <a:rPr lang="nl-NL" sz="1200" err="1">
                <a:solidFill>
                  <a:srgbClr val="30297F"/>
                </a:solidFill>
                <a:latin typeface="Microsoft JhengHei Light"/>
                <a:ea typeface="Microsoft JhengHei Light"/>
                <a:cs typeface="+mn-lt"/>
              </a:rPr>
              <a:t>epic</a:t>
            </a:r>
            <a:r>
              <a:rPr lang="nl-NL" sz="1200">
                <a:solidFill>
                  <a:srgbClr val="30297F"/>
                </a:solidFill>
                <a:latin typeface="Microsoft JhengHei Light"/>
                <a:ea typeface="Microsoft JhengHei Light"/>
                <a:cs typeface="+mn-lt"/>
              </a:rPr>
              <a:t> bijdraagt aan een strategisch doel (</a:t>
            </a:r>
            <a:r>
              <a:rPr lang="nl-NL" sz="1200" err="1">
                <a:solidFill>
                  <a:srgbClr val="30297F"/>
                </a:solidFill>
                <a:latin typeface="Microsoft JhengHei Light"/>
                <a:ea typeface="Microsoft JhengHei Light"/>
                <a:cs typeface="+mn-lt"/>
              </a:rPr>
              <a:t>Alliander</a:t>
            </a:r>
            <a:r>
              <a:rPr lang="nl-NL" sz="1200">
                <a:solidFill>
                  <a:srgbClr val="30297F"/>
                </a:solidFill>
                <a:latin typeface="Microsoft JhengHei Light"/>
                <a:ea typeface="Microsoft JhengHei Light"/>
                <a:cs typeface="+mn-lt"/>
              </a:rPr>
              <a:t>).</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Prioriteren van </a:t>
            </a:r>
            <a:r>
              <a:rPr lang="nl-NL" sz="1200" err="1">
                <a:solidFill>
                  <a:srgbClr val="30297F"/>
                </a:solidFill>
                <a:latin typeface="Microsoft JhengHei Light"/>
                <a:ea typeface="Microsoft JhengHei Light"/>
                <a:cs typeface="+mn-lt"/>
              </a:rPr>
              <a:t>epics</a:t>
            </a:r>
            <a:r>
              <a:rPr lang="nl-NL" sz="1200">
                <a:solidFill>
                  <a:srgbClr val="30297F"/>
                </a:solidFill>
                <a:latin typeface="Microsoft JhengHei Light"/>
                <a:ea typeface="Microsoft JhengHei Light"/>
                <a:cs typeface="+mn-lt"/>
              </a:rPr>
              <a:t> binnen de portfolio (</a:t>
            </a:r>
            <a:r>
              <a:rPr lang="nl-NL" sz="1200" err="1">
                <a:solidFill>
                  <a:srgbClr val="30297F"/>
                </a:solidFill>
                <a:latin typeface="Microsoft JhengHei Light"/>
                <a:ea typeface="Microsoft JhengHei Light"/>
                <a:cs typeface="+mn-lt"/>
              </a:rPr>
              <a:t>Enexis</a:t>
            </a:r>
            <a:r>
              <a:rPr lang="nl-NL" sz="1200">
                <a:solidFill>
                  <a:srgbClr val="30297F"/>
                </a:solidFill>
                <a:latin typeface="Microsoft JhengHei Light"/>
                <a:ea typeface="Microsoft JhengHei Light"/>
                <a:cs typeface="+mn-l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Impact bepalen van </a:t>
            </a:r>
            <a:r>
              <a:rPr lang="nl-NL" sz="1200" err="1">
                <a:solidFill>
                  <a:srgbClr val="30297F"/>
                </a:solidFill>
                <a:latin typeface="Microsoft JhengHei Light"/>
                <a:ea typeface="Microsoft JhengHei Light"/>
                <a:cs typeface="+mn-lt"/>
              </a:rPr>
              <a:t>epics</a:t>
            </a:r>
            <a:r>
              <a:rPr lang="nl-NL" sz="1200">
                <a:solidFill>
                  <a:srgbClr val="30297F"/>
                </a:solidFill>
                <a:latin typeface="Microsoft JhengHei Light"/>
                <a:ea typeface="Microsoft JhengHei Light"/>
                <a:cs typeface="+mn-lt"/>
              </a:rPr>
              <a:t> (op organisatie, proces, systeem) (Stedin).</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Afbakenen van grenzen van applicatie/</a:t>
            </a:r>
            <a:r>
              <a:rPr lang="nl-NL" sz="1200" err="1">
                <a:solidFill>
                  <a:srgbClr val="30297F"/>
                </a:solidFill>
                <a:latin typeface="Microsoft JhengHei Light"/>
                <a:ea typeface="Microsoft JhengHei Light"/>
                <a:cs typeface="+mn-lt"/>
              </a:rPr>
              <a:t>api</a:t>
            </a:r>
            <a:r>
              <a:rPr lang="nl-NL" sz="1200">
                <a:solidFill>
                  <a:srgbClr val="30297F"/>
                </a:solidFill>
                <a:latin typeface="Microsoft JhengHei Light"/>
                <a:ea typeface="Microsoft JhengHei Light"/>
                <a:cs typeface="+mn-lt"/>
              </a:rPr>
              <a:t> ontkoppeld op L3 (Stedin) .</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Calibri Light"/>
              </a:rPr>
              <a:t>Gezamenlijke sectortaal (in SAP IS-U exercitie </a:t>
            </a:r>
            <a:r>
              <a:rPr lang="nl-NL" sz="1200" err="1">
                <a:solidFill>
                  <a:srgbClr val="30297F"/>
                </a:solidFill>
                <a:latin typeface="Microsoft JhengHei Light"/>
                <a:ea typeface="Microsoft JhengHei Light"/>
                <a:cs typeface="Calibri Light"/>
              </a:rPr>
              <a:t>Alliander+Stedin</a:t>
            </a:r>
            <a:r>
              <a:rPr lang="nl-NL" sz="1200">
                <a:solidFill>
                  <a:srgbClr val="30297F"/>
                </a:solidFill>
                <a:latin typeface="Microsoft JhengHei Light"/>
                <a:ea typeface="Microsoft JhengHei Light"/>
                <a:cs typeface="Calibri Ligh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Calibri Light"/>
              </a:rPr>
              <a:t>Inzichtelijk maken welke business </a:t>
            </a:r>
            <a:r>
              <a:rPr lang="nl-NL" sz="1200" err="1">
                <a:solidFill>
                  <a:srgbClr val="30297F"/>
                </a:solidFill>
                <a:latin typeface="Microsoft JhengHei Light"/>
                <a:ea typeface="Microsoft JhengHei Light"/>
                <a:cs typeface="Calibri Light"/>
              </a:rPr>
              <a:t>capabilities</a:t>
            </a:r>
            <a:r>
              <a:rPr lang="nl-NL" sz="1200">
                <a:solidFill>
                  <a:srgbClr val="30297F"/>
                </a:solidFill>
                <a:latin typeface="Microsoft JhengHei Light"/>
                <a:ea typeface="Microsoft JhengHei Light"/>
                <a:cs typeface="Calibri Light"/>
              </a:rPr>
              <a:t> nodig zijn en gebruikt worden in een </a:t>
            </a:r>
            <a:r>
              <a:rPr lang="nl-NL" sz="1200" err="1">
                <a:solidFill>
                  <a:srgbClr val="30297F"/>
                </a:solidFill>
                <a:latin typeface="Microsoft JhengHei Light"/>
                <a:ea typeface="Microsoft JhengHei Light"/>
                <a:cs typeface="Calibri Light"/>
              </a:rPr>
              <a:t>waardestroom</a:t>
            </a:r>
            <a:r>
              <a:rPr lang="nl-NL" sz="1200">
                <a:solidFill>
                  <a:srgbClr val="30297F"/>
                </a:solidFill>
                <a:latin typeface="Microsoft JhengHei Light"/>
                <a:ea typeface="Microsoft JhengHei Light"/>
                <a:cs typeface="Calibri Light"/>
              </a:rPr>
              <a:t> (volwassenheid). (</a:t>
            </a:r>
            <a:r>
              <a:rPr lang="nl-NL" sz="1200" err="1">
                <a:solidFill>
                  <a:srgbClr val="30297F"/>
                </a:solidFill>
                <a:latin typeface="Microsoft JhengHei Light"/>
                <a:ea typeface="Microsoft JhengHei Light"/>
                <a:cs typeface="Calibri Light"/>
              </a:rPr>
              <a:t>Enexis</a:t>
            </a:r>
            <a:r>
              <a:rPr lang="nl-NL" sz="1200">
                <a:solidFill>
                  <a:srgbClr val="30297F"/>
                </a:solidFill>
                <a:latin typeface="Microsoft JhengHei Light"/>
                <a:ea typeface="Microsoft JhengHei Light"/>
                <a:cs typeface="Calibri Light"/>
              </a:rPr>
              <a:t>)</a:t>
            </a:r>
            <a:r>
              <a:rPr lang="nl-NL" sz="1200">
                <a:solidFill>
                  <a:srgbClr val="30297F"/>
                </a:solidFill>
                <a:latin typeface="Microsoft JhengHei Light"/>
                <a:ea typeface="Microsoft JhengHei Light"/>
                <a:cs typeface="+mn-lt"/>
              </a:rPr>
              <a:t> (Stedin heeft de NBility ref </a:t>
            </a:r>
            <a:r>
              <a:rPr lang="nl-NL" sz="1200" err="1">
                <a:solidFill>
                  <a:srgbClr val="30297F"/>
                </a:solidFill>
                <a:latin typeface="Microsoft JhengHei Light"/>
                <a:ea typeface="Microsoft JhengHei Light"/>
                <a:cs typeface="+mn-lt"/>
              </a:rPr>
              <a:t>arch</a:t>
            </a:r>
            <a:r>
              <a:rPr lang="nl-NL" sz="1200">
                <a:solidFill>
                  <a:srgbClr val="30297F"/>
                </a:solidFill>
                <a:latin typeface="Microsoft JhengHei Light"/>
                <a:ea typeface="Microsoft JhengHei Light"/>
                <a:cs typeface="+mn-lt"/>
              </a:rPr>
              <a:t> benut als blueprint, </a:t>
            </a:r>
            <a:r>
              <a:rPr lang="nl-NL" sz="1200" err="1">
                <a:solidFill>
                  <a:srgbClr val="30297F"/>
                </a:solidFill>
                <a:latin typeface="Microsoft JhengHei Light"/>
                <a:ea typeface="Microsoft JhengHei Light"/>
                <a:cs typeface="+mn-lt"/>
              </a:rPr>
              <a:t>Enexis</a:t>
            </a:r>
            <a:r>
              <a:rPr lang="nl-NL" sz="1200">
                <a:solidFill>
                  <a:srgbClr val="30297F"/>
                </a:solidFill>
                <a:latin typeface="Microsoft JhengHei Light"/>
                <a:ea typeface="Microsoft JhengHei Light"/>
                <a:cs typeface="+mn-lt"/>
              </a:rPr>
              <a:t> heeft volwassenheid bus caps bepaald).</a:t>
            </a:r>
          </a:p>
          <a:p>
            <a:pPr marL="257175" indent="-257175">
              <a:lnSpc>
                <a:spcPct val="150000"/>
              </a:lnSpc>
              <a:buClr>
                <a:srgbClr val="008EBE"/>
              </a:buClr>
              <a:buFont typeface="+mj-lt"/>
              <a:buAutoNum type="arabicPeriod"/>
            </a:pPr>
            <a:r>
              <a:rPr lang="nl-NL" sz="1200">
                <a:solidFill>
                  <a:srgbClr val="30297F"/>
                </a:solidFill>
                <a:latin typeface="Microsoft JhengHei Light"/>
                <a:cs typeface="Calibri Light" panose="020F0302020204030204" pitchFamily="34" charset="0"/>
              </a:rPr>
              <a:t>Analyse voor </a:t>
            </a:r>
            <a:r>
              <a:rPr lang="nl-NL" sz="1200" err="1">
                <a:solidFill>
                  <a:srgbClr val="30297F"/>
                </a:solidFill>
                <a:latin typeface="Microsoft JhengHei Light"/>
                <a:cs typeface="Calibri Light" panose="020F0302020204030204" pitchFamily="34" charset="0"/>
              </a:rPr>
              <a:t>sectorroadmap</a:t>
            </a:r>
            <a:r>
              <a:rPr lang="nl-NL" sz="1200">
                <a:solidFill>
                  <a:srgbClr val="30297F"/>
                </a:solidFill>
                <a:latin typeface="Microsoft JhengHei Light"/>
                <a:cs typeface="Calibri Light" panose="020F0302020204030204" pitchFamily="34" charset="0"/>
              </a:rPr>
              <a:t> per </a:t>
            </a:r>
            <a:r>
              <a:rPr lang="nl-NL" sz="1200" err="1">
                <a:solidFill>
                  <a:srgbClr val="30297F"/>
                </a:solidFill>
                <a:latin typeface="Microsoft JhengHei Light"/>
                <a:cs typeface="Calibri Light" panose="020F0302020204030204" pitchFamily="34" charset="0"/>
              </a:rPr>
              <a:t>capability</a:t>
            </a:r>
            <a:r>
              <a:rPr lang="nl-NL" sz="1200">
                <a:solidFill>
                  <a:srgbClr val="30297F"/>
                </a:solidFill>
                <a:latin typeface="Microsoft JhengHei Light"/>
                <a:cs typeface="Calibri Light" panose="020F0302020204030204" pitchFamily="34" charset="0"/>
              </a:rPr>
              <a:t> (</a:t>
            </a:r>
            <a:r>
              <a:rPr lang="nl-NL" sz="1200" err="1">
                <a:solidFill>
                  <a:srgbClr val="30297F"/>
                </a:solidFill>
                <a:latin typeface="Microsoft JhengHei Light"/>
                <a:cs typeface="Calibri Light" panose="020F0302020204030204" pitchFamily="34" charset="0"/>
              </a:rPr>
              <a:t>Alliander</a:t>
            </a:r>
            <a:r>
              <a:rPr lang="nl-NL" sz="1200">
                <a:solidFill>
                  <a:srgbClr val="30297F"/>
                </a:solidFill>
                <a:latin typeface="Microsoft JhengHei Light"/>
                <a:cs typeface="Calibri Light" panose="020F0302020204030204" pitchFamily="34" charset="0"/>
              </a:rPr>
              <a:t>)</a:t>
            </a:r>
          </a:p>
          <a:p>
            <a:pPr marL="257175" indent="-257175">
              <a:lnSpc>
                <a:spcPct val="150000"/>
              </a:lnSpc>
              <a:buClr>
                <a:srgbClr val="008EBE"/>
              </a:buClr>
              <a:buFont typeface="+mj-lt"/>
              <a:buAutoNum type="arabicPeriod"/>
            </a:pPr>
            <a:r>
              <a:rPr lang="nl-NL" sz="1200">
                <a:solidFill>
                  <a:srgbClr val="30297F"/>
                </a:solidFill>
                <a:latin typeface="Microsoft JhengHei Light"/>
                <a:cs typeface="Calibri Light" panose="020F0302020204030204" pitchFamily="34" charset="0"/>
              </a:rPr>
              <a:t>Formuleren digitale ambitie (</a:t>
            </a:r>
            <a:r>
              <a:rPr lang="nl-NL" sz="1200" err="1">
                <a:solidFill>
                  <a:srgbClr val="30297F"/>
                </a:solidFill>
                <a:latin typeface="Microsoft JhengHei Light"/>
                <a:cs typeface="Calibri Light" panose="020F0302020204030204" pitchFamily="34" charset="0"/>
              </a:rPr>
              <a:t>Gasunie</a:t>
            </a:r>
            <a:r>
              <a:rPr lang="nl-NL" sz="1200">
                <a:solidFill>
                  <a:srgbClr val="30297F"/>
                </a:solidFill>
                <a:latin typeface="Microsoft JhengHei Light"/>
                <a:cs typeface="Calibri Light" panose="020F0302020204030204" pitchFamily="34" charset="0"/>
              </a:rPr>
              <a:t>).</a:t>
            </a:r>
            <a:endParaRPr lang="nl-NL" sz="1200" b="1">
              <a:solidFill>
                <a:srgbClr val="30297F"/>
              </a:solidFill>
              <a:latin typeface="Microsoft JhengHei Light"/>
              <a:ea typeface="Microsoft JhengHei Light"/>
              <a:cs typeface="Calibri Light" panose="020F0302020204030204" pitchFamily="34" charset="0"/>
            </a:endParaRPr>
          </a:p>
          <a:p>
            <a:pPr marL="214313" indent="-214313">
              <a:lnSpc>
                <a:spcPct val="120000"/>
              </a:lnSpc>
              <a:buClr>
                <a:srgbClr val="008EBE"/>
              </a:buClr>
              <a:buFont typeface="Arial"/>
              <a:buChar char="•"/>
            </a:pPr>
            <a:endParaRPr lang="nl-NL" sz="120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endParaRPr lang="nl-NL" sz="1200">
              <a:solidFill>
                <a:srgbClr val="30297F"/>
              </a:solidFill>
              <a:latin typeface="Microsoft JhengHei Light"/>
              <a:ea typeface="Microsoft JhengHei Light"/>
              <a:cs typeface="Calibri Light" panose="020F0302020204030204" pitchFamily="34" charset="0"/>
            </a:endParaRPr>
          </a:p>
        </p:txBody>
      </p:sp>
      <p:pic>
        <p:nvPicPr>
          <p:cNvPr id="6" name="Afbeelding 5">
            <a:extLst>
              <a:ext uri="{FF2B5EF4-FFF2-40B4-BE49-F238E27FC236}">
                <a16:creationId xmlns:a16="http://schemas.microsoft.com/office/drawing/2014/main" id="{EE2A1DB0-E787-4EBA-B89D-7DEAFAA8BADA}"/>
              </a:ext>
            </a:extLst>
          </p:cNvPr>
          <p:cNvPicPr>
            <a:picLocks noChangeAspect="1"/>
          </p:cNvPicPr>
          <p:nvPr/>
        </p:nvPicPr>
        <p:blipFill>
          <a:blip r:embed="rId2"/>
          <a:stretch>
            <a:fillRect/>
          </a:stretch>
        </p:blipFill>
        <p:spPr>
          <a:xfrm>
            <a:off x="7605494" y="135626"/>
            <a:ext cx="1401647" cy="359100"/>
          </a:xfrm>
          <a:prstGeom prst="rect">
            <a:avLst/>
          </a:prstGeom>
        </p:spPr>
      </p:pic>
      <p:sp>
        <p:nvSpPr>
          <p:cNvPr id="7" name="Tijdelijke aanduiding voor dianummer 2">
            <a:extLst>
              <a:ext uri="{FF2B5EF4-FFF2-40B4-BE49-F238E27FC236}">
                <a16:creationId xmlns:a16="http://schemas.microsoft.com/office/drawing/2014/main" id="{701F23FB-8887-4BBD-9347-DA40ADC67315}"/>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25</a:t>
            </a:fld>
            <a:endParaRPr lang="en-GB" sz="750">
              <a:solidFill>
                <a:srgbClr val="625D62">
                  <a:tint val="75000"/>
                </a:srgbClr>
              </a:solidFill>
              <a:latin typeface="Arial"/>
            </a:endParaRPr>
          </a:p>
        </p:txBody>
      </p:sp>
    </p:spTree>
    <p:extLst>
      <p:ext uri="{BB962C8B-B14F-4D97-AF65-F5344CB8AC3E}">
        <p14:creationId xmlns:p14="http://schemas.microsoft.com/office/powerpoint/2010/main" val="2303513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1</a:t>
            </a:r>
          </a:p>
        </p:txBody>
      </p:sp>
      <p:sp>
        <p:nvSpPr>
          <p:cNvPr id="8" name="Tijdelijke aanduiding voor inhoud 7"/>
          <p:cNvSpPr>
            <a:spLocks noGrp="1"/>
          </p:cNvSpPr>
          <p:nvPr>
            <p:ph sz="quarter" idx="14"/>
          </p:nvPr>
        </p:nvSpPr>
        <p:spPr/>
        <p:txBody>
          <a:bodyPr>
            <a:normAutofit/>
          </a:bodyPr>
          <a:lstStyle/>
          <a:p>
            <a:r>
              <a:rPr lang="nl-NL" sz="1050" b="1">
                <a:latin typeface="Microsoft JhengHei Light" panose="020B0304030504040204" pitchFamily="34" charset="-120"/>
                <a:ea typeface="Microsoft JhengHei Light" panose="020B0304030504040204" pitchFamily="34" charset="-120"/>
              </a:rPr>
              <a:t>Waarom zijn er 6 </a:t>
            </a:r>
            <a:r>
              <a:rPr lang="nl-NL" sz="1050" b="1" err="1">
                <a:latin typeface="Microsoft JhengHei Light" panose="020B0304030504040204" pitchFamily="34" charset="-120"/>
                <a:ea typeface="Microsoft JhengHei Light" panose="020B0304030504040204" pitchFamily="34" charset="-120"/>
              </a:rPr>
              <a:t>capability</a:t>
            </a:r>
            <a:r>
              <a:rPr lang="nl-NL" sz="1050" b="1">
                <a:latin typeface="Microsoft JhengHei Light" panose="020B0304030504040204" pitchFamily="34" charset="-120"/>
                <a:ea typeface="Microsoft JhengHei Light" panose="020B0304030504040204" pitchFamily="34" charset="-120"/>
              </a:rPr>
              <a:t> domeinen binnen een netbeheerder?</a:t>
            </a:r>
          </a:p>
          <a:p>
            <a:pPr lvl="1"/>
            <a:r>
              <a:rPr lang="nl-NL" sz="825">
                <a:latin typeface="Microsoft JhengHei Light" panose="020B0304030504040204" pitchFamily="34" charset="-120"/>
                <a:ea typeface="Microsoft JhengHei Light" panose="020B0304030504040204" pitchFamily="34" charset="-120"/>
              </a:rPr>
              <a:t>De </a:t>
            </a:r>
            <a:r>
              <a:rPr lang="nl-NL" sz="825" err="1">
                <a:latin typeface="Microsoft JhengHei Light" panose="020B0304030504040204" pitchFamily="34" charset="-120"/>
                <a:ea typeface="Microsoft JhengHei Light" panose="020B0304030504040204" pitchFamily="34" charset="-120"/>
              </a:rPr>
              <a:t>capability</a:t>
            </a:r>
            <a:r>
              <a:rPr lang="nl-NL" sz="825">
                <a:latin typeface="Microsoft JhengHei Light" panose="020B0304030504040204" pitchFamily="34" charset="-120"/>
                <a:ea typeface="Microsoft JhengHei Light" panose="020B0304030504040204" pitchFamily="34" charset="-120"/>
              </a:rPr>
              <a:t> domeinen hebben een verschillende focus en dynamiek en wil je los van elkaar kunnen optimaliseren.</a:t>
            </a:r>
          </a:p>
          <a:p>
            <a:pPr lvl="1"/>
            <a:r>
              <a:rPr lang="nl-NL" sz="825">
                <a:latin typeface="Microsoft JhengHei Light" panose="020B0304030504040204" pitchFamily="34" charset="-120"/>
                <a:ea typeface="Microsoft JhengHei Light" panose="020B0304030504040204" pitchFamily="34" charset="-120"/>
              </a:rPr>
              <a:t>De </a:t>
            </a:r>
            <a:r>
              <a:rPr lang="nl-NL" sz="825" err="1">
                <a:latin typeface="Microsoft JhengHei Light" panose="020B0304030504040204" pitchFamily="34" charset="-120"/>
                <a:ea typeface="Microsoft JhengHei Light" panose="020B0304030504040204" pitchFamily="34" charset="-120"/>
              </a:rPr>
              <a:t>capability</a:t>
            </a:r>
            <a:r>
              <a:rPr lang="nl-NL" sz="825">
                <a:latin typeface="Microsoft JhengHei Light" panose="020B0304030504040204" pitchFamily="34" charset="-120"/>
                <a:ea typeface="Microsoft JhengHei Light" panose="020B0304030504040204" pitchFamily="34" charset="-120"/>
              </a:rPr>
              <a:t> domeinen vereisen verschillende expertises (kennis en kunde). </a:t>
            </a:r>
          </a:p>
        </p:txBody>
      </p:sp>
      <p:pic>
        <p:nvPicPr>
          <p:cNvPr id="3" name="Afbeelding 2">
            <a:extLst>
              <a:ext uri="{FF2B5EF4-FFF2-40B4-BE49-F238E27FC236}">
                <a16:creationId xmlns:a16="http://schemas.microsoft.com/office/drawing/2014/main" id="{3AB7F116-1291-4505-A157-F400E05B3CBD}"/>
              </a:ext>
            </a:extLst>
          </p:cNvPr>
          <p:cNvPicPr>
            <a:picLocks noChangeAspect="1"/>
          </p:cNvPicPr>
          <p:nvPr/>
        </p:nvPicPr>
        <p:blipFill>
          <a:blip r:embed="rId2"/>
          <a:stretch>
            <a:fillRect/>
          </a:stretch>
        </p:blipFill>
        <p:spPr>
          <a:xfrm>
            <a:off x="7673870" y="144534"/>
            <a:ext cx="1319420" cy="359100"/>
          </a:xfrm>
          <a:prstGeom prst="rect">
            <a:avLst/>
          </a:prstGeom>
        </p:spPr>
      </p:pic>
      <p:cxnSp>
        <p:nvCxnSpPr>
          <p:cNvPr id="6" name="Rechte verbindingslijn 5">
            <a:extLst>
              <a:ext uri="{FF2B5EF4-FFF2-40B4-BE49-F238E27FC236}">
                <a16:creationId xmlns:a16="http://schemas.microsoft.com/office/drawing/2014/main" id="{B81F1DC9-92D9-4BFC-87F1-0C8131F1B871}"/>
              </a:ext>
            </a:extLst>
          </p:cNvPr>
          <p:cNvCxnSpPr>
            <a:cxnSpLocks/>
            <a:stCxn id="21" idx="3"/>
          </p:cNvCxnSpPr>
          <p:nvPr/>
        </p:nvCxnSpPr>
        <p:spPr>
          <a:xfrm>
            <a:off x="14860787" y="2880048"/>
            <a:ext cx="360485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5B770F71-7C4E-418E-825F-F71BEC127C6B}"/>
              </a:ext>
            </a:extLst>
          </p:cNvPr>
          <p:cNvCxnSpPr>
            <a:cxnSpLocks/>
          </p:cNvCxnSpPr>
          <p:nvPr/>
        </p:nvCxnSpPr>
        <p:spPr>
          <a:xfrm>
            <a:off x="14280642" y="3285049"/>
            <a:ext cx="0" cy="16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79BD042-6129-4CCF-B9FF-001E537913C6}"/>
              </a:ext>
            </a:extLst>
          </p:cNvPr>
          <p:cNvCxnSpPr>
            <a:cxnSpLocks/>
          </p:cNvCxnSpPr>
          <p:nvPr/>
        </p:nvCxnSpPr>
        <p:spPr>
          <a:xfrm>
            <a:off x="14263373" y="855049"/>
            <a:ext cx="0" cy="16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E8897477-4C25-4C38-9F42-803EC5300296}"/>
              </a:ext>
            </a:extLst>
          </p:cNvPr>
          <p:cNvCxnSpPr>
            <a:cxnSpLocks/>
            <a:endCxn id="21" idx="1"/>
          </p:cNvCxnSpPr>
          <p:nvPr/>
        </p:nvCxnSpPr>
        <p:spPr>
          <a:xfrm flipV="1">
            <a:off x="10095642" y="2880048"/>
            <a:ext cx="3581495" cy="780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BCE252FF-F24F-4CD9-9844-A0562844583F}"/>
              </a:ext>
            </a:extLst>
          </p:cNvPr>
          <p:cNvSpPr txBox="1"/>
          <p:nvPr/>
        </p:nvSpPr>
        <p:spPr>
          <a:xfrm>
            <a:off x="10122495" y="4656543"/>
            <a:ext cx="959622"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Realisatie</a:t>
            </a:r>
          </a:p>
        </p:txBody>
      </p:sp>
      <p:sp>
        <p:nvSpPr>
          <p:cNvPr id="12" name="Tekstvak 11">
            <a:extLst>
              <a:ext uri="{FF2B5EF4-FFF2-40B4-BE49-F238E27FC236}">
                <a16:creationId xmlns:a16="http://schemas.microsoft.com/office/drawing/2014/main" id="{DB439BFF-42B7-42A2-BD27-A359C45C8C58}"/>
              </a:ext>
            </a:extLst>
          </p:cNvPr>
          <p:cNvSpPr txBox="1"/>
          <p:nvPr/>
        </p:nvSpPr>
        <p:spPr>
          <a:xfrm>
            <a:off x="10122495" y="847318"/>
            <a:ext cx="1482072"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Marktdiensten</a:t>
            </a:r>
          </a:p>
        </p:txBody>
      </p:sp>
      <p:sp>
        <p:nvSpPr>
          <p:cNvPr id="13" name="Tekstvak 12">
            <a:extLst>
              <a:ext uri="{FF2B5EF4-FFF2-40B4-BE49-F238E27FC236}">
                <a16:creationId xmlns:a16="http://schemas.microsoft.com/office/drawing/2014/main" id="{A4BD61B0-5320-40BA-8AE3-2210E4BA7F70}"/>
              </a:ext>
            </a:extLst>
          </p:cNvPr>
          <p:cNvSpPr txBox="1"/>
          <p:nvPr/>
        </p:nvSpPr>
        <p:spPr>
          <a:xfrm>
            <a:off x="16759724" y="847318"/>
            <a:ext cx="1729961"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Systeemoperatie</a:t>
            </a:r>
          </a:p>
        </p:txBody>
      </p:sp>
      <p:sp>
        <p:nvSpPr>
          <p:cNvPr id="14" name="Tekstvak 13">
            <a:extLst>
              <a:ext uri="{FF2B5EF4-FFF2-40B4-BE49-F238E27FC236}">
                <a16:creationId xmlns:a16="http://schemas.microsoft.com/office/drawing/2014/main" id="{1255E0B7-B8D1-4697-A146-21817E38F398}"/>
              </a:ext>
            </a:extLst>
          </p:cNvPr>
          <p:cNvSpPr txBox="1"/>
          <p:nvPr/>
        </p:nvSpPr>
        <p:spPr>
          <a:xfrm>
            <a:off x="17933845" y="4656543"/>
            <a:ext cx="554639"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Asset</a:t>
            </a:r>
          </a:p>
        </p:txBody>
      </p:sp>
      <p:sp>
        <p:nvSpPr>
          <p:cNvPr id="15" name="Tekstvak 14">
            <a:extLst>
              <a:ext uri="{FF2B5EF4-FFF2-40B4-BE49-F238E27FC236}">
                <a16:creationId xmlns:a16="http://schemas.microsoft.com/office/drawing/2014/main" id="{61DC6CD1-8B27-4085-A840-97573D4339A7}"/>
              </a:ext>
            </a:extLst>
          </p:cNvPr>
          <p:cNvSpPr txBox="1"/>
          <p:nvPr/>
        </p:nvSpPr>
        <p:spPr>
          <a:xfrm>
            <a:off x="10092785" y="2727991"/>
            <a:ext cx="577081" cy="115416"/>
          </a:xfrm>
          <a:prstGeom prst="rect">
            <a:avLst/>
          </a:prstGeom>
          <a:noFill/>
        </p:spPr>
        <p:txBody>
          <a:bodyPr wrap="none" lIns="0" tIns="0" rIns="0" bIns="0" rtlCol="0" anchor="t">
            <a:spAutoFit/>
          </a:bodyPr>
          <a:lstStyle/>
          <a:p>
            <a:pPr>
              <a:defRPr/>
            </a:pPr>
            <a:r>
              <a:rPr lang="nl-NL" sz="750" i="1">
                <a:solidFill>
                  <a:srgbClr val="30297F"/>
                </a:solidFill>
                <a:latin typeface="Microsoft JhengHei Light"/>
              </a:rPr>
              <a:t>diensten laag</a:t>
            </a:r>
          </a:p>
        </p:txBody>
      </p:sp>
      <p:sp>
        <p:nvSpPr>
          <p:cNvPr id="16" name="Tekstvak 15">
            <a:extLst>
              <a:ext uri="{FF2B5EF4-FFF2-40B4-BE49-F238E27FC236}">
                <a16:creationId xmlns:a16="http://schemas.microsoft.com/office/drawing/2014/main" id="{8676B99E-DCA4-4136-892F-88F67186E2FE}"/>
              </a:ext>
            </a:extLst>
          </p:cNvPr>
          <p:cNvSpPr txBox="1"/>
          <p:nvPr/>
        </p:nvSpPr>
        <p:spPr>
          <a:xfrm>
            <a:off x="10092785" y="2937680"/>
            <a:ext cx="498534" cy="115416"/>
          </a:xfrm>
          <a:prstGeom prst="rect">
            <a:avLst/>
          </a:prstGeom>
          <a:noFill/>
        </p:spPr>
        <p:txBody>
          <a:bodyPr wrap="none" lIns="0" tIns="0" rIns="0" bIns="0" rtlCol="0" anchor="t">
            <a:spAutoFit/>
          </a:bodyPr>
          <a:lstStyle/>
          <a:p>
            <a:pPr>
              <a:defRPr/>
            </a:pPr>
            <a:r>
              <a:rPr lang="nl-NL" sz="750" i="1">
                <a:solidFill>
                  <a:srgbClr val="30297F"/>
                </a:solidFill>
                <a:latin typeface="Microsoft JhengHei Light"/>
              </a:rPr>
              <a:t>fysieke laag</a:t>
            </a:r>
          </a:p>
        </p:txBody>
      </p:sp>
      <p:cxnSp>
        <p:nvCxnSpPr>
          <p:cNvPr id="17" name="Rechte verbindingslijn met pijl 16">
            <a:extLst>
              <a:ext uri="{FF2B5EF4-FFF2-40B4-BE49-F238E27FC236}">
                <a16:creationId xmlns:a16="http://schemas.microsoft.com/office/drawing/2014/main" id="{737A83C7-1A82-417E-944E-850DC4E7A057}"/>
              </a:ext>
            </a:extLst>
          </p:cNvPr>
          <p:cNvCxnSpPr/>
          <p:nvPr/>
        </p:nvCxnSpPr>
        <p:spPr>
          <a:xfrm>
            <a:off x="10044202" y="2937681"/>
            <a:ext cx="0" cy="2111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071B2480-B038-4497-A30B-2E15018EEB61}"/>
              </a:ext>
            </a:extLst>
          </p:cNvPr>
          <p:cNvCxnSpPr>
            <a:cxnSpLocks/>
          </p:cNvCxnSpPr>
          <p:nvPr/>
        </p:nvCxnSpPr>
        <p:spPr>
          <a:xfrm flipV="1">
            <a:off x="10044202" y="2632307"/>
            <a:ext cx="0" cy="2111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Afgeronde rechthoek 16">
            <a:extLst>
              <a:ext uri="{FF2B5EF4-FFF2-40B4-BE49-F238E27FC236}">
                <a16:creationId xmlns:a16="http://schemas.microsoft.com/office/drawing/2014/main" id="{FD59C2D6-0769-4E50-A7D2-26550BE2DB92}"/>
              </a:ext>
            </a:extLst>
          </p:cNvPr>
          <p:cNvSpPr/>
          <p:nvPr/>
        </p:nvSpPr>
        <p:spPr>
          <a:xfrm>
            <a:off x="16003349" y="3343688"/>
            <a:ext cx="1183649" cy="108000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Ontwikkeling en instandhouding van energienetten besturen</a:t>
            </a:r>
          </a:p>
        </p:txBody>
      </p:sp>
      <p:sp>
        <p:nvSpPr>
          <p:cNvPr id="20" name="Afgeronde rechthoek 17">
            <a:extLst>
              <a:ext uri="{FF2B5EF4-FFF2-40B4-BE49-F238E27FC236}">
                <a16:creationId xmlns:a16="http://schemas.microsoft.com/office/drawing/2014/main" id="{072B09A9-371C-4696-8ECA-86CCB74DA76E}"/>
              </a:ext>
            </a:extLst>
          </p:cNvPr>
          <p:cNvSpPr/>
          <p:nvPr/>
        </p:nvSpPr>
        <p:spPr>
          <a:xfrm>
            <a:off x="11372729" y="3338930"/>
            <a:ext cx="1199726" cy="108000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Werkzaamheden</a:t>
            </a:r>
            <a:br>
              <a:rPr lang="nl-NL" sz="1125" b="1" kern="0">
                <a:solidFill>
                  <a:srgbClr val="8BB63B">
                    <a:lumMod val="50000"/>
                  </a:srgbClr>
                </a:solidFill>
                <a:latin typeface="Microsoft JhengHei Light"/>
              </a:rPr>
            </a:br>
            <a:r>
              <a:rPr lang="nl-NL" sz="1125" b="1" kern="0">
                <a:solidFill>
                  <a:srgbClr val="8BB63B">
                    <a:lumMod val="50000"/>
                  </a:srgbClr>
                </a:solidFill>
                <a:latin typeface="Microsoft JhengHei Light"/>
              </a:rPr>
              <a:t>uitvoeren aan</a:t>
            </a:r>
            <a:br>
              <a:rPr lang="nl-NL" sz="1125" b="1" kern="0">
                <a:solidFill>
                  <a:srgbClr val="8BB63B">
                    <a:lumMod val="50000"/>
                  </a:srgbClr>
                </a:solidFill>
                <a:latin typeface="Microsoft JhengHei Light"/>
              </a:rPr>
            </a:br>
            <a:r>
              <a:rPr lang="nl-NL" sz="1125" b="1" kern="0">
                <a:solidFill>
                  <a:srgbClr val="8BB63B">
                    <a:lumMod val="50000"/>
                  </a:srgbClr>
                </a:solidFill>
                <a:latin typeface="Microsoft JhengHei Light"/>
              </a:rPr>
              <a:t>energienetten</a:t>
            </a:r>
          </a:p>
        </p:txBody>
      </p:sp>
      <p:sp>
        <p:nvSpPr>
          <p:cNvPr id="21" name="Afgeronde rechthoek 21">
            <a:extLst>
              <a:ext uri="{FF2B5EF4-FFF2-40B4-BE49-F238E27FC236}">
                <a16:creationId xmlns:a16="http://schemas.microsoft.com/office/drawing/2014/main" id="{BE6A96E7-9B0D-4142-971B-2C202B01F6E1}"/>
              </a:ext>
            </a:extLst>
          </p:cNvPr>
          <p:cNvSpPr/>
          <p:nvPr/>
        </p:nvSpPr>
        <p:spPr>
          <a:xfrm>
            <a:off x="13677137" y="2340048"/>
            <a:ext cx="1183649" cy="1080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Energiestromen en -netten meten</a:t>
            </a:r>
          </a:p>
        </p:txBody>
      </p:sp>
      <p:sp>
        <p:nvSpPr>
          <p:cNvPr id="22" name="Afgeronde rechthoek 14">
            <a:extLst>
              <a:ext uri="{FF2B5EF4-FFF2-40B4-BE49-F238E27FC236}">
                <a16:creationId xmlns:a16="http://schemas.microsoft.com/office/drawing/2014/main" id="{26BB9F8F-4926-4498-88A2-813BC40416AC}"/>
              </a:ext>
            </a:extLst>
          </p:cNvPr>
          <p:cNvSpPr/>
          <p:nvPr/>
        </p:nvSpPr>
        <p:spPr>
          <a:xfrm>
            <a:off x="10614330" y="1366324"/>
            <a:ext cx="1187966" cy="1080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Klanten en marktpartijen bedienen</a:t>
            </a:r>
          </a:p>
        </p:txBody>
      </p:sp>
      <p:sp>
        <p:nvSpPr>
          <p:cNvPr id="23" name="Afgeronde rechthoek 15">
            <a:extLst>
              <a:ext uri="{FF2B5EF4-FFF2-40B4-BE49-F238E27FC236}">
                <a16:creationId xmlns:a16="http://schemas.microsoft.com/office/drawing/2014/main" id="{BBD7D169-4130-467E-8168-739F85CFDA23}"/>
              </a:ext>
            </a:extLst>
          </p:cNvPr>
          <p:cNvSpPr/>
          <p:nvPr/>
        </p:nvSpPr>
        <p:spPr>
          <a:xfrm>
            <a:off x="12142888" y="1366324"/>
            <a:ext cx="1187966" cy="1080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De energiemarkt</a:t>
            </a:r>
          </a:p>
          <a:p>
            <a:pPr algn="ctr" defTabSz="767871">
              <a:defRPr/>
            </a:pPr>
            <a:r>
              <a:rPr lang="nl-NL" sz="1125" b="1" kern="0">
                <a:solidFill>
                  <a:srgbClr val="8BB63B">
                    <a:lumMod val="50000"/>
                  </a:srgbClr>
                </a:solidFill>
                <a:latin typeface="Microsoft JhengHei Light"/>
              </a:rPr>
              <a:t>faciliteren</a:t>
            </a:r>
          </a:p>
        </p:txBody>
      </p:sp>
      <p:sp>
        <p:nvSpPr>
          <p:cNvPr id="24" name="Afgeronde rechthoek 18">
            <a:extLst>
              <a:ext uri="{FF2B5EF4-FFF2-40B4-BE49-F238E27FC236}">
                <a16:creationId xmlns:a16="http://schemas.microsoft.com/office/drawing/2014/main" id="{A5D1F0A4-699B-485A-A4B2-0F3EB10ABEC1}"/>
              </a:ext>
            </a:extLst>
          </p:cNvPr>
          <p:cNvSpPr/>
          <p:nvPr/>
        </p:nvSpPr>
        <p:spPr>
          <a:xfrm>
            <a:off x="15970563" y="1366324"/>
            <a:ext cx="1189616" cy="1080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 en distribueren</a:t>
            </a:r>
          </a:p>
        </p:txBody>
      </p:sp>
      <p:sp>
        <p:nvSpPr>
          <p:cNvPr id="25" name="Tijdelijke aanduiding voor dianummer 1">
            <a:extLst>
              <a:ext uri="{FF2B5EF4-FFF2-40B4-BE49-F238E27FC236}">
                <a16:creationId xmlns:a16="http://schemas.microsoft.com/office/drawing/2014/main" id="{25E5A506-A985-4F8B-9D9A-F14C5205FBB3}"/>
              </a:ext>
            </a:extLst>
          </p:cNvPr>
          <p:cNvSpPr txBox="1">
            <a:spLocks/>
          </p:cNvSpPr>
          <p:nvPr/>
        </p:nvSpPr>
        <p:spPr>
          <a:xfrm>
            <a:off x="627300" y="4881563"/>
            <a:ext cx="2057400" cy="273844"/>
          </a:xfrm>
          <a:prstGeom prst="rect">
            <a:avLst/>
          </a:prstGeom>
        </p:spPr>
        <p:txBody>
          <a:bodyPr vert="horz" lIns="68580" tIns="34290" rIns="68580" bIns="34290" rtlCol="0" anchor="ctr"/>
          <a:lstStyle>
            <a:defPPr>
              <a:defRPr lang="nl-NL"/>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2C9A5-716F-45E6-800B-D4D02CE26F90}" type="slidenum">
              <a:rPr lang="nl-NL" sz="750"/>
              <a:pPr/>
              <a:t>26</a:t>
            </a:fld>
            <a:endParaRPr lang="nl-NL" sz="750"/>
          </a:p>
        </p:txBody>
      </p:sp>
      <p:pic>
        <p:nvPicPr>
          <p:cNvPr id="26" name="Afbeelding 25">
            <a:extLst>
              <a:ext uri="{FF2B5EF4-FFF2-40B4-BE49-F238E27FC236}">
                <a16:creationId xmlns:a16="http://schemas.microsoft.com/office/drawing/2014/main" id="{A4579888-A302-C628-E179-F63B0EDD1579}"/>
              </a:ext>
            </a:extLst>
          </p:cNvPr>
          <p:cNvPicPr>
            <a:picLocks noChangeAspect="1"/>
          </p:cNvPicPr>
          <p:nvPr/>
        </p:nvPicPr>
        <p:blipFill>
          <a:blip r:embed="rId3"/>
          <a:stretch>
            <a:fillRect/>
          </a:stretch>
        </p:blipFill>
        <p:spPr>
          <a:xfrm>
            <a:off x="1285910" y="1817116"/>
            <a:ext cx="6539763" cy="3128000"/>
          </a:xfrm>
          <a:prstGeom prst="rect">
            <a:avLst/>
          </a:prstGeom>
        </p:spPr>
      </p:pic>
    </p:spTree>
    <p:extLst>
      <p:ext uri="{BB962C8B-B14F-4D97-AF65-F5344CB8AC3E}">
        <p14:creationId xmlns:p14="http://schemas.microsoft.com/office/powerpoint/2010/main" val="1438438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2</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12999" y="1172766"/>
            <a:ext cx="8109507" cy="3606944"/>
          </a:xfrm>
        </p:spPr>
        <p:txBody>
          <a:bodyPr>
            <a:normAutofit/>
          </a:bodyPr>
          <a:lstStyle/>
          <a:p>
            <a:pPr marL="0">
              <a:lnSpc>
                <a:spcPct val="120000"/>
              </a:lnSpc>
              <a:buClr>
                <a:srgbClr val="008EBE"/>
              </a:buClr>
            </a:pPr>
            <a:r>
              <a:rPr lang="nl-NL" sz="1050" b="1" dirty="0">
                <a:solidFill>
                  <a:srgbClr val="605B9D"/>
                </a:solidFill>
                <a:latin typeface="Microsoft JhengHei Light"/>
                <a:cs typeface="Calibri Light" panose="020F0302020204030204" pitchFamily="34" charset="0"/>
              </a:rPr>
              <a:t>Zijn alle </a:t>
            </a:r>
            <a:r>
              <a:rPr lang="nl-NL" sz="1050" b="1" dirty="0" err="1">
                <a:solidFill>
                  <a:srgbClr val="605B9D"/>
                </a:solidFill>
                <a:latin typeface="Microsoft JhengHei Light"/>
                <a:cs typeface="Calibri Light" panose="020F0302020204030204" pitchFamily="34" charset="0"/>
              </a:rPr>
              <a:t>capabilities</a:t>
            </a:r>
            <a:r>
              <a:rPr lang="nl-NL" sz="1050" b="1" dirty="0">
                <a:solidFill>
                  <a:srgbClr val="605B9D"/>
                </a:solidFill>
                <a:latin typeface="Microsoft JhengHei Light"/>
                <a:cs typeface="Calibri Light" panose="020F0302020204030204" pitchFamily="34" charset="0"/>
              </a:rPr>
              <a:t> van toepassing?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Het </a:t>
            </a:r>
            <a:r>
              <a:rPr lang="nl-NL" sz="850" dirty="0" err="1">
                <a:solidFill>
                  <a:srgbClr val="605B9D"/>
                </a:solidFill>
                <a:latin typeface="Microsoft JhengHei Light"/>
                <a:cs typeface="Calibri Light" panose="020F0302020204030204" pitchFamily="34" charset="0"/>
              </a:rPr>
              <a:t>NBility</a:t>
            </a:r>
            <a:r>
              <a:rPr lang="nl-NL" sz="850" dirty="0">
                <a:solidFill>
                  <a:srgbClr val="605B9D"/>
                </a:solidFill>
                <a:latin typeface="Microsoft JhengHei Light"/>
                <a:cs typeface="Calibri Light" panose="020F0302020204030204" pitchFamily="34" charset="0"/>
              </a:rPr>
              <a:t> model is een referentiemodel met alle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die nodig zijn  voor een succesvolle netbeheerder (WAT). Iedere Netbeheerder kiest zelf de wijze van implementatie (HOE). Het </a:t>
            </a:r>
            <a:r>
              <a:rPr lang="nl-NL" sz="850" dirty="0" err="1">
                <a:solidFill>
                  <a:srgbClr val="605B9D"/>
                </a:solidFill>
                <a:latin typeface="Microsoft JhengHei Light"/>
                <a:cs typeface="Calibri Light" panose="020F0302020204030204" pitchFamily="34" charset="0"/>
              </a:rPr>
              <a:t>NBility</a:t>
            </a:r>
            <a:r>
              <a:rPr lang="nl-NL" sz="850" dirty="0">
                <a:solidFill>
                  <a:srgbClr val="605B9D"/>
                </a:solidFill>
                <a:latin typeface="Microsoft JhengHei Light"/>
                <a:cs typeface="Calibri Light" panose="020F0302020204030204" pitchFamily="34" charset="0"/>
              </a:rPr>
              <a:t> model is generiek voor </a:t>
            </a:r>
            <a:r>
              <a:rPr lang="nl-NL" sz="850" dirty="0" err="1">
                <a:solidFill>
                  <a:srgbClr val="605B9D"/>
                </a:solidFill>
                <a:latin typeface="Microsoft JhengHei Light"/>
                <a:cs typeface="Calibri Light" panose="020F0302020204030204" pitchFamily="34" charset="0"/>
              </a:rPr>
              <a:t>DSO’s</a:t>
            </a:r>
            <a:r>
              <a:rPr lang="nl-NL" sz="850" dirty="0">
                <a:solidFill>
                  <a:srgbClr val="605B9D"/>
                </a:solidFill>
                <a:latin typeface="Microsoft JhengHei Light"/>
                <a:cs typeface="Calibri Light" panose="020F0302020204030204" pitchFamily="34" charset="0"/>
              </a:rPr>
              <a:t> en </a:t>
            </a:r>
            <a:r>
              <a:rPr lang="nl-NL" sz="850" dirty="0" err="1">
                <a:solidFill>
                  <a:srgbClr val="605B9D"/>
                </a:solidFill>
                <a:latin typeface="Microsoft JhengHei Light"/>
                <a:cs typeface="Calibri Light" panose="020F0302020204030204" pitchFamily="34" charset="0"/>
              </a:rPr>
              <a:t>TSO’s</a:t>
            </a:r>
            <a:r>
              <a:rPr lang="nl-NL" sz="850" dirty="0">
                <a:solidFill>
                  <a:srgbClr val="605B9D"/>
                </a:solidFill>
                <a:latin typeface="Microsoft JhengHei Light"/>
                <a:cs typeface="Calibri Light" panose="020F0302020204030204" pitchFamily="34" charset="0"/>
              </a:rPr>
              <a:t>. Sommige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zijn voor </a:t>
            </a:r>
            <a:r>
              <a:rPr lang="nl-NL" sz="850" dirty="0" err="1">
                <a:solidFill>
                  <a:srgbClr val="605B9D"/>
                </a:solidFill>
                <a:latin typeface="Microsoft JhengHei Light"/>
                <a:cs typeface="Calibri Light" panose="020F0302020204030204" pitchFamily="34" charset="0"/>
              </a:rPr>
              <a:t>TSO’s</a:t>
            </a:r>
            <a:r>
              <a:rPr lang="nl-NL" sz="850" dirty="0">
                <a:solidFill>
                  <a:srgbClr val="605B9D"/>
                </a:solidFill>
                <a:latin typeface="Microsoft JhengHei Light"/>
                <a:cs typeface="Calibri Light" panose="020F0302020204030204" pitchFamily="34" charset="0"/>
              </a:rPr>
              <a:t> niet van toepassing (b.v. consumenten bedienen).</a:t>
            </a:r>
          </a:p>
          <a:p>
            <a:pPr marL="394313" lvl="2" indent="-214313">
              <a:lnSpc>
                <a:spcPct val="120000"/>
              </a:lnSpc>
              <a:buClr>
                <a:srgbClr val="008EBE"/>
              </a:buClr>
            </a:pPr>
            <a:endParaRPr lang="nl-NL" sz="850" dirty="0">
              <a:solidFill>
                <a:srgbClr val="605B9D"/>
              </a:solidFill>
              <a:latin typeface="Microsoft JhengHei Light"/>
              <a:cs typeface="Calibri Light" panose="020F0302020204030204" pitchFamily="34" charset="0"/>
            </a:endParaRPr>
          </a:p>
          <a:p>
            <a:pPr marL="0">
              <a:lnSpc>
                <a:spcPct val="120000"/>
              </a:lnSpc>
              <a:buClr>
                <a:srgbClr val="008EBE"/>
              </a:buClr>
            </a:pPr>
            <a:r>
              <a:rPr lang="nl-NL" sz="1050" b="1" dirty="0">
                <a:solidFill>
                  <a:srgbClr val="605B9D"/>
                </a:solidFill>
                <a:latin typeface="Microsoft JhengHei Light"/>
                <a:cs typeface="Calibri Light" panose="020F0302020204030204" pitchFamily="34" charset="0"/>
              </a:rPr>
              <a:t>Wat is een </a:t>
            </a:r>
            <a:r>
              <a:rPr lang="nl-NL" sz="1050" b="1" dirty="0" err="1">
                <a:solidFill>
                  <a:srgbClr val="605B9D"/>
                </a:solidFill>
                <a:latin typeface="Microsoft JhengHei Light"/>
                <a:cs typeface="Calibri Light" panose="020F0302020204030204" pitchFamily="34" charset="0"/>
              </a:rPr>
              <a:t>waardestroom</a:t>
            </a:r>
            <a:r>
              <a:rPr lang="nl-NL" sz="1050" b="1" dirty="0">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Een Waardestroom is een groepering van business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gericht op waarde-uitwisseling met een klant of maatschappij (groep klanten). Voor de belangrijkste waarde-uitwisselingen van een netbeheerder is een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gedefinieerd.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Per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zijn (normatief) de business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benoemd die nodig zijn om de totale waarde-uitwisseling te realiseren. De business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per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zijn in de vorm van een metrokaart gevisualiseerd (volgorde is indicatief voor een ‘gangbare’ procesflow binnen de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Iedere netbeheerder richt één of meerdere ketens in met een specifieke volgorde van de business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gericht op een specifieke (deel)</a:t>
            </a:r>
            <a:r>
              <a:rPr lang="nl-NL" sz="850" dirty="0" err="1">
                <a:solidFill>
                  <a:srgbClr val="605B9D"/>
                </a:solidFill>
                <a:latin typeface="Microsoft JhengHei Light"/>
                <a:cs typeface="Calibri Light" panose="020F0302020204030204" pitchFamily="34" charset="0"/>
              </a:rPr>
              <a:t>waardeuitwisseling</a:t>
            </a:r>
            <a:r>
              <a:rPr lang="nl-NL" sz="850" dirty="0">
                <a:solidFill>
                  <a:srgbClr val="605B9D"/>
                </a:solidFill>
                <a:latin typeface="Microsoft JhengHei Light"/>
                <a:cs typeface="Calibri Light" panose="020F0302020204030204" pitchFamily="34" charset="0"/>
              </a:rPr>
              <a:t> of specifieke product/markt combinatie.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Bijvoorbeeld binnen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‘Aanleggen en wijzigen van </a:t>
            </a:r>
            <a:r>
              <a:rPr lang="nl-NL" sz="850" dirty="0" err="1">
                <a:solidFill>
                  <a:srgbClr val="605B9D"/>
                </a:solidFill>
                <a:latin typeface="Microsoft JhengHei Light"/>
                <a:cs typeface="Calibri Light" panose="020F0302020204030204" pitchFamily="34" charset="0"/>
              </a:rPr>
              <a:t>aansluitingen’zouden</a:t>
            </a:r>
            <a:r>
              <a:rPr lang="nl-NL" sz="850" dirty="0">
                <a:solidFill>
                  <a:srgbClr val="605B9D"/>
                </a:solidFill>
                <a:latin typeface="Microsoft JhengHei Light"/>
                <a:cs typeface="Calibri Light" panose="020F0302020204030204" pitchFamily="34" charset="0"/>
              </a:rPr>
              <a:t> ketens kunnen worden ingericht voor:</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Realiseren Aansluitingen (aanvraag tot en met realisatie) voor particulieren.</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Realiseren Aansluitingen voor (groot) zakelijke klanten.</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Borgen uitvoeringscapaciteit =&gt; S&amp;OP.</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Realiseren Technische richtlijnen aansluitingen.</a:t>
            </a:r>
          </a:p>
        </p:txBody>
      </p:sp>
      <p:sp>
        <p:nvSpPr>
          <p:cNvPr id="7" name="Tijdelijke aanduiding voor dianummer 2">
            <a:extLst>
              <a:ext uri="{FF2B5EF4-FFF2-40B4-BE49-F238E27FC236}">
                <a16:creationId xmlns:a16="http://schemas.microsoft.com/office/drawing/2014/main" id="{93E40ADD-5F6E-41DF-8F2E-2A05FD2C855A}"/>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27</a:t>
            </a:fld>
            <a:endParaRPr lang="en-GB" sz="750">
              <a:solidFill>
                <a:srgbClr val="625D62">
                  <a:tint val="75000"/>
                </a:srgbClr>
              </a:solidFill>
              <a:latin typeface="Arial"/>
            </a:endParaRPr>
          </a:p>
        </p:txBody>
      </p:sp>
      <p:pic>
        <p:nvPicPr>
          <p:cNvPr id="3" name="Afbeelding 2" descr="Afbeelding met Lila, schermopname, Graphics, violet&#10;&#10;Automatisch gegenereerde beschrijving">
            <a:extLst>
              <a:ext uri="{FF2B5EF4-FFF2-40B4-BE49-F238E27FC236}">
                <a16:creationId xmlns:a16="http://schemas.microsoft.com/office/drawing/2014/main" id="{4B516A26-6E31-AE08-F8A7-E548FECC0B72}"/>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1782195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3</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21495" y="965597"/>
            <a:ext cx="8109507" cy="3606944"/>
          </a:xfrm>
        </p:spPr>
        <p:txBody>
          <a:bodyPr vert="horz" lIns="68580" tIns="34290" rIns="68580" bIns="34290" rtlCol="0" anchor="t" anchorCtr="0">
            <a:normAutofit/>
          </a:bodyPr>
          <a:lstStyle/>
          <a:p>
            <a:pPr marL="0">
              <a:lnSpc>
                <a:spcPct val="120000"/>
              </a:lnSpc>
              <a:buClr>
                <a:srgbClr val="008EBE"/>
              </a:buClr>
            </a:pPr>
            <a:r>
              <a:rPr lang="nl-NL" sz="1050" b="1" dirty="0">
                <a:solidFill>
                  <a:srgbClr val="605B9D"/>
                </a:solidFill>
                <a:latin typeface="Microsoft JhengHei Light"/>
                <a:cs typeface="Calibri Light" panose="020F0302020204030204" pitchFamily="34" charset="0"/>
              </a:rPr>
              <a:t>In welke </a:t>
            </a:r>
            <a:r>
              <a:rPr lang="nl-NL" sz="1050" b="1" dirty="0" err="1">
                <a:solidFill>
                  <a:srgbClr val="605B9D"/>
                </a:solidFill>
                <a:latin typeface="Microsoft JhengHei Light"/>
                <a:cs typeface="Calibri Light" panose="020F0302020204030204" pitchFamily="34" charset="0"/>
              </a:rPr>
              <a:t>waardestroom</a:t>
            </a:r>
            <a:r>
              <a:rPr lang="nl-NL" sz="1050" b="1" dirty="0">
                <a:solidFill>
                  <a:srgbClr val="605B9D"/>
                </a:solidFill>
                <a:latin typeface="Microsoft JhengHei Light"/>
                <a:cs typeface="Calibri Light" panose="020F0302020204030204" pitchFamily="34" charset="0"/>
              </a:rPr>
              <a:t> zit business </a:t>
            </a:r>
            <a:r>
              <a:rPr lang="nl-NL" sz="1050" b="1" dirty="0" err="1">
                <a:solidFill>
                  <a:srgbClr val="605B9D"/>
                </a:solidFill>
                <a:latin typeface="Microsoft JhengHei Light"/>
                <a:cs typeface="Calibri Light" panose="020F0302020204030204" pitchFamily="34" charset="0"/>
              </a:rPr>
              <a:t>capability</a:t>
            </a:r>
            <a:r>
              <a:rPr lang="nl-NL" sz="1050" b="1" dirty="0">
                <a:solidFill>
                  <a:srgbClr val="605B9D"/>
                </a:solidFill>
                <a:latin typeface="Microsoft JhengHei Light"/>
                <a:cs typeface="Calibri Light" panose="020F0302020204030204" pitchFamily="34" charset="0"/>
              </a:rPr>
              <a:t>:  C.6.2.1 Aansluitingen/ allocatiepunten beheren?</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Deze business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zit in de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‘Aanleggen en wijzigen aansluitingen’ aangezien in deze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het contract en de fysieke aansluiting wordt gerealiseerd en de bijbehorende registratie van de administratieve aansluiting plaatsvindt. Deze business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zit in ook in de twee </a:t>
            </a:r>
            <a:r>
              <a:rPr lang="nl-NL" sz="850" dirty="0" err="1">
                <a:solidFill>
                  <a:srgbClr val="605B9D"/>
                </a:solidFill>
                <a:latin typeface="Microsoft JhengHei Light"/>
                <a:cs typeface="Calibri Light" panose="020F0302020204030204" pitchFamily="34" charset="0"/>
              </a:rPr>
              <a:t>waardestromen</a:t>
            </a:r>
            <a:r>
              <a:rPr lang="nl-NL" sz="850" dirty="0">
                <a:solidFill>
                  <a:srgbClr val="605B9D"/>
                </a:solidFill>
                <a:latin typeface="Microsoft JhengHei Light"/>
                <a:cs typeface="Calibri Light" panose="020F0302020204030204" pitchFamily="34" charset="0"/>
              </a:rPr>
              <a:t> ‘Toewijzen van energie-uitwisselingen’ en ‘Beschikbaar stellen van netbeheerdata’ omdat daarin de (administratieve) aansluitgegevens worden gebruikt. </a:t>
            </a:r>
          </a:p>
          <a:p>
            <a:pPr marL="394313" lvl="2" indent="-214313">
              <a:lnSpc>
                <a:spcPct val="120000"/>
              </a:lnSpc>
              <a:buClr>
                <a:srgbClr val="008EBE"/>
              </a:buClr>
            </a:pPr>
            <a:endParaRPr lang="nl-NL" sz="850" dirty="0">
              <a:solidFill>
                <a:srgbClr val="605B9D"/>
              </a:solidFill>
              <a:latin typeface="Microsoft JhengHei Light"/>
              <a:cs typeface="Calibri Light" panose="020F0302020204030204" pitchFamily="34" charset="0"/>
            </a:endParaRPr>
          </a:p>
          <a:p>
            <a:r>
              <a:rPr lang="nl-NL" sz="1050" b="1" dirty="0">
                <a:solidFill>
                  <a:srgbClr val="605B9D"/>
                </a:solidFill>
                <a:latin typeface="Microsoft JhengHei Light"/>
                <a:cs typeface="Calibri Light" panose="020F0302020204030204" pitchFamily="34" charset="0"/>
              </a:rPr>
              <a:t>Hoe zit </a:t>
            </a:r>
            <a:r>
              <a:rPr lang="nl-NL" sz="1050" b="1" dirty="0" err="1">
                <a:solidFill>
                  <a:srgbClr val="605B9D"/>
                </a:solidFill>
                <a:latin typeface="Microsoft JhengHei Light"/>
                <a:cs typeface="Calibri Light" panose="020F0302020204030204" pitchFamily="34" charset="0"/>
              </a:rPr>
              <a:t>flex</a:t>
            </a:r>
            <a:r>
              <a:rPr lang="nl-NL" sz="1050" b="1" dirty="0">
                <a:solidFill>
                  <a:srgbClr val="605B9D"/>
                </a:solidFill>
                <a:latin typeface="Microsoft JhengHei Light"/>
                <a:cs typeface="Calibri Light" panose="020F0302020204030204" pitchFamily="34" charset="0"/>
              </a:rPr>
              <a:t> in het </a:t>
            </a:r>
            <a:r>
              <a:rPr lang="nl-NL" sz="1050" b="1" dirty="0" err="1">
                <a:solidFill>
                  <a:srgbClr val="605B9D"/>
                </a:solidFill>
                <a:latin typeface="Microsoft JhengHei Light"/>
                <a:cs typeface="Calibri Light" panose="020F0302020204030204" pitchFamily="34" charset="0"/>
              </a:rPr>
              <a:t>NBility</a:t>
            </a:r>
            <a:r>
              <a:rPr lang="nl-NL" sz="1050" b="1" dirty="0">
                <a:solidFill>
                  <a:srgbClr val="605B9D"/>
                </a:solidFill>
                <a:latin typeface="Microsoft JhengHei Light"/>
                <a:cs typeface="Calibri Light" panose="020F0302020204030204" pitchFamily="34" charset="0"/>
              </a:rPr>
              <a:t> model?</a:t>
            </a:r>
          </a:p>
          <a:p>
            <a:pPr marL="394313" lvl="2" indent="-214313">
              <a:lnSpc>
                <a:spcPct val="120000"/>
              </a:lnSpc>
              <a:buClr>
                <a:srgbClr val="008EBE"/>
              </a:buClr>
            </a:pPr>
            <a:r>
              <a:rPr lang="nl-NL" sz="850" dirty="0" err="1">
                <a:solidFill>
                  <a:srgbClr val="605B9D"/>
                </a:solidFill>
                <a:latin typeface="Microsoft JhengHei Light"/>
                <a:cs typeface="Calibri Light" panose="020F0302020204030204" pitchFamily="34" charset="0"/>
              </a:rPr>
              <a:t>Flexafspraken</a:t>
            </a:r>
            <a:r>
              <a:rPr lang="nl-NL" sz="850" dirty="0">
                <a:solidFill>
                  <a:srgbClr val="605B9D"/>
                </a:solidFill>
                <a:latin typeface="Microsoft JhengHei Light"/>
                <a:cs typeface="Calibri Light" panose="020F0302020204030204" pitchFamily="34" charset="0"/>
              </a:rPr>
              <a:t> met grote klanten worden in business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C.1.2‘Klantovereenkomsten verwerken en beheren’ afgesloten en in C.6.3.5 ‘Flexibele capaciteit </a:t>
            </a:r>
            <a:r>
              <a:rPr lang="nl-NL" sz="850" dirty="0" err="1">
                <a:solidFill>
                  <a:srgbClr val="605B9D"/>
                </a:solidFill>
                <a:latin typeface="Microsoft JhengHei Light"/>
                <a:cs typeface="Calibri Light" panose="020F0302020204030204" pitchFamily="34" charset="0"/>
              </a:rPr>
              <a:t>beheren’geregistreerd</a:t>
            </a:r>
            <a:r>
              <a:rPr lang="nl-NL" sz="850" dirty="0">
                <a:solidFill>
                  <a:srgbClr val="605B9D"/>
                </a:solidFill>
                <a:latin typeface="Microsoft JhengHei Light"/>
                <a:cs typeface="Calibri Light" panose="020F0302020204030204" pitchFamily="34" charset="0"/>
              </a:rPr>
              <a:t> als onderdeel van de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‘Afstemmen gewenste en beschikbare transportcapaciteit’.</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De netbeheerders registreren </a:t>
            </a:r>
            <a:r>
              <a:rPr lang="nl-NL" sz="850" dirty="0" err="1">
                <a:solidFill>
                  <a:srgbClr val="605B9D"/>
                </a:solidFill>
                <a:latin typeface="Microsoft JhengHei Light"/>
                <a:cs typeface="Calibri Light" panose="020F0302020204030204" pitchFamily="34" charset="0"/>
              </a:rPr>
              <a:t>aggregators</a:t>
            </a:r>
            <a:r>
              <a:rPr lang="nl-NL" sz="850" dirty="0">
                <a:solidFill>
                  <a:srgbClr val="605B9D"/>
                </a:solidFill>
                <a:latin typeface="Microsoft JhengHei Light"/>
                <a:cs typeface="Calibri Light" panose="020F0302020204030204" pitchFamily="34" charset="0"/>
              </a:rPr>
              <a:t> in 6.1.1 ‘Relaties met marktpartijen </a:t>
            </a:r>
            <a:r>
              <a:rPr lang="nl-NL" sz="850" dirty="0" err="1">
                <a:solidFill>
                  <a:srgbClr val="605B9D"/>
                </a:solidFill>
                <a:latin typeface="Microsoft JhengHei Light"/>
                <a:cs typeface="Calibri Light" panose="020F0302020204030204" pitchFamily="34" charset="0"/>
              </a:rPr>
              <a:t>onderhouden’en</a:t>
            </a:r>
            <a:r>
              <a:rPr lang="nl-NL" sz="850" dirty="0">
                <a:solidFill>
                  <a:srgbClr val="605B9D"/>
                </a:solidFill>
                <a:latin typeface="Microsoft JhengHei Light"/>
                <a:cs typeface="Calibri Light" panose="020F0302020204030204" pitchFamily="34" charset="0"/>
              </a:rPr>
              <a:t> hun </a:t>
            </a:r>
            <a:r>
              <a:rPr lang="nl-NL" sz="850" dirty="0" err="1">
                <a:solidFill>
                  <a:srgbClr val="605B9D"/>
                </a:solidFill>
                <a:latin typeface="Microsoft JhengHei Light"/>
                <a:cs typeface="Calibri Light" panose="020F0302020204030204" pitchFamily="34" charset="0"/>
              </a:rPr>
              <a:t>flexaanbod</a:t>
            </a:r>
            <a:r>
              <a:rPr lang="nl-NL" sz="850" dirty="0">
                <a:solidFill>
                  <a:srgbClr val="605B9D"/>
                </a:solidFill>
                <a:latin typeface="Microsoft JhengHei Light"/>
                <a:cs typeface="Calibri Light" panose="020F0302020204030204" pitchFamily="34" charset="0"/>
              </a:rPr>
              <a:t> in C.6.3.5 ‘Flexibele capaciteit beheren’.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In Business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C.2.4.1 wordt eventuele verwachte congestie vastgesteld en keuze gemaakt om deze via directe of markt </a:t>
            </a:r>
            <a:r>
              <a:rPr lang="nl-NL" sz="850" dirty="0" err="1">
                <a:solidFill>
                  <a:srgbClr val="605B9D"/>
                </a:solidFill>
                <a:latin typeface="Microsoft JhengHei Light"/>
                <a:cs typeface="Calibri Light" panose="020F0302020204030204" pitchFamily="34" charset="0"/>
              </a:rPr>
              <a:t>flex</a:t>
            </a:r>
            <a:r>
              <a:rPr lang="nl-NL" sz="850" dirty="0">
                <a:solidFill>
                  <a:srgbClr val="605B9D"/>
                </a:solidFill>
                <a:latin typeface="Microsoft JhengHei Light"/>
                <a:cs typeface="Calibri Light" panose="020F0302020204030204" pitchFamily="34" charset="0"/>
              </a:rPr>
              <a:t> te managen. De </a:t>
            </a:r>
            <a:r>
              <a:rPr lang="nl-NL" sz="850" dirty="0" err="1">
                <a:solidFill>
                  <a:srgbClr val="605B9D"/>
                </a:solidFill>
                <a:latin typeface="Microsoft JhengHei Light"/>
                <a:cs typeface="Calibri Light" panose="020F0302020204030204" pitchFamily="34" charset="0"/>
              </a:rPr>
              <a:t>marktflex</a:t>
            </a:r>
            <a:r>
              <a:rPr lang="nl-NL" sz="850" dirty="0">
                <a:solidFill>
                  <a:srgbClr val="605B9D"/>
                </a:solidFill>
                <a:latin typeface="Microsoft JhengHei Light"/>
                <a:cs typeface="Calibri Light" panose="020F0302020204030204" pitchFamily="34" charset="0"/>
              </a:rPr>
              <a:t> wordt via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6.3.5. ‘Flexibele capaciteit beheren’ in de markt gecommuniceerd waarna er tot een overeenkomst wordt gekomen.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In business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C.2.1.3 ‘Energiestromen besturen’ vindt keuze tot en afroep van directe en/of markt </a:t>
            </a:r>
            <a:r>
              <a:rPr lang="nl-NL" sz="850" dirty="0" err="1">
                <a:solidFill>
                  <a:srgbClr val="605B9D"/>
                </a:solidFill>
                <a:latin typeface="Microsoft JhengHei Light"/>
                <a:cs typeface="Calibri Light" panose="020F0302020204030204" pitchFamily="34" charset="0"/>
              </a:rPr>
              <a:t>flex</a:t>
            </a:r>
            <a:r>
              <a:rPr lang="nl-NL" sz="850" dirty="0">
                <a:solidFill>
                  <a:srgbClr val="605B9D"/>
                </a:solidFill>
                <a:latin typeface="Microsoft JhengHei Light"/>
                <a:cs typeface="Calibri Light" panose="020F0302020204030204" pitchFamily="34" charset="0"/>
              </a:rPr>
              <a:t> plaats. Afrekening van de gebruikte </a:t>
            </a:r>
            <a:r>
              <a:rPr lang="nl-NL" sz="850" dirty="0" err="1">
                <a:solidFill>
                  <a:srgbClr val="605B9D"/>
                </a:solidFill>
                <a:latin typeface="Microsoft JhengHei Light"/>
                <a:cs typeface="Calibri Light" panose="020F0302020204030204" pitchFamily="34" charset="0"/>
              </a:rPr>
              <a:t>flex</a:t>
            </a:r>
            <a:r>
              <a:rPr lang="nl-NL" sz="850" dirty="0">
                <a:solidFill>
                  <a:srgbClr val="605B9D"/>
                </a:solidFill>
                <a:latin typeface="Microsoft JhengHei Light"/>
                <a:cs typeface="Calibri Light" panose="020F0302020204030204" pitchFamily="34" charset="0"/>
              </a:rPr>
              <a:t> vindt plaats via C.1.3 ‘Factureren en innen’ en de verwerking van de betaling via C.8.1.7 ‘Financiën bewaken en besturen’.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In </a:t>
            </a:r>
            <a:r>
              <a:rPr lang="nl-NL" sz="850" dirty="0" err="1">
                <a:solidFill>
                  <a:srgbClr val="605B9D"/>
                </a:solidFill>
                <a:latin typeface="Microsoft JhengHei Light"/>
                <a:cs typeface="Calibri Light" panose="020F0302020204030204" pitchFamily="34" charset="0"/>
              </a:rPr>
              <a:t>waardestroom</a:t>
            </a:r>
            <a:r>
              <a:rPr lang="nl-NL" sz="850" dirty="0">
                <a:solidFill>
                  <a:srgbClr val="605B9D"/>
                </a:solidFill>
                <a:latin typeface="Microsoft JhengHei Light"/>
                <a:cs typeface="Calibri Light" panose="020F0302020204030204" pitchFamily="34" charset="0"/>
              </a:rPr>
              <a:t> ‘</a:t>
            </a:r>
            <a:r>
              <a:rPr lang="nl-NL" sz="850" dirty="0" err="1">
                <a:solidFill>
                  <a:srgbClr val="605B9D"/>
                </a:solidFill>
                <a:latin typeface="Microsoft JhengHei Light"/>
                <a:cs typeface="Calibri Light" panose="020F0302020204030204" pitchFamily="34" charset="0"/>
              </a:rPr>
              <a:t>Netgedreven</a:t>
            </a:r>
            <a:r>
              <a:rPr lang="nl-NL" sz="850" dirty="0">
                <a:solidFill>
                  <a:srgbClr val="605B9D"/>
                </a:solidFill>
                <a:latin typeface="Microsoft JhengHei Light"/>
                <a:cs typeface="Calibri Light" panose="020F0302020204030204" pitchFamily="34" charset="0"/>
              </a:rPr>
              <a:t> aanpassen van energienetten’ wordt in business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C.3.1.3 ‘Alternatieven voor mitigatie risico op capaciteit en/of functionaliteit </a:t>
            </a:r>
            <a:r>
              <a:rPr lang="nl-NL" sz="850" dirty="0" err="1">
                <a:solidFill>
                  <a:srgbClr val="605B9D"/>
                </a:solidFill>
                <a:latin typeface="Microsoft JhengHei Light"/>
                <a:cs typeface="Calibri Light" panose="020F0302020204030204" pitchFamily="34" charset="0"/>
              </a:rPr>
              <a:t>analyseren’de</a:t>
            </a:r>
            <a:r>
              <a:rPr lang="nl-NL" sz="850" dirty="0">
                <a:solidFill>
                  <a:srgbClr val="605B9D"/>
                </a:solidFill>
                <a:latin typeface="Microsoft JhengHei Light"/>
                <a:cs typeface="Calibri Light" panose="020F0302020204030204" pitchFamily="34" charset="0"/>
              </a:rPr>
              <a:t> </a:t>
            </a:r>
            <a:r>
              <a:rPr lang="nl-NL" sz="850" dirty="0" err="1">
                <a:solidFill>
                  <a:srgbClr val="605B9D"/>
                </a:solidFill>
                <a:latin typeface="Microsoft JhengHei Light"/>
                <a:cs typeface="Calibri Light" panose="020F0302020204030204" pitchFamily="34" charset="0"/>
              </a:rPr>
              <a:t>flex</a:t>
            </a:r>
            <a:r>
              <a:rPr lang="nl-NL" sz="850" dirty="0">
                <a:solidFill>
                  <a:srgbClr val="605B9D"/>
                </a:solidFill>
                <a:latin typeface="Microsoft JhengHei Light"/>
                <a:cs typeface="Calibri Light" panose="020F0302020204030204" pitchFamily="34" charset="0"/>
              </a:rPr>
              <a:t> mogelijkheden gebruikt uit business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C.6.3.5 ‘Flexibele capaciteit </a:t>
            </a:r>
            <a:r>
              <a:rPr lang="nl-NL" sz="850" dirty="0" err="1">
                <a:solidFill>
                  <a:srgbClr val="605B9D"/>
                </a:solidFill>
                <a:latin typeface="Microsoft JhengHei Light"/>
                <a:cs typeface="Calibri Light" panose="020F0302020204030204" pitchFamily="34" charset="0"/>
              </a:rPr>
              <a:t>beheren’bij</a:t>
            </a:r>
            <a:r>
              <a:rPr lang="nl-NL" sz="850" dirty="0">
                <a:solidFill>
                  <a:srgbClr val="605B9D"/>
                </a:solidFill>
                <a:latin typeface="Microsoft JhengHei Light"/>
                <a:cs typeface="Calibri Light" panose="020F0302020204030204" pitchFamily="34" charset="0"/>
              </a:rPr>
              <a:t> de keuze of bij capaciteit te kort wordt ingezet op gebruik van </a:t>
            </a:r>
            <a:r>
              <a:rPr lang="nl-NL" sz="850" dirty="0" err="1">
                <a:solidFill>
                  <a:srgbClr val="605B9D"/>
                </a:solidFill>
                <a:latin typeface="Microsoft JhengHei Light"/>
                <a:cs typeface="Calibri Light" panose="020F0302020204030204" pitchFamily="34" charset="0"/>
              </a:rPr>
              <a:t>flex</a:t>
            </a:r>
            <a:r>
              <a:rPr lang="nl-NL" sz="850" dirty="0">
                <a:solidFill>
                  <a:srgbClr val="605B9D"/>
                </a:solidFill>
                <a:latin typeface="Microsoft JhengHei Light"/>
                <a:cs typeface="Calibri Light" panose="020F0302020204030204" pitchFamily="34" charset="0"/>
              </a:rPr>
              <a:t> mogelijkheden. </a:t>
            </a:r>
          </a:p>
        </p:txBody>
      </p:sp>
      <p:sp>
        <p:nvSpPr>
          <p:cNvPr id="7" name="Tijdelijke aanduiding voor dianummer 2">
            <a:extLst>
              <a:ext uri="{FF2B5EF4-FFF2-40B4-BE49-F238E27FC236}">
                <a16:creationId xmlns:a16="http://schemas.microsoft.com/office/drawing/2014/main" id="{01FFD636-3EB0-4BC8-BF54-B9B9DBB91453}"/>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28</a:t>
            </a:fld>
            <a:endParaRPr lang="en-GB" sz="750">
              <a:solidFill>
                <a:srgbClr val="625D62">
                  <a:tint val="75000"/>
                </a:srgbClr>
              </a:solidFill>
              <a:latin typeface="Arial"/>
            </a:endParaRPr>
          </a:p>
        </p:txBody>
      </p:sp>
      <p:pic>
        <p:nvPicPr>
          <p:cNvPr id="3" name="Afbeelding 2" descr="Afbeelding met Lila, schermopname, Graphics, violet&#10;&#10;Automatisch gegenereerde beschrijving">
            <a:extLst>
              <a:ext uri="{FF2B5EF4-FFF2-40B4-BE49-F238E27FC236}">
                <a16:creationId xmlns:a16="http://schemas.microsoft.com/office/drawing/2014/main" id="{B4AE1EA6-12B8-C6E7-9F94-8D9393FC1DBC}"/>
              </a:ext>
            </a:extLst>
          </p:cNvPr>
          <p:cNvPicPr>
            <a:picLocks noChangeAspect="1"/>
          </p:cNvPicPr>
          <p:nvPr/>
        </p:nvPicPr>
        <p:blipFill>
          <a:blip r:embed="rId3"/>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1506480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4</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12999" y="1172766"/>
            <a:ext cx="8109507" cy="3606944"/>
          </a:xfrm>
        </p:spPr>
        <p:txBody>
          <a:bodyPr>
            <a:normAutofit/>
          </a:bodyPr>
          <a:lstStyle/>
          <a:p>
            <a:r>
              <a:rPr lang="nl-NL" sz="1050" b="1" dirty="0">
                <a:solidFill>
                  <a:srgbClr val="605B9D"/>
                </a:solidFill>
                <a:latin typeface="Microsoft JhengHei Light"/>
                <a:cs typeface="Calibri Light" panose="020F0302020204030204" pitchFamily="34" charset="0"/>
              </a:rPr>
              <a:t>Waarom zijn C.1 ‘Klant bedienen’ en C.6 ‘Markt faciliteren’ twee verschillende business </a:t>
            </a:r>
            <a:r>
              <a:rPr lang="nl-NL" sz="1050" b="1" dirty="0" err="1">
                <a:solidFill>
                  <a:srgbClr val="605B9D"/>
                </a:solidFill>
                <a:latin typeface="Microsoft JhengHei Light"/>
                <a:cs typeface="Calibri Light" panose="020F0302020204030204" pitchFamily="34" charset="0"/>
              </a:rPr>
              <a:t>capability</a:t>
            </a:r>
            <a:r>
              <a:rPr lang="nl-NL" sz="1050" b="1" dirty="0">
                <a:solidFill>
                  <a:srgbClr val="605B9D"/>
                </a:solidFill>
                <a:latin typeface="Microsoft JhengHei Light"/>
                <a:cs typeface="Calibri Light" panose="020F0302020204030204" pitchFamily="34" charset="0"/>
              </a:rPr>
              <a:t> domeinen?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Het zijn twee verschillende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domeinen omdat de dynamiek en de problematiek verschillend zijn en geen/nauwelijks een relatie hebben  </a:t>
            </a:r>
          </a:p>
          <a:p>
            <a:pPr marL="408600" lvl="2" indent="-228600">
              <a:lnSpc>
                <a:spcPct val="120000"/>
              </a:lnSpc>
              <a:buClr>
                <a:srgbClr val="008EBE"/>
              </a:buClr>
              <a:buFont typeface="+mj-lt"/>
              <a:buAutoNum type="arabicPeriod"/>
            </a:pPr>
            <a:r>
              <a:rPr lang="nl-NL" sz="850" dirty="0">
                <a:solidFill>
                  <a:srgbClr val="605B9D"/>
                </a:solidFill>
                <a:latin typeface="Microsoft JhengHei Light"/>
                <a:cs typeface="Calibri Light" panose="020F0302020204030204" pitchFamily="34" charset="0"/>
              </a:rPr>
              <a:t>Bedienen van klanten:</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Eén klantbeeld, sociale media, verschillende communicatiekanalen, </a:t>
            </a:r>
            <a:r>
              <a:rPr lang="nl-NL" sz="850" dirty="0" err="1">
                <a:solidFill>
                  <a:srgbClr val="605B9D"/>
                </a:solidFill>
                <a:latin typeface="Microsoft JhengHei Light"/>
                <a:cs typeface="Calibri Light" panose="020F0302020204030204" pitchFamily="34" charset="0"/>
              </a:rPr>
              <a:t>tone</a:t>
            </a:r>
            <a:r>
              <a:rPr lang="nl-NL" sz="850" dirty="0">
                <a:solidFill>
                  <a:srgbClr val="605B9D"/>
                </a:solidFill>
                <a:latin typeface="Microsoft JhengHei Light"/>
                <a:cs typeface="Calibri Light" panose="020F0302020204030204" pitchFamily="34" charset="0"/>
              </a:rPr>
              <a:t> of </a:t>
            </a:r>
            <a:r>
              <a:rPr lang="nl-NL" sz="850" dirty="0" err="1">
                <a:solidFill>
                  <a:srgbClr val="605B9D"/>
                </a:solidFill>
                <a:latin typeface="Microsoft JhengHei Light"/>
                <a:cs typeface="Calibri Light" panose="020F0302020204030204" pitchFamily="34" charset="0"/>
              </a:rPr>
              <a:t>voice</a:t>
            </a:r>
            <a:r>
              <a:rPr lang="nl-NL" sz="850" dirty="0">
                <a:solidFill>
                  <a:srgbClr val="605B9D"/>
                </a:solidFill>
                <a:latin typeface="Microsoft JhengHei Light"/>
                <a:cs typeface="Calibri Light" panose="020F0302020204030204" pitchFamily="34" charset="0"/>
              </a:rPr>
              <a:t>, marketing en sales, imago managen, voorlichting, klachten, claims, correspondentie, tarieven, offertes, facturen, enz.</a:t>
            </a:r>
          </a:p>
          <a:p>
            <a:pPr marL="408600" lvl="2" indent="-228600">
              <a:lnSpc>
                <a:spcPct val="120000"/>
              </a:lnSpc>
              <a:buClr>
                <a:srgbClr val="008EBE"/>
              </a:buClr>
              <a:buFont typeface="+mj-lt"/>
              <a:buAutoNum type="arabicPeriod"/>
            </a:pPr>
            <a:r>
              <a:rPr lang="nl-NL" sz="850" dirty="0">
                <a:solidFill>
                  <a:srgbClr val="605B9D"/>
                </a:solidFill>
                <a:latin typeface="Microsoft JhengHei Light"/>
                <a:cs typeface="Calibri Light" panose="020F0302020204030204" pitchFamily="34" charset="0"/>
              </a:rPr>
              <a:t>Marktfacilitering:</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Gestandaardiseerde en zo veel en ver mogelijk geautomatiseerde data </a:t>
            </a:r>
            <a:r>
              <a:rPr lang="nl-NL" sz="850" dirty="0" err="1">
                <a:solidFill>
                  <a:srgbClr val="605B9D"/>
                </a:solidFill>
                <a:latin typeface="Microsoft JhengHei Light"/>
                <a:cs typeface="Calibri Light" panose="020F0302020204030204" pitchFamily="34" charset="0"/>
              </a:rPr>
              <a:t>uitwisselings-processen</a:t>
            </a:r>
            <a:r>
              <a:rPr lang="nl-NL" sz="850" dirty="0">
                <a:solidFill>
                  <a:srgbClr val="605B9D"/>
                </a:solidFill>
                <a:latin typeface="Microsoft JhengHei Light"/>
                <a:cs typeface="Calibri Light" panose="020F0302020204030204" pitchFamily="34" charset="0"/>
              </a:rPr>
              <a:t> met professionele andere partijen. Complete Energie-data </a:t>
            </a:r>
            <a:r>
              <a:rPr lang="nl-NL" sz="850" dirty="0" err="1">
                <a:solidFill>
                  <a:srgbClr val="605B9D"/>
                </a:solidFill>
                <a:latin typeface="Microsoft JhengHei Light"/>
                <a:cs typeface="Calibri Light" panose="020F0302020204030204" pitchFamily="34" charset="0"/>
              </a:rPr>
              <a:t>Eco-systemen</a:t>
            </a:r>
            <a:r>
              <a:rPr lang="nl-NL" sz="850" dirty="0">
                <a:solidFill>
                  <a:srgbClr val="605B9D"/>
                </a:solidFill>
                <a:latin typeface="Microsoft JhengHei Light"/>
                <a:cs typeface="Calibri Light" panose="020F0302020204030204" pitchFamily="34" charset="0"/>
              </a:rPr>
              <a:t>. Een volledig geautomatiseerde data verwerkingsfabriek met op zijn hoogst monitoring van de data processen, management van uitval.</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Uitvoeren van de wettelijke taken als markfacilitator…waarbij wij dus data-diensten leveren aan/verzorgen voor leveranciers, meetbedrijven, transport en generatiesector. (switchen verhuizen opzeggen, alloceren/</a:t>
            </a:r>
            <a:r>
              <a:rPr lang="nl-NL" sz="850" dirty="0" err="1">
                <a:solidFill>
                  <a:srgbClr val="605B9D"/>
                </a:solidFill>
                <a:latin typeface="Microsoft JhengHei Light"/>
                <a:cs typeface="Calibri Light" panose="020F0302020204030204" pitchFamily="34" charset="0"/>
              </a:rPr>
              <a:t>reconcilieren</a:t>
            </a:r>
            <a:r>
              <a:rPr lang="nl-NL" sz="850" dirty="0">
                <a:solidFill>
                  <a:srgbClr val="605B9D"/>
                </a:solidFill>
                <a:latin typeface="Microsoft JhengHei Light"/>
                <a:cs typeface="Calibri Light" panose="020F0302020204030204" pitchFamily="34" charset="0"/>
              </a:rPr>
              <a:t>, T-prognoses).</a:t>
            </a:r>
          </a:p>
          <a:p>
            <a:pPr marL="574313" lvl="3" indent="-214313">
              <a:lnSpc>
                <a:spcPct val="120000"/>
              </a:lnSpc>
              <a:buClr>
                <a:srgbClr val="008EBE"/>
              </a:buClr>
            </a:pPr>
            <a:r>
              <a:rPr lang="nl-NL" sz="850" dirty="0">
                <a:solidFill>
                  <a:srgbClr val="605B9D"/>
                </a:solidFill>
                <a:latin typeface="Microsoft JhengHei Light"/>
                <a:cs typeface="Calibri Light" panose="020F0302020204030204" pitchFamily="34" charset="0"/>
              </a:rPr>
              <a:t>Nieuwe cross sectorale data diensten die bijdragen aan de energieverduurzaming &lt;Groene lening, Energie </a:t>
            </a:r>
            <a:r>
              <a:rPr lang="nl-NL" sz="850" dirty="0" err="1">
                <a:solidFill>
                  <a:srgbClr val="605B9D"/>
                </a:solidFill>
                <a:latin typeface="Microsoft JhengHei Light"/>
                <a:cs typeface="Calibri Light" panose="020F0302020204030204" pitchFamily="34" charset="0"/>
              </a:rPr>
              <a:t>vergelijker</a:t>
            </a:r>
            <a:r>
              <a:rPr lang="nl-NL" sz="850" dirty="0">
                <a:solidFill>
                  <a:srgbClr val="605B9D"/>
                </a:solidFill>
                <a:latin typeface="Microsoft JhengHei Light"/>
                <a:cs typeface="Calibri Light" panose="020F0302020204030204" pitchFamily="34" charset="0"/>
              </a:rPr>
              <a:t>, …&gt; en wat de toekomst nog meer brengt op dat gebied.</a:t>
            </a:r>
          </a:p>
          <a:p>
            <a:pPr marL="574313" lvl="3" indent="-214313">
              <a:lnSpc>
                <a:spcPct val="120000"/>
              </a:lnSpc>
              <a:buClr>
                <a:srgbClr val="008EBE"/>
              </a:buClr>
            </a:pPr>
            <a:endParaRPr lang="nl-NL" sz="850" dirty="0">
              <a:solidFill>
                <a:srgbClr val="605B9D"/>
              </a:solidFill>
              <a:latin typeface="Microsoft JhengHei Light"/>
              <a:cs typeface="Calibri Light" panose="020F0302020204030204" pitchFamily="34" charset="0"/>
            </a:endParaRPr>
          </a:p>
          <a:p>
            <a:r>
              <a:rPr lang="nl-NL" sz="1050" b="1" dirty="0">
                <a:solidFill>
                  <a:srgbClr val="605B9D"/>
                </a:solidFill>
                <a:latin typeface="Microsoft JhengHei Light"/>
                <a:cs typeface="Calibri Light" panose="020F0302020204030204" pitchFamily="34" charset="0"/>
              </a:rPr>
              <a:t>In welke </a:t>
            </a:r>
            <a:r>
              <a:rPr lang="nl-NL" sz="1050" b="1" dirty="0" err="1">
                <a:solidFill>
                  <a:srgbClr val="605B9D"/>
                </a:solidFill>
                <a:latin typeface="Microsoft JhengHei Light"/>
                <a:cs typeface="Calibri Light" panose="020F0302020204030204" pitchFamily="34" charset="0"/>
              </a:rPr>
              <a:t>value</a:t>
            </a:r>
            <a:r>
              <a:rPr lang="nl-NL" sz="1050" b="1" dirty="0">
                <a:solidFill>
                  <a:srgbClr val="605B9D"/>
                </a:solidFill>
                <a:latin typeface="Microsoft JhengHei Light"/>
                <a:cs typeface="Calibri Light" panose="020F0302020204030204" pitchFamily="34" charset="0"/>
              </a:rPr>
              <a:t> stream zitten de richtinggevende en ondersteunende business </a:t>
            </a:r>
            <a:r>
              <a:rPr lang="nl-NL" sz="1050" b="1" dirty="0" err="1">
                <a:solidFill>
                  <a:srgbClr val="605B9D"/>
                </a:solidFill>
                <a:latin typeface="Microsoft JhengHei Light"/>
                <a:cs typeface="Calibri Light" panose="020F0302020204030204" pitchFamily="34" charset="0"/>
              </a:rPr>
              <a:t>capabilities</a:t>
            </a:r>
            <a:r>
              <a:rPr lang="nl-NL" sz="1050" b="1" dirty="0">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dirty="0">
                <a:solidFill>
                  <a:srgbClr val="605B9D"/>
                </a:solidFill>
                <a:latin typeface="Microsoft JhengHei Light"/>
                <a:cs typeface="Calibri Light" panose="020F0302020204030204" pitchFamily="34" charset="0"/>
              </a:rPr>
              <a:t>De richtinggevende- en ondersteunende business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realiseren waarde in secundaire/</a:t>
            </a:r>
            <a:r>
              <a:rPr lang="nl-NL" sz="850" dirty="0" err="1">
                <a:solidFill>
                  <a:srgbClr val="605B9D"/>
                </a:solidFill>
                <a:latin typeface="Microsoft JhengHei Light"/>
                <a:cs typeface="Calibri Light" panose="020F0302020204030204" pitchFamily="34" charset="0"/>
              </a:rPr>
              <a:t>enterprise</a:t>
            </a:r>
            <a:r>
              <a:rPr lang="nl-NL" sz="850" dirty="0">
                <a:solidFill>
                  <a:srgbClr val="605B9D"/>
                </a:solidFill>
                <a:latin typeface="Microsoft JhengHei Light"/>
                <a:cs typeface="Calibri Light" panose="020F0302020204030204" pitchFamily="34" charset="0"/>
              </a:rPr>
              <a:t> </a:t>
            </a:r>
            <a:r>
              <a:rPr lang="nl-NL" sz="850" dirty="0" err="1">
                <a:solidFill>
                  <a:srgbClr val="605B9D"/>
                </a:solidFill>
                <a:latin typeface="Microsoft JhengHei Light"/>
                <a:cs typeface="Calibri Light" panose="020F0302020204030204" pitchFamily="34" charset="0"/>
              </a:rPr>
              <a:t>waardestromen</a:t>
            </a:r>
            <a:r>
              <a:rPr lang="nl-NL" sz="850" dirty="0">
                <a:solidFill>
                  <a:srgbClr val="605B9D"/>
                </a:solidFill>
                <a:latin typeface="Microsoft JhengHei Light"/>
                <a:cs typeface="Calibri Light" panose="020F0302020204030204" pitchFamily="34" charset="0"/>
              </a:rPr>
              <a:t> in de vorm van richting aan en ondersteuning van de primaire/</a:t>
            </a:r>
            <a:r>
              <a:rPr lang="nl-NL" sz="850" dirty="0" err="1">
                <a:solidFill>
                  <a:srgbClr val="605B9D"/>
                </a:solidFill>
                <a:latin typeface="Microsoft JhengHei Light"/>
                <a:cs typeface="Calibri Light" panose="020F0302020204030204" pitchFamily="34" charset="0"/>
              </a:rPr>
              <a:t>core</a:t>
            </a:r>
            <a:r>
              <a:rPr lang="nl-NL" sz="850" dirty="0">
                <a:solidFill>
                  <a:srgbClr val="605B9D"/>
                </a:solidFill>
                <a:latin typeface="Microsoft JhengHei Light"/>
                <a:cs typeface="Calibri Light" panose="020F0302020204030204" pitchFamily="34" charset="0"/>
              </a:rPr>
              <a:t> </a:t>
            </a:r>
            <a:r>
              <a:rPr lang="nl-NL" sz="850" dirty="0" err="1">
                <a:solidFill>
                  <a:srgbClr val="605B9D"/>
                </a:solidFill>
                <a:latin typeface="Microsoft JhengHei Light"/>
                <a:cs typeface="Calibri Light" panose="020F0302020204030204" pitchFamily="34" charset="0"/>
              </a:rPr>
              <a:t>waardestromen</a:t>
            </a:r>
            <a:r>
              <a:rPr lang="nl-NL" sz="850" dirty="0">
                <a:solidFill>
                  <a:srgbClr val="605B9D"/>
                </a:solidFill>
                <a:latin typeface="Microsoft JhengHei Light"/>
                <a:cs typeface="Calibri Light" panose="020F0302020204030204" pitchFamily="34" charset="0"/>
              </a:rPr>
              <a:t>. </a:t>
            </a:r>
          </a:p>
          <a:p>
            <a:endParaRPr lang="nl-NL" dirty="0">
              <a:latin typeface="Microsoft JhengHei Light" panose="020B0304030504040204" pitchFamily="34" charset="-120"/>
              <a:ea typeface="Microsoft JhengHei Light" panose="020B0304030504040204" pitchFamily="34" charset="-120"/>
            </a:endParaRPr>
          </a:p>
        </p:txBody>
      </p:sp>
      <p:sp>
        <p:nvSpPr>
          <p:cNvPr id="7" name="Tijdelijke aanduiding voor dianummer 2">
            <a:extLst>
              <a:ext uri="{FF2B5EF4-FFF2-40B4-BE49-F238E27FC236}">
                <a16:creationId xmlns:a16="http://schemas.microsoft.com/office/drawing/2014/main" id="{21C8FD2C-B1A5-41CA-8232-360859541ABA}"/>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29</a:t>
            </a:fld>
            <a:endParaRPr lang="en-GB" sz="750">
              <a:solidFill>
                <a:srgbClr val="625D62">
                  <a:tint val="75000"/>
                </a:srgbClr>
              </a:solidFill>
              <a:latin typeface="Arial"/>
            </a:endParaRPr>
          </a:p>
        </p:txBody>
      </p:sp>
      <p:pic>
        <p:nvPicPr>
          <p:cNvPr id="3" name="Afbeelding 2" descr="Afbeelding met Lila, schermopname, Graphics, violet&#10;&#10;Automatisch gegenereerde beschrijving">
            <a:extLst>
              <a:ext uri="{FF2B5EF4-FFF2-40B4-BE49-F238E27FC236}">
                <a16:creationId xmlns:a16="http://schemas.microsoft.com/office/drawing/2014/main" id="{2EC3A0EC-00A8-8857-6790-1F8E1E429328}"/>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279451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ntagon 42">
            <a:extLst>
              <a:ext uri="{FF2B5EF4-FFF2-40B4-BE49-F238E27FC236}">
                <a16:creationId xmlns:a16="http://schemas.microsoft.com/office/drawing/2014/main" id="{AD216BD6-9C0B-4486-859B-77582822FCAB}"/>
              </a:ext>
            </a:extLst>
          </p:cNvPr>
          <p:cNvSpPr/>
          <p:nvPr/>
        </p:nvSpPr>
        <p:spPr>
          <a:xfrm flipH="1">
            <a:off x="3050522" y="2990277"/>
            <a:ext cx="2214179" cy="553024"/>
          </a:xfrm>
          <a:prstGeom prst="homePlate">
            <a:avLst/>
          </a:prstGeom>
          <a:solidFill>
            <a:srgbClr val="BA8EB8"/>
          </a:solidFill>
          <a:ln w="12700" cap="flat" cmpd="sng" algn="ctr">
            <a:noFill/>
            <a:prstDash val="solid"/>
            <a:miter lim="800000"/>
          </a:ln>
          <a:effectLst/>
        </p:spPr>
        <p:txBody>
          <a:bodyPr rtlCol="0" anchor="ctr"/>
          <a:lstStyle/>
          <a:p>
            <a:pPr>
              <a:defRPr/>
            </a:pPr>
            <a:r>
              <a:rPr lang="en-US" sz="2100" kern="0">
                <a:solidFill>
                  <a:prstClr val="white"/>
                </a:solidFill>
                <a:latin typeface="Calibri" panose="020F0502020204030204"/>
              </a:rPr>
              <a:t>4. </a:t>
            </a:r>
            <a:r>
              <a:rPr lang="en-US" sz="2100" b="1" spc="-113">
                <a:solidFill>
                  <a:prstClr val="white"/>
                </a:solidFill>
                <a:latin typeface="Calibri" panose="020F0502020204030204"/>
              </a:rPr>
              <a:t>FAQ</a:t>
            </a:r>
          </a:p>
        </p:txBody>
      </p:sp>
      <p:grpSp>
        <p:nvGrpSpPr>
          <p:cNvPr id="34" name="Groep 33">
            <a:extLst>
              <a:ext uri="{FF2B5EF4-FFF2-40B4-BE49-F238E27FC236}">
                <a16:creationId xmlns:a16="http://schemas.microsoft.com/office/drawing/2014/main" id="{4C8EC524-AEA5-4EF2-B4D9-A8F446791E9D}"/>
              </a:ext>
            </a:extLst>
          </p:cNvPr>
          <p:cNvGrpSpPr/>
          <p:nvPr/>
        </p:nvGrpSpPr>
        <p:grpSpPr>
          <a:xfrm>
            <a:off x="4821260" y="2375569"/>
            <a:ext cx="3538577" cy="1972022"/>
            <a:chOff x="6536267" y="3909871"/>
            <a:chExt cx="4718103" cy="2629362"/>
          </a:xfrm>
        </p:grpSpPr>
        <p:sp>
          <p:nvSpPr>
            <p:cNvPr id="35" name="Vrije vorm: vorm 34">
              <a:extLst>
                <a:ext uri="{FF2B5EF4-FFF2-40B4-BE49-F238E27FC236}">
                  <a16:creationId xmlns:a16="http://schemas.microsoft.com/office/drawing/2014/main" id="{1046428F-3DAD-463A-8787-902FBD38A600}"/>
                </a:ext>
              </a:extLst>
            </p:cNvPr>
            <p:cNvSpPr/>
            <p:nvPr/>
          </p:nvSpPr>
          <p:spPr>
            <a:xfrm>
              <a:off x="6536267" y="4727787"/>
              <a:ext cx="2357120" cy="1808480"/>
            </a:xfrm>
            <a:custGeom>
              <a:avLst/>
              <a:gdLst>
                <a:gd name="connsiteX0" fmla="*/ 2350346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0346 w 2357120"/>
                <a:gd name="connsiteY4" fmla="*/ 785706 h 1808480"/>
                <a:gd name="connsiteX0" fmla="*/ 2357119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7119 w 2357120"/>
                <a:gd name="connsiteY4" fmla="*/ 785706 h 180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120" h="1808480">
                  <a:moveTo>
                    <a:pt x="2357119" y="785706"/>
                  </a:moveTo>
                  <a:lnTo>
                    <a:pt x="575733" y="0"/>
                  </a:lnTo>
                  <a:lnTo>
                    <a:pt x="0" y="745066"/>
                  </a:lnTo>
                  <a:lnTo>
                    <a:pt x="2357120" y="1808480"/>
                  </a:lnTo>
                  <a:cubicBezTo>
                    <a:pt x="2357120" y="1467555"/>
                    <a:pt x="2357119" y="1126631"/>
                    <a:pt x="2357119" y="785706"/>
                  </a:cubicBezTo>
                  <a:close/>
                </a:path>
              </a:pathLst>
            </a:custGeom>
            <a:solidFill>
              <a:srgbClr val="814E7E"/>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sp>
          <p:nvSpPr>
            <p:cNvPr id="36" name="Vrije vorm: vorm 35">
              <a:extLst>
                <a:ext uri="{FF2B5EF4-FFF2-40B4-BE49-F238E27FC236}">
                  <a16:creationId xmlns:a16="http://schemas.microsoft.com/office/drawing/2014/main" id="{BDEB7600-E214-4BDE-8C6B-9665225938D8}"/>
                </a:ext>
              </a:extLst>
            </p:cNvPr>
            <p:cNvSpPr/>
            <p:nvPr/>
          </p:nvSpPr>
          <p:spPr>
            <a:xfrm flipH="1">
              <a:off x="8883704" y="4730753"/>
              <a:ext cx="2370666" cy="1808480"/>
            </a:xfrm>
            <a:custGeom>
              <a:avLst/>
              <a:gdLst>
                <a:gd name="connsiteX0" fmla="*/ 2350346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0346 w 2357120"/>
                <a:gd name="connsiteY4" fmla="*/ 785706 h 1808480"/>
                <a:gd name="connsiteX0" fmla="*/ 2370666 w 2370666"/>
                <a:gd name="connsiteY0" fmla="*/ 785706 h 1808480"/>
                <a:gd name="connsiteX1" fmla="*/ 575733 w 2370666"/>
                <a:gd name="connsiteY1" fmla="*/ 0 h 1808480"/>
                <a:gd name="connsiteX2" fmla="*/ 0 w 2370666"/>
                <a:gd name="connsiteY2" fmla="*/ 745066 h 1808480"/>
                <a:gd name="connsiteX3" fmla="*/ 2357120 w 2370666"/>
                <a:gd name="connsiteY3" fmla="*/ 1808480 h 1808480"/>
                <a:gd name="connsiteX4" fmla="*/ 2370666 w 2370666"/>
                <a:gd name="connsiteY4" fmla="*/ 785706 h 180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666" h="1808480">
                  <a:moveTo>
                    <a:pt x="2370666" y="785706"/>
                  </a:moveTo>
                  <a:lnTo>
                    <a:pt x="575733" y="0"/>
                  </a:lnTo>
                  <a:lnTo>
                    <a:pt x="0" y="745066"/>
                  </a:lnTo>
                  <a:lnTo>
                    <a:pt x="2357120" y="1808480"/>
                  </a:lnTo>
                  <a:lnTo>
                    <a:pt x="2370666" y="785706"/>
                  </a:lnTo>
                  <a:close/>
                </a:path>
              </a:pathLst>
            </a:custGeom>
            <a:solidFill>
              <a:srgbClr val="BA8EB8"/>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sp>
          <p:nvSpPr>
            <p:cNvPr id="37" name="Ruit 36">
              <a:extLst>
                <a:ext uri="{FF2B5EF4-FFF2-40B4-BE49-F238E27FC236}">
                  <a16:creationId xmlns:a16="http://schemas.microsoft.com/office/drawing/2014/main" id="{4005D99B-B22F-46FA-914B-BBE934292AFA}"/>
                </a:ext>
              </a:extLst>
            </p:cNvPr>
            <p:cNvSpPr/>
            <p:nvPr/>
          </p:nvSpPr>
          <p:spPr>
            <a:xfrm>
              <a:off x="7091681" y="3909871"/>
              <a:ext cx="3603412" cy="1623074"/>
            </a:xfrm>
            <a:prstGeom prst="diamond">
              <a:avLst/>
            </a:prstGeom>
            <a:solidFill>
              <a:srgbClr val="45214C"/>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grpSp>
      <p:sp>
        <p:nvSpPr>
          <p:cNvPr id="7" name="Titel 6"/>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Inhoudsopgave</a:t>
            </a:r>
          </a:p>
        </p:txBody>
      </p:sp>
      <p:sp>
        <p:nvSpPr>
          <p:cNvPr id="6" name="Pentagon 40">
            <a:extLst>
              <a:ext uri="{FF2B5EF4-FFF2-40B4-BE49-F238E27FC236}">
                <a16:creationId xmlns:a16="http://schemas.microsoft.com/office/drawing/2014/main" id="{0CCDB484-6179-43D4-BCC1-C48D202A1D4C}"/>
              </a:ext>
            </a:extLst>
          </p:cNvPr>
          <p:cNvSpPr/>
          <p:nvPr/>
        </p:nvSpPr>
        <p:spPr>
          <a:xfrm flipH="1">
            <a:off x="4593507" y="1245527"/>
            <a:ext cx="2002781" cy="517229"/>
          </a:xfrm>
          <a:prstGeom prst="homePlate">
            <a:avLst/>
          </a:prstGeom>
          <a:solidFill>
            <a:srgbClr val="F3D400"/>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9" name="Pentagon 41">
            <a:extLst>
              <a:ext uri="{FF2B5EF4-FFF2-40B4-BE49-F238E27FC236}">
                <a16:creationId xmlns:a16="http://schemas.microsoft.com/office/drawing/2014/main" id="{93E39CD8-7AAC-400F-834F-E2BDDEEFCDDD}"/>
              </a:ext>
            </a:extLst>
          </p:cNvPr>
          <p:cNvSpPr/>
          <p:nvPr/>
        </p:nvSpPr>
        <p:spPr>
          <a:xfrm flipH="1">
            <a:off x="4027779" y="1817027"/>
            <a:ext cx="2214179" cy="547134"/>
          </a:xfrm>
          <a:prstGeom prst="homePlate">
            <a:avLst/>
          </a:prstGeom>
          <a:solidFill>
            <a:srgbClr val="7BB21B"/>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10" name="Pentagon 42">
            <a:extLst>
              <a:ext uri="{FF2B5EF4-FFF2-40B4-BE49-F238E27FC236}">
                <a16:creationId xmlns:a16="http://schemas.microsoft.com/office/drawing/2014/main" id="{3CB74081-A6F7-4E66-A4A8-1827916075CB}"/>
              </a:ext>
            </a:extLst>
          </p:cNvPr>
          <p:cNvSpPr/>
          <p:nvPr/>
        </p:nvSpPr>
        <p:spPr>
          <a:xfrm flipH="1">
            <a:off x="3690235" y="2426283"/>
            <a:ext cx="2214179" cy="487294"/>
          </a:xfrm>
          <a:prstGeom prst="homePlate">
            <a:avLst/>
          </a:prstGeom>
          <a:solidFill>
            <a:srgbClr val="0095CD"/>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grpSp>
        <p:nvGrpSpPr>
          <p:cNvPr id="11" name="Group 58">
            <a:extLst>
              <a:ext uri="{FF2B5EF4-FFF2-40B4-BE49-F238E27FC236}">
                <a16:creationId xmlns:a16="http://schemas.microsoft.com/office/drawing/2014/main" id="{5AB83468-F843-4C51-9B27-5F9C0435FDC1}"/>
              </a:ext>
            </a:extLst>
          </p:cNvPr>
          <p:cNvGrpSpPr/>
          <p:nvPr/>
        </p:nvGrpSpPr>
        <p:grpSpPr>
          <a:xfrm>
            <a:off x="5297170" y="2228443"/>
            <a:ext cx="2615513" cy="1254506"/>
            <a:chOff x="5329238" y="2790825"/>
            <a:chExt cx="2651125" cy="1271588"/>
          </a:xfrm>
        </p:grpSpPr>
        <p:sp>
          <p:nvSpPr>
            <p:cNvPr id="12" name="Freeform 6">
              <a:extLst>
                <a:ext uri="{FF2B5EF4-FFF2-40B4-BE49-F238E27FC236}">
                  <a16:creationId xmlns:a16="http://schemas.microsoft.com/office/drawing/2014/main" id="{7341E61A-A2FF-4FB4-A40D-5EA72FB53229}"/>
                </a:ext>
              </a:extLst>
            </p:cNvPr>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solidFill>
              <a:srgbClr val="0095CD">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3" name="Freeform 11">
              <a:extLst>
                <a:ext uri="{FF2B5EF4-FFF2-40B4-BE49-F238E27FC236}">
                  <a16:creationId xmlns:a16="http://schemas.microsoft.com/office/drawing/2014/main" id="{B61F8373-FB02-4406-8712-B77879FA2558}"/>
                </a:ext>
              </a:extLst>
            </p:cNvPr>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solidFill>
              <a:srgbClr val="0095CD"/>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4" name="Freeform 12">
              <a:extLst>
                <a:ext uri="{FF2B5EF4-FFF2-40B4-BE49-F238E27FC236}">
                  <a16:creationId xmlns:a16="http://schemas.microsoft.com/office/drawing/2014/main" id="{43CBC41B-2342-47DF-A45B-44BDC013D157}"/>
                </a:ext>
              </a:extLst>
            </p:cNvPr>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solidFill>
              <a:srgbClr val="0095CD">
                <a:lumMod val="75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grpSp>
        <p:nvGrpSpPr>
          <p:cNvPr id="15" name="Group 57">
            <a:extLst>
              <a:ext uri="{FF2B5EF4-FFF2-40B4-BE49-F238E27FC236}">
                <a16:creationId xmlns:a16="http://schemas.microsoft.com/office/drawing/2014/main" id="{CA68FB99-7829-439E-9DFF-C07316FB66BB}"/>
              </a:ext>
            </a:extLst>
          </p:cNvPr>
          <p:cNvGrpSpPr/>
          <p:nvPr/>
        </p:nvGrpSpPr>
        <p:grpSpPr>
          <a:xfrm>
            <a:off x="5723172" y="1742927"/>
            <a:ext cx="1758815" cy="869227"/>
            <a:chOff x="5761038" y="2298700"/>
            <a:chExt cx="1782762" cy="881063"/>
          </a:xfrm>
        </p:grpSpPr>
        <p:sp>
          <p:nvSpPr>
            <p:cNvPr id="16" name="Freeform 5">
              <a:extLst>
                <a:ext uri="{FF2B5EF4-FFF2-40B4-BE49-F238E27FC236}">
                  <a16:creationId xmlns:a16="http://schemas.microsoft.com/office/drawing/2014/main" id="{D828BB0B-CACF-4B53-A1CE-3642E4BF3F7B}"/>
                </a:ext>
              </a:extLst>
            </p:cNvPr>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solidFill>
              <a:schemeClr val="accent3">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7" name="Freeform 9">
              <a:extLst>
                <a:ext uri="{FF2B5EF4-FFF2-40B4-BE49-F238E27FC236}">
                  <a16:creationId xmlns:a16="http://schemas.microsoft.com/office/drawing/2014/main" id="{B753E8CC-BDDE-4976-ACAF-AF26FB1A6164}"/>
                </a:ext>
              </a:extLst>
            </p:cNvPr>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solidFill>
              <a:srgbClr val="5C8614"/>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8" name="Freeform 10">
              <a:extLst>
                <a:ext uri="{FF2B5EF4-FFF2-40B4-BE49-F238E27FC236}">
                  <a16:creationId xmlns:a16="http://schemas.microsoft.com/office/drawing/2014/main" id="{945B39EF-A8D7-4735-BCD8-F688972BA123}"/>
                </a:ext>
              </a:extLst>
            </p:cNvPr>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solidFill>
              <a:srgbClr val="7BB21B"/>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grpSp>
        <p:nvGrpSpPr>
          <p:cNvPr id="19" name="Group 56">
            <a:extLst>
              <a:ext uri="{FF2B5EF4-FFF2-40B4-BE49-F238E27FC236}">
                <a16:creationId xmlns:a16="http://schemas.microsoft.com/office/drawing/2014/main" id="{2498FFF9-DCAE-4F7E-91A8-7C4E6CFE24D8}"/>
              </a:ext>
            </a:extLst>
          </p:cNvPr>
          <p:cNvGrpSpPr/>
          <p:nvPr/>
        </p:nvGrpSpPr>
        <p:grpSpPr>
          <a:xfrm>
            <a:off x="6191462" y="1238621"/>
            <a:ext cx="803449" cy="584183"/>
            <a:chOff x="6235700" y="1787525"/>
            <a:chExt cx="814388" cy="592138"/>
          </a:xfrm>
        </p:grpSpPr>
        <p:sp>
          <p:nvSpPr>
            <p:cNvPr id="20" name="Freeform 7">
              <a:extLst>
                <a:ext uri="{FF2B5EF4-FFF2-40B4-BE49-F238E27FC236}">
                  <a16:creationId xmlns:a16="http://schemas.microsoft.com/office/drawing/2014/main" id="{F7C3EBE4-ACDF-4B2D-AD7C-D42F9651968B}"/>
                </a:ext>
              </a:extLst>
            </p:cNvPr>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solidFill>
              <a:srgbClr val="F3D4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21" name="Freeform 8">
              <a:extLst>
                <a:ext uri="{FF2B5EF4-FFF2-40B4-BE49-F238E27FC236}">
                  <a16:creationId xmlns:a16="http://schemas.microsoft.com/office/drawing/2014/main" id="{A0AF15AB-A0A0-4944-9B43-EBA0DE3499AE}"/>
                </a:ext>
              </a:extLst>
            </p:cNvPr>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solidFill>
              <a:srgbClr val="FFC0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sp>
        <p:nvSpPr>
          <p:cNvPr id="22" name="Text Placeholder 3">
            <a:extLst>
              <a:ext uri="{FF2B5EF4-FFF2-40B4-BE49-F238E27FC236}">
                <a16:creationId xmlns:a16="http://schemas.microsoft.com/office/drawing/2014/main" id="{69642D29-2075-49F4-9CA9-0EEF3244DCF8}"/>
              </a:ext>
            </a:extLst>
          </p:cNvPr>
          <p:cNvSpPr txBox="1">
            <a:spLocks/>
          </p:cNvSpPr>
          <p:nvPr/>
        </p:nvSpPr>
        <p:spPr>
          <a:xfrm>
            <a:off x="4802763" y="1342564"/>
            <a:ext cx="688907"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1. WAT</a:t>
            </a:r>
          </a:p>
        </p:txBody>
      </p:sp>
      <p:sp>
        <p:nvSpPr>
          <p:cNvPr id="23" name="Text Placeholder 3">
            <a:extLst>
              <a:ext uri="{FF2B5EF4-FFF2-40B4-BE49-F238E27FC236}">
                <a16:creationId xmlns:a16="http://schemas.microsoft.com/office/drawing/2014/main" id="{63F79376-7D6E-46DA-B590-4039867D99FF}"/>
              </a:ext>
            </a:extLst>
          </p:cNvPr>
          <p:cNvSpPr txBox="1">
            <a:spLocks/>
          </p:cNvSpPr>
          <p:nvPr/>
        </p:nvSpPr>
        <p:spPr>
          <a:xfrm>
            <a:off x="4351639" y="1929018"/>
            <a:ext cx="1333250"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2. WAARMEE</a:t>
            </a:r>
          </a:p>
        </p:txBody>
      </p:sp>
      <p:sp>
        <p:nvSpPr>
          <p:cNvPr id="24" name="Text Placeholder 3">
            <a:extLst>
              <a:ext uri="{FF2B5EF4-FFF2-40B4-BE49-F238E27FC236}">
                <a16:creationId xmlns:a16="http://schemas.microsoft.com/office/drawing/2014/main" id="{A2F69AFC-6D06-433D-8125-5A90E01B30A1}"/>
              </a:ext>
            </a:extLst>
          </p:cNvPr>
          <p:cNvSpPr txBox="1">
            <a:spLocks/>
          </p:cNvSpPr>
          <p:nvPr/>
        </p:nvSpPr>
        <p:spPr>
          <a:xfrm>
            <a:off x="3900515" y="2508353"/>
            <a:ext cx="1150571"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3. WAARDE</a:t>
            </a:r>
          </a:p>
        </p:txBody>
      </p:sp>
      <p:grpSp>
        <p:nvGrpSpPr>
          <p:cNvPr id="25" name="Group 58">
            <a:extLst>
              <a:ext uri="{FF2B5EF4-FFF2-40B4-BE49-F238E27FC236}">
                <a16:creationId xmlns:a16="http://schemas.microsoft.com/office/drawing/2014/main" id="{01CC7114-0054-490D-ABFE-E9ACDE9E2CB9}"/>
              </a:ext>
            </a:extLst>
          </p:cNvPr>
          <p:cNvGrpSpPr/>
          <p:nvPr/>
        </p:nvGrpSpPr>
        <p:grpSpPr>
          <a:xfrm>
            <a:off x="1098399" y="1212770"/>
            <a:ext cx="3139792" cy="444246"/>
            <a:chOff x="838200" y="2205427"/>
            <a:chExt cx="4186389" cy="592327"/>
          </a:xfrm>
        </p:grpSpPr>
        <p:sp>
          <p:nvSpPr>
            <p:cNvPr id="26" name="Rectangle 1436">
              <a:extLst>
                <a:ext uri="{FF2B5EF4-FFF2-40B4-BE49-F238E27FC236}">
                  <a16:creationId xmlns:a16="http://schemas.microsoft.com/office/drawing/2014/main" id="{34B77CCB-F193-400B-9C9E-CD9BF9FBAB23}"/>
                </a:ext>
              </a:extLst>
            </p:cNvPr>
            <p:cNvSpPr>
              <a:spLocks noChangeArrowheads="1"/>
            </p:cNvSpPr>
            <p:nvPr/>
          </p:nvSpPr>
          <p:spPr bwMode="auto">
            <a:xfrm>
              <a:off x="1771963" y="2205427"/>
              <a:ext cx="3252626"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F17C3F"/>
                  </a:solidFill>
                  <a:latin typeface="Calibri" panose="020F0502020204030204"/>
                </a:rPr>
                <a:t>1. Wat is het </a:t>
              </a:r>
              <a:r>
                <a:rPr lang="en-US" sz="1013" err="1">
                  <a:solidFill>
                    <a:srgbClr val="F17C3F"/>
                  </a:solidFill>
                  <a:latin typeface="Calibri" panose="020F0502020204030204"/>
                </a:rPr>
                <a:t>Nbility</a:t>
              </a:r>
              <a:r>
                <a:rPr lang="en-US" sz="1013">
                  <a:solidFill>
                    <a:srgbClr val="F17C3F"/>
                  </a:solidFill>
                  <a:latin typeface="Calibri" panose="020F0502020204030204"/>
                </a:rPr>
                <a:t> model </a:t>
              </a:r>
            </a:p>
          </p:txBody>
        </p:sp>
        <p:sp>
          <p:nvSpPr>
            <p:cNvPr id="27" name="Content Placeholder 2">
              <a:extLst>
                <a:ext uri="{FF2B5EF4-FFF2-40B4-BE49-F238E27FC236}">
                  <a16:creationId xmlns:a16="http://schemas.microsoft.com/office/drawing/2014/main" id="{0C20F112-0FE9-4D59-BDE8-22337E03EAAD}"/>
                </a:ext>
              </a:extLst>
            </p:cNvPr>
            <p:cNvSpPr txBox="1">
              <a:spLocks/>
            </p:cNvSpPr>
            <p:nvPr/>
          </p:nvSpPr>
          <p:spPr>
            <a:xfrm>
              <a:off x="838200" y="2520756"/>
              <a:ext cx="4186388" cy="27699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Inleiding</a:t>
              </a:r>
              <a:r>
                <a:rPr lang="en-US" sz="900">
                  <a:solidFill>
                    <a:srgbClr val="8C9CA6"/>
                  </a:solidFill>
                  <a:latin typeface="Calibri" panose="020F0502020204030204"/>
                </a:rPr>
                <a:t> </a:t>
              </a:r>
              <a:r>
                <a:rPr lang="en-US" sz="900" err="1">
                  <a:solidFill>
                    <a:srgbClr val="8C9CA6"/>
                  </a:solidFill>
                  <a:latin typeface="Calibri" panose="020F0502020204030204"/>
                </a:rPr>
                <a:t>naar</a:t>
              </a:r>
              <a:r>
                <a:rPr lang="en-US" sz="900">
                  <a:solidFill>
                    <a:srgbClr val="8C9CA6"/>
                  </a:solidFill>
                  <a:latin typeface="Calibri" panose="020F0502020204030204"/>
                </a:rPr>
                <a:t> wat het </a:t>
              </a:r>
              <a:r>
                <a:rPr lang="en-US" sz="900" err="1">
                  <a:solidFill>
                    <a:srgbClr val="8C9CA6"/>
                  </a:solidFill>
                  <a:latin typeface="Calibri" panose="020F0502020204030204"/>
                </a:rPr>
                <a:t>Netbeheer</a:t>
              </a:r>
              <a:r>
                <a:rPr lang="en-US" sz="900">
                  <a:solidFill>
                    <a:srgbClr val="8C9CA6"/>
                  </a:solidFill>
                  <a:latin typeface="Calibri" panose="020F0502020204030204"/>
                </a:rPr>
                <a:t> Business </a:t>
              </a:r>
              <a:r>
                <a:rPr lang="en-US" sz="900" err="1">
                  <a:solidFill>
                    <a:srgbClr val="8C9CA6"/>
                  </a:solidFill>
                  <a:latin typeface="Calibri" panose="020F0502020204030204"/>
                </a:rPr>
                <a:t>capabILITY</a:t>
              </a:r>
              <a:r>
                <a:rPr lang="en-US" sz="900">
                  <a:solidFill>
                    <a:srgbClr val="8C9CA6"/>
                  </a:solidFill>
                  <a:latin typeface="Calibri" panose="020F0502020204030204"/>
                </a:rPr>
                <a:t> model is</a:t>
              </a:r>
            </a:p>
          </p:txBody>
        </p:sp>
      </p:grpSp>
      <p:grpSp>
        <p:nvGrpSpPr>
          <p:cNvPr id="28" name="Group 59">
            <a:extLst>
              <a:ext uri="{FF2B5EF4-FFF2-40B4-BE49-F238E27FC236}">
                <a16:creationId xmlns:a16="http://schemas.microsoft.com/office/drawing/2014/main" id="{294621DA-FC95-4834-B05F-90A6DA097EF2}"/>
              </a:ext>
            </a:extLst>
          </p:cNvPr>
          <p:cNvGrpSpPr/>
          <p:nvPr/>
        </p:nvGrpSpPr>
        <p:grpSpPr>
          <a:xfrm>
            <a:off x="711013" y="1795663"/>
            <a:ext cx="3047069" cy="582746"/>
            <a:chOff x="961830" y="2205427"/>
            <a:chExt cx="4062758" cy="776994"/>
          </a:xfrm>
        </p:grpSpPr>
        <p:sp>
          <p:nvSpPr>
            <p:cNvPr id="29" name="Rectangle 1436">
              <a:extLst>
                <a:ext uri="{FF2B5EF4-FFF2-40B4-BE49-F238E27FC236}">
                  <a16:creationId xmlns:a16="http://schemas.microsoft.com/office/drawing/2014/main" id="{975335CF-983A-40E8-A062-A60A9D1C51A1}"/>
                </a:ext>
              </a:extLst>
            </p:cNvPr>
            <p:cNvSpPr>
              <a:spLocks noChangeArrowheads="1"/>
            </p:cNvSpPr>
            <p:nvPr/>
          </p:nvSpPr>
          <p:spPr bwMode="auto">
            <a:xfrm>
              <a:off x="1693613" y="2205427"/>
              <a:ext cx="3330975"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008C44"/>
                  </a:solidFill>
                  <a:latin typeface="Calibri" panose="020F0502020204030204"/>
                </a:rPr>
                <a:t>2. </a:t>
              </a:r>
              <a:r>
                <a:rPr lang="en-US" sz="1013" err="1">
                  <a:solidFill>
                    <a:srgbClr val="008C44"/>
                  </a:solidFill>
                  <a:latin typeface="Calibri" panose="020F0502020204030204"/>
                </a:rPr>
                <a:t>Waarmee</a:t>
              </a:r>
              <a:r>
                <a:rPr lang="en-US" sz="1013">
                  <a:solidFill>
                    <a:srgbClr val="008C44"/>
                  </a:solidFill>
                  <a:latin typeface="Calibri" panose="020F0502020204030204"/>
                </a:rPr>
                <a:t> is het model </a:t>
              </a:r>
              <a:r>
                <a:rPr lang="en-US" sz="1013" err="1">
                  <a:solidFill>
                    <a:srgbClr val="008C44"/>
                  </a:solidFill>
                  <a:latin typeface="Calibri" panose="020F0502020204030204"/>
                </a:rPr>
                <a:t>gevuld</a:t>
              </a:r>
              <a:endParaRPr lang="en-US" sz="1013">
                <a:solidFill>
                  <a:srgbClr val="008C44"/>
                </a:solidFill>
                <a:latin typeface="Calibri" panose="020F0502020204030204"/>
              </a:endParaRPr>
            </a:p>
          </p:txBody>
        </p:sp>
        <p:sp>
          <p:nvSpPr>
            <p:cNvPr id="30" name="Content Placeholder 2">
              <a:extLst>
                <a:ext uri="{FF2B5EF4-FFF2-40B4-BE49-F238E27FC236}">
                  <a16:creationId xmlns:a16="http://schemas.microsoft.com/office/drawing/2014/main" id="{B90CA3C2-2030-4194-A001-07560F58B87B}"/>
                </a:ext>
              </a:extLst>
            </p:cNvPr>
            <p:cNvSpPr txBox="1">
              <a:spLocks/>
            </p:cNvSpPr>
            <p:nvPr/>
          </p:nvSpPr>
          <p:spPr>
            <a:xfrm>
              <a:off x="961830" y="2520756"/>
              <a:ext cx="4062758" cy="461665"/>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Toelichting</a:t>
              </a:r>
              <a:r>
                <a:rPr lang="en-US" sz="900">
                  <a:solidFill>
                    <a:srgbClr val="8C9CA6"/>
                  </a:solidFill>
                  <a:latin typeface="Calibri" panose="020F0502020204030204"/>
                </a:rPr>
                <a:t> hoe het </a:t>
              </a:r>
              <a:r>
                <a:rPr lang="en-US" sz="900" err="1">
                  <a:solidFill>
                    <a:srgbClr val="8C9CA6"/>
                  </a:solidFill>
                  <a:latin typeface="Calibri" panose="020F0502020204030204"/>
                </a:rPr>
                <a:t>NBility</a:t>
              </a:r>
              <a:r>
                <a:rPr lang="en-US" sz="900">
                  <a:solidFill>
                    <a:srgbClr val="8C9CA6"/>
                  </a:solidFill>
                  <a:latin typeface="Calibri" panose="020F0502020204030204"/>
                </a:rPr>
                <a:t> model is </a:t>
              </a:r>
              <a:r>
                <a:rPr lang="en-US" sz="900" err="1">
                  <a:solidFill>
                    <a:srgbClr val="8C9CA6"/>
                  </a:solidFill>
                  <a:latin typeface="Calibri" panose="020F0502020204030204"/>
                </a:rPr>
                <a:t>opgebouwd</a:t>
              </a:r>
              <a:r>
                <a:rPr lang="en-US" sz="900">
                  <a:solidFill>
                    <a:srgbClr val="8C9CA6"/>
                  </a:solidFill>
                  <a:latin typeface="Calibri" panose="020F0502020204030204"/>
                </a:rPr>
                <a:t> </a:t>
              </a:r>
              <a:r>
                <a:rPr lang="en-US" sz="900" err="1">
                  <a:solidFill>
                    <a:srgbClr val="8C9CA6"/>
                  </a:solidFill>
                  <a:latin typeface="Calibri" panose="020F0502020204030204"/>
                </a:rPr>
                <a:t>uit</a:t>
              </a:r>
              <a:r>
                <a:rPr lang="en-US" sz="900">
                  <a:solidFill>
                    <a:srgbClr val="8C9CA6"/>
                  </a:solidFill>
                  <a:latin typeface="Calibri" panose="020F0502020204030204"/>
                </a:rPr>
                <a:t> capabilities, </a:t>
              </a:r>
              <a:r>
                <a:rPr lang="en-US" sz="900" err="1">
                  <a:solidFill>
                    <a:srgbClr val="8C9CA6"/>
                  </a:solidFill>
                  <a:latin typeface="Calibri" panose="020F0502020204030204"/>
                </a:rPr>
                <a:t>waardestromen</a:t>
              </a:r>
              <a:r>
                <a:rPr lang="en-US" sz="900">
                  <a:solidFill>
                    <a:srgbClr val="8C9CA6"/>
                  </a:solidFill>
                  <a:latin typeface="Calibri" panose="020F0502020204030204"/>
                </a:rPr>
                <a:t> </a:t>
              </a:r>
              <a:r>
                <a:rPr lang="en-US" sz="900" err="1">
                  <a:solidFill>
                    <a:srgbClr val="8C9CA6"/>
                  </a:solidFill>
                  <a:latin typeface="Calibri" panose="020F0502020204030204"/>
                </a:rPr>
                <a:t>en</a:t>
              </a:r>
              <a:r>
                <a:rPr lang="en-US" sz="900">
                  <a:solidFill>
                    <a:srgbClr val="8C9CA6"/>
                  </a:solidFill>
                  <a:latin typeface="Calibri" panose="020F0502020204030204"/>
                </a:rPr>
                <a:t> business </a:t>
              </a:r>
              <a:r>
                <a:rPr lang="en-US" sz="900" err="1">
                  <a:solidFill>
                    <a:srgbClr val="8C9CA6"/>
                  </a:solidFill>
                  <a:latin typeface="Calibri" panose="020F0502020204030204"/>
                </a:rPr>
                <a:t>objecten</a:t>
              </a:r>
              <a:r>
                <a:rPr lang="en-US" sz="900">
                  <a:solidFill>
                    <a:srgbClr val="8C9CA6"/>
                  </a:solidFill>
                  <a:latin typeface="Calibri" panose="020F0502020204030204"/>
                </a:rPr>
                <a:t>*</a:t>
              </a:r>
            </a:p>
          </p:txBody>
        </p:sp>
      </p:grpSp>
      <p:grpSp>
        <p:nvGrpSpPr>
          <p:cNvPr id="31" name="Group 62">
            <a:extLst>
              <a:ext uri="{FF2B5EF4-FFF2-40B4-BE49-F238E27FC236}">
                <a16:creationId xmlns:a16="http://schemas.microsoft.com/office/drawing/2014/main" id="{29492364-F68A-452D-BFF8-F4D1A2A34C9C}"/>
              </a:ext>
            </a:extLst>
          </p:cNvPr>
          <p:cNvGrpSpPr/>
          <p:nvPr/>
        </p:nvGrpSpPr>
        <p:grpSpPr>
          <a:xfrm>
            <a:off x="138183" y="2378558"/>
            <a:ext cx="3139792" cy="582746"/>
            <a:chOff x="838200" y="2205427"/>
            <a:chExt cx="4186389" cy="776994"/>
          </a:xfrm>
        </p:grpSpPr>
        <p:sp>
          <p:nvSpPr>
            <p:cNvPr id="32" name="Rectangle 1436">
              <a:extLst>
                <a:ext uri="{FF2B5EF4-FFF2-40B4-BE49-F238E27FC236}">
                  <a16:creationId xmlns:a16="http://schemas.microsoft.com/office/drawing/2014/main" id="{2B8D82FB-E5E0-4CF3-8216-02E9FF9EB805}"/>
                </a:ext>
              </a:extLst>
            </p:cNvPr>
            <p:cNvSpPr>
              <a:spLocks noChangeArrowheads="1"/>
            </p:cNvSpPr>
            <p:nvPr/>
          </p:nvSpPr>
          <p:spPr bwMode="auto">
            <a:xfrm>
              <a:off x="1752841" y="2205427"/>
              <a:ext cx="3271748"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0095CD"/>
                  </a:solidFill>
                  <a:latin typeface="Calibri" panose="020F0502020204030204"/>
                </a:rPr>
                <a:t>3. Wat is de </a:t>
              </a:r>
              <a:r>
                <a:rPr lang="en-US" sz="1013" err="1">
                  <a:solidFill>
                    <a:srgbClr val="0095CD"/>
                  </a:solidFill>
                  <a:latin typeface="Calibri" panose="020F0502020204030204"/>
                </a:rPr>
                <a:t>toegevoegde</a:t>
              </a:r>
              <a:r>
                <a:rPr lang="en-US" sz="1013">
                  <a:solidFill>
                    <a:srgbClr val="0095CD"/>
                  </a:solidFill>
                  <a:latin typeface="Calibri" panose="020F0502020204030204"/>
                </a:rPr>
                <a:t> </a:t>
              </a:r>
              <a:r>
                <a:rPr lang="en-US" sz="1013" err="1">
                  <a:solidFill>
                    <a:srgbClr val="0095CD"/>
                  </a:solidFill>
                  <a:latin typeface="Calibri" panose="020F0502020204030204"/>
                </a:rPr>
                <a:t>waarde</a:t>
              </a:r>
              <a:endParaRPr lang="en-US" sz="1013">
                <a:solidFill>
                  <a:srgbClr val="0095CD"/>
                </a:solidFill>
                <a:latin typeface="Calibri" panose="020F0502020204030204"/>
              </a:endParaRPr>
            </a:p>
          </p:txBody>
        </p:sp>
        <p:sp>
          <p:nvSpPr>
            <p:cNvPr id="33" name="Content Placeholder 2">
              <a:extLst>
                <a:ext uri="{FF2B5EF4-FFF2-40B4-BE49-F238E27FC236}">
                  <a16:creationId xmlns:a16="http://schemas.microsoft.com/office/drawing/2014/main" id="{1313F464-73A6-48D9-91A1-0087886EA113}"/>
                </a:ext>
              </a:extLst>
            </p:cNvPr>
            <p:cNvSpPr txBox="1">
              <a:spLocks/>
            </p:cNvSpPr>
            <p:nvPr/>
          </p:nvSpPr>
          <p:spPr>
            <a:xfrm>
              <a:off x="838200" y="2520756"/>
              <a:ext cx="4186388" cy="461665"/>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a:solidFill>
                    <a:srgbClr val="8C9CA6"/>
                  </a:solidFill>
                  <a:latin typeface="Calibri" panose="020F0502020204030204"/>
                </a:rPr>
                <a:t>Showcases </a:t>
              </a:r>
              <a:r>
                <a:rPr lang="en-US" sz="900" err="1">
                  <a:solidFill>
                    <a:srgbClr val="8C9CA6"/>
                  </a:solidFill>
                  <a:latin typeface="Calibri" panose="020F0502020204030204"/>
                </a:rPr>
                <a:t>en</a:t>
              </a:r>
              <a:r>
                <a:rPr lang="en-US" sz="900">
                  <a:solidFill>
                    <a:srgbClr val="8C9CA6"/>
                  </a:solidFill>
                  <a:latin typeface="Calibri" panose="020F0502020204030204"/>
                </a:rPr>
                <a:t> </a:t>
              </a:r>
              <a:r>
                <a:rPr lang="en-US" sz="900" err="1">
                  <a:solidFill>
                    <a:srgbClr val="8C9CA6"/>
                  </a:solidFill>
                  <a:latin typeface="Calibri" panose="020F0502020204030204"/>
                </a:rPr>
                <a:t>Usecases</a:t>
              </a:r>
              <a:r>
                <a:rPr lang="en-US" sz="900">
                  <a:solidFill>
                    <a:srgbClr val="8C9CA6"/>
                  </a:solidFill>
                  <a:latin typeface="Calibri" panose="020F0502020204030204"/>
                </a:rPr>
                <a:t> die de </a:t>
              </a:r>
              <a:r>
                <a:rPr lang="en-US" sz="900" err="1">
                  <a:solidFill>
                    <a:srgbClr val="8C9CA6"/>
                  </a:solidFill>
                  <a:latin typeface="Calibri" panose="020F0502020204030204"/>
                </a:rPr>
                <a:t>toegevoegde</a:t>
              </a:r>
              <a:r>
                <a:rPr lang="en-US" sz="900">
                  <a:solidFill>
                    <a:srgbClr val="8C9CA6"/>
                  </a:solidFill>
                  <a:latin typeface="Calibri" panose="020F0502020204030204"/>
                </a:rPr>
                <a:t> </a:t>
              </a:r>
              <a:r>
                <a:rPr lang="en-US" sz="900" err="1">
                  <a:solidFill>
                    <a:srgbClr val="8C9CA6"/>
                  </a:solidFill>
                  <a:latin typeface="Calibri" panose="020F0502020204030204"/>
                </a:rPr>
                <a:t>waarde</a:t>
              </a:r>
              <a:r>
                <a:rPr lang="en-US" sz="900">
                  <a:solidFill>
                    <a:srgbClr val="8C9CA6"/>
                  </a:solidFill>
                  <a:latin typeface="Calibri" panose="020F0502020204030204"/>
                </a:rPr>
                <a:t> </a:t>
              </a:r>
              <a:r>
                <a:rPr lang="en-US" sz="900" err="1">
                  <a:solidFill>
                    <a:srgbClr val="8C9CA6"/>
                  </a:solidFill>
                  <a:latin typeface="Calibri" panose="020F0502020204030204"/>
                </a:rPr>
                <a:t>tonen</a:t>
              </a:r>
              <a:r>
                <a:rPr lang="en-US" sz="900">
                  <a:solidFill>
                    <a:srgbClr val="8C9CA6"/>
                  </a:solidFill>
                  <a:latin typeface="Calibri" panose="020F0502020204030204"/>
                </a:rPr>
                <a:t> </a:t>
              </a:r>
              <a:br>
                <a:rPr lang="en-US" sz="900">
                  <a:solidFill>
                    <a:srgbClr val="8C9CA6"/>
                  </a:solidFill>
                  <a:latin typeface="Calibri" panose="020F0502020204030204"/>
                </a:rPr>
              </a:br>
              <a:r>
                <a:rPr lang="en-US" sz="900">
                  <a:solidFill>
                    <a:srgbClr val="8C9CA6"/>
                  </a:solidFill>
                  <a:latin typeface="Calibri" panose="020F0502020204030204"/>
                </a:rPr>
                <a:t>door het </a:t>
              </a:r>
              <a:r>
                <a:rPr lang="en-US" sz="900" err="1">
                  <a:solidFill>
                    <a:srgbClr val="8C9CA6"/>
                  </a:solidFill>
                  <a:latin typeface="Calibri" panose="020F0502020204030204"/>
                </a:rPr>
                <a:t>toepassen</a:t>
              </a:r>
              <a:r>
                <a:rPr lang="en-US" sz="900">
                  <a:solidFill>
                    <a:srgbClr val="8C9CA6"/>
                  </a:solidFill>
                  <a:latin typeface="Calibri" panose="020F0502020204030204"/>
                </a:rPr>
                <a:t> van het </a:t>
              </a:r>
              <a:r>
                <a:rPr lang="en-US" sz="900" err="1">
                  <a:solidFill>
                    <a:srgbClr val="8C9CA6"/>
                  </a:solidFill>
                  <a:latin typeface="Calibri" panose="020F0502020204030204"/>
                </a:rPr>
                <a:t>NBility</a:t>
              </a:r>
              <a:r>
                <a:rPr lang="en-US" sz="900">
                  <a:solidFill>
                    <a:srgbClr val="8C9CA6"/>
                  </a:solidFill>
                  <a:latin typeface="Calibri" panose="020F0502020204030204"/>
                </a:rPr>
                <a:t> model</a:t>
              </a:r>
            </a:p>
          </p:txBody>
        </p:sp>
      </p:grpSp>
      <p:grpSp>
        <p:nvGrpSpPr>
          <p:cNvPr id="39" name="Group 62">
            <a:extLst>
              <a:ext uri="{FF2B5EF4-FFF2-40B4-BE49-F238E27FC236}">
                <a16:creationId xmlns:a16="http://schemas.microsoft.com/office/drawing/2014/main" id="{4BEFCCF1-936B-474E-BE3C-4A48B6AD9D73}"/>
              </a:ext>
            </a:extLst>
          </p:cNvPr>
          <p:cNvGrpSpPr/>
          <p:nvPr/>
        </p:nvGrpSpPr>
        <p:grpSpPr>
          <a:xfrm>
            <a:off x="-352156" y="2989008"/>
            <a:ext cx="3139792" cy="444246"/>
            <a:chOff x="838200" y="2205427"/>
            <a:chExt cx="4186389" cy="592327"/>
          </a:xfrm>
        </p:grpSpPr>
        <p:sp>
          <p:nvSpPr>
            <p:cNvPr id="40" name="Rectangle 1436">
              <a:extLst>
                <a:ext uri="{FF2B5EF4-FFF2-40B4-BE49-F238E27FC236}">
                  <a16:creationId xmlns:a16="http://schemas.microsoft.com/office/drawing/2014/main" id="{460CB3E4-79A5-4487-A8E8-E23C3B7D6BB3}"/>
                </a:ext>
              </a:extLst>
            </p:cNvPr>
            <p:cNvSpPr>
              <a:spLocks noChangeArrowheads="1"/>
            </p:cNvSpPr>
            <p:nvPr/>
          </p:nvSpPr>
          <p:spPr bwMode="auto">
            <a:xfrm>
              <a:off x="1752841" y="2205427"/>
              <a:ext cx="3271748"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814E7E"/>
                  </a:solidFill>
                  <a:latin typeface="Calibri" panose="020F0502020204030204"/>
                </a:rPr>
                <a:t>4. </a:t>
              </a:r>
              <a:r>
                <a:rPr lang="en-US" sz="1013" err="1">
                  <a:solidFill>
                    <a:srgbClr val="814E7E"/>
                  </a:solidFill>
                  <a:latin typeface="Calibri" panose="020F0502020204030204"/>
                </a:rPr>
                <a:t>Veel</a:t>
              </a:r>
              <a:r>
                <a:rPr lang="en-US" sz="1013">
                  <a:solidFill>
                    <a:srgbClr val="814E7E"/>
                  </a:solidFill>
                  <a:latin typeface="Calibri" panose="020F0502020204030204"/>
                </a:rPr>
                <a:t> </a:t>
              </a:r>
              <a:r>
                <a:rPr lang="en-US" sz="1013" err="1">
                  <a:solidFill>
                    <a:srgbClr val="814E7E"/>
                  </a:solidFill>
                  <a:latin typeface="Calibri" panose="020F0502020204030204"/>
                </a:rPr>
                <a:t>gestelde</a:t>
              </a:r>
              <a:r>
                <a:rPr lang="en-US" sz="1013">
                  <a:solidFill>
                    <a:srgbClr val="814E7E"/>
                  </a:solidFill>
                  <a:latin typeface="Calibri" panose="020F0502020204030204"/>
                </a:rPr>
                <a:t> </a:t>
              </a:r>
              <a:r>
                <a:rPr lang="en-US" sz="1013" err="1">
                  <a:solidFill>
                    <a:srgbClr val="814E7E"/>
                  </a:solidFill>
                  <a:latin typeface="Calibri" panose="020F0502020204030204"/>
                </a:rPr>
                <a:t>vragen</a:t>
              </a:r>
              <a:endParaRPr lang="en-US" sz="1013">
                <a:solidFill>
                  <a:srgbClr val="814E7E"/>
                </a:solidFill>
                <a:latin typeface="Calibri" panose="020F0502020204030204"/>
              </a:endParaRPr>
            </a:p>
          </p:txBody>
        </p:sp>
        <p:sp>
          <p:nvSpPr>
            <p:cNvPr id="41" name="Content Placeholder 2">
              <a:extLst>
                <a:ext uri="{FF2B5EF4-FFF2-40B4-BE49-F238E27FC236}">
                  <a16:creationId xmlns:a16="http://schemas.microsoft.com/office/drawing/2014/main" id="{E1A82527-DA5E-4B4D-B2BC-A78B2ADDF4C1}"/>
                </a:ext>
              </a:extLst>
            </p:cNvPr>
            <p:cNvSpPr txBox="1">
              <a:spLocks/>
            </p:cNvSpPr>
            <p:nvPr/>
          </p:nvSpPr>
          <p:spPr>
            <a:xfrm>
              <a:off x="838200" y="2520756"/>
              <a:ext cx="4186388" cy="27699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Veel</a:t>
              </a:r>
              <a:r>
                <a:rPr lang="en-US" sz="900">
                  <a:solidFill>
                    <a:srgbClr val="8C9CA6"/>
                  </a:solidFill>
                  <a:latin typeface="Calibri" panose="020F0502020204030204"/>
                </a:rPr>
                <a:t> </a:t>
              </a:r>
              <a:r>
                <a:rPr lang="en-US" sz="900" err="1">
                  <a:solidFill>
                    <a:srgbClr val="8C9CA6"/>
                  </a:solidFill>
                  <a:latin typeface="Calibri" panose="020F0502020204030204"/>
                </a:rPr>
                <a:t>voorkomende</a:t>
              </a:r>
              <a:r>
                <a:rPr lang="en-US" sz="900">
                  <a:solidFill>
                    <a:srgbClr val="8C9CA6"/>
                  </a:solidFill>
                  <a:latin typeface="Calibri" panose="020F0502020204030204"/>
                </a:rPr>
                <a:t> </a:t>
              </a:r>
              <a:r>
                <a:rPr lang="en-US" sz="900" err="1">
                  <a:solidFill>
                    <a:srgbClr val="8C9CA6"/>
                  </a:solidFill>
                  <a:latin typeface="Calibri" panose="020F0502020204030204"/>
                </a:rPr>
                <a:t>vragen</a:t>
              </a:r>
              <a:r>
                <a:rPr lang="en-US" sz="900">
                  <a:solidFill>
                    <a:srgbClr val="8C9CA6"/>
                  </a:solidFill>
                  <a:latin typeface="Calibri" panose="020F0502020204030204"/>
                </a:rPr>
                <a:t> met </a:t>
              </a:r>
              <a:r>
                <a:rPr lang="en-US" sz="900" err="1">
                  <a:solidFill>
                    <a:srgbClr val="8C9CA6"/>
                  </a:solidFill>
                  <a:latin typeface="Calibri" panose="020F0502020204030204"/>
                </a:rPr>
                <a:t>antwoorden</a:t>
              </a:r>
              <a:endParaRPr lang="en-US" sz="900">
                <a:solidFill>
                  <a:srgbClr val="8C9CA6"/>
                </a:solidFill>
                <a:latin typeface="Calibri" panose="020F0502020204030204"/>
              </a:endParaRPr>
            </a:p>
          </p:txBody>
        </p:sp>
      </p:grpSp>
      <p:sp>
        <p:nvSpPr>
          <p:cNvPr id="2" name="Tekstvak 1">
            <a:extLst>
              <a:ext uri="{FF2B5EF4-FFF2-40B4-BE49-F238E27FC236}">
                <a16:creationId xmlns:a16="http://schemas.microsoft.com/office/drawing/2014/main" id="{B3354EF7-F22D-43FB-A328-FCECC123FCDF}"/>
              </a:ext>
            </a:extLst>
          </p:cNvPr>
          <p:cNvSpPr txBox="1"/>
          <p:nvPr/>
        </p:nvSpPr>
        <p:spPr>
          <a:xfrm>
            <a:off x="595279" y="4363918"/>
            <a:ext cx="3682418" cy="577081"/>
          </a:xfrm>
          <a:prstGeom prst="rect">
            <a:avLst/>
          </a:prstGeom>
          <a:noFill/>
        </p:spPr>
        <p:txBody>
          <a:bodyPr wrap="none" lIns="91440" tIns="45720" rIns="91440" bIns="45720" rtlCol="0" anchor="t">
            <a:spAutoFit/>
          </a:bodyPr>
          <a:lstStyle/>
          <a:p>
            <a:r>
              <a:rPr lang="nl-NL" sz="900" dirty="0">
                <a:solidFill>
                  <a:srgbClr val="8C9CA6"/>
                </a:solidFill>
                <a:latin typeface="Calibri" panose="020F0502020204030204"/>
              </a:rPr>
              <a:t>*Het</a:t>
            </a:r>
            <a:r>
              <a:rPr lang="nl-NL" dirty="0"/>
              <a:t> </a:t>
            </a:r>
            <a:r>
              <a:rPr lang="nl-NL" sz="900" dirty="0">
                <a:solidFill>
                  <a:srgbClr val="8C9CA6"/>
                </a:solidFill>
                <a:latin typeface="Calibri" panose="020F0502020204030204"/>
              </a:rPr>
              <a:t>totale </a:t>
            </a:r>
            <a:r>
              <a:rPr lang="nl-NL" sz="900" dirty="0" err="1">
                <a:solidFill>
                  <a:srgbClr val="8C9CA6"/>
                </a:solidFill>
                <a:latin typeface="Calibri" panose="020F0502020204030204"/>
              </a:rPr>
              <a:t>NBility</a:t>
            </a:r>
            <a:r>
              <a:rPr lang="nl-NL" sz="900" dirty="0">
                <a:solidFill>
                  <a:srgbClr val="8C9CA6"/>
                </a:solidFill>
                <a:latin typeface="Calibri" panose="020F0502020204030204"/>
              </a:rPr>
              <a:t> model is opgenomen in presentatie ‘</a:t>
            </a:r>
            <a:r>
              <a:rPr lang="nl-NL" sz="900" dirty="0" err="1">
                <a:solidFill>
                  <a:srgbClr val="8C9CA6"/>
                </a:solidFill>
                <a:latin typeface="Calibri" panose="020F0502020204030204"/>
              </a:rPr>
              <a:t>NBility</a:t>
            </a:r>
            <a:r>
              <a:rPr lang="nl-NL" sz="900" dirty="0">
                <a:solidFill>
                  <a:srgbClr val="8C9CA6"/>
                </a:solidFill>
                <a:latin typeface="Calibri" panose="020F0502020204030204"/>
              </a:rPr>
              <a:t> model 2.4’.</a:t>
            </a:r>
          </a:p>
          <a:p>
            <a:endParaRPr lang="nl-NL" sz="900" dirty="0">
              <a:solidFill>
                <a:srgbClr val="8C9CA6"/>
              </a:solidFill>
              <a:latin typeface="Calibri" panose="020F0502020204030204"/>
            </a:endParaRPr>
          </a:p>
          <a:p>
            <a:r>
              <a:rPr lang="nl-NL" sz="900" dirty="0">
                <a:solidFill>
                  <a:srgbClr val="8C9CA6"/>
                </a:solidFill>
                <a:latin typeface="Calibri" panose="020F0502020204030204"/>
              </a:rPr>
              <a:t>Deze presentatie bevat animaties. </a:t>
            </a:r>
            <a:endParaRPr lang="nl-NL" sz="900" dirty="0">
              <a:solidFill>
                <a:srgbClr val="8C9CA6"/>
              </a:solidFill>
              <a:latin typeface="Calibri" panose="020F0502020204030204"/>
              <a:cs typeface="Calibri"/>
            </a:endParaRPr>
          </a:p>
        </p:txBody>
      </p:sp>
    </p:spTree>
    <p:extLst>
      <p:ext uri="{BB962C8B-B14F-4D97-AF65-F5344CB8AC3E}">
        <p14:creationId xmlns:p14="http://schemas.microsoft.com/office/powerpoint/2010/main" val="233824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6</a:t>
            </a:r>
          </a:p>
        </p:txBody>
      </p:sp>
      <p:sp>
        <p:nvSpPr>
          <p:cNvPr id="8" name="Tijdelijke aanduiding voor inhoud 7"/>
          <p:cNvSpPr>
            <a:spLocks noGrp="1"/>
          </p:cNvSpPr>
          <p:nvPr>
            <p:ph sz="quarter" idx="14"/>
          </p:nvPr>
        </p:nvSpPr>
        <p:spPr/>
        <p:txBody>
          <a:bodyPr>
            <a:normAutofit/>
          </a:bodyPr>
          <a:lstStyle/>
          <a:p>
            <a:r>
              <a:rPr lang="nl-NL" sz="1050" b="1" dirty="0">
                <a:solidFill>
                  <a:srgbClr val="605B9D"/>
                </a:solidFill>
                <a:latin typeface="Microsoft JhengHei Light"/>
                <a:cs typeface="Calibri Light" panose="020F0302020204030204" pitchFamily="34" charset="0"/>
              </a:rPr>
              <a:t>Wat zijn metingen?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(source: </a:t>
            </a:r>
            <a:r>
              <a:rPr lang="nl-NL" sz="850" dirty="0" err="1">
                <a:solidFill>
                  <a:srgbClr val="605B9D"/>
                </a:solidFill>
                <a:latin typeface="Microsoft JhengHei Light"/>
                <a:cs typeface="Calibri Light" panose="020F0302020204030204" pitchFamily="34" charset="0"/>
              </a:rPr>
              <a:t>wikipedia</a:t>
            </a:r>
            <a:r>
              <a:rPr lang="nl-NL" sz="850" dirty="0">
                <a:solidFill>
                  <a:srgbClr val="605B9D"/>
                </a:solidFill>
                <a:latin typeface="Microsoft JhengHei Light"/>
                <a:cs typeface="Calibri Light" panose="020F0302020204030204" pitchFamily="34" charset="0"/>
              </a:rPr>
              <a:t>) Meten is het uitdrukken van een waargenomen grootheid in een getal met een relevante eenheid die vergeleken kan worden met andere waardes van eenzelfde grootheid. Hiervoor kunnen meetinstrumenten worden gebruikt. Meting is echter niet beperkt tot natuurkundige grootheden, maar strekt zich uit tot een kwantitatieve beschrijving van de gehele werkelijkheid.</a:t>
            </a:r>
            <a:br>
              <a:rPr lang="nl-NL" sz="850" dirty="0">
                <a:solidFill>
                  <a:srgbClr val="605B9D"/>
                </a:solidFill>
                <a:latin typeface="Microsoft JhengHei Light"/>
                <a:cs typeface="Calibri Light" panose="020F0302020204030204" pitchFamily="34" charset="0"/>
              </a:rPr>
            </a:br>
            <a:r>
              <a:rPr lang="nl-NL" sz="850" dirty="0">
                <a:solidFill>
                  <a:srgbClr val="605B9D"/>
                </a:solidFill>
                <a:latin typeface="Microsoft JhengHei Light"/>
                <a:cs typeface="Calibri Light" panose="020F0302020204030204" pitchFamily="34" charset="0"/>
              </a:rPr>
              <a:t>Metingen zijn kwantitatieve waarnemingen: het resultaat wordt in een getalwaarde uitgedrukt, het meetresultaat. </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Toelichting: Metingen zijn waardevrij. Interpretatie van de metingen vindt plaats in andere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evenals het beschikbaar stellen van meetresultaten aan derden. Het betreft metingen van de </a:t>
            </a:r>
            <a:r>
              <a:rPr lang="nl-NL" sz="850" dirty="0" err="1">
                <a:solidFill>
                  <a:srgbClr val="605B9D"/>
                </a:solidFill>
                <a:latin typeface="Microsoft JhengHei Light"/>
                <a:cs typeface="Calibri Light" panose="020F0302020204030204" pitchFamily="34" charset="0"/>
              </a:rPr>
              <a:t>throughput</a:t>
            </a:r>
            <a:r>
              <a:rPr lang="nl-NL" sz="850" dirty="0">
                <a:solidFill>
                  <a:srgbClr val="605B9D"/>
                </a:solidFill>
                <a:latin typeface="Microsoft JhengHei Light"/>
                <a:cs typeface="Calibri Light" panose="020F0302020204030204" pitchFamily="34" charset="0"/>
              </a:rPr>
              <a:t> (energiestromen) van de functie (performance) en van de asset (eigenschap (b.v. temperatuur)). Het gebruiken van metingen in andere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(en eventueel verder verwerken/toerekenen, zoals relateren aan een contract, klant of marktpartij)) is geen onderdeel van de </a:t>
            </a:r>
            <a:r>
              <a:rPr lang="nl-NL" sz="850" dirty="0" err="1">
                <a:solidFill>
                  <a:srgbClr val="605B9D"/>
                </a:solidFill>
                <a:latin typeface="Microsoft JhengHei Light"/>
                <a:cs typeface="Calibri Light" panose="020F0302020204030204" pitchFamily="34" charset="0"/>
              </a:rPr>
              <a:t>meetcapability</a:t>
            </a:r>
            <a:r>
              <a:rPr lang="nl-NL" sz="850" dirty="0">
                <a:solidFill>
                  <a:srgbClr val="605B9D"/>
                </a:solidFill>
                <a:latin typeface="Microsoft JhengHei Light"/>
                <a:cs typeface="Calibri Light" panose="020F0302020204030204" pitchFamily="34" charset="0"/>
              </a:rPr>
              <a:t> maar onderdeel van desbetreffende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a:t>
            </a:r>
          </a:p>
          <a:p>
            <a:pPr lvl="1">
              <a:defRPr/>
            </a:pPr>
            <a:endParaRPr lang="nl-NL" sz="825" dirty="0">
              <a:latin typeface="Microsoft JhengHei Light" panose="020B0304030504040204" pitchFamily="34" charset="-120"/>
              <a:ea typeface="Microsoft JhengHei Light" panose="020B0304030504040204" pitchFamily="34" charset="-120"/>
            </a:endParaRPr>
          </a:p>
          <a:p>
            <a:pPr lvl="0">
              <a:defRPr/>
            </a:pPr>
            <a:r>
              <a:rPr lang="nl-NL" sz="1050" b="1" dirty="0">
                <a:solidFill>
                  <a:srgbClr val="605B9D"/>
                </a:solidFill>
                <a:latin typeface="Microsoft JhengHei Light"/>
                <a:cs typeface="Calibri Light" panose="020F0302020204030204" pitchFamily="34" charset="0"/>
              </a:rPr>
              <a:t>Wat is inkomstenverlies?</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Inkomstenverlies zijn prestatie die zijn geleverd waarvoor geen inkomsten zijn ontvangen terwijl de netbeheerder hier wel recht op heeft. Bijvoorbeeld: technisch netverlies, administratief netverlies door proces- en data-kwaliteit, dubieuze debiteuren, </a:t>
            </a:r>
            <a:r>
              <a:rPr lang="nl-NL" sz="850" dirty="0" err="1">
                <a:solidFill>
                  <a:srgbClr val="605B9D"/>
                </a:solidFill>
                <a:latin typeface="Microsoft JhengHei Light"/>
                <a:cs typeface="Calibri Light" panose="020F0302020204030204" pitchFamily="34" charset="0"/>
              </a:rPr>
              <a:t>contractloos</a:t>
            </a:r>
            <a:r>
              <a:rPr lang="nl-NL" sz="850" dirty="0">
                <a:solidFill>
                  <a:srgbClr val="605B9D"/>
                </a:solidFill>
                <a:latin typeface="Microsoft JhengHei Light"/>
                <a:cs typeface="Calibri Light" panose="020F0302020204030204" pitchFamily="34" charset="0"/>
              </a:rPr>
              <a:t> en fraude.</a:t>
            </a:r>
          </a:p>
          <a:p>
            <a:pPr marL="394313" lvl="2" indent="-214313">
              <a:lnSpc>
                <a:spcPct val="120000"/>
              </a:lnSpc>
              <a:buClr>
                <a:srgbClr val="008EBE"/>
              </a:buClr>
              <a:defRPr/>
            </a:pPr>
            <a:endParaRPr lang="nl-NL" sz="850" dirty="0">
              <a:solidFill>
                <a:srgbClr val="605B9D"/>
              </a:solidFill>
              <a:latin typeface="Microsoft JhengHei Light"/>
              <a:cs typeface="Calibri Light" panose="020F0302020204030204" pitchFamily="34" charset="0"/>
            </a:endParaRPr>
          </a:p>
          <a:p>
            <a:pPr>
              <a:defRPr/>
            </a:pPr>
            <a:r>
              <a:rPr lang="nl-NL" sz="1050" b="1" dirty="0">
                <a:solidFill>
                  <a:srgbClr val="605B9D"/>
                </a:solidFill>
                <a:latin typeface="Microsoft JhengHei Light"/>
                <a:cs typeface="Calibri Light" panose="020F0302020204030204" pitchFamily="34" charset="0"/>
              </a:rPr>
              <a:t>Wat zijn contractaanpassingen? </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Dit betreffen aanpassingen op verzoek van de klant, door verhuizingen van klanten en door wijziging van marktrollen op de aansluiting ((b.v. SVEL processen (switchen, verhuizen, einde leverantie), als ook het administratief aan/uitzetten van de meter).</a:t>
            </a:r>
          </a:p>
          <a:p>
            <a:pPr lvl="1">
              <a:defRPr/>
            </a:pPr>
            <a:endParaRPr lang="nl-NL" sz="825" dirty="0">
              <a:latin typeface="Microsoft JhengHei Light" panose="020B0304030504040204" pitchFamily="34" charset="-120"/>
              <a:ea typeface="Microsoft JhengHei Light" panose="020B0304030504040204" pitchFamily="34" charset="-120"/>
            </a:endParaRPr>
          </a:p>
          <a:p>
            <a:pPr>
              <a:defRPr/>
            </a:pPr>
            <a:r>
              <a:rPr lang="nl-NL" sz="1050" b="1" dirty="0">
                <a:solidFill>
                  <a:srgbClr val="605B9D"/>
                </a:solidFill>
                <a:latin typeface="Microsoft JhengHei Light"/>
                <a:cs typeface="Calibri Light" panose="020F0302020204030204" pitchFamily="34" charset="0"/>
              </a:rPr>
              <a:t>Welke </a:t>
            </a:r>
            <a:r>
              <a:rPr lang="nl-NL" sz="1050" b="1" dirty="0" err="1">
                <a:solidFill>
                  <a:srgbClr val="605B9D"/>
                </a:solidFill>
                <a:latin typeface="Microsoft JhengHei Light"/>
                <a:cs typeface="Calibri Light" panose="020F0302020204030204" pitchFamily="34" charset="0"/>
              </a:rPr>
              <a:t>capability</a:t>
            </a:r>
            <a:r>
              <a:rPr lang="nl-NL" sz="1050" b="1" dirty="0">
                <a:solidFill>
                  <a:srgbClr val="605B9D"/>
                </a:solidFill>
                <a:latin typeface="Microsoft JhengHei Light"/>
                <a:cs typeface="Calibri Light" panose="020F0302020204030204" pitchFamily="34" charset="0"/>
              </a:rPr>
              <a:t> omvat het monitoren en bijsturen van werkzaamheden?</a:t>
            </a:r>
          </a:p>
          <a:p>
            <a:pPr marL="394313" lvl="2" indent="-214313">
              <a:lnSpc>
                <a:spcPct val="120000"/>
              </a:lnSpc>
              <a:buClr>
                <a:srgbClr val="008EBE"/>
              </a:buClr>
              <a:defRPr/>
            </a:pPr>
            <a:r>
              <a:rPr lang="nl-NL" sz="850" dirty="0">
                <a:solidFill>
                  <a:srgbClr val="605B9D"/>
                </a:solidFill>
                <a:latin typeface="Microsoft JhengHei Light"/>
                <a:cs typeface="Calibri Light" panose="020F0302020204030204" pitchFamily="34" charset="0"/>
              </a:rPr>
              <a:t>Dit betreft </a:t>
            </a:r>
            <a:r>
              <a:rPr lang="nl-NL" sz="850" dirty="0" err="1">
                <a:solidFill>
                  <a:srgbClr val="605B9D"/>
                </a:solidFill>
                <a:latin typeface="Microsoft JhengHei Light"/>
                <a:cs typeface="Calibri Light" panose="020F0302020204030204" pitchFamily="34" charset="0"/>
              </a:rPr>
              <a:t>capability</a:t>
            </a:r>
            <a:r>
              <a:rPr lang="nl-NL" sz="850" dirty="0">
                <a:solidFill>
                  <a:srgbClr val="605B9D"/>
                </a:solidFill>
                <a:latin typeface="Microsoft JhengHei Light"/>
                <a:cs typeface="Calibri Light" panose="020F0302020204030204" pitchFamily="34" charset="0"/>
              </a:rPr>
              <a:t> C.5.2.3 ‘Coördineren van werkzaamheden’.</a:t>
            </a:r>
          </a:p>
        </p:txBody>
      </p:sp>
      <p:sp>
        <p:nvSpPr>
          <p:cNvPr id="9" name="Tijdelijke aanduiding voor dianummer 2">
            <a:extLst>
              <a:ext uri="{FF2B5EF4-FFF2-40B4-BE49-F238E27FC236}">
                <a16:creationId xmlns:a16="http://schemas.microsoft.com/office/drawing/2014/main" id="{532B37F3-A34A-4535-BC5F-3A2DDB2EF1BB}"/>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30</a:t>
            </a:fld>
            <a:endParaRPr lang="en-GB" sz="750">
              <a:solidFill>
                <a:srgbClr val="625D62">
                  <a:tint val="75000"/>
                </a:srgbClr>
              </a:solidFill>
              <a:latin typeface="Arial"/>
            </a:endParaRPr>
          </a:p>
        </p:txBody>
      </p:sp>
      <p:pic>
        <p:nvPicPr>
          <p:cNvPr id="4" name="Afbeelding 3" descr="Afbeelding met Lila, schermopname, Graphics, violet&#10;&#10;Automatisch gegenereerde beschrijving">
            <a:extLst>
              <a:ext uri="{FF2B5EF4-FFF2-40B4-BE49-F238E27FC236}">
                <a16:creationId xmlns:a16="http://schemas.microsoft.com/office/drawing/2014/main" id="{AC4C6BD9-FB4A-533F-523C-3CBAE9AB2F42}"/>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2701283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5</a:t>
            </a:r>
          </a:p>
        </p:txBody>
      </p:sp>
      <p:sp>
        <p:nvSpPr>
          <p:cNvPr id="8" name="Tijdelijke aanduiding voor inhoud 7"/>
          <p:cNvSpPr>
            <a:spLocks noGrp="1"/>
          </p:cNvSpPr>
          <p:nvPr>
            <p:ph sz="quarter" idx="14"/>
          </p:nvPr>
        </p:nvSpPr>
        <p:spPr/>
        <p:txBody>
          <a:bodyPr>
            <a:normAutofit/>
          </a:bodyPr>
          <a:lstStyle/>
          <a:p>
            <a:r>
              <a:rPr lang="nl-NL" sz="1050" b="1" dirty="0">
                <a:solidFill>
                  <a:srgbClr val="605B9D"/>
                </a:solidFill>
                <a:latin typeface="Microsoft JhengHei Light"/>
                <a:cs typeface="Calibri Light" panose="020F0302020204030204" pitchFamily="34" charset="0"/>
              </a:rPr>
              <a:t>Waar zit </a:t>
            </a:r>
            <a:r>
              <a:rPr lang="nl-NL" sz="1050" b="1" dirty="0" err="1">
                <a:solidFill>
                  <a:srgbClr val="605B9D"/>
                </a:solidFill>
                <a:latin typeface="Microsoft JhengHei Light"/>
                <a:cs typeface="Calibri Light" panose="020F0302020204030204" pitchFamily="34" charset="0"/>
              </a:rPr>
              <a:t>forecasting</a:t>
            </a:r>
            <a:r>
              <a:rPr lang="nl-NL" sz="1050" b="1" dirty="0">
                <a:solidFill>
                  <a:srgbClr val="605B9D"/>
                </a:solidFill>
                <a:latin typeface="Microsoft JhengHei Light"/>
                <a:cs typeface="Calibri Light" panose="020F0302020204030204" pitchFamily="34" charset="0"/>
              </a:rPr>
              <a:t>/</a:t>
            </a:r>
            <a:r>
              <a:rPr lang="nl-NL" sz="1050" b="1" dirty="0" err="1">
                <a:solidFill>
                  <a:srgbClr val="605B9D"/>
                </a:solidFill>
                <a:latin typeface="Microsoft JhengHei Light"/>
                <a:cs typeface="Calibri Light" panose="020F0302020204030204" pitchFamily="34" charset="0"/>
              </a:rPr>
              <a:t>prognotiseren</a:t>
            </a:r>
            <a:r>
              <a:rPr lang="nl-NL" sz="1050" b="1" dirty="0">
                <a:solidFill>
                  <a:srgbClr val="605B9D"/>
                </a:solidFill>
                <a:latin typeface="Microsoft JhengHei Light"/>
                <a:cs typeface="Calibri Light" panose="020F0302020204030204" pitchFamily="34" charset="0"/>
              </a:rPr>
              <a:t>? </a:t>
            </a:r>
          </a:p>
          <a:p>
            <a:pPr lvl="1"/>
            <a:r>
              <a:rPr lang="nl-NL" sz="850" dirty="0">
                <a:solidFill>
                  <a:srgbClr val="605B9D"/>
                </a:solidFill>
                <a:latin typeface="Microsoft JhengHei Light"/>
                <a:cs typeface="Calibri Light" panose="020F0302020204030204" pitchFamily="34" charset="0"/>
              </a:rPr>
              <a:t>In verschillende </a:t>
            </a:r>
            <a:r>
              <a:rPr lang="nl-NL" sz="850" dirty="0" err="1">
                <a:solidFill>
                  <a:srgbClr val="605B9D"/>
                </a:solidFill>
                <a:latin typeface="Microsoft JhengHei Light"/>
                <a:cs typeface="Calibri Light" panose="020F0302020204030204" pitchFamily="34" charset="0"/>
              </a:rPr>
              <a:t>capabilities</a:t>
            </a:r>
            <a:r>
              <a:rPr lang="nl-NL" sz="850" dirty="0">
                <a:solidFill>
                  <a:srgbClr val="605B9D"/>
                </a:solidFill>
                <a:latin typeface="Microsoft JhengHei Light"/>
                <a:cs typeface="Calibri Light" panose="020F0302020204030204" pitchFamily="34" charset="0"/>
              </a:rPr>
              <a:t> al naar gelang de voorspellingshorizon en het onderwerp</a:t>
            </a:r>
          </a:p>
          <a:p>
            <a:pPr lvl="2"/>
            <a:r>
              <a:rPr lang="nl-NL" sz="850" dirty="0">
                <a:solidFill>
                  <a:srgbClr val="605B9D"/>
                </a:solidFill>
                <a:latin typeface="Microsoft JhengHei Light"/>
                <a:cs typeface="Calibri Light" panose="020F0302020204030204" pitchFamily="34" charset="0"/>
              </a:rPr>
              <a:t>In 3.1: Lange termijn van de energienetten (&gt; jaar).</a:t>
            </a:r>
          </a:p>
          <a:p>
            <a:pPr lvl="2"/>
            <a:r>
              <a:rPr lang="nl-NL" sz="850" dirty="0">
                <a:solidFill>
                  <a:srgbClr val="605B9D"/>
                </a:solidFill>
                <a:latin typeface="Microsoft JhengHei Light"/>
                <a:cs typeface="Calibri Light" panose="020F0302020204030204" pitchFamily="34" charset="0"/>
              </a:rPr>
              <a:t>In 2.3: Korte termijn energiestromen (</a:t>
            </a:r>
            <a:r>
              <a:rPr lang="nl-NL" sz="850" dirty="0" err="1">
                <a:solidFill>
                  <a:srgbClr val="605B9D"/>
                </a:solidFill>
                <a:latin typeface="Microsoft JhengHei Light"/>
                <a:cs typeface="Calibri Light" panose="020F0302020204030204" pitchFamily="34" charset="0"/>
              </a:rPr>
              <a:t>intraday</a:t>
            </a:r>
            <a:r>
              <a:rPr lang="nl-NL" sz="850" dirty="0">
                <a:solidFill>
                  <a:srgbClr val="605B9D"/>
                </a:solidFill>
                <a:latin typeface="Microsoft JhengHei Light"/>
                <a:cs typeface="Calibri Light" panose="020F0302020204030204" pitchFamily="34" charset="0"/>
              </a:rPr>
              <a:t>, </a:t>
            </a:r>
            <a:r>
              <a:rPr lang="nl-NL" sz="850" dirty="0" err="1">
                <a:solidFill>
                  <a:srgbClr val="605B9D"/>
                </a:solidFill>
                <a:latin typeface="Microsoft JhengHei Light"/>
                <a:cs typeface="Calibri Light" panose="020F0302020204030204" pitchFamily="34" charset="0"/>
              </a:rPr>
              <a:t>day-ahead</a:t>
            </a:r>
            <a:r>
              <a:rPr lang="nl-NL" sz="850" dirty="0">
                <a:solidFill>
                  <a:srgbClr val="605B9D"/>
                </a:solidFill>
                <a:latin typeface="Microsoft JhengHei Light"/>
                <a:cs typeface="Calibri Light" panose="020F0302020204030204" pitchFamily="34" charset="0"/>
              </a:rPr>
              <a:t>, week, maand, jaar).</a:t>
            </a:r>
          </a:p>
          <a:p>
            <a:pPr lvl="2"/>
            <a:r>
              <a:rPr lang="nl-NL" sz="850" dirty="0">
                <a:solidFill>
                  <a:srgbClr val="605B9D"/>
                </a:solidFill>
                <a:latin typeface="Microsoft JhengHei Light"/>
                <a:cs typeface="Calibri Light" panose="020F0302020204030204" pitchFamily="34" charset="0"/>
              </a:rPr>
              <a:t>In 1.1: Verzamelen van externe input.</a:t>
            </a:r>
          </a:p>
          <a:p>
            <a:pPr lvl="2"/>
            <a:endParaRPr lang="nl-NL" sz="825" dirty="0">
              <a:latin typeface="Microsoft JhengHei Light" panose="020B0304030504040204" pitchFamily="34" charset="-120"/>
              <a:ea typeface="Microsoft JhengHei Light" panose="020B0304030504040204" pitchFamily="34" charset="-120"/>
            </a:endParaRPr>
          </a:p>
          <a:p>
            <a:r>
              <a:rPr lang="nl-NL" sz="1050" b="1" dirty="0">
                <a:solidFill>
                  <a:srgbClr val="605B9D"/>
                </a:solidFill>
                <a:latin typeface="Microsoft JhengHei Light"/>
                <a:cs typeface="Calibri Light" panose="020F0302020204030204" pitchFamily="34" charset="0"/>
              </a:rPr>
              <a:t>Waar zit </a:t>
            </a:r>
            <a:r>
              <a:rPr lang="nl-NL" sz="1050" b="1" dirty="0" err="1">
                <a:solidFill>
                  <a:srgbClr val="605B9D"/>
                </a:solidFill>
                <a:latin typeface="Microsoft JhengHei Light"/>
                <a:cs typeface="Calibri Light" panose="020F0302020204030204" pitchFamily="34" charset="0"/>
              </a:rPr>
              <a:t>netrekenen</a:t>
            </a:r>
            <a:r>
              <a:rPr lang="nl-NL" sz="1050" b="1" dirty="0">
                <a:solidFill>
                  <a:srgbClr val="605B9D"/>
                </a:solidFill>
                <a:latin typeface="Microsoft JhengHei Light"/>
                <a:cs typeface="Calibri Light" panose="020F0302020204030204" pitchFamily="34" charset="0"/>
              </a:rPr>
              <a:t>? </a:t>
            </a:r>
          </a:p>
          <a:p>
            <a:pPr lvl="1"/>
            <a:r>
              <a:rPr lang="nl-NL" sz="850" dirty="0">
                <a:solidFill>
                  <a:srgbClr val="605B9D"/>
                </a:solidFill>
                <a:latin typeface="Microsoft JhengHei Light"/>
                <a:cs typeface="Calibri Light" panose="020F0302020204030204" pitchFamily="34" charset="0"/>
              </a:rPr>
              <a:t>In C.3.1. ‘Energienetten uitbreiden, vervangen, en vernieuwen’.</a:t>
            </a:r>
          </a:p>
          <a:p>
            <a:pPr lvl="1"/>
            <a:endParaRPr lang="nl-NL" sz="850" dirty="0">
              <a:solidFill>
                <a:srgbClr val="605B9D"/>
              </a:solidFill>
              <a:latin typeface="Microsoft JhengHei Light"/>
              <a:cs typeface="Calibri Light" panose="020F0302020204030204" pitchFamily="34" charset="0"/>
            </a:endParaRPr>
          </a:p>
          <a:p>
            <a:r>
              <a:rPr lang="nl-NL" sz="1050" b="1" dirty="0">
                <a:solidFill>
                  <a:srgbClr val="605B9D"/>
                </a:solidFill>
                <a:latin typeface="Microsoft JhengHei Light"/>
                <a:cs typeface="Calibri Light" panose="020F0302020204030204" pitchFamily="34" charset="0"/>
              </a:rPr>
              <a:t>Waar zit assetregistratie?</a:t>
            </a:r>
          </a:p>
          <a:p>
            <a:pPr lvl="1"/>
            <a:r>
              <a:rPr lang="nl-NL" sz="850" dirty="0">
                <a:solidFill>
                  <a:srgbClr val="605B9D"/>
                </a:solidFill>
                <a:latin typeface="Microsoft JhengHei Light"/>
                <a:cs typeface="Calibri Light" panose="020F0302020204030204" pitchFamily="34" charset="0"/>
              </a:rPr>
              <a:t>In C.3.1. ‘Energienetten uitbreiden, vervangen, en vernieuwen’.</a:t>
            </a:r>
          </a:p>
          <a:p>
            <a:pPr lvl="1"/>
            <a:endParaRPr lang="nl-NL" sz="850" b="1" dirty="0">
              <a:solidFill>
                <a:srgbClr val="605B9D"/>
              </a:solidFill>
              <a:latin typeface="Microsoft JhengHei Light"/>
              <a:cs typeface="Calibri Light" panose="020F0302020204030204" pitchFamily="34" charset="0"/>
            </a:endParaRPr>
          </a:p>
          <a:p>
            <a:r>
              <a:rPr lang="nl-NL" sz="1050" b="1" dirty="0">
                <a:solidFill>
                  <a:srgbClr val="605B9D"/>
                </a:solidFill>
                <a:latin typeface="Microsoft JhengHei Light"/>
                <a:cs typeface="Calibri Light" panose="020F0302020204030204" pitchFamily="34" charset="0"/>
              </a:rPr>
              <a:t>Wat is een energienet?</a:t>
            </a:r>
          </a:p>
          <a:p>
            <a:pPr lvl="1"/>
            <a:r>
              <a:rPr lang="nl-NL" sz="850" dirty="0">
                <a:solidFill>
                  <a:srgbClr val="605B9D"/>
                </a:solidFill>
                <a:latin typeface="Microsoft JhengHei Light"/>
                <a:cs typeface="Calibri Light" panose="020F0302020204030204" pitchFamily="34" charset="0"/>
              </a:rPr>
              <a:t>Het energienet is het geheel aan middelen dat nodig is voor het transporteren en distribueren van energie. Het betreft de operationele technologie en omvat de primaire, secundaire, tertiaire en telecom middelen. Het omvat niet de informatietechnologie die nodig is om de netbeheeractiviteiten te ondersteunen.</a:t>
            </a:r>
          </a:p>
          <a:p>
            <a:pPr lvl="1"/>
            <a:r>
              <a:rPr lang="nl-NL" sz="850" dirty="0">
                <a:solidFill>
                  <a:srgbClr val="605B9D"/>
                </a:solidFill>
                <a:latin typeface="Microsoft JhengHei Light"/>
                <a:cs typeface="Calibri Light" panose="020F0302020204030204" pitchFamily="34" charset="0"/>
              </a:rPr>
              <a:t>  </a:t>
            </a:r>
          </a:p>
          <a:p>
            <a:r>
              <a:rPr lang="nl-NL" sz="1050" b="1" dirty="0">
                <a:solidFill>
                  <a:srgbClr val="605B9D"/>
                </a:solidFill>
                <a:latin typeface="Microsoft JhengHei Light"/>
                <a:cs typeface="Calibri Light" panose="020F0302020204030204" pitchFamily="34" charset="0"/>
              </a:rPr>
              <a:t>Wat is een patroon?</a:t>
            </a:r>
          </a:p>
          <a:p>
            <a:pPr lvl="1"/>
            <a:r>
              <a:rPr lang="nl-NL" sz="850" dirty="0">
                <a:solidFill>
                  <a:srgbClr val="605B9D"/>
                </a:solidFill>
                <a:latin typeface="Microsoft JhengHei Light"/>
                <a:cs typeface="Calibri Light" panose="020F0302020204030204" pitchFamily="34" charset="0"/>
              </a:rPr>
              <a:t>Een van te voren vastgestelde componentenconfiguratie.</a:t>
            </a:r>
          </a:p>
        </p:txBody>
      </p:sp>
      <p:sp>
        <p:nvSpPr>
          <p:cNvPr id="7" name="Tijdelijke aanduiding voor dianummer 2">
            <a:extLst>
              <a:ext uri="{FF2B5EF4-FFF2-40B4-BE49-F238E27FC236}">
                <a16:creationId xmlns:a16="http://schemas.microsoft.com/office/drawing/2014/main" id="{B82B39C6-91AD-4A79-B38E-DF784DCCED89}"/>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31</a:t>
            </a:fld>
            <a:endParaRPr lang="en-GB" sz="750">
              <a:solidFill>
                <a:srgbClr val="625D62">
                  <a:tint val="75000"/>
                </a:srgbClr>
              </a:solidFill>
              <a:latin typeface="Arial"/>
            </a:endParaRPr>
          </a:p>
        </p:txBody>
      </p:sp>
      <p:pic>
        <p:nvPicPr>
          <p:cNvPr id="5" name="Afbeelding 4" descr="Afbeelding met Lila, schermopname, Graphics, violet&#10;&#10;Automatisch gegenereerde beschrijving">
            <a:extLst>
              <a:ext uri="{FF2B5EF4-FFF2-40B4-BE49-F238E27FC236}">
                <a16:creationId xmlns:a16="http://schemas.microsoft.com/office/drawing/2014/main" id="{BB012758-09AE-5657-2D02-089FDBF42945}"/>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3374097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7</a:t>
            </a:r>
          </a:p>
        </p:txBody>
      </p:sp>
      <p:sp>
        <p:nvSpPr>
          <p:cNvPr id="8" name="Tijdelijke aanduiding voor inhoud 7"/>
          <p:cNvSpPr>
            <a:spLocks noGrp="1"/>
          </p:cNvSpPr>
          <p:nvPr>
            <p:ph sz="quarter" idx="14"/>
          </p:nvPr>
        </p:nvSpPr>
        <p:spPr/>
        <p:txBody>
          <a:bodyPr>
            <a:normAutofit/>
          </a:bodyPr>
          <a:lstStyle/>
          <a:p>
            <a:r>
              <a:rPr lang="nl-NL" sz="1050" b="1">
                <a:solidFill>
                  <a:srgbClr val="605B9D"/>
                </a:solidFill>
                <a:latin typeface="Microsoft JhengHei Light"/>
                <a:cs typeface="Calibri Light" panose="020F0302020204030204" pitchFamily="34" charset="0"/>
              </a:rPr>
              <a:t>Welke principes zijn gehanteerd bij de totstandkoming van bedrijfsobjecten?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Een bedrijfsobject is de abstractie van een verzameling dingen in de werkelijke wereld (materieel of immaterieel) die voor een organisatie belangrijk zijn.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op abstractieniveau 3 zijn telbaar en kunnen in zowel enkelvoud als meervoud voorkomen.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op hetzelfde abstractieniveau hebben een unieke naam.</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op hetzelfde abstractieniveau overlappen niet in betekenis.</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Begrippen en hun definities uit wet- en regelgeving en standaarden zijn leidend.</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kunnen worden begrepen vanuit het perspectief van de buitenstaander.</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Indien bij een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wordt verwezen naar een bedrijfsobject met zie dan bestuurt die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bepaalde objecteigenschappen, subtypen en/of levensfasen van het object, maar zonder het bedrijfsobject beschikbaar te stellen. De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waar het object bij staat zonder zie kan het bedrijfsobject wel beschikbaar stellen.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Indien een bedrijfsobject wordt gespecialiseerd in subklassen (zelf ook bedrijfsobjecten), dan is de specialisatie volledig en disjunct. Dit wil zeggen dat elke instantie van het bedrijfsobject tot precies één subklasse behoort.</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Zoektermen zijn geen synoniemen of goedgekeurde aliassen maar slechts een hulpmiddel om mensen richting het gezochte bedrijfsobject te helpen. Daarbij is de algemene aanname dat de zoekfunctie ook een gedeeltelijke match teruggeeft zoals ‘klantvraag’ in reactie op ‘vraag’.</a:t>
            </a:r>
          </a:p>
          <a:p>
            <a:pPr marL="394313" lvl="2" indent="-214313">
              <a:lnSpc>
                <a:spcPct val="120000"/>
              </a:lnSpc>
              <a:buClr>
                <a:srgbClr val="008EBE"/>
              </a:buClr>
              <a:defRPr/>
            </a:pPr>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Waar kan ik de bedrijfsobjecten voor gebruiken?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Om data in je organisatie vindbaar te maken, door datasets in applicaties te associëren met bedrijfsobjecten.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Om redundante data (of schaduwadministraties) in je organisatie te ontdekken, door applicaties te relateren aan bedrijfsobjecten.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Voor het inrichten van een </a:t>
            </a:r>
            <a:r>
              <a:rPr lang="nl-NL" sz="850" err="1">
                <a:solidFill>
                  <a:srgbClr val="605B9D"/>
                </a:solidFill>
                <a:latin typeface="Microsoft JhengHei Light"/>
                <a:cs typeface="Calibri Light" panose="020F0302020204030204" pitchFamily="34" charset="0"/>
              </a:rPr>
              <a:t>datagovernanceorganisatie</a:t>
            </a:r>
            <a:r>
              <a:rPr lang="nl-NL" sz="850">
                <a:solidFill>
                  <a:srgbClr val="605B9D"/>
                </a:solidFill>
                <a:latin typeface="Microsoft JhengHei Light"/>
                <a:cs typeface="Calibri Light" panose="020F0302020204030204" pitchFamily="34" charset="0"/>
              </a:rPr>
              <a:t> door aan elk bedrijfsobject verantwoordelijken toe te kennen.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Voor het (applicatieonafhankelijk) vastleggen van vertrouwelijkheidsniveaus en toegangsbevoegdheden.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Voor het omschrijven van koppelvlakken tussen afdelingen en applicaties.</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Als kapstok voor het ontwerpen van datamodellen.</a:t>
            </a:r>
          </a:p>
          <a:p>
            <a:pPr marL="394313" lvl="2" indent="-214313">
              <a:lnSpc>
                <a:spcPct val="120000"/>
              </a:lnSpc>
              <a:buClr>
                <a:srgbClr val="008EBE"/>
              </a:buClr>
              <a:defRPr/>
            </a:pPr>
            <a:endParaRPr lang="nl-NL" sz="850">
              <a:solidFill>
                <a:srgbClr val="605B9D"/>
              </a:solidFill>
              <a:latin typeface="Microsoft JhengHei Light"/>
              <a:cs typeface="Calibri Light" panose="020F0302020204030204" pitchFamily="34" charset="0"/>
            </a:endParaRPr>
          </a:p>
          <a:p>
            <a:pPr marL="394313" lvl="2" indent="-214313">
              <a:lnSpc>
                <a:spcPct val="120000"/>
              </a:lnSpc>
              <a:buClr>
                <a:srgbClr val="008EBE"/>
              </a:buClr>
              <a:defRPr/>
            </a:pPr>
            <a:endParaRPr lang="nl-NL" sz="850">
              <a:solidFill>
                <a:srgbClr val="605B9D"/>
              </a:solidFill>
              <a:latin typeface="Microsoft JhengHei Light"/>
              <a:cs typeface="Calibri Light" panose="020F0302020204030204" pitchFamily="34" charset="0"/>
            </a:endParaRPr>
          </a:p>
        </p:txBody>
      </p:sp>
      <p:sp>
        <p:nvSpPr>
          <p:cNvPr id="9" name="Tijdelijke aanduiding voor dianummer 2">
            <a:extLst>
              <a:ext uri="{FF2B5EF4-FFF2-40B4-BE49-F238E27FC236}">
                <a16:creationId xmlns:a16="http://schemas.microsoft.com/office/drawing/2014/main" id="{532B37F3-A34A-4535-BC5F-3A2DDB2EF1BB}"/>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32</a:t>
            </a:fld>
            <a:endParaRPr lang="en-GB" sz="750">
              <a:solidFill>
                <a:srgbClr val="625D62">
                  <a:tint val="75000"/>
                </a:srgbClr>
              </a:solidFill>
              <a:latin typeface="Arial"/>
            </a:endParaRPr>
          </a:p>
        </p:txBody>
      </p:sp>
      <p:pic>
        <p:nvPicPr>
          <p:cNvPr id="4" name="Afbeelding 3" descr="Afbeelding met Lila, schermopname, Graphics, violet&#10;&#10;Automatisch gegenereerde beschrijving">
            <a:extLst>
              <a:ext uri="{FF2B5EF4-FFF2-40B4-BE49-F238E27FC236}">
                <a16:creationId xmlns:a16="http://schemas.microsoft.com/office/drawing/2014/main" id="{5B8BDDEB-C8E9-E744-5194-EF9BA9DC75D7}"/>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2720594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Bijlagen</a:t>
            </a:r>
          </a:p>
        </p:txBody>
      </p:sp>
      <p:sp>
        <p:nvSpPr>
          <p:cNvPr id="8" name="Tijdelijke aanduiding voor inhoud 7">
            <a:extLst>
              <a:ext uri="{FF2B5EF4-FFF2-40B4-BE49-F238E27FC236}">
                <a16:creationId xmlns:a16="http://schemas.microsoft.com/office/drawing/2014/main" id="{E8F599CE-D5B1-4B5A-9773-8B8E46A33384}"/>
              </a:ext>
            </a:extLst>
          </p:cNvPr>
          <p:cNvSpPr>
            <a:spLocks noGrp="1"/>
          </p:cNvSpPr>
          <p:nvPr>
            <p:ph sz="quarter" idx="14"/>
          </p:nvPr>
        </p:nvSpPr>
        <p:spPr/>
        <p:txBody>
          <a:bodyPr>
            <a:normAutofit/>
          </a:bodyPr>
          <a:lstStyle/>
          <a:p>
            <a:pPr marL="179705" indent="-179705"/>
            <a:r>
              <a:rPr lang="nl-NL" sz="1400">
                <a:solidFill>
                  <a:srgbClr val="605B9D"/>
                </a:solidFill>
                <a:latin typeface="Microsoft JhengHei Light"/>
                <a:cs typeface="Calibri Light"/>
              </a:rPr>
              <a:t>Presentatie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 model (aparte presentatie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-model`)</a:t>
            </a:r>
            <a:endParaRPr lang="nl-NL">
              <a:cs typeface="Calibri Light"/>
            </a:endParaRPr>
          </a:p>
          <a:p>
            <a:pPr marL="179705" indent="-179705"/>
            <a:endParaRPr lang="nl-NL" sz="1400">
              <a:solidFill>
                <a:srgbClr val="605B9D"/>
              </a:solidFill>
              <a:latin typeface="Microsoft JhengHei Light"/>
              <a:ea typeface="Microsoft JhengHei Light"/>
              <a:cs typeface="Calibri Light" panose="020F0302020204030204" pitchFamily="34" charset="0"/>
            </a:endParaRPr>
          </a:p>
          <a:p>
            <a:pPr marL="179705" indent="-179705"/>
            <a:r>
              <a:rPr lang="nl-NL" sz="1400">
                <a:solidFill>
                  <a:srgbClr val="605B9D"/>
                </a:solidFill>
                <a:latin typeface="Microsoft JhengHei Light"/>
                <a:cs typeface="Calibri Light"/>
              </a:rPr>
              <a:t>Bijlage A: </a:t>
            </a:r>
            <a:r>
              <a:rPr lang="nl-NL" sz="1400" err="1">
                <a:solidFill>
                  <a:srgbClr val="605B9D"/>
                </a:solidFill>
                <a:latin typeface="Microsoft JhengHei Light"/>
                <a:cs typeface="Calibri Light"/>
              </a:rPr>
              <a:t>Mapping</a:t>
            </a:r>
            <a:r>
              <a:rPr lang="nl-NL" sz="1400">
                <a:solidFill>
                  <a:srgbClr val="605B9D"/>
                </a:solidFill>
                <a:latin typeface="Microsoft JhengHei Light"/>
                <a:cs typeface="Calibri Light"/>
              </a:rPr>
              <a:t> CMF </a:t>
            </a:r>
            <a:r>
              <a:rPr lang="nl-NL" sz="1400" err="1">
                <a:solidFill>
                  <a:srgbClr val="605B9D"/>
                </a:solidFill>
                <a:latin typeface="Microsoft JhengHei Light"/>
                <a:cs typeface="Calibri Light"/>
              </a:rPr>
              <a:t>waardestromen</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B: </a:t>
            </a:r>
            <a:r>
              <a:rPr lang="nl-NL" sz="1400" err="1">
                <a:solidFill>
                  <a:srgbClr val="605B9D"/>
                </a:solidFill>
                <a:latin typeface="Microsoft JhengHei Light"/>
                <a:cs typeface="Calibri Light"/>
              </a:rPr>
              <a:t>Mapping</a:t>
            </a:r>
            <a:r>
              <a:rPr lang="nl-NL" sz="1400">
                <a:solidFill>
                  <a:srgbClr val="605B9D"/>
                </a:solidFill>
                <a:latin typeface="Microsoft JhengHei Light"/>
                <a:cs typeface="Calibri Light"/>
              </a:rPr>
              <a:t> externe modellen</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C: Contactpersonen/ambassadeurs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 model</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D: Release </a:t>
            </a:r>
            <a:r>
              <a:rPr lang="nl-NL" sz="1400" err="1">
                <a:solidFill>
                  <a:srgbClr val="605B9D"/>
                </a:solidFill>
                <a:latin typeface="Microsoft JhengHei Light"/>
                <a:cs typeface="Calibri Light"/>
              </a:rPr>
              <a:t>notes</a:t>
            </a:r>
            <a:endParaRPr lang="nl-NL" sz="1400">
              <a:solidFill>
                <a:srgbClr val="605B9D"/>
              </a:solidFill>
              <a:latin typeface="Microsoft JhengHei Light"/>
              <a:ea typeface="Microsoft JhengHei Light"/>
              <a:cs typeface="Calibri Light"/>
            </a:endParaRPr>
          </a:p>
        </p:txBody>
      </p:sp>
      <p:sp>
        <p:nvSpPr>
          <p:cNvPr id="5" name="Tijdelijke aanduiding voor dianummer 2">
            <a:extLst>
              <a:ext uri="{FF2B5EF4-FFF2-40B4-BE49-F238E27FC236}">
                <a16:creationId xmlns:a16="http://schemas.microsoft.com/office/drawing/2014/main" id="{023497C4-8F65-471C-BECF-474838A3D8D1}"/>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33</a:t>
            </a:fld>
            <a:endParaRPr lang="en-GB" sz="750">
              <a:solidFill>
                <a:srgbClr val="625D62">
                  <a:tint val="75000"/>
                </a:srgbClr>
              </a:solidFill>
              <a:latin typeface="Arial"/>
            </a:endParaRPr>
          </a:p>
        </p:txBody>
      </p:sp>
    </p:spTree>
    <p:extLst>
      <p:ext uri="{BB962C8B-B14F-4D97-AF65-F5344CB8AC3E}">
        <p14:creationId xmlns:p14="http://schemas.microsoft.com/office/powerpoint/2010/main" val="1240818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a:xfrm>
            <a:off x="513000" y="363790"/>
            <a:ext cx="8357017" cy="654825"/>
          </a:xfrm>
        </p:spPr>
        <p:txBody>
          <a:bodyPr/>
          <a:lstStyle/>
          <a:p>
            <a:r>
              <a:rPr lang="en-US" err="1">
                <a:latin typeface="Microsoft JhengHei Light"/>
                <a:ea typeface="Microsoft JhengHei Light"/>
              </a:rPr>
              <a:t>Bijlage</a:t>
            </a:r>
            <a:r>
              <a:rPr lang="en-US">
                <a:latin typeface="Microsoft JhengHei Light"/>
                <a:ea typeface="Microsoft JhengHei Light"/>
              </a:rPr>
              <a:t> A: Mapping </a:t>
            </a:r>
            <a:r>
              <a:rPr lang="en-US" err="1">
                <a:latin typeface="Microsoft JhengHei Light"/>
                <a:ea typeface="Microsoft JhengHei Light"/>
              </a:rPr>
              <a:t>NBility</a:t>
            </a:r>
            <a:r>
              <a:rPr lang="en-US">
                <a:latin typeface="Microsoft JhengHei Light"/>
                <a:ea typeface="Microsoft JhengHei Light"/>
              </a:rPr>
              <a:t> </a:t>
            </a:r>
            <a:r>
              <a:rPr lang="en-US" err="1">
                <a:latin typeface="Microsoft JhengHei Light"/>
                <a:ea typeface="Microsoft JhengHei Light"/>
              </a:rPr>
              <a:t>waardestromen</a:t>
            </a:r>
            <a:r>
              <a:rPr lang="en-US">
                <a:latin typeface="Microsoft JhengHei Light"/>
                <a:ea typeface="Microsoft JhengHei Light"/>
              </a:rPr>
              <a:t> op CMF development </a:t>
            </a:r>
            <a:r>
              <a:rPr lang="en-US" err="1">
                <a:latin typeface="Microsoft JhengHei Light"/>
                <a:ea typeface="Microsoft JhengHei Light"/>
              </a:rPr>
              <a:t>waardestromen</a:t>
            </a:r>
            <a:endParaRPr lang="nl-NL" err="1">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3338727A-E643-4D92-815F-31BE54E6B95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34</a:t>
            </a:fld>
            <a:endParaRPr lang="en-GB" sz="750">
              <a:solidFill>
                <a:srgbClr val="625D62">
                  <a:tint val="75000"/>
                </a:srgbClr>
              </a:solidFill>
              <a:latin typeface="Arial"/>
            </a:endParaRPr>
          </a:p>
        </p:txBody>
      </p:sp>
    </p:spTree>
    <p:extLst>
      <p:ext uri="{BB962C8B-B14F-4D97-AF65-F5344CB8AC3E}">
        <p14:creationId xmlns:p14="http://schemas.microsoft.com/office/powerpoint/2010/main" val="3642153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999" y="363790"/>
            <a:ext cx="8376692" cy="654825"/>
          </a:xfrm>
        </p:spPr>
        <p:txBody>
          <a:bodyPr/>
          <a:lstStyle/>
          <a:p>
            <a:r>
              <a:rPr lang="nl-NL">
                <a:latin typeface="Microsoft JhengHei Light"/>
                <a:ea typeface="Microsoft JhengHei Light"/>
              </a:rPr>
              <a:t>Bijlage A: </a:t>
            </a:r>
            <a:r>
              <a:rPr lang="nl-NL" err="1">
                <a:latin typeface="Microsoft JhengHei Light"/>
                <a:ea typeface="Microsoft JhengHei Light"/>
              </a:rPr>
              <a:t>Mapping</a:t>
            </a:r>
            <a:r>
              <a:rPr lang="nl-NL">
                <a:latin typeface="Microsoft JhengHei Light"/>
                <a:ea typeface="Microsoft JhengHei Light"/>
              </a:rPr>
              <a:t> </a:t>
            </a:r>
            <a:r>
              <a:rPr lang="nl-NL" err="1">
                <a:latin typeface="Microsoft JhengHei Light"/>
                <a:ea typeface="Microsoft JhengHei Light"/>
              </a:rPr>
              <a:t>NBility</a:t>
            </a:r>
            <a:r>
              <a:rPr lang="nl-NL">
                <a:latin typeface="Microsoft JhengHei Light"/>
                <a:ea typeface="Microsoft JhengHei Light"/>
              </a:rPr>
              <a:t> </a:t>
            </a:r>
            <a:r>
              <a:rPr lang="nl-NL" err="1">
                <a:latin typeface="Microsoft JhengHei Light"/>
                <a:ea typeface="Microsoft JhengHei Light"/>
              </a:rPr>
              <a:t>waardestromen</a:t>
            </a:r>
            <a:r>
              <a:rPr lang="nl-NL">
                <a:latin typeface="Microsoft JhengHei Light"/>
                <a:ea typeface="Microsoft JhengHei Light"/>
              </a:rPr>
              <a:t> op CMF development </a:t>
            </a:r>
            <a:r>
              <a:rPr lang="nl-NL" err="1">
                <a:latin typeface="Microsoft JhengHei Light"/>
                <a:ea typeface="Microsoft JhengHei Light"/>
              </a:rPr>
              <a:t>waardestromen</a:t>
            </a:r>
            <a:endParaRPr lang="nl-NL" err="1">
              <a:latin typeface="Microsoft JhengHei Light" panose="020B0304030504040204" pitchFamily="34" charset="-120"/>
              <a:ea typeface="Microsoft JhengHei Light" panose="020B0304030504040204" pitchFamily="34" charset="-120"/>
            </a:endParaRPr>
          </a:p>
        </p:txBody>
      </p:sp>
      <p:pic>
        <p:nvPicPr>
          <p:cNvPr id="42" name="Afbeelding 41"/>
          <p:cNvPicPr>
            <a:picLocks noChangeAspect="1"/>
          </p:cNvPicPr>
          <p:nvPr/>
        </p:nvPicPr>
        <p:blipFill>
          <a:blip r:embed="rId2"/>
          <a:stretch>
            <a:fillRect/>
          </a:stretch>
        </p:blipFill>
        <p:spPr>
          <a:xfrm>
            <a:off x="9528977" y="99074"/>
            <a:ext cx="3596057" cy="2020350"/>
          </a:xfrm>
          <a:prstGeom prst="rect">
            <a:avLst/>
          </a:prstGeom>
        </p:spPr>
      </p:pic>
      <p:pic>
        <p:nvPicPr>
          <p:cNvPr id="5" name="Afbeelding 4"/>
          <p:cNvPicPr>
            <a:picLocks noChangeAspect="1"/>
          </p:cNvPicPr>
          <p:nvPr/>
        </p:nvPicPr>
        <p:blipFill>
          <a:blip r:embed="rId3"/>
          <a:stretch>
            <a:fillRect/>
          </a:stretch>
        </p:blipFill>
        <p:spPr>
          <a:xfrm>
            <a:off x="6810860" y="1641964"/>
            <a:ext cx="2078831" cy="1785938"/>
          </a:xfrm>
          <a:prstGeom prst="rect">
            <a:avLst/>
          </a:prstGeom>
        </p:spPr>
      </p:pic>
      <p:cxnSp>
        <p:nvCxnSpPr>
          <p:cNvPr id="7" name="Rechte verbindingslijn met pijl 6"/>
          <p:cNvCxnSpPr/>
          <p:nvPr/>
        </p:nvCxnSpPr>
        <p:spPr>
          <a:xfrm>
            <a:off x="5441183" y="2019719"/>
            <a:ext cx="1748413" cy="331596"/>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p:nvPr/>
        </p:nvCxnSpPr>
        <p:spPr>
          <a:xfrm flipV="1">
            <a:off x="5455236" y="2390907"/>
            <a:ext cx="1724992" cy="978421"/>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p:cNvCxnSpPr/>
          <p:nvPr/>
        </p:nvCxnSpPr>
        <p:spPr>
          <a:xfrm flipV="1">
            <a:off x="5441183" y="2626166"/>
            <a:ext cx="1748413" cy="1021386"/>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p:nvPr/>
        </p:nvCxnSpPr>
        <p:spPr>
          <a:xfrm flipV="1">
            <a:off x="5436499" y="2818563"/>
            <a:ext cx="1757781" cy="192718"/>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hthoekig bijschrift 13"/>
          <p:cNvSpPr/>
          <p:nvPr/>
        </p:nvSpPr>
        <p:spPr>
          <a:xfrm>
            <a:off x="6168155" y="3636824"/>
            <a:ext cx="2651435" cy="792183"/>
          </a:xfrm>
          <a:prstGeom prst="wedgeRectCallout">
            <a:avLst>
              <a:gd name="adj1" fmla="val 37707"/>
              <a:gd name="adj2" fmla="val -133140"/>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r>
              <a:rPr lang="nl-NL" sz="900" b="1" kern="0">
                <a:solidFill>
                  <a:srgbClr val="625D62">
                    <a:lumMod val="50000"/>
                  </a:srgbClr>
                </a:solidFill>
                <a:latin typeface="Microsoft JhengHei Light"/>
              </a:rPr>
              <a:t>De meetdata keten is een ondersteunende </a:t>
            </a:r>
            <a:r>
              <a:rPr lang="nl-NL" sz="900" b="1" kern="0" err="1">
                <a:solidFill>
                  <a:srgbClr val="625D62">
                    <a:lumMod val="50000"/>
                  </a:srgbClr>
                </a:solidFill>
                <a:latin typeface="Microsoft JhengHei Light"/>
              </a:rPr>
              <a:t>waardestroom</a:t>
            </a:r>
            <a:r>
              <a:rPr lang="nl-NL" sz="900" b="1" kern="0">
                <a:solidFill>
                  <a:srgbClr val="625D62">
                    <a:lumMod val="50000"/>
                  </a:srgbClr>
                </a:solidFill>
                <a:latin typeface="Microsoft JhengHei Light"/>
              </a:rPr>
              <a:t> die meetdata realiseert voor andere </a:t>
            </a:r>
            <a:r>
              <a:rPr lang="nl-NL" sz="900" b="1" kern="0" err="1">
                <a:solidFill>
                  <a:srgbClr val="625D62">
                    <a:lumMod val="50000"/>
                  </a:srgbClr>
                </a:solidFill>
                <a:latin typeface="Microsoft JhengHei Light"/>
              </a:rPr>
              <a:t>waardestromen</a:t>
            </a:r>
            <a:r>
              <a:rPr lang="nl-NL" sz="900" b="1" kern="0">
                <a:solidFill>
                  <a:srgbClr val="625D62">
                    <a:lumMod val="50000"/>
                  </a:srgbClr>
                </a:solidFill>
                <a:latin typeface="Microsoft JhengHei Light"/>
              </a:rPr>
              <a:t>. Deze </a:t>
            </a:r>
            <a:r>
              <a:rPr lang="nl-NL" sz="900" b="1" kern="0" err="1">
                <a:solidFill>
                  <a:srgbClr val="625D62">
                    <a:lumMod val="50000"/>
                  </a:srgbClr>
                </a:solidFill>
                <a:latin typeface="Microsoft JhengHei Light"/>
              </a:rPr>
              <a:t>waardestroom</a:t>
            </a:r>
            <a:r>
              <a:rPr lang="nl-NL" sz="900" b="1" kern="0">
                <a:solidFill>
                  <a:srgbClr val="625D62">
                    <a:lumMod val="50000"/>
                  </a:srgbClr>
                </a:solidFill>
                <a:latin typeface="Microsoft JhengHei Light"/>
              </a:rPr>
              <a:t> laat zich goed mappen op het </a:t>
            </a:r>
            <a:r>
              <a:rPr lang="nl-NL" sz="900" b="1" kern="0" err="1">
                <a:solidFill>
                  <a:srgbClr val="625D62">
                    <a:lumMod val="50000"/>
                  </a:srgbClr>
                </a:solidFill>
                <a:latin typeface="Microsoft JhengHei Light"/>
              </a:rPr>
              <a:t>Nbility</a:t>
            </a:r>
            <a:r>
              <a:rPr lang="nl-NL" sz="900" b="1" kern="0">
                <a:solidFill>
                  <a:srgbClr val="625D62">
                    <a:lumMod val="50000"/>
                  </a:srgbClr>
                </a:solidFill>
                <a:latin typeface="Microsoft JhengHei Light"/>
              </a:rPr>
              <a:t> L1 </a:t>
            </a:r>
            <a:r>
              <a:rPr lang="nl-NL" sz="900" b="1" kern="0" err="1">
                <a:solidFill>
                  <a:srgbClr val="625D62">
                    <a:lumMod val="50000"/>
                  </a:srgbClr>
                </a:solidFill>
                <a:latin typeface="Microsoft JhengHei Light"/>
              </a:rPr>
              <a:t>capability</a:t>
            </a:r>
            <a:r>
              <a:rPr lang="nl-NL" sz="900" b="1" kern="0">
                <a:solidFill>
                  <a:srgbClr val="625D62">
                    <a:lumMod val="50000"/>
                  </a:srgbClr>
                </a:solidFill>
                <a:latin typeface="Microsoft JhengHei Light"/>
              </a:rPr>
              <a:t> domein: ‘Energiestromen en -netten meten’. </a:t>
            </a:r>
          </a:p>
        </p:txBody>
      </p:sp>
      <p:sp>
        <p:nvSpPr>
          <p:cNvPr id="15" name="Tekstvak 14"/>
          <p:cNvSpPr txBox="1"/>
          <p:nvPr/>
        </p:nvSpPr>
        <p:spPr>
          <a:xfrm>
            <a:off x="1541700" y="1094721"/>
            <a:ext cx="1600118" cy="248209"/>
          </a:xfrm>
          <a:prstGeom prst="rect">
            <a:avLst/>
          </a:prstGeom>
          <a:noFill/>
        </p:spPr>
        <p:txBody>
          <a:bodyPr wrap="none" rtlCol="0" anchor="ctr">
            <a:spAutoFit/>
          </a:bodyPr>
          <a:lstStyle/>
          <a:p>
            <a:pPr>
              <a:spcAft>
                <a:spcPts val="450"/>
              </a:spcAft>
              <a:buClr>
                <a:schemeClr val="tx2"/>
              </a:buClr>
            </a:pPr>
            <a:r>
              <a:rPr lang="nl-NL" sz="1013" b="1"/>
              <a:t>NBility </a:t>
            </a:r>
            <a:r>
              <a:rPr lang="nl-NL" sz="1013" b="1" err="1"/>
              <a:t>waardestromen</a:t>
            </a:r>
            <a:endParaRPr lang="nl-NL" sz="1013" b="1"/>
          </a:p>
        </p:txBody>
      </p:sp>
      <p:sp>
        <p:nvSpPr>
          <p:cNvPr id="46" name="Tekstvak 45"/>
          <p:cNvSpPr txBox="1"/>
          <p:nvPr/>
        </p:nvSpPr>
        <p:spPr>
          <a:xfrm>
            <a:off x="6733527" y="1094721"/>
            <a:ext cx="1468672" cy="248209"/>
          </a:xfrm>
          <a:prstGeom prst="rect">
            <a:avLst/>
          </a:prstGeom>
          <a:noFill/>
        </p:spPr>
        <p:txBody>
          <a:bodyPr wrap="none" rtlCol="0" anchor="ctr">
            <a:spAutoFit/>
          </a:bodyPr>
          <a:lstStyle/>
          <a:p>
            <a:pPr>
              <a:spcAft>
                <a:spcPts val="450"/>
              </a:spcAft>
              <a:buClr>
                <a:schemeClr val="tx2"/>
              </a:buClr>
            </a:pPr>
            <a:r>
              <a:rPr lang="nl-NL" sz="1013" b="1"/>
              <a:t>CMF </a:t>
            </a:r>
            <a:r>
              <a:rPr lang="nl-NL" sz="1013" b="1" err="1"/>
              <a:t>waardestromen</a:t>
            </a:r>
            <a:endParaRPr lang="nl-NL" sz="1013" b="1"/>
          </a:p>
        </p:txBody>
      </p:sp>
      <p:pic>
        <p:nvPicPr>
          <p:cNvPr id="1026" name="Afbeelding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2245" y="2453879"/>
            <a:ext cx="4357688" cy="23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jdelijke aanduiding voor dianummer 2">
            <a:extLst>
              <a:ext uri="{FF2B5EF4-FFF2-40B4-BE49-F238E27FC236}">
                <a16:creationId xmlns:a16="http://schemas.microsoft.com/office/drawing/2014/main" id="{1EB2FE37-4FA0-4CED-AC1D-03D439E62F1C}"/>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35</a:t>
            </a:fld>
            <a:endParaRPr lang="en-GB" sz="750">
              <a:solidFill>
                <a:srgbClr val="625D62">
                  <a:tint val="75000"/>
                </a:srgbClr>
              </a:solidFill>
              <a:latin typeface="Arial"/>
            </a:endParaRPr>
          </a:p>
        </p:txBody>
      </p:sp>
      <p:pic>
        <p:nvPicPr>
          <p:cNvPr id="4" name="Afbeelding 3" descr="Afbeelding met tekst, schermopname, Lettertype, nummer&#10;&#10;Automatisch gegenereerde beschrijving">
            <a:extLst>
              <a:ext uri="{FF2B5EF4-FFF2-40B4-BE49-F238E27FC236}">
                <a16:creationId xmlns:a16="http://schemas.microsoft.com/office/drawing/2014/main" id="{148BC78A-4DA1-BC9D-03D6-5A90C2CAE935}"/>
              </a:ext>
            </a:extLst>
          </p:cNvPr>
          <p:cNvPicPr>
            <a:picLocks noChangeAspect="1"/>
          </p:cNvPicPr>
          <p:nvPr/>
        </p:nvPicPr>
        <p:blipFill>
          <a:blip r:embed="rId5"/>
          <a:stretch>
            <a:fillRect/>
          </a:stretch>
        </p:blipFill>
        <p:spPr>
          <a:xfrm>
            <a:off x="221106" y="1628720"/>
            <a:ext cx="5202522" cy="2139020"/>
          </a:xfrm>
          <a:prstGeom prst="rect">
            <a:avLst/>
          </a:prstGeom>
        </p:spPr>
      </p:pic>
    </p:spTree>
    <p:extLst>
      <p:ext uri="{BB962C8B-B14F-4D97-AF65-F5344CB8AC3E}">
        <p14:creationId xmlns:p14="http://schemas.microsoft.com/office/powerpoint/2010/main" val="1277633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a:ea typeface="Microsoft JhengHei Light"/>
              </a:rPr>
              <a:t>Bijlage</a:t>
            </a:r>
            <a:r>
              <a:rPr lang="en-US">
                <a:latin typeface="Microsoft JhengHei Light"/>
                <a:ea typeface="Microsoft JhengHei Light"/>
              </a:rPr>
              <a:t> B: Mapping </a:t>
            </a:r>
            <a:r>
              <a:rPr lang="en-US" err="1">
                <a:latin typeface="Microsoft JhengHei Light"/>
                <a:ea typeface="Microsoft JhengHei Light"/>
              </a:rPr>
              <a:t>externe</a:t>
            </a:r>
            <a:r>
              <a:rPr lang="en-US">
                <a:latin typeface="Microsoft JhengHei Light"/>
                <a:ea typeface="Microsoft JhengHei Light"/>
              </a:rPr>
              <a:t> </a:t>
            </a:r>
            <a:r>
              <a:rPr lang="en-US" err="1">
                <a:latin typeface="Microsoft JhengHei Light"/>
                <a:ea typeface="Microsoft JhengHei Light"/>
              </a:rPr>
              <a:t>modellen</a:t>
            </a:r>
            <a:endParaRPr lang="nl-NL" err="1">
              <a:latin typeface="Microsoft JhengHei Light"/>
              <a:ea typeface="Microsoft JhengHei Light"/>
            </a:endParaRPr>
          </a:p>
        </p:txBody>
      </p:sp>
      <p:sp>
        <p:nvSpPr>
          <p:cNvPr id="4" name="Tijdelijke aanduiding voor dianummer 2">
            <a:extLst>
              <a:ext uri="{FF2B5EF4-FFF2-40B4-BE49-F238E27FC236}">
                <a16:creationId xmlns:a16="http://schemas.microsoft.com/office/drawing/2014/main" id="{E0C98A5E-609A-4B63-ABD3-78BED4AF693D}"/>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36</a:t>
            </a:fld>
            <a:endParaRPr lang="en-GB" sz="750">
              <a:solidFill>
                <a:srgbClr val="625D62">
                  <a:tint val="75000"/>
                </a:srgbClr>
              </a:solidFill>
              <a:latin typeface="Arial"/>
            </a:endParaRPr>
          </a:p>
        </p:txBody>
      </p:sp>
    </p:spTree>
    <p:extLst>
      <p:ext uri="{BB962C8B-B14F-4D97-AF65-F5344CB8AC3E}">
        <p14:creationId xmlns:p14="http://schemas.microsoft.com/office/powerpoint/2010/main" val="3116032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t>Bijlage B </a:t>
            </a:r>
            <a:r>
              <a:rPr lang="nl-NL" err="1"/>
              <a:t>Mapping</a:t>
            </a:r>
            <a:r>
              <a:rPr lang="nl-NL"/>
              <a:t> </a:t>
            </a:r>
            <a:r>
              <a:rPr lang="nl-NL" err="1"/>
              <a:t>eTOM</a:t>
            </a:r>
            <a:r>
              <a:rPr lang="nl-NL"/>
              <a:t> model</a:t>
            </a:r>
          </a:p>
        </p:txBody>
      </p:sp>
      <p:pic>
        <p:nvPicPr>
          <p:cNvPr id="9" name="Afbeelding 8"/>
          <p:cNvPicPr>
            <a:picLocks noChangeAspect="1"/>
          </p:cNvPicPr>
          <p:nvPr/>
        </p:nvPicPr>
        <p:blipFill>
          <a:blip r:embed="rId2"/>
          <a:stretch>
            <a:fillRect/>
          </a:stretch>
        </p:blipFill>
        <p:spPr>
          <a:xfrm>
            <a:off x="226829" y="773698"/>
            <a:ext cx="8210282" cy="3733264"/>
          </a:xfrm>
          <a:prstGeom prst="rect">
            <a:avLst/>
          </a:prstGeom>
          <a:solidFill>
            <a:schemeClr val="accent6">
              <a:lumMod val="40000"/>
              <a:lumOff val="60000"/>
            </a:schemeClr>
          </a:solidFill>
        </p:spPr>
      </p:pic>
      <p:sp>
        <p:nvSpPr>
          <p:cNvPr id="10" name="Afgeronde rechthoek 9"/>
          <p:cNvSpPr/>
          <p:nvPr/>
        </p:nvSpPr>
        <p:spPr>
          <a:xfrm>
            <a:off x="656747" y="126924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Markt strategie bepalen</a:t>
            </a:r>
            <a:endParaRPr lang="nl-NL" sz="600" b="1" kern="0">
              <a:solidFill>
                <a:srgbClr val="FF0000"/>
              </a:solidFill>
              <a:latin typeface="Microsoft JhengHei Light"/>
            </a:endParaRPr>
          </a:p>
        </p:txBody>
      </p:sp>
      <p:sp>
        <p:nvSpPr>
          <p:cNvPr id="11" name="Afgeronde rechthoek 10"/>
          <p:cNvSpPr/>
          <p:nvPr/>
        </p:nvSpPr>
        <p:spPr>
          <a:xfrm>
            <a:off x="656747" y="1645055"/>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Verkoop strategie bepalen</a:t>
            </a:r>
            <a:endParaRPr lang="nl-NL" sz="600" b="1" kern="0">
              <a:solidFill>
                <a:srgbClr val="FF0000"/>
              </a:solidFill>
              <a:latin typeface="Microsoft JhengHei Light"/>
            </a:endParaRPr>
          </a:p>
        </p:txBody>
      </p:sp>
      <p:sp>
        <p:nvSpPr>
          <p:cNvPr id="12" name="Afgeronde rechthoek 11"/>
          <p:cNvSpPr/>
          <p:nvPr/>
        </p:nvSpPr>
        <p:spPr>
          <a:xfrm>
            <a:off x="656747" y="2020867"/>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Verkoop voorspellen</a:t>
            </a:r>
            <a:endParaRPr lang="nl-NL" sz="600" b="1" kern="0">
              <a:solidFill>
                <a:srgbClr val="FF0000"/>
              </a:solidFill>
              <a:latin typeface="Microsoft JhengHei Light"/>
            </a:endParaRPr>
          </a:p>
        </p:txBody>
      </p:sp>
      <p:sp>
        <p:nvSpPr>
          <p:cNvPr id="13" name="Afgeronde rechthoek 12"/>
          <p:cNvSpPr/>
          <p:nvPr/>
        </p:nvSpPr>
        <p:spPr>
          <a:xfrm>
            <a:off x="1665578" y="1427224"/>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Het merk bepalen en positioneren</a:t>
            </a:r>
            <a:endParaRPr lang="nl-NL" sz="600" b="1" kern="0">
              <a:solidFill>
                <a:srgbClr val="FF0000"/>
              </a:solidFill>
              <a:latin typeface="Microsoft JhengHei Light"/>
            </a:endParaRPr>
          </a:p>
        </p:txBody>
      </p:sp>
      <p:sp>
        <p:nvSpPr>
          <p:cNvPr id="14" name="Afgeronde rechthoek 13"/>
          <p:cNvSpPr/>
          <p:nvPr/>
        </p:nvSpPr>
        <p:spPr>
          <a:xfrm>
            <a:off x="2674409" y="1807870"/>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Markt onderzoek uitvoeren</a:t>
            </a:r>
            <a:endParaRPr lang="nl-NL" sz="600" b="1" kern="0">
              <a:solidFill>
                <a:srgbClr val="FF0000"/>
              </a:solidFill>
              <a:latin typeface="Microsoft JhengHei Light"/>
            </a:endParaRPr>
          </a:p>
        </p:txBody>
      </p:sp>
      <p:sp>
        <p:nvSpPr>
          <p:cNvPr id="15" name="Afgeronde rechthoek 14"/>
          <p:cNvSpPr/>
          <p:nvPr/>
        </p:nvSpPr>
        <p:spPr>
          <a:xfrm>
            <a:off x="3627000" y="129114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Producten en diensten promoten</a:t>
            </a:r>
            <a:endParaRPr lang="nl-NL" sz="600" b="1" kern="0">
              <a:solidFill>
                <a:srgbClr val="FF0000"/>
              </a:solidFill>
              <a:latin typeface="Microsoft JhengHei Light"/>
            </a:endParaRPr>
          </a:p>
        </p:txBody>
      </p:sp>
      <p:sp>
        <p:nvSpPr>
          <p:cNvPr id="16" name="Afgeronde rechthoek 15"/>
          <p:cNvSpPr/>
          <p:nvPr/>
        </p:nvSpPr>
        <p:spPr>
          <a:xfrm>
            <a:off x="3622752" y="1675611"/>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Marketing campagnes uitvoeren</a:t>
            </a:r>
            <a:endParaRPr lang="nl-NL" sz="600" b="1" kern="0">
              <a:solidFill>
                <a:srgbClr val="FF0000"/>
              </a:solidFill>
              <a:latin typeface="Microsoft JhengHei Light"/>
            </a:endParaRPr>
          </a:p>
        </p:txBody>
      </p:sp>
      <p:sp>
        <p:nvSpPr>
          <p:cNvPr id="17" name="Afgeronde rechthoek 16"/>
          <p:cNvSpPr/>
          <p:nvPr/>
        </p:nvSpPr>
        <p:spPr>
          <a:xfrm>
            <a:off x="3627000" y="205496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Marketing communicatie uitvoeren</a:t>
            </a:r>
            <a:endParaRPr lang="nl-NL" sz="600" b="1" kern="0">
              <a:solidFill>
                <a:srgbClr val="FF0000"/>
              </a:solidFill>
              <a:latin typeface="Microsoft JhengHei Light"/>
            </a:endParaRPr>
          </a:p>
        </p:txBody>
      </p:sp>
      <p:sp>
        <p:nvSpPr>
          <p:cNvPr id="18" name="Afgeronde rechthoek 17"/>
          <p:cNvSpPr/>
          <p:nvPr/>
        </p:nvSpPr>
        <p:spPr>
          <a:xfrm>
            <a:off x="656747" y="2841875"/>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Producten en diensten ontwikkelen en beheren</a:t>
            </a:r>
            <a:endParaRPr lang="nl-NL" sz="600" b="1" kern="0">
              <a:solidFill>
                <a:srgbClr val="FF0000"/>
              </a:solidFill>
              <a:latin typeface="Microsoft JhengHei Light"/>
            </a:endParaRPr>
          </a:p>
        </p:txBody>
      </p:sp>
      <p:sp>
        <p:nvSpPr>
          <p:cNvPr id="19" name="Afgeronde rechthoek 18"/>
          <p:cNvSpPr/>
          <p:nvPr/>
        </p:nvSpPr>
        <p:spPr>
          <a:xfrm>
            <a:off x="656747" y="3485926"/>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Klantervaring bepalen en ontwikkelen</a:t>
            </a:r>
            <a:endParaRPr lang="nl-NL" sz="600" b="1" kern="0">
              <a:solidFill>
                <a:srgbClr val="FF0000"/>
              </a:solidFill>
              <a:latin typeface="Microsoft JhengHei Light"/>
            </a:endParaRPr>
          </a:p>
        </p:txBody>
      </p:sp>
      <p:sp>
        <p:nvSpPr>
          <p:cNvPr id="20" name="Afgeronde rechthoek 19"/>
          <p:cNvSpPr/>
          <p:nvPr/>
        </p:nvSpPr>
        <p:spPr>
          <a:xfrm>
            <a:off x="656747" y="3895834"/>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Klantervaring meten en verbeteren</a:t>
            </a:r>
            <a:endParaRPr lang="nl-NL" sz="600" b="1" kern="0">
              <a:solidFill>
                <a:srgbClr val="FF0000"/>
              </a:solidFill>
              <a:latin typeface="Microsoft JhengHei Light"/>
            </a:endParaRPr>
          </a:p>
        </p:txBody>
      </p:sp>
      <p:sp>
        <p:nvSpPr>
          <p:cNvPr id="22" name="Tijdelijke aanduiding voor dianummer 2">
            <a:extLst>
              <a:ext uri="{FF2B5EF4-FFF2-40B4-BE49-F238E27FC236}">
                <a16:creationId xmlns:a16="http://schemas.microsoft.com/office/drawing/2014/main" id="{8C959C32-C6B3-4CD0-83AA-309F22A5AEB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37</a:t>
            </a:fld>
            <a:endParaRPr lang="en-GB" sz="750">
              <a:solidFill>
                <a:srgbClr val="625D62">
                  <a:tint val="75000"/>
                </a:srgbClr>
              </a:solidFill>
              <a:latin typeface="Arial"/>
            </a:endParaRPr>
          </a:p>
        </p:txBody>
      </p:sp>
    </p:spTree>
    <p:extLst>
      <p:ext uri="{BB962C8B-B14F-4D97-AF65-F5344CB8AC3E}">
        <p14:creationId xmlns:p14="http://schemas.microsoft.com/office/powerpoint/2010/main" val="2088829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B: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p>
        </p:txBody>
      </p:sp>
      <p:pic>
        <p:nvPicPr>
          <p:cNvPr id="9" name="Afbeelding 8"/>
          <p:cNvPicPr>
            <a:picLocks noChangeAspect="1"/>
          </p:cNvPicPr>
          <p:nvPr/>
        </p:nvPicPr>
        <p:blipFill>
          <a:blip r:embed="rId2"/>
          <a:stretch>
            <a:fillRect/>
          </a:stretch>
        </p:blipFill>
        <p:spPr>
          <a:xfrm>
            <a:off x="470179" y="1078304"/>
            <a:ext cx="8152327" cy="3486955"/>
          </a:xfrm>
          <a:prstGeom prst="rect">
            <a:avLst/>
          </a:prstGeom>
        </p:spPr>
      </p:pic>
      <p:sp>
        <p:nvSpPr>
          <p:cNvPr id="10" name="Afgeronde rechthoek 9"/>
          <p:cNvSpPr/>
          <p:nvPr/>
        </p:nvSpPr>
        <p:spPr>
          <a:xfrm>
            <a:off x="828197" y="344636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 strategie bepalen</a:t>
            </a:r>
            <a:endParaRPr lang="nl-NL" sz="600" b="1" kern="0">
              <a:solidFill>
                <a:srgbClr val="FF0000"/>
              </a:solidFill>
              <a:latin typeface="Microsoft JhengHei Light"/>
            </a:endParaRPr>
          </a:p>
        </p:txBody>
      </p:sp>
      <p:sp>
        <p:nvSpPr>
          <p:cNvPr id="11" name="Afgeronde rechthoek 10"/>
          <p:cNvSpPr/>
          <p:nvPr/>
        </p:nvSpPr>
        <p:spPr>
          <a:xfrm>
            <a:off x="1870086" y="344636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Leveranciers werven</a:t>
            </a:r>
            <a:endParaRPr lang="nl-NL" sz="600" b="1" kern="0">
              <a:solidFill>
                <a:srgbClr val="FF0000"/>
              </a:solidFill>
              <a:latin typeface="Microsoft JhengHei Light"/>
            </a:endParaRPr>
          </a:p>
        </p:txBody>
      </p:sp>
      <p:sp>
        <p:nvSpPr>
          <p:cNvPr id="12" name="Afgeronde rechthoek 11"/>
          <p:cNvSpPr/>
          <p:nvPr/>
        </p:nvSpPr>
        <p:spPr>
          <a:xfrm>
            <a:off x="2868013" y="344635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Leveranciers beheren</a:t>
            </a:r>
            <a:endParaRPr lang="nl-NL" sz="600" b="1" kern="0">
              <a:solidFill>
                <a:srgbClr val="FF0000"/>
              </a:solidFill>
              <a:latin typeface="Microsoft JhengHei Light"/>
            </a:endParaRPr>
          </a:p>
        </p:txBody>
      </p:sp>
      <p:sp>
        <p:nvSpPr>
          <p:cNvPr id="14" name="Afgeronde rechthoek 13"/>
          <p:cNvSpPr/>
          <p:nvPr/>
        </p:nvSpPr>
        <p:spPr>
          <a:xfrm>
            <a:off x="5831021" y="2394794"/>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Resource / workforce planning</a:t>
            </a:r>
            <a:endParaRPr lang="nl-NL" sz="600" b="1" kern="0">
              <a:solidFill>
                <a:srgbClr val="FF0000"/>
              </a:solidFill>
              <a:latin typeface="Microsoft JhengHei Light"/>
            </a:endParaRPr>
          </a:p>
        </p:txBody>
      </p:sp>
      <p:sp>
        <p:nvSpPr>
          <p:cNvPr id="13" name="Tijdelijke aanduiding voor dianummer 2">
            <a:extLst>
              <a:ext uri="{FF2B5EF4-FFF2-40B4-BE49-F238E27FC236}">
                <a16:creationId xmlns:a16="http://schemas.microsoft.com/office/drawing/2014/main" id="{08CB787A-75A7-4B4C-88BE-A29D10CC850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38</a:t>
            </a:fld>
            <a:endParaRPr lang="en-GB" sz="750">
              <a:solidFill>
                <a:srgbClr val="625D62">
                  <a:tint val="75000"/>
                </a:srgbClr>
              </a:solidFill>
              <a:latin typeface="Arial"/>
            </a:endParaRPr>
          </a:p>
        </p:txBody>
      </p:sp>
    </p:spTree>
    <p:extLst>
      <p:ext uri="{BB962C8B-B14F-4D97-AF65-F5344CB8AC3E}">
        <p14:creationId xmlns:p14="http://schemas.microsoft.com/office/powerpoint/2010/main" val="3551468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B: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p>
        </p:txBody>
      </p:sp>
      <p:pic>
        <p:nvPicPr>
          <p:cNvPr id="10" name="Afbeelding 9"/>
          <p:cNvPicPr>
            <a:picLocks noChangeAspect="1"/>
          </p:cNvPicPr>
          <p:nvPr/>
        </p:nvPicPr>
        <p:blipFill>
          <a:blip r:embed="rId2"/>
          <a:stretch>
            <a:fillRect/>
          </a:stretch>
        </p:blipFill>
        <p:spPr>
          <a:xfrm>
            <a:off x="274884" y="1151854"/>
            <a:ext cx="8422783" cy="1419896"/>
          </a:xfrm>
          <a:prstGeom prst="rect">
            <a:avLst/>
          </a:prstGeom>
        </p:spPr>
      </p:pic>
      <p:pic>
        <p:nvPicPr>
          <p:cNvPr id="11" name="Afbeelding 10"/>
          <p:cNvPicPr>
            <a:picLocks noChangeAspect="1"/>
          </p:cNvPicPr>
          <p:nvPr/>
        </p:nvPicPr>
        <p:blipFill>
          <a:blip r:embed="rId3"/>
          <a:stretch>
            <a:fillRect/>
          </a:stretch>
        </p:blipFill>
        <p:spPr>
          <a:xfrm>
            <a:off x="628750" y="2856996"/>
            <a:ext cx="7125766" cy="929191"/>
          </a:xfrm>
          <a:prstGeom prst="rect">
            <a:avLst/>
          </a:prstGeom>
        </p:spPr>
      </p:pic>
      <p:sp>
        <p:nvSpPr>
          <p:cNvPr id="12" name="Afgeronde rechthoek 11"/>
          <p:cNvSpPr/>
          <p:nvPr/>
        </p:nvSpPr>
        <p:spPr>
          <a:xfrm>
            <a:off x="888774" y="1831972"/>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Strategische Planning &amp; Ontwikkeling</a:t>
            </a:r>
            <a:endParaRPr lang="nl-NL" sz="600" b="1" kern="0">
              <a:solidFill>
                <a:srgbClr val="FF0000"/>
              </a:solidFill>
              <a:latin typeface="Microsoft JhengHei Light"/>
            </a:endParaRPr>
          </a:p>
        </p:txBody>
      </p:sp>
      <p:sp>
        <p:nvSpPr>
          <p:cNvPr id="13" name="Afgeronde rechthoek 12"/>
          <p:cNvSpPr/>
          <p:nvPr/>
        </p:nvSpPr>
        <p:spPr>
          <a:xfrm>
            <a:off x="2210069" y="168484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Financieel management</a:t>
            </a:r>
            <a:endParaRPr lang="nl-NL" sz="600" b="1" kern="0">
              <a:solidFill>
                <a:srgbClr val="FF0000"/>
              </a:solidFill>
              <a:latin typeface="Microsoft JhengHei Light"/>
            </a:endParaRPr>
          </a:p>
        </p:txBody>
      </p:sp>
      <p:sp>
        <p:nvSpPr>
          <p:cNvPr id="14" name="Afgeronde rechthoek 13"/>
          <p:cNvSpPr/>
          <p:nvPr/>
        </p:nvSpPr>
        <p:spPr>
          <a:xfrm>
            <a:off x="3385038" y="163636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Kennis management</a:t>
            </a:r>
            <a:endParaRPr lang="nl-NL" sz="600" b="1" kern="0">
              <a:solidFill>
                <a:srgbClr val="FF0000"/>
              </a:solidFill>
              <a:latin typeface="Microsoft JhengHei Light"/>
            </a:endParaRPr>
          </a:p>
        </p:txBody>
      </p:sp>
      <p:sp>
        <p:nvSpPr>
          <p:cNvPr id="15" name="Afgeronde rechthoek 14"/>
          <p:cNvSpPr/>
          <p:nvPr/>
        </p:nvSpPr>
        <p:spPr>
          <a:xfrm>
            <a:off x="3392665" y="199796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Innovatie, R&amp;D</a:t>
            </a:r>
            <a:endParaRPr lang="nl-NL" sz="600" b="1" kern="0">
              <a:solidFill>
                <a:srgbClr val="FF0000"/>
              </a:solidFill>
              <a:latin typeface="Microsoft JhengHei Light"/>
            </a:endParaRPr>
          </a:p>
        </p:txBody>
      </p:sp>
      <p:sp>
        <p:nvSpPr>
          <p:cNvPr id="16" name="Afgeronde rechthoek 15"/>
          <p:cNvSpPr/>
          <p:nvPr/>
        </p:nvSpPr>
        <p:spPr>
          <a:xfrm>
            <a:off x="4471429" y="168484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Stakeholder en relatie management</a:t>
            </a:r>
            <a:endParaRPr lang="nl-NL" sz="600" b="1" kern="0">
              <a:solidFill>
                <a:srgbClr val="FF0000"/>
              </a:solidFill>
              <a:latin typeface="Microsoft JhengHei Light"/>
            </a:endParaRPr>
          </a:p>
        </p:txBody>
      </p:sp>
      <p:sp>
        <p:nvSpPr>
          <p:cNvPr id="17" name="Afgeronde rechthoek 16"/>
          <p:cNvSpPr/>
          <p:nvPr/>
        </p:nvSpPr>
        <p:spPr>
          <a:xfrm>
            <a:off x="6653579" y="177372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(Financieel) Risico Management</a:t>
            </a:r>
            <a:endParaRPr lang="nl-NL" sz="600" b="1" kern="0">
              <a:solidFill>
                <a:srgbClr val="FF0000"/>
              </a:solidFill>
              <a:latin typeface="Microsoft JhengHei Light"/>
            </a:endParaRPr>
          </a:p>
        </p:txBody>
      </p:sp>
      <p:sp>
        <p:nvSpPr>
          <p:cNvPr id="18" name="Afgeronde rechthoek 17"/>
          <p:cNvSpPr/>
          <p:nvPr/>
        </p:nvSpPr>
        <p:spPr>
          <a:xfrm>
            <a:off x="6745835" y="2394794"/>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Audit Management</a:t>
            </a:r>
            <a:endParaRPr lang="nl-NL" sz="600" b="1" kern="0">
              <a:solidFill>
                <a:srgbClr val="FF0000"/>
              </a:solidFill>
              <a:latin typeface="Microsoft JhengHei Light"/>
            </a:endParaRPr>
          </a:p>
        </p:txBody>
      </p:sp>
      <p:sp>
        <p:nvSpPr>
          <p:cNvPr id="19" name="Afgeronde rechthoek 18"/>
          <p:cNvSpPr/>
          <p:nvPr/>
        </p:nvSpPr>
        <p:spPr>
          <a:xfrm>
            <a:off x="5031335" y="360923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Personeels Management</a:t>
            </a:r>
            <a:endParaRPr lang="nl-NL" sz="600" b="1" kern="0">
              <a:solidFill>
                <a:srgbClr val="FF0000"/>
              </a:solidFill>
              <a:latin typeface="Microsoft JhengHei Light"/>
            </a:endParaRPr>
          </a:p>
        </p:txBody>
      </p:sp>
      <p:sp>
        <p:nvSpPr>
          <p:cNvPr id="20" name="Afgeronde rechthoek 19"/>
          <p:cNvSpPr/>
          <p:nvPr/>
        </p:nvSpPr>
        <p:spPr>
          <a:xfrm>
            <a:off x="6392925" y="360923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Data Management &amp; Data Governance</a:t>
            </a:r>
            <a:endParaRPr lang="nl-NL" sz="600" b="1" kern="0">
              <a:solidFill>
                <a:srgbClr val="FF0000"/>
              </a:solidFill>
              <a:latin typeface="Microsoft JhengHei Light"/>
            </a:endParaRPr>
          </a:p>
        </p:txBody>
      </p:sp>
      <p:sp>
        <p:nvSpPr>
          <p:cNvPr id="21" name="Afgeronde rechthoek 20"/>
          <p:cNvSpPr/>
          <p:nvPr/>
        </p:nvSpPr>
        <p:spPr>
          <a:xfrm>
            <a:off x="784650" y="365458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Proces Management</a:t>
            </a:r>
            <a:endParaRPr lang="nl-NL" sz="600" b="1" kern="0">
              <a:solidFill>
                <a:srgbClr val="FF0000"/>
              </a:solidFill>
              <a:latin typeface="Microsoft JhengHei Light"/>
            </a:endParaRPr>
          </a:p>
        </p:txBody>
      </p:sp>
      <p:sp>
        <p:nvSpPr>
          <p:cNvPr id="22" name="Afgeronde rechthoek 21"/>
          <p:cNvSpPr/>
          <p:nvPr/>
        </p:nvSpPr>
        <p:spPr>
          <a:xfrm>
            <a:off x="784650"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IT Ontwikkeling en Beheer</a:t>
            </a:r>
            <a:endParaRPr lang="nl-NL" sz="600" b="1" kern="0">
              <a:solidFill>
                <a:srgbClr val="FF0000"/>
              </a:solidFill>
              <a:latin typeface="Microsoft JhengHei Light"/>
            </a:endParaRPr>
          </a:p>
        </p:txBody>
      </p:sp>
      <p:sp>
        <p:nvSpPr>
          <p:cNvPr id="23" name="Afgeronde rechthoek 22"/>
          <p:cNvSpPr/>
          <p:nvPr/>
        </p:nvSpPr>
        <p:spPr>
          <a:xfrm>
            <a:off x="1753674" y="365568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Project, programma en portfolio Management</a:t>
            </a:r>
            <a:endParaRPr lang="nl-NL" sz="600" b="1" kern="0">
              <a:solidFill>
                <a:srgbClr val="FF0000"/>
              </a:solidFill>
              <a:latin typeface="Microsoft JhengHei Light"/>
            </a:endParaRPr>
          </a:p>
        </p:txBody>
      </p:sp>
      <p:sp>
        <p:nvSpPr>
          <p:cNvPr id="24" name="Afgeronde rechthoek 23"/>
          <p:cNvSpPr/>
          <p:nvPr/>
        </p:nvSpPr>
        <p:spPr>
          <a:xfrm>
            <a:off x="1753674"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Performance management</a:t>
            </a:r>
            <a:endParaRPr lang="nl-NL" sz="600" b="1" kern="0">
              <a:solidFill>
                <a:srgbClr val="FF0000"/>
              </a:solidFill>
              <a:latin typeface="Microsoft JhengHei Light"/>
            </a:endParaRPr>
          </a:p>
        </p:txBody>
      </p:sp>
      <p:sp>
        <p:nvSpPr>
          <p:cNvPr id="25" name="Afgeronde rechthoek 24"/>
          <p:cNvSpPr/>
          <p:nvPr/>
        </p:nvSpPr>
        <p:spPr>
          <a:xfrm>
            <a:off x="2722698"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Huisvestings management</a:t>
            </a:r>
            <a:endParaRPr lang="nl-NL" sz="600" b="1" kern="0">
              <a:solidFill>
                <a:srgbClr val="FF0000"/>
              </a:solidFill>
              <a:latin typeface="Microsoft JhengHei Light"/>
            </a:endParaRPr>
          </a:p>
        </p:txBody>
      </p:sp>
      <p:sp>
        <p:nvSpPr>
          <p:cNvPr id="26" name="Afgeronde rechthoek 25"/>
          <p:cNvSpPr/>
          <p:nvPr/>
        </p:nvSpPr>
        <p:spPr>
          <a:xfrm>
            <a:off x="6392925" y="401413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Data Analytics</a:t>
            </a:r>
            <a:endParaRPr lang="nl-NL" sz="600" b="1" kern="0">
              <a:solidFill>
                <a:srgbClr val="FF0000"/>
              </a:solidFill>
              <a:latin typeface="Microsoft JhengHei Light"/>
            </a:endParaRPr>
          </a:p>
        </p:txBody>
      </p:sp>
      <p:sp>
        <p:nvSpPr>
          <p:cNvPr id="27" name="Afgeronde rechthoek 26"/>
          <p:cNvSpPr/>
          <p:nvPr/>
        </p:nvSpPr>
        <p:spPr>
          <a:xfrm>
            <a:off x="888774" y="221867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Enterprise Architectuur Management</a:t>
            </a:r>
            <a:endParaRPr lang="nl-NL" sz="600" b="1" kern="0">
              <a:solidFill>
                <a:srgbClr val="FF0000"/>
              </a:solidFill>
              <a:latin typeface="Microsoft JhengHei Light"/>
            </a:endParaRPr>
          </a:p>
        </p:txBody>
      </p:sp>
      <p:sp>
        <p:nvSpPr>
          <p:cNvPr id="28" name="Afgeronde rechthoek 27"/>
          <p:cNvSpPr/>
          <p:nvPr/>
        </p:nvSpPr>
        <p:spPr>
          <a:xfrm>
            <a:off x="5447345" y="204172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Regulering</a:t>
            </a:r>
            <a:endParaRPr lang="nl-NL" sz="600" b="1" kern="0">
              <a:solidFill>
                <a:srgbClr val="FF0000"/>
              </a:solidFill>
              <a:latin typeface="Microsoft JhengHei Light"/>
            </a:endParaRPr>
          </a:p>
        </p:txBody>
      </p:sp>
      <p:sp>
        <p:nvSpPr>
          <p:cNvPr id="29" name="Afgeronde rechthoek 28"/>
          <p:cNvSpPr/>
          <p:nvPr/>
        </p:nvSpPr>
        <p:spPr>
          <a:xfrm>
            <a:off x="4440513" y="2052688"/>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Juridische Zaken</a:t>
            </a:r>
            <a:endParaRPr lang="nl-NL" sz="600" b="1" kern="0">
              <a:solidFill>
                <a:srgbClr val="FF0000"/>
              </a:solidFill>
              <a:latin typeface="Microsoft JhengHei Light"/>
            </a:endParaRPr>
          </a:p>
        </p:txBody>
      </p:sp>
      <p:sp>
        <p:nvSpPr>
          <p:cNvPr id="30" name="Afgeronde rechthoek 29"/>
          <p:cNvSpPr/>
          <p:nvPr/>
        </p:nvSpPr>
        <p:spPr>
          <a:xfrm>
            <a:off x="7675622" y="177372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Continuïteits Management</a:t>
            </a:r>
            <a:endParaRPr lang="nl-NL" sz="600" b="1" kern="0">
              <a:solidFill>
                <a:srgbClr val="FF0000"/>
              </a:solidFill>
              <a:latin typeface="Microsoft JhengHei Light"/>
            </a:endParaRPr>
          </a:p>
        </p:txBody>
      </p:sp>
      <p:sp>
        <p:nvSpPr>
          <p:cNvPr id="32" name="Tijdelijke aanduiding voor dianummer 2">
            <a:extLst>
              <a:ext uri="{FF2B5EF4-FFF2-40B4-BE49-F238E27FC236}">
                <a16:creationId xmlns:a16="http://schemas.microsoft.com/office/drawing/2014/main" id="{1D81F4B0-7E85-46C3-B102-7B0D8D2E48B0}"/>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39</a:t>
            </a:fld>
            <a:endParaRPr lang="en-GB" sz="750">
              <a:solidFill>
                <a:srgbClr val="625D62">
                  <a:tint val="75000"/>
                </a:srgbClr>
              </a:solidFill>
              <a:latin typeface="Arial"/>
            </a:endParaRPr>
          </a:p>
        </p:txBody>
      </p:sp>
    </p:spTree>
    <p:extLst>
      <p:ext uri="{BB962C8B-B14F-4D97-AF65-F5344CB8AC3E}">
        <p14:creationId xmlns:p14="http://schemas.microsoft.com/office/powerpoint/2010/main" val="295350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1. Wat is het NBility model</a:t>
            </a:r>
          </a:p>
          <a:p>
            <a:pPr defTabSz="685814">
              <a:lnSpc>
                <a:spcPts val="2100"/>
              </a:lnSpc>
              <a:defRPr/>
            </a:pPr>
            <a:endParaRPr lang="nl-NL" sz="2100">
              <a:solidFill>
                <a:srgbClr val="821E7D"/>
              </a:solidFill>
              <a:latin typeface="Microsoft JhengHei Light"/>
            </a:endParaRP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137031"/>
            <a:ext cx="8032044" cy="3767153"/>
          </a:xfrm>
          <a:prstGeom prst="rect">
            <a:avLst/>
          </a:prstGeom>
        </p:spPr>
        <p:txBody>
          <a:bodyPr lIns="91440" tIns="45720" rIns="91440" bIns="45720" anchor="t"/>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5435" indent="-305435">
              <a:spcAft>
                <a:spcPts val="450"/>
              </a:spcAft>
            </a:pPr>
            <a:r>
              <a:rPr lang="nl-NL" sz="950" b="1">
                <a:solidFill>
                  <a:srgbClr val="605B9D"/>
                </a:solidFill>
                <a:latin typeface="Microsoft JhengHei Light"/>
                <a:ea typeface="Microsoft JhengHei Light"/>
              </a:rPr>
              <a:t>Doel:</a:t>
            </a:r>
            <a:r>
              <a:rPr lang="nl-NL" sz="950">
                <a:solidFill>
                  <a:srgbClr val="605B9D"/>
                </a:solidFill>
                <a:latin typeface="Microsoft JhengHei Light"/>
                <a:ea typeface="Microsoft JhengHei Light"/>
              </a:rPr>
              <a:t> Het </a:t>
            </a:r>
            <a:r>
              <a:rPr lang="nl-NL" sz="950" err="1">
                <a:solidFill>
                  <a:srgbClr val="605B9D"/>
                </a:solidFill>
                <a:latin typeface="Microsoft JhengHei Light"/>
                <a:ea typeface="Microsoft JhengHei Light"/>
              </a:rPr>
              <a:t>capability</a:t>
            </a:r>
            <a:r>
              <a:rPr lang="nl-NL" sz="950">
                <a:solidFill>
                  <a:srgbClr val="605B9D"/>
                </a:solidFill>
                <a:latin typeface="Microsoft JhengHei Light"/>
                <a:ea typeface="Microsoft JhengHei Light"/>
              </a:rPr>
              <a:t> model is opgesteld om handvatten te bieden aan verandering binnen netbeheerders aangesloten bij Netbeheer Nederland. Door een gedeeld model te gebruiken kunnen de veranderingen vanuit het energie-ecosysteem worden bestuurd; het wordt eenvoudiger voor netbeheerders onderling en tussen netbeheerders en belanghebbende externe organisaties om samen te werken doordat ze dezelfde taal spreken.</a:t>
            </a:r>
            <a:endParaRPr lang="nl-NL"/>
          </a:p>
          <a:p>
            <a:pPr marL="305435" indent="-305435">
              <a:spcAft>
                <a:spcPts val="450"/>
              </a:spcAft>
            </a:pPr>
            <a:endParaRPr lang="nl-NL" sz="4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950" b="1">
                <a:solidFill>
                  <a:srgbClr val="605B9D"/>
                </a:solidFill>
                <a:latin typeface="Microsoft JhengHei Light"/>
                <a:ea typeface="Microsoft JhengHei Light"/>
              </a:rPr>
              <a:t>Wat:</a:t>
            </a:r>
            <a:r>
              <a:rPr lang="nl-NL" sz="950">
                <a:solidFill>
                  <a:srgbClr val="605B9D"/>
                </a:solidFill>
                <a:latin typeface="Microsoft JhengHei Light"/>
                <a:ea typeface="Microsoft JhengHei Light"/>
              </a:rPr>
              <a:t> </a:t>
            </a:r>
            <a:r>
              <a:rPr lang="nl-NL" sz="950" err="1">
                <a:solidFill>
                  <a:srgbClr val="605B9D"/>
                </a:solidFill>
                <a:latin typeface="Microsoft JhengHei Light"/>
                <a:ea typeface="Microsoft JhengHei Light"/>
              </a:rPr>
              <a:t>NBility</a:t>
            </a:r>
            <a:r>
              <a:rPr lang="nl-NL" sz="950">
                <a:solidFill>
                  <a:srgbClr val="605B9D"/>
                </a:solidFill>
                <a:latin typeface="Microsoft JhengHei Light"/>
                <a:ea typeface="Microsoft JhengHei Light"/>
              </a:rPr>
              <a:t> staat voor </a:t>
            </a:r>
            <a:r>
              <a:rPr lang="nl-NL" sz="950" b="1">
                <a:solidFill>
                  <a:srgbClr val="605B9D"/>
                </a:solidFill>
                <a:latin typeface="Microsoft JhengHei Light"/>
                <a:ea typeface="Microsoft JhengHei Light"/>
              </a:rPr>
              <a:t>N</a:t>
            </a:r>
            <a:r>
              <a:rPr lang="nl-NL" sz="950">
                <a:solidFill>
                  <a:srgbClr val="605B9D"/>
                </a:solidFill>
                <a:latin typeface="Microsoft JhengHei Light"/>
                <a:ea typeface="Microsoft JhengHei Light"/>
              </a:rPr>
              <a:t>etbeheer </a:t>
            </a:r>
            <a:r>
              <a:rPr lang="nl-NL" sz="950" b="1">
                <a:solidFill>
                  <a:srgbClr val="605B9D"/>
                </a:solidFill>
                <a:latin typeface="Microsoft JhengHei Light"/>
                <a:ea typeface="Microsoft JhengHei Light"/>
              </a:rPr>
              <a:t>B</a:t>
            </a:r>
            <a:r>
              <a:rPr lang="nl-NL" sz="950">
                <a:solidFill>
                  <a:srgbClr val="605B9D"/>
                </a:solidFill>
                <a:latin typeface="Microsoft JhengHei Light"/>
                <a:ea typeface="Microsoft JhengHei Light"/>
              </a:rPr>
              <a:t>usiness </a:t>
            </a:r>
            <a:r>
              <a:rPr lang="nl-NL" sz="950" err="1">
                <a:solidFill>
                  <a:srgbClr val="605B9D"/>
                </a:solidFill>
                <a:latin typeface="Microsoft JhengHei Light"/>
                <a:ea typeface="Microsoft JhengHei Light"/>
              </a:rPr>
              <a:t>capab</a:t>
            </a:r>
            <a:r>
              <a:rPr lang="nl-NL" sz="950" b="1" err="1">
                <a:solidFill>
                  <a:srgbClr val="605B9D"/>
                </a:solidFill>
                <a:latin typeface="Microsoft JhengHei Light"/>
                <a:ea typeface="Microsoft JhengHei Light"/>
              </a:rPr>
              <a:t>ILITY</a:t>
            </a:r>
            <a:r>
              <a:rPr lang="nl-NL" sz="950">
                <a:solidFill>
                  <a:srgbClr val="605B9D"/>
                </a:solidFill>
                <a:latin typeface="Microsoft JhengHei Light"/>
                <a:ea typeface="Microsoft JhengHei Light"/>
              </a:rPr>
              <a:t>. Het is een conceptueel model: inrichtingsonafhankelijk en waardevrij (van organisatie en systemen). Een </a:t>
            </a:r>
            <a:r>
              <a:rPr lang="nl-NL" sz="950" err="1">
                <a:solidFill>
                  <a:srgbClr val="605B9D"/>
                </a:solidFill>
                <a:latin typeface="Microsoft JhengHei Light"/>
                <a:ea typeface="Microsoft JhengHei Light"/>
              </a:rPr>
              <a:t>capability</a:t>
            </a:r>
            <a:r>
              <a:rPr lang="nl-NL" sz="950">
                <a:solidFill>
                  <a:srgbClr val="605B9D"/>
                </a:solidFill>
                <a:latin typeface="Microsoft JhengHei Light"/>
                <a:ea typeface="Microsoft JhengHei Light"/>
              </a:rPr>
              <a:t> is een samenvoeging van de woorden ‘</a:t>
            </a:r>
            <a:r>
              <a:rPr lang="nl-NL" sz="950" err="1">
                <a:solidFill>
                  <a:srgbClr val="605B9D"/>
                </a:solidFill>
                <a:latin typeface="Microsoft JhengHei Light"/>
                <a:ea typeface="Microsoft JhengHei Light"/>
              </a:rPr>
              <a:t>capacity</a:t>
            </a:r>
            <a:r>
              <a:rPr lang="nl-NL" sz="950">
                <a:solidFill>
                  <a:srgbClr val="605B9D"/>
                </a:solidFill>
                <a:latin typeface="Microsoft JhengHei Light"/>
                <a:ea typeface="Microsoft JhengHei Light"/>
              </a:rPr>
              <a:t>’ en ‘</a:t>
            </a:r>
            <a:r>
              <a:rPr lang="nl-NL" sz="950" err="1">
                <a:solidFill>
                  <a:srgbClr val="605B9D"/>
                </a:solidFill>
                <a:latin typeface="Microsoft JhengHei Light"/>
                <a:ea typeface="Microsoft JhengHei Light"/>
              </a:rPr>
              <a:t>ability</a:t>
            </a:r>
            <a:r>
              <a:rPr lang="nl-NL" sz="950">
                <a:solidFill>
                  <a:srgbClr val="605B9D"/>
                </a:solidFill>
                <a:latin typeface="Microsoft JhengHei Light"/>
                <a:ea typeface="Microsoft JhengHei Light"/>
              </a:rPr>
              <a:t>’. </a:t>
            </a:r>
          </a:p>
          <a:p>
            <a:pPr marL="305435" indent="-305435">
              <a:spcAft>
                <a:spcPts val="450"/>
              </a:spcAft>
            </a:pPr>
            <a:r>
              <a:rPr lang="nl-NL" sz="950" err="1">
                <a:solidFill>
                  <a:srgbClr val="605B9D"/>
                </a:solidFill>
                <a:latin typeface="Microsoft JhengHei Light"/>
                <a:ea typeface="Microsoft JhengHei Light"/>
              </a:rPr>
              <a:t>Capacity</a:t>
            </a:r>
            <a:r>
              <a:rPr lang="nl-NL" sz="950">
                <a:solidFill>
                  <a:srgbClr val="605B9D"/>
                </a:solidFill>
                <a:latin typeface="Microsoft JhengHei Light"/>
                <a:ea typeface="Microsoft JhengHei Light"/>
              </a:rPr>
              <a:t>: het vermogen dat je beschikbaar hebt. Denk aan benodigde middelen, data en resources.</a:t>
            </a:r>
          </a:p>
          <a:p>
            <a:pPr marL="665480" lvl="1" indent="-305435">
              <a:spcAft>
                <a:spcPts val="450"/>
              </a:spcAft>
            </a:pPr>
            <a:r>
              <a:rPr lang="nl-NL" sz="950" err="1">
                <a:solidFill>
                  <a:srgbClr val="605B9D"/>
                </a:solidFill>
                <a:latin typeface="Microsoft JhengHei Light"/>
                <a:ea typeface="Microsoft JhengHei Light"/>
              </a:rPr>
              <a:t>Ability</a:t>
            </a:r>
            <a:r>
              <a:rPr lang="nl-NL" sz="950">
                <a:solidFill>
                  <a:srgbClr val="605B9D"/>
                </a:solidFill>
                <a:latin typeface="Microsoft JhengHei Light"/>
                <a:ea typeface="Microsoft JhengHei Light"/>
              </a:rPr>
              <a:t>: wat je kunt bieden/waar je toe in staat bent. Denk aan kennis, kunde, informatie en handelingen.</a:t>
            </a:r>
          </a:p>
          <a:p>
            <a:pPr marL="359410" lvl="1" indent="0">
              <a:spcAft>
                <a:spcPts val="450"/>
              </a:spcAft>
              <a:buNone/>
            </a:pPr>
            <a:r>
              <a:rPr lang="nl-NL" sz="950">
                <a:solidFill>
                  <a:srgbClr val="605B9D"/>
                </a:solidFill>
                <a:latin typeface="Microsoft JhengHei Light"/>
                <a:ea typeface="Microsoft JhengHei Light"/>
              </a:rPr>
              <a:t>De </a:t>
            </a:r>
            <a:r>
              <a:rPr lang="nl-NL" sz="950" err="1">
                <a:solidFill>
                  <a:srgbClr val="605B9D"/>
                </a:solidFill>
                <a:latin typeface="Microsoft JhengHei Light"/>
                <a:ea typeface="Microsoft JhengHei Light"/>
              </a:rPr>
              <a:t>capabilities</a:t>
            </a:r>
            <a:r>
              <a:rPr lang="nl-NL" sz="950">
                <a:solidFill>
                  <a:srgbClr val="605B9D"/>
                </a:solidFill>
                <a:latin typeface="Microsoft JhengHei Light"/>
                <a:ea typeface="Microsoft JhengHei Light"/>
              </a:rPr>
              <a:t> zijn afgeleid uit bedrijfsdoelstellingen en zijn wat je nodig hebt om de beoogde bedrijfsresultaten te behalen. Zowel wat betreft mensen als middelen. </a:t>
            </a:r>
            <a:r>
              <a:rPr lang="nl-NL" sz="950" err="1">
                <a:solidFill>
                  <a:srgbClr val="605B9D"/>
                </a:solidFill>
                <a:latin typeface="Microsoft JhengHei Light"/>
                <a:ea typeface="Microsoft JhengHei Light"/>
              </a:rPr>
              <a:t>Capabilities</a:t>
            </a:r>
            <a:r>
              <a:rPr lang="nl-NL" sz="950">
                <a:solidFill>
                  <a:srgbClr val="605B9D"/>
                </a:solidFill>
                <a:latin typeface="Microsoft JhengHei Light"/>
                <a:ea typeface="Microsoft JhengHei Light"/>
              </a:rPr>
              <a:t> als concept hebben een sterke relatie met bedrijfsobjecten, want een </a:t>
            </a:r>
            <a:r>
              <a:rPr lang="nl-NL" sz="950" err="1">
                <a:solidFill>
                  <a:srgbClr val="605B9D"/>
                </a:solidFill>
                <a:latin typeface="Microsoft JhengHei Light"/>
                <a:ea typeface="Microsoft JhengHei Light"/>
              </a:rPr>
              <a:t>capability</a:t>
            </a:r>
            <a:r>
              <a:rPr lang="nl-NL" sz="950">
                <a:solidFill>
                  <a:srgbClr val="605B9D"/>
                </a:solidFill>
                <a:latin typeface="Microsoft JhengHei Light"/>
                <a:ea typeface="Microsoft JhengHei Light"/>
              </a:rPr>
              <a:t> creëert/wijzigt/verwijdert een object.</a:t>
            </a:r>
          </a:p>
          <a:p>
            <a:pPr marL="305435" indent="-305435">
              <a:spcAft>
                <a:spcPts val="450"/>
              </a:spcAft>
            </a:pPr>
            <a:endParaRPr lang="nl-NL" sz="400" b="1">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950" b="1">
                <a:solidFill>
                  <a:srgbClr val="605B9D"/>
                </a:solidFill>
                <a:latin typeface="Microsoft JhengHei Light"/>
                <a:ea typeface="Microsoft JhengHei Light"/>
              </a:rPr>
              <a:t>Scope:</a:t>
            </a:r>
            <a:r>
              <a:rPr lang="nl-NL" sz="950">
                <a:solidFill>
                  <a:srgbClr val="605B9D"/>
                </a:solidFill>
                <a:latin typeface="Microsoft JhengHei Light"/>
                <a:ea typeface="Microsoft JhengHei Light"/>
              </a:rPr>
              <a:t> Het </a:t>
            </a:r>
            <a:r>
              <a:rPr lang="nl-NL" sz="950" err="1">
                <a:solidFill>
                  <a:srgbClr val="605B9D"/>
                </a:solidFill>
                <a:latin typeface="Microsoft JhengHei Light"/>
                <a:ea typeface="Microsoft JhengHei Light"/>
              </a:rPr>
              <a:t>capability</a:t>
            </a:r>
            <a:r>
              <a:rPr lang="nl-NL" sz="950">
                <a:solidFill>
                  <a:srgbClr val="605B9D"/>
                </a:solidFill>
                <a:latin typeface="Microsoft JhengHei Light"/>
                <a:ea typeface="Microsoft JhengHei Light"/>
              </a:rPr>
              <a:t> model richt zich op de Netbeheerder functies die voortvloeien uit de gereguleerde taken (niet het volledige netwerkbedrijf, met bijvoorbeeld de commerciële functies). Focus van de uitwerking is op de primaire taken, omdat daar vooralsnog sector brede samenwerking plaatsvindt. </a:t>
            </a:r>
            <a:endParaRPr lang="nl-NL" sz="95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endParaRPr lang="nl-NL" sz="6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950" b="1">
                <a:solidFill>
                  <a:srgbClr val="605B9D"/>
                </a:solidFill>
                <a:latin typeface="Microsoft JhengHei Light"/>
                <a:ea typeface="Microsoft JhengHei Light"/>
              </a:rPr>
              <a:t>Eigenaar:</a:t>
            </a:r>
            <a:r>
              <a:rPr lang="nl-NL" sz="950">
                <a:solidFill>
                  <a:srgbClr val="605B9D"/>
                </a:solidFill>
                <a:latin typeface="Microsoft JhengHei Light"/>
                <a:ea typeface="Microsoft JhengHei Light"/>
              </a:rPr>
              <a:t> Netbeheer Nederland is eigenaar en faciliteert een groep architecten van netbeheerders die inhoudelijk releasemanagement uitvoeren.</a:t>
            </a:r>
          </a:p>
          <a:p>
            <a:pPr marL="305435" indent="-305435">
              <a:spcAft>
                <a:spcPts val="450"/>
              </a:spcAft>
            </a:pPr>
            <a:endParaRPr lang="nl-NL" sz="975">
              <a:solidFill>
                <a:srgbClr val="605B9D"/>
              </a:solidFill>
              <a:latin typeface="Microsoft JhengHei Light" panose="020B0304030504040204" pitchFamily="34" charset="-120"/>
              <a:ea typeface="Microsoft JhengHei Light" panose="020B0304030504040204" pitchFamily="34" charset="-120"/>
            </a:endParaRPr>
          </a:p>
          <a:p>
            <a:pPr marL="0" indent="0">
              <a:spcAft>
                <a:spcPts val="450"/>
              </a:spcAft>
              <a:buNone/>
            </a:pPr>
            <a:endParaRPr lang="nl-NL" sz="900">
              <a:solidFill>
                <a:srgbClr val="605B9D"/>
              </a:solidFill>
              <a:latin typeface="Microsoft JhengHei Light" panose="020B0304030504040204" pitchFamily="34" charset="-120"/>
              <a:ea typeface="Microsoft JhengHei Light" panose="020B0304030504040204" pitchFamily="34" charset="-120"/>
            </a:endParaRPr>
          </a:p>
        </p:txBody>
      </p:sp>
      <p:sp>
        <p:nvSpPr>
          <p:cNvPr id="16" name="Tijdelijke aanduiding voor tekst 2">
            <a:extLst>
              <a:ext uri="{FF2B5EF4-FFF2-40B4-BE49-F238E27FC236}">
                <a16:creationId xmlns:a16="http://schemas.microsoft.com/office/drawing/2014/main" id="{98DBD477-C6BC-402B-8D23-DA923BDCCA3A}"/>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Het gezamenlijke referentie model voor netbeheerders en haar leveranciers</a:t>
            </a:r>
          </a:p>
        </p:txBody>
      </p:sp>
      <p:pic>
        <p:nvPicPr>
          <p:cNvPr id="4" name="Afbeelding 3">
            <a:extLst>
              <a:ext uri="{FF2B5EF4-FFF2-40B4-BE49-F238E27FC236}">
                <a16:creationId xmlns:a16="http://schemas.microsoft.com/office/drawing/2014/main" id="{AAB7A51D-B69E-457E-8411-56D66C837E99}"/>
              </a:ext>
            </a:extLst>
          </p:cNvPr>
          <p:cNvPicPr>
            <a:picLocks noChangeAspect="1"/>
          </p:cNvPicPr>
          <p:nvPr/>
        </p:nvPicPr>
        <p:blipFill>
          <a:blip r:embed="rId2"/>
          <a:stretch>
            <a:fillRect/>
          </a:stretch>
        </p:blipFill>
        <p:spPr>
          <a:xfrm>
            <a:off x="7745267" y="120227"/>
            <a:ext cx="1231874" cy="360000"/>
          </a:xfrm>
          <a:prstGeom prst="rect">
            <a:avLst/>
          </a:prstGeom>
        </p:spPr>
      </p:pic>
      <p:sp>
        <p:nvSpPr>
          <p:cNvPr id="8" name="Tijdelijke aanduiding voor dianummer 2">
            <a:extLst>
              <a:ext uri="{FF2B5EF4-FFF2-40B4-BE49-F238E27FC236}">
                <a16:creationId xmlns:a16="http://schemas.microsoft.com/office/drawing/2014/main" id="{9EE902FF-D8AB-4366-A792-1B2784EE146F}"/>
              </a:ext>
            </a:extLst>
          </p:cNvPr>
          <p:cNvSpPr txBox="1">
            <a:spLocks/>
          </p:cNvSpPr>
          <p:nvPr/>
        </p:nvSpPr>
        <p:spPr>
          <a:xfrm>
            <a:off x="747964" y="49044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a:t>
            </a:fld>
            <a:endParaRPr lang="en-GB" sz="750">
              <a:solidFill>
                <a:srgbClr val="625D62">
                  <a:tint val="75000"/>
                </a:srgbClr>
              </a:solidFill>
              <a:latin typeface="Arial"/>
            </a:endParaRPr>
          </a:p>
        </p:txBody>
      </p:sp>
      <p:pic>
        <p:nvPicPr>
          <p:cNvPr id="2" name="Afbeelding 1">
            <a:extLst>
              <a:ext uri="{FF2B5EF4-FFF2-40B4-BE49-F238E27FC236}">
                <a16:creationId xmlns:a16="http://schemas.microsoft.com/office/drawing/2014/main" id="{B9717821-C9D6-49D6-10DD-DE669C5079CA}"/>
              </a:ext>
            </a:extLst>
          </p:cNvPr>
          <p:cNvPicPr>
            <a:picLocks noChangeAspect="1"/>
          </p:cNvPicPr>
          <p:nvPr/>
        </p:nvPicPr>
        <p:blipFill>
          <a:blip r:embed="rId3"/>
          <a:stretch>
            <a:fillRect/>
          </a:stretch>
        </p:blipFill>
        <p:spPr>
          <a:xfrm>
            <a:off x="3167285" y="4281766"/>
            <a:ext cx="1897083" cy="907556"/>
          </a:xfrm>
          <a:prstGeom prst="rect">
            <a:avLst/>
          </a:prstGeom>
        </p:spPr>
      </p:pic>
    </p:spTree>
    <p:extLst>
      <p:ext uri="{BB962C8B-B14F-4D97-AF65-F5344CB8AC3E}">
        <p14:creationId xmlns:p14="http://schemas.microsoft.com/office/powerpoint/2010/main" val="2175455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51DA8-F94F-063D-3067-937FA3C03F75}"/>
              </a:ext>
            </a:extLst>
          </p:cNvPr>
          <p:cNvSpPr>
            <a:spLocks noGrp="1"/>
          </p:cNvSpPr>
          <p:nvPr>
            <p:ph type="title"/>
          </p:nvPr>
        </p:nvSpPr>
        <p:spPr/>
        <p:txBody>
          <a:bodyPr/>
          <a:lstStyle/>
          <a:p>
            <a:r>
              <a:rPr lang="nl-NL" err="1">
                <a:cs typeface="Arial"/>
              </a:rPr>
              <a:t>Mapping</a:t>
            </a:r>
            <a:r>
              <a:rPr lang="nl-NL">
                <a:cs typeface="Arial"/>
              </a:rPr>
              <a:t> 5 lagen model NORA</a:t>
            </a:r>
            <a:endParaRPr lang="nl-NL"/>
          </a:p>
        </p:txBody>
      </p:sp>
      <p:pic>
        <p:nvPicPr>
          <p:cNvPr id="1026" name="Afbeelding 2" descr="Vijflaagsmodel, vijf rechthoekige lagen boven elkaar en met een lege tussenruimte. Elk vlak heeft een eigen kleur en een tekst. Van boven naar beneden: Groen vlak met de tekst Grondslagenlaag (W&amp;R, ANVB, Beleid, etc), Paars vlak met de tekst Organisatorische laag (domeinen, organisaties, processen). Blauw vlak met de tekst Informatielaag (stelsel van gegevenswoordenboeken en -modellen). Oranje vlak met de tekst Applicatielaag (bouwstenen, registers). Grijs vlak met de tekst Netwerklaag (netwerken, knooppunten).">
            <a:extLst>
              <a:ext uri="{FF2B5EF4-FFF2-40B4-BE49-F238E27FC236}">
                <a16:creationId xmlns:a16="http://schemas.microsoft.com/office/drawing/2014/main" id="{5A23BF0B-F7A8-4C46-A068-1DEAE74D1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86" y="1372009"/>
            <a:ext cx="28765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raccolade 2">
            <a:extLst>
              <a:ext uri="{FF2B5EF4-FFF2-40B4-BE49-F238E27FC236}">
                <a16:creationId xmlns:a16="http://schemas.microsoft.com/office/drawing/2014/main" id="{248E80EB-B289-40D5-8144-5C118670383F}"/>
              </a:ext>
            </a:extLst>
          </p:cNvPr>
          <p:cNvSpPr/>
          <p:nvPr/>
        </p:nvSpPr>
        <p:spPr>
          <a:xfrm>
            <a:off x="3344091" y="2090057"/>
            <a:ext cx="95795" cy="4816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Tekstvak 6">
            <a:extLst>
              <a:ext uri="{FF2B5EF4-FFF2-40B4-BE49-F238E27FC236}">
                <a16:creationId xmlns:a16="http://schemas.microsoft.com/office/drawing/2014/main" id="{B1B1F0CA-1379-48D7-BA40-1F26E2D66021}"/>
              </a:ext>
            </a:extLst>
          </p:cNvPr>
          <p:cNvSpPr txBox="1"/>
          <p:nvPr/>
        </p:nvSpPr>
        <p:spPr>
          <a:xfrm>
            <a:off x="3598025" y="2180862"/>
            <a:ext cx="5277407" cy="300082"/>
          </a:xfrm>
          <a:prstGeom prst="rect">
            <a:avLst/>
          </a:prstGeom>
          <a:noFill/>
        </p:spPr>
        <p:txBody>
          <a:bodyPr wrap="none" lIns="91440" tIns="45720" rIns="91440" bIns="45720" rtlCol="0" anchor="t">
            <a:spAutoFit/>
          </a:bodyPr>
          <a:lstStyle/>
          <a:p>
            <a:r>
              <a:rPr lang="nl-NL" err="1"/>
              <a:t>NBility</a:t>
            </a:r>
            <a:r>
              <a:rPr lang="nl-NL"/>
              <a:t> business </a:t>
            </a:r>
            <a:r>
              <a:rPr lang="nl-NL" err="1"/>
              <a:t>capabilities</a:t>
            </a:r>
            <a:r>
              <a:rPr lang="nl-NL"/>
              <a:t>, </a:t>
            </a:r>
            <a:r>
              <a:rPr lang="nl-NL" err="1"/>
              <a:t>waardestromen</a:t>
            </a:r>
            <a:r>
              <a:rPr lang="nl-NL"/>
              <a:t>, business objecten</a:t>
            </a:r>
          </a:p>
        </p:txBody>
      </p:sp>
    </p:spTree>
    <p:extLst>
      <p:ext uri="{BB962C8B-B14F-4D97-AF65-F5344CB8AC3E}">
        <p14:creationId xmlns:p14="http://schemas.microsoft.com/office/powerpoint/2010/main" val="2004239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23D5-AEC6-4F05-AA7D-B24CAA9B5580}"/>
              </a:ext>
            </a:extLst>
          </p:cNvPr>
          <p:cNvSpPr>
            <a:spLocks noGrp="1"/>
          </p:cNvSpPr>
          <p:nvPr>
            <p:ph type="title"/>
          </p:nvPr>
        </p:nvSpPr>
        <p:spPr/>
        <p:txBody>
          <a:bodyPr/>
          <a:lstStyle/>
          <a:p>
            <a:r>
              <a:rPr lang="nl-NL" err="1"/>
              <a:t>Mapping</a:t>
            </a:r>
            <a:r>
              <a:rPr lang="nl-NL"/>
              <a:t> SGAM </a:t>
            </a:r>
            <a:r>
              <a:rPr lang="nl-NL" err="1"/>
              <a:t>framework</a:t>
            </a:r>
            <a:endParaRPr lang="nl-NL"/>
          </a:p>
        </p:txBody>
      </p:sp>
      <p:pic>
        <p:nvPicPr>
          <p:cNvPr id="5" name="Afbeelding 4">
            <a:extLst>
              <a:ext uri="{FF2B5EF4-FFF2-40B4-BE49-F238E27FC236}">
                <a16:creationId xmlns:a16="http://schemas.microsoft.com/office/drawing/2014/main" id="{A993FE62-0EA3-414A-AB99-B74CA102F506}"/>
              </a:ext>
            </a:extLst>
          </p:cNvPr>
          <p:cNvPicPr>
            <a:picLocks noChangeAspect="1"/>
          </p:cNvPicPr>
          <p:nvPr/>
        </p:nvPicPr>
        <p:blipFill>
          <a:blip r:embed="rId2"/>
          <a:stretch>
            <a:fillRect/>
          </a:stretch>
        </p:blipFill>
        <p:spPr>
          <a:xfrm>
            <a:off x="493471" y="1042869"/>
            <a:ext cx="4952224" cy="3865500"/>
          </a:xfrm>
          <a:prstGeom prst="rect">
            <a:avLst/>
          </a:prstGeom>
        </p:spPr>
      </p:pic>
      <p:sp>
        <p:nvSpPr>
          <p:cNvPr id="6" name="Rechteraccolade 5">
            <a:extLst>
              <a:ext uri="{FF2B5EF4-FFF2-40B4-BE49-F238E27FC236}">
                <a16:creationId xmlns:a16="http://schemas.microsoft.com/office/drawing/2014/main" id="{1668737F-F8D8-49A8-B196-15DFFA9238D9}"/>
              </a:ext>
            </a:extLst>
          </p:cNvPr>
          <p:cNvSpPr/>
          <p:nvPr/>
        </p:nvSpPr>
        <p:spPr>
          <a:xfrm>
            <a:off x="4981303" y="1278000"/>
            <a:ext cx="95795" cy="481693"/>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7030A0"/>
              </a:solidFill>
            </a:endParaRPr>
          </a:p>
        </p:txBody>
      </p:sp>
      <p:sp>
        <p:nvSpPr>
          <p:cNvPr id="7" name="Tekstvak 6">
            <a:extLst>
              <a:ext uri="{FF2B5EF4-FFF2-40B4-BE49-F238E27FC236}">
                <a16:creationId xmlns:a16="http://schemas.microsoft.com/office/drawing/2014/main" id="{F8073C63-77D5-4C68-8BE6-66699DF72D4F}"/>
              </a:ext>
            </a:extLst>
          </p:cNvPr>
          <p:cNvSpPr txBox="1"/>
          <p:nvPr/>
        </p:nvSpPr>
        <p:spPr>
          <a:xfrm>
            <a:off x="5286582" y="1161056"/>
            <a:ext cx="2719014" cy="715581"/>
          </a:xfrm>
          <a:prstGeom prst="rect">
            <a:avLst/>
          </a:prstGeom>
          <a:noFill/>
        </p:spPr>
        <p:txBody>
          <a:bodyPr wrap="none" rtlCol="0">
            <a:spAutoFit/>
          </a:bodyPr>
          <a:lstStyle/>
          <a:p>
            <a:r>
              <a:rPr lang="nl-NL" b="1">
                <a:solidFill>
                  <a:srgbClr val="7030A0"/>
                </a:solidFill>
              </a:rPr>
              <a:t>NBility business </a:t>
            </a:r>
            <a:r>
              <a:rPr lang="nl-NL" b="1" err="1">
                <a:solidFill>
                  <a:srgbClr val="7030A0"/>
                </a:solidFill>
              </a:rPr>
              <a:t>capabilities</a:t>
            </a:r>
            <a:r>
              <a:rPr lang="nl-NL" b="1">
                <a:solidFill>
                  <a:srgbClr val="7030A0"/>
                </a:solidFill>
              </a:rPr>
              <a:t> + </a:t>
            </a:r>
          </a:p>
          <a:p>
            <a:r>
              <a:rPr lang="nl-NL" b="1">
                <a:solidFill>
                  <a:srgbClr val="7030A0"/>
                </a:solidFill>
              </a:rPr>
              <a:t>NBility business objecten +</a:t>
            </a:r>
            <a:br>
              <a:rPr lang="nl-NL" b="1">
                <a:solidFill>
                  <a:srgbClr val="7030A0"/>
                </a:solidFill>
              </a:rPr>
            </a:br>
            <a:r>
              <a:rPr lang="nl-NL" b="1">
                <a:solidFill>
                  <a:srgbClr val="7030A0"/>
                </a:solidFill>
              </a:rPr>
              <a:t>NBility </a:t>
            </a:r>
            <a:r>
              <a:rPr lang="nl-NL" b="1" err="1">
                <a:solidFill>
                  <a:srgbClr val="7030A0"/>
                </a:solidFill>
              </a:rPr>
              <a:t>waardestromen</a:t>
            </a:r>
            <a:r>
              <a:rPr lang="nl-NL" b="1">
                <a:solidFill>
                  <a:srgbClr val="7030A0"/>
                </a:solidFill>
              </a:rPr>
              <a:t> </a:t>
            </a:r>
          </a:p>
        </p:txBody>
      </p:sp>
      <p:sp>
        <p:nvSpPr>
          <p:cNvPr id="8" name="Rechteraccolade 7">
            <a:extLst>
              <a:ext uri="{FF2B5EF4-FFF2-40B4-BE49-F238E27FC236}">
                <a16:creationId xmlns:a16="http://schemas.microsoft.com/office/drawing/2014/main" id="{82E837A0-C40B-436C-83A8-894A2C271E2B}"/>
              </a:ext>
            </a:extLst>
          </p:cNvPr>
          <p:cNvSpPr/>
          <p:nvPr/>
        </p:nvSpPr>
        <p:spPr>
          <a:xfrm rot="6439836">
            <a:off x="2149480" y="4412818"/>
            <a:ext cx="96736" cy="661345"/>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Tekstvak 8">
            <a:extLst>
              <a:ext uri="{FF2B5EF4-FFF2-40B4-BE49-F238E27FC236}">
                <a16:creationId xmlns:a16="http://schemas.microsoft.com/office/drawing/2014/main" id="{2BD9149F-BFA4-4FB6-AB5B-8E8185D90233}"/>
              </a:ext>
            </a:extLst>
          </p:cNvPr>
          <p:cNvSpPr txBox="1"/>
          <p:nvPr/>
        </p:nvSpPr>
        <p:spPr>
          <a:xfrm>
            <a:off x="1265445" y="4787249"/>
            <a:ext cx="1300356" cy="300082"/>
          </a:xfrm>
          <a:prstGeom prst="rect">
            <a:avLst/>
          </a:prstGeom>
          <a:noFill/>
        </p:spPr>
        <p:txBody>
          <a:bodyPr wrap="none" rtlCol="0">
            <a:spAutoFit/>
          </a:bodyPr>
          <a:lstStyle/>
          <a:p>
            <a:r>
              <a:rPr lang="nl-NL" b="1">
                <a:solidFill>
                  <a:srgbClr val="7030A0"/>
                </a:solidFill>
              </a:rPr>
              <a:t>Scope NBility</a:t>
            </a:r>
          </a:p>
        </p:txBody>
      </p:sp>
    </p:spTree>
    <p:extLst>
      <p:ext uri="{BB962C8B-B14F-4D97-AF65-F5344CB8AC3E}">
        <p14:creationId xmlns:p14="http://schemas.microsoft.com/office/powerpoint/2010/main" val="215401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C: </a:t>
            </a:r>
            <a:r>
              <a:rPr lang="nl-NL"/>
              <a:t>Contactpersonen/ambassadeurs</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7EBCA05F-DA8E-4181-971F-94A2DA705176}"/>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42</a:t>
            </a:fld>
            <a:endParaRPr lang="en-GB" sz="750">
              <a:solidFill>
                <a:srgbClr val="625D62">
                  <a:tint val="75000"/>
                </a:srgbClr>
              </a:solidFill>
              <a:latin typeface="Arial"/>
            </a:endParaRPr>
          </a:p>
        </p:txBody>
      </p:sp>
    </p:spTree>
    <p:extLst>
      <p:ext uri="{BB962C8B-B14F-4D97-AF65-F5344CB8AC3E}">
        <p14:creationId xmlns:p14="http://schemas.microsoft.com/office/powerpoint/2010/main" val="3900656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t>Contactpersonen/ambassadeurs</a:t>
            </a:r>
          </a:p>
        </p:txBody>
      </p:sp>
      <p:sp>
        <p:nvSpPr>
          <p:cNvPr id="31" name="Tijdelijke aanduiding voor inhoud 7">
            <a:extLst>
              <a:ext uri="{FF2B5EF4-FFF2-40B4-BE49-F238E27FC236}">
                <a16:creationId xmlns:a16="http://schemas.microsoft.com/office/drawing/2014/main" id="{39392ACA-4DB3-4FB0-B82B-940AABC5833B}"/>
              </a:ext>
            </a:extLst>
          </p:cNvPr>
          <p:cNvSpPr txBox="1">
            <a:spLocks/>
          </p:cNvSpPr>
          <p:nvPr/>
        </p:nvSpPr>
        <p:spPr>
          <a:xfrm>
            <a:off x="536400" y="972000"/>
            <a:ext cx="3693903" cy="3420000"/>
          </a:xfrm>
          <a:prstGeom prst="rect">
            <a:avLst/>
          </a:prstGeom>
        </p:spPr>
        <p:txBody>
          <a:bodyPr lIns="91440" tIns="45720" rIns="91440" bIns="45720" anchor="t"/>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1350" dirty="0">
                <a:solidFill>
                  <a:srgbClr val="605B9D"/>
                </a:solidFill>
              </a:rPr>
              <a:t>Kerngroep leden:</a:t>
            </a:r>
          </a:p>
          <a:p>
            <a:pPr marL="305435" indent="-305435">
              <a:buClr>
                <a:srgbClr val="605B9D"/>
              </a:buClr>
            </a:pPr>
            <a:r>
              <a:rPr lang="nl-NL" sz="1400" dirty="0">
                <a:solidFill>
                  <a:srgbClr val="605B9D"/>
                </a:solidFill>
                <a:latin typeface="Microsoft JhengHei Light"/>
                <a:cs typeface="Calibri Light"/>
              </a:rPr>
              <a:t>Hans Postema (</a:t>
            </a:r>
            <a:r>
              <a:rPr lang="nl-NL" sz="1400" dirty="0" err="1">
                <a:solidFill>
                  <a:srgbClr val="605B9D"/>
                </a:solidFill>
                <a:latin typeface="Microsoft JhengHei Light"/>
                <a:cs typeface="Calibri Light"/>
              </a:rPr>
              <a:t>Gasunie</a:t>
            </a:r>
            <a:r>
              <a:rPr lang="nl-NL" sz="1400" dirty="0">
                <a:solidFill>
                  <a:srgbClr val="605B9D"/>
                </a:solidFill>
                <a:latin typeface="Microsoft JhengHei Light"/>
                <a:cs typeface="Calibri Light"/>
              </a:rPr>
              <a:t>)</a:t>
            </a:r>
            <a:endParaRPr lang="nl-NL" sz="1400" dirty="0">
              <a:solidFill>
                <a:srgbClr val="605B9D"/>
              </a:solidFill>
              <a:latin typeface="Microsoft JhengHei Light"/>
              <a:ea typeface="Microsoft JhengHei Light"/>
              <a:cs typeface="Calibri Light"/>
            </a:endParaRPr>
          </a:p>
          <a:p>
            <a:pPr marL="305435" indent="-305435">
              <a:buClr>
                <a:srgbClr val="605B9D"/>
              </a:buClr>
            </a:pPr>
            <a:r>
              <a:rPr lang="nl-NL" sz="1400" dirty="0">
                <a:solidFill>
                  <a:srgbClr val="605B9D"/>
                </a:solidFill>
                <a:latin typeface="Microsoft JhengHei Light"/>
                <a:cs typeface="Calibri Light"/>
              </a:rPr>
              <a:t>John Smarius (</a:t>
            </a:r>
            <a:r>
              <a:rPr lang="nl-NL" sz="1400" dirty="0" err="1">
                <a:solidFill>
                  <a:srgbClr val="605B9D"/>
                </a:solidFill>
                <a:latin typeface="Microsoft JhengHei Light"/>
                <a:cs typeface="Calibri Light"/>
              </a:rPr>
              <a:t>Enexis</a:t>
            </a:r>
            <a:r>
              <a:rPr lang="nl-NL" sz="1400" dirty="0">
                <a:solidFill>
                  <a:srgbClr val="605B9D"/>
                </a:solidFill>
                <a:latin typeface="Microsoft JhengHei Light"/>
                <a:cs typeface="Calibri Light"/>
              </a:rPr>
              <a:t>) </a:t>
            </a:r>
          </a:p>
          <a:p>
            <a:pPr>
              <a:buClr>
                <a:srgbClr val="605B9D"/>
              </a:buClr>
            </a:pPr>
            <a:r>
              <a:rPr lang="nl-NL" sz="1400" dirty="0">
                <a:solidFill>
                  <a:srgbClr val="605B9D"/>
                </a:solidFill>
                <a:latin typeface="Microsoft JhengHei Light"/>
                <a:cs typeface="Calibri Light"/>
              </a:rPr>
              <a:t>Lex de Wolff (</a:t>
            </a:r>
            <a:r>
              <a:rPr lang="nl-NL" sz="1400" dirty="0" err="1">
                <a:solidFill>
                  <a:srgbClr val="605B9D"/>
                </a:solidFill>
                <a:latin typeface="Microsoft JhengHei Light"/>
                <a:cs typeface="Calibri Light"/>
              </a:rPr>
              <a:t>Alliander</a:t>
            </a:r>
            <a:r>
              <a:rPr lang="nl-NL" sz="1400" dirty="0">
                <a:solidFill>
                  <a:srgbClr val="605B9D"/>
                </a:solidFill>
                <a:latin typeface="Microsoft JhengHei Light"/>
                <a:cs typeface="Calibri Light"/>
              </a:rPr>
              <a:t>/EDSN)</a:t>
            </a:r>
            <a:endParaRPr lang="nl-NL" sz="1400" dirty="0">
              <a:solidFill>
                <a:srgbClr val="605B9D"/>
              </a:solidFill>
              <a:latin typeface="Microsoft JhengHei Light"/>
              <a:ea typeface="Microsoft JhengHei Light"/>
              <a:cs typeface="Calibri Light"/>
            </a:endParaRPr>
          </a:p>
          <a:p>
            <a:pPr marL="305435" indent="-305435">
              <a:buClr>
                <a:srgbClr val="605B9D"/>
              </a:buClr>
            </a:pPr>
            <a:r>
              <a:rPr lang="nl-NL" sz="1400" dirty="0">
                <a:solidFill>
                  <a:srgbClr val="605B9D"/>
                </a:solidFill>
                <a:latin typeface="Microsoft JhengHei Light"/>
                <a:cs typeface="Calibri Light"/>
              </a:rPr>
              <a:t>Ton van der Knaap (Stedin)</a:t>
            </a:r>
            <a:endParaRPr lang="nl-NL" sz="1400" dirty="0">
              <a:solidFill>
                <a:srgbClr val="605B9D"/>
              </a:solidFill>
              <a:latin typeface="Microsoft JhengHei Light"/>
              <a:ea typeface="Microsoft JhengHei Light"/>
              <a:cs typeface="Calibri Light"/>
            </a:endParaRPr>
          </a:p>
          <a:p>
            <a:pPr marL="0" indent="0">
              <a:buNone/>
            </a:pPr>
            <a:r>
              <a:rPr lang="nl-NL" sz="1350" dirty="0">
                <a:solidFill>
                  <a:srgbClr val="605B9D"/>
                </a:solidFill>
              </a:rPr>
              <a:t>Bedrijfsobjecten werkgroep leden:</a:t>
            </a:r>
            <a:endParaRPr lang="nl-NL" sz="1350" dirty="0">
              <a:solidFill>
                <a:srgbClr val="605B9D"/>
              </a:solidFill>
              <a:cs typeface="Arial"/>
            </a:endParaRPr>
          </a:p>
          <a:p>
            <a:pPr marL="305435" indent="-305435">
              <a:buClr>
                <a:srgbClr val="605B9D"/>
              </a:buClr>
            </a:pPr>
            <a:r>
              <a:rPr lang="nl-NL" sz="1400" dirty="0">
                <a:solidFill>
                  <a:srgbClr val="605B9D"/>
                </a:solidFill>
                <a:latin typeface="Microsoft JhengHei Light"/>
                <a:cs typeface="Calibri Light"/>
              </a:rPr>
              <a:t>Tjeerd Schoemaker (EDSN)</a:t>
            </a:r>
            <a:endParaRPr lang="nl-NL" sz="1400" dirty="0">
              <a:solidFill>
                <a:srgbClr val="605B9D"/>
              </a:solidFill>
              <a:latin typeface="Microsoft JhengHei Light"/>
              <a:ea typeface="Microsoft JhengHei Light"/>
              <a:cs typeface="Calibri Light"/>
            </a:endParaRPr>
          </a:p>
          <a:p>
            <a:pPr marL="305435" indent="-305435">
              <a:buClr>
                <a:srgbClr val="605B9D"/>
              </a:buClr>
            </a:pPr>
            <a:r>
              <a:rPr lang="nl-NL" sz="1400" dirty="0">
                <a:solidFill>
                  <a:srgbClr val="605B9D"/>
                </a:solidFill>
                <a:latin typeface="Microsoft JhengHei Light"/>
                <a:cs typeface="Calibri Light"/>
              </a:rPr>
              <a:t>Jolande Rijkers (</a:t>
            </a:r>
            <a:r>
              <a:rPr lang="nl-NL" sz="1400" dirty="0" err="1">
                <a:solidFill>
                  <a:srgbClr val="605B9D"/>
                </a:solidFill>
                <a:latin typeface="Microsoft JhengHei Light"/>
                <a:cs typeface="Calibri Light"/>
              </a:rPr>
              <a:t>Enexis</a:t>
            </a:r>
            <a:r>
              <a:rPr lang="nl-NL" sz="1400" dirty="0">
                <a:solidFill>
                  <a:srgbClr val="605B9D"/>
                </a:solidFill>
                <a:latin typeface="Microsoft JhengHei Light"/>
                <a:cs typeface="Calibri Light"/>
              </a:rPr>
              <a:t>)</a:t>
            </a:r>
            <a:endParaRPr lang="nl-NL" sz="1400" dirty="0">
              <a:solidFill>
                <a:srgbClr val="605B9D"/>
              </a:solidFill>
              <a:latin typeface="Microsoft JhengHei Light"/>
              <a:ea typeface="Microsoft JhengHei Light"/>
              <a:cs typeface="Calibri Light"/>
            </a:endParaRPr>
          </a:p>
          <a:p>
            <a:pPr marL="305435" indent="-305435">
              <a:buClr>
                <a:srgbClr val="605B9D"/>
              </a:buClr>
            </a:pPr>
            <a:r>
              <a:rPr lang="nl-NL" sz="1400" dirty="0">
                <a:solidFill>
                  <a:srgbClr val="605B9D"/>
                </a:solidFill>
                <a:latin typeface="Microsoft JhengHei Light"/>
                <a:cs typeface="Calibri Light"/>
              </a:rPr>
              <a:t>Paul Wassenberg (Alliander)</a:t>
            </a:r>
            <a:endParaRPr lang="nl-NL" sz="1400" dirty="0">
              <a:solidFill>
                <a:srgbClr val="605B9D"/>
              </a:solidFill>
              <a:latin typeface="Microsoft JhengHei Light"/>
              <a:ea typeface="Microsoft JhengHei Light"/>
              <a:cs typeface="Calibri Light"/>
            </a:endParaRPr>
          </a:p>
          <a:p>
            <a:pPr marL="305435" indent="-305435">
              <a:buClr>
                <a:srgbClr val="605B9D"/>
              </a:buClr>
            </a:pPr>
            <a:r>
              <a:rPr lang="nl-NL" sz="1400" dirty="0">
                <a:solidFill>
                  <a:srgbClr val="605B9D"/>
                </a:solidFill>
                <a:latin typeface="Microsoft JhengHei Light"/>
                <a:cs typeface="Calibri Light"/>
              </a:rPr>
              <a:t>Sefanja Severin (</a:t>
            </a:r>
            <a:r>
              <a:rPr lang="nl-NL" sz="1400" dirty="0" err="1">
                <a:solidFill>
                  <a:srgbClr val="605B9D"/>
                </a:solidFill>
                <a:latin typeface="Microsoft JhengHei Light"/>
                <a:cs typeface="Calibri Light"/>
              </a:rPr>
              <a:t>Stedin</a:t>
            </a:r>
            <a:r>
              <a:rPr lang="nl-NL" sz="1400" dirty="0">
                <a:solidFill>
                  <a:srgbClr val="605B9D"/>
                </a:solidFill>
                <a:latin typeface="Microsoft JhengHei Light"/>
                <a:cs typeface="Calibri Light"/>
              </a:rPr>
              <a:t>)</a:t>
            </a:r>
          </a:p>
          <a:p>
            <a:pPr marL="305435" indent="-305435">
              <a:buClr>
                <a:srgbClr val="605B9D"/>
              </a:buClr>
            </a:pPr>
            <a:r>
              <a:rPr lang="nl-NL" sz="1400" dirty="0">
                <a:solidFill>
                  <a:srgbClr val="605B9D"/>
                </a:solidFill>
                <a:latin typeface="Microsoft JhengHei Light"/>
                <a:cs typeface="Calibri Light"/>
              </a:rPr>
              <a:t>Jan Heerschop (</a:t>
            </a:r>
            <a:r>
              <a:rPr lang="nl-NL" sz="1400" dirty="0" err="1">
                <a:solidFill>
                  <a:srgbClr val="605B9D"/>
                </a:solidFill>
                <a:latin typeface="Microsoft JhengHei Light"/>
                <a:cs typeface="Calibri Light"/>
              </a:rPr>
              <a:t>GasUnie</a:t>
            </a:r>
            <a:r>
              <a:rPr lang="nl-NL" sz="1400" dirty="0">
                <a:solidFill>
                  <a:srgbClr val="605B9D"/>
                </a:solidFill>
                <a:latin typeface="Microsoft JhengHei Light"/>
                <a:cs typeface="Calibri Light"/>
              </a:rPr>
              <a:t>)  </a:t>
            </a:r>
            <a:endParaRPr lang="nl-NL" sz="1400" dirty="0">
              <a:solidFill>
                <a:srgbClr val="605B9D"/>
              </a:solidFill>
              <a:latin typeface="Microsoft JhengHei Light"/>
              <a:ea typeface="Microsoft JhengHei Light"/>
              <a:cs typeface="Calibri Light" panose="020F0302020204030204" pitchFamily="34" charset="0"/>
            </a:endParaRPr>
          </a:p>
        </p:txBody>
      </p:sp>
      <p:sp>
        <p:nvSpPr>
          <p:cNvPr id="6" name="Tijdelijke aanduiding voor inhoud 7">
            <a:extLst>
              <a:ext uri="{FF2B5EF4-FFF2-40B4-BE49-F238E27FC236}">
                <a16:creationId xmlns:a16="http://schemas.microsoft.com/office/drawing/2014/main" id="{A0C29DA8-E62D-4B51-9506-E7AB8C2BDFFD}"/>
              </a:ext>
            </a:extLst>
          </p:cNvPr>
          <p:cNvSpPr txBox="1">
            <a:spLocks/>
          </p:cNvSpPr>
          <p:nvPr/>
        </p:nvSpPr>
        <p:spPr>
          <a:xfrm>
            <a:off x="4567752" y="972000"/>
            <a:ext cx="3693903" cy="3420000"/>
          </a:xfrm>
          <a:prstGeom prst="rect">
            <a:avLst/>
          </a:prstGeom>
        </p:spPr>
        <p:txBody>
          <a:bodyPr lIns="91440" tIns="45720" rIns="91440" bIns="45720" anchor="t"/>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1350" dirty="0">
                <a:solidFill>
                  <a:srgbClr val="605B9D"/>
                </a:solidFill>
              </a:rPr>
              <a:t>Reviewgroep leden:</a:t>
            </a:r>
          </a:p>
          <a:p>
            <a:pPr marL="305435" indent="-305435">
              <a:buClr>
                <a:srgbClr val="605B9D"/>
              </a:buClr>
            </a:pPr>
            <a:r>
              <a:rPr lang="nl-NL" sz="1400" dirty="0">
                <a:solidFill>
                  <a:srgbClr val="605B9D"/>
                </a:solidFill>
                <a:latin typeface="Microsoft JhengHei Light"/>
                <a:cs typeface="Calibri Light"/>
              </a:rPr>
              <a:t>Gerrit ter Reehorst (Westlandinfra) </a:t>
            </a:r>
          </a:p>
          <a:p>
            <a:pPr>
              <a:buClr>
                <a:srgbClr val="605B9D"/>
              </a:buClr>
            </a:pPr>
            <a:r>
              <a:rPr lang="nl-NL" sz="1400" dirty="0">
                <a:solidFill>
                  <a:srgbClr val="605B9D"/>
                </a:solidFill>
                <a:latin typeface="Microsoft JhengHei Light"/>
                <a:ea typeface="Microsoft JhengHei Light"/>
                <a:cs typeface="Calibri Light"/>
              </a:rPr>
              <a:t>Jan de Jong (EDSN)</a:t>
            </a:r>
          </a:p>
          <a:p>
            <a:pPr marL="305435" indent="-305435">
              <a:buClr>
                <a:srgbClr val="605B9D"/>
              </a:buClr>
            </a:pPr>
            <a:r>
              <a:rPr lang="nl-NL" sz="1400" dirty="0">
                <a:solidFill>
                  <a:srgbClr val="605B9D"/>
                </a:solidFill>
                <a:latin typeface="Microsoft JhengHei Light"/>
                <a:cs typeface="Calibri Light"/>
              </a:rPr>
              <a:t>Maarten Hofs (</a:t>
            </a:r>
            <a:r>
              <a:rPr lang="nl-NL" sz="1400" dirty="0" err="1">
                <a:solidFill>
                  <a:srgbClr val="605B9D"/>
                </a:solidFill>
                <a:latin typeface="Microsoft JhengHei Light"/>
                <a:cs typeface="Calibri Light"/>
              </a:rPr>
              <a:t>Stedin</a:t>
            </a:r>
            <a:r>
              <a:rPr lang="nl-NL" sz="1400" dirty="0">
                <a:solidFill>
                  <a:srgbClr val="605B9D"/>
                </a:solidFill>
                <a:latin typeface="Microsoft JhengHei Light"/>
                <a:cs typeface="Calibri Light"/>
              </a:rPr>
              <a:t>)</a:t>
            </a:r>
            <a:endParaRPr lang="nl-NL" sz="1400" dirty="0">
              <a:solidFill>
                <a:srgbClr val="605B9D"/>
              </a:solidFill>
              <a:latin typeface="Microsoft JhengHei Light"/>
              <a:ea typeface="Microsoft JhengHei Light"/>
              <a:cs typeface="Calibri Light"/>
            </a:endParaRPr>
          </a:p>
          <a:p>
            <a:pPr marL="305435" indent="-305435">
              <a:buClr>
                <a:srgbClr val="605B9D"/>
              </a:buClr>
            </a:pPr>
            <a:r>
              <a:rPr lang="nl-NL" sz="1400" dirty="0">
                <a:solidFill>
                  <a:srgbClr val="605B9D"/>
                </a:solidFill>
                <a:latin typeface="Microsoft JhengHei Light"/>
                <a:cs typeface="Calibri Light"/>
              </a:rPr>
              <a:t>Martin Brommer (</a:t>
            </a:r>
            <a:r>
              <a:rPr lang="nl-NL" sz="1400" dirty="0" err="1">
                <a:solidFill>
                  <a:srgbClr val="605B9D"/>
                </a:solidFill>
                <a:latin typeface="Microsoft JhengHei Light"/>
                <a:cs typeface="Calibri Light"/>
              </a:rPr>
              <a:t>Cogas</a:t>
            </a:r>
            <a:r>
              <a:rPr lang="nl-NL" sz="1400" dirty="0">
                <a:solidFill>
                  <a:srgbClr val="605B9D"/>
                </a:solidFill>
                <a:latin typeface="Microsoft JhengHei Light"/>
                <a:cs typeface="Calibri Light"/>
              </a:rPr>
              <a:t>)</a:t>
            </a:r>
            <a:endParaRPr lang="nl-NL" sz="1400" dirty="0">
              <a:solidFill>
                <a:srgbClr val="605B9D"/>
              </a:solidFill>
              <a:latin typeface="Microsoft JhengHei Light"/>
              <a:ea typeface="Microsoft JhengHei Light"/>
              <a:cs typeface="Calibri Light"/>
            </a:endParaRPr>
          </a:p>
          <a:p>
            <a:pPr marL="305435" indent="-305435">
              <a:buClr>
                <a:srgbClr val="605B9D"/>
              </a:buClr>
            </a:pPr>
            <a:r>
              <a:rPr lang="nl-NL" sz="1400" dirty="0">
                <a:solidFill>
                  <a:srgbClr val="605B9D"/>
                </a:solidFill>
                <a:latin typeface="Microsoft JhengHei Light"/>
                <a:cs typeface="Calibri Light"/>
              </a:rPr>
              <a:t>Netrick Klaver (</a:t>
            </a:r>
            <a:r>
              <a:rPr lang="nl-NL" sz="1400" dirty="0" err="1">
                <a:solidFill>
                  <a:srgbClr val="605B9D"/>
                </a:solidFill>
                <a:latin typeface="Microsoft JhengHei Light"/>
                <a:cs typeface="Calibri Light"/>
              </a:rPr>
              <a:t>Rendo</a:t>
            </a:r>
            <a:r>
              <a:rPr lang="nl-NL" sz="1400" dirty="0">
                <a:solidFill>
                  <a:srgbClr val="605B9D"/>
                </a:solidFill>
                <a:latin typeface="Microsoft JhengHei Light"/>
                <a:cs typeface="Calibri Light"/>
              </a:rPr>
              <a:t>) </a:t>
            </a:r>
            <a:endParaRPr lang="nl-NL" sz="1400" dirty="0">
              <a:solidFill>
                <a:srgbClr val="605B9D"/>
              </a:solidFill>
              <a:latin typeface="Microsoft JhengHei Light"/>
              <a:ea typeface="Microsoft JhengHei Light"/>
              <a:cs typeface="Calibri Light" panose="020F0302020204030204" pitchFamily="34" charset="0"/>
            </a:endParaRPr>
          </a:p>
          <a:p>
            <a:pPr marL="305435" indent="-305435">
              <a:buClr>
                <a:srgbClr val="605B9D"/>
              </a:buClr>
            </a:pPr>
            <a:r>
              <a:rPr lang="nl-NL" sz="1400" dirty="0">
                <a:solidFill>
                  <a:srgbClr val="605B9D"/>
                </a:solidFill>
                <a:latin typeface="Microsoft JhengHei Light"/>
                <a:cs typeface="Calibri Light"/>
              </a:rPr>
              <a:t>Paulus Karremans (Alliander) </a:t>
            </a:r>
            <a:endParaRPr lang="nl-NL" sz="1400" dirty="0">
              <a:solidFill>
                <a:srgbClr val="605B9D"/>
              </a:solidFill>
              <a:latin typeface="Microsoft JhengHei Light"/>
              <a:ea typeface="Microsoft JhengHei Light"/>
              <a:cs typeface="Calibri Light" panose="020F0302020204030204" pitchFamily="34" charset="0"/>
            </a:endParaRPr>
          </a:p>
          <a:p>
            <a:pPr marL="305435" indent="-305435"/>
            <a:endParaRPr lang="nl-NL" sz="1350" dirty="0">
              <a:cs typeface="Arial"/>
            </a:endParaRPr>
          </a:p>
        </p:txBody>
      </p:sp>
      <p:sp>
        <p:nvSpPr>
          <p:cNvPr id="8" name="Tijdelijke aanduiding voor dianummer 2">
            <a:extLst>
              <a:ext uri="{FF2B5EF4-FFF2-40B4-BE49-F238E27FC236}">
                <a16:creationId xmlns:a16="http://schemas.microsoft.com/office/drawing/2014/main" id="{1336A48F-7BF3-42AC-AA10-7D99CB539301}"/>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43</a:t>
            </a:fld>
            <a:endParaRPr lang="en-GB" sz="750">
              <a:solidFill>
                <a:srgbClr val="625D62">
                  <a:tint val="75000"/>
                </a:srgbClr>
              </a:solidFill>
              <a:latin typeface="Arial"/>
            </a:endParaRPr>
          </a:p>
        </p:txBody>
      </p:sp>
    </p:spTree>
    <p:extLst>
      <p:ext uri="{BB962C8B-B14F-4D97-AF65-F5344CB8AC3E}">
        <p14:creationId xmlns:p14="http://schemas.microsoft.com/office/powerpoint/2010/main" val="1674253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D: </a:t>
            </a:r>
            <a:r>
              <a:rPr lang="nl-NL">
                <a:latin typeface="Microsoft JhengHei Light" panose="020B0304030504040204" pitchFamily="34" charset="-120"/>
                <a:ea typeface="Microsoft JhengHei Light" panose="020B0304030504040204" pitchFamily="34" charset="-120"/>
              </a:rPr>
              <a:t>Release </a:t>
            </a:r>
            <a:r>
              <a:rPr lang="nl-NL" err="1">
                <a:latin typeface="Microsoft JhengHei Light" panose="020B0304030504040204" pitchFamily="34" charset="-120"/>
                <a:ea typeface="Microsoft JhengHei Light" panose="020B0304030504040204" pitchFamily="34" charset="-120"/>
              </a:rPr>
              <a:t>notes</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7EBCA05F-DA8E-4181-971F-94A2DA705176}"/>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44</a:t>
            </a:fld>
            <a:endParaRPr lang="en-GB" sz="750">
              <a:solidFill>
                <a:srgbClr val="625D62">
                  <a:tint val="75000"/>
                </a:srgbClr>
              </a:solidFill>
              <a:latin typeface="Arial"/>
            </a:endParaRPr>
          </a:p>
        </p:txBody>
      </p:sp>
    </p:spTree>
    <p:extLst>
      <p:ext uri="{BB962C8B-B14F-4D97-AF65-F5344CB8AC3E}">
        <p14:creationId xmlns:p14="http://schemas.microsoft.com/office/powerpoint/2010/main" val="716930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55F556F5-B125-5A48-6248-3C54CBA0CAC7}"/>
              </a:ext>
            </a:extLst>
          </p:cNvPr>
          <p:cNvSpPr>
            <a:spLocks noGrp="1"/>
          </p:cNvSpPr>
          <p:nvPr>
            <p:ph type="title"/>
          </p:nvPr>
        </p:nvSpPr>
        <p:spPr>
          <a:xfrm>
            <a:off x="594000" y="245306"/>
            <a:ext cx="7200000" cy="720000"/>
          </a:xfrm>
        </p:spPr>
        <p:txBody>
          <a:bodyPr/>
          <a:lstStyle/>
          <a:p>
            <a:r>
              <a:rPr lang="nl-NL" dirty="0"/>
              <a:t>Release </a:t>
            </a:r>
            <a:r>
              <a:rPr lang="nl-NL" dirty="0" err="1"/>
              <a:t>notes</a:t>
            </a:r>
            <a:r>
              <a:rPr lang="nl-NL" dirty="0"/>
              <a:t> versie 2.4 t.o.v. versie 2.3</a:t>
            </a:r>
          </a:p>
        </p:txBody>
      </p:sp>
      <p:sp>
        <p:nvSpPr>
          <p:cNvPr id="7" name="Tijdelijke aanduiding voor inhoud 2">
            <a:extLst>
              <a:ext uri="{FF2B5EF4-FFF2-40B4-BE49-F238E27FC236}">
                <a16:creationId xmlns:a16="http://schemas.microsoft.com/office/drawing/2014/main" id="{F87AC043-0D09-06A1-881C-9F1F43A3748A}"/>
              </a:ext>
            </a:extLst>
          </p:cNvPr>
          <p:cNvSpPr>
            <a:spLocks noGrp="1"/>
          </p:cNvSpPr>
          <p:nvPr>
            <p:ph idx="1"/>
          </p:nvPr>
        </p:nvSpPr>
        <p:spPr>
          <a:xfrm>
            <a:off x="577718" y="591751"/>
            <a:ext cx="7802455" cy="4336691"/>
          </a:xfr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9070" indent="-179070"/>
            <a:r>
              <a:rPr lang="nl-NL" sz="1200" dirty="0">
                <a:ea typeface="+mn-lt"/>
                <a:cs typeface="+mn-lt"/>
              </a:rPr>
              <a:t>Niveau 0 aan model toegevoegd </a:t>
            </a:r>
            <a:endParaRPr lang="nl-NL" dirty="0">
              <a:cs typeface="Arial"/>
            </a:endParaRPr>
          </a:p>
          <a:p>
            <a:pPr marL="358775" lvl="1" indent="-179070"/>
            <a:r>
              <a:rPr lang="nl-NL" sz="750" dirty="0">
                <a:ea typeface="+mn-lt"/>
                <a:cs typeface="+mn-lt"/>
              </a:rPr>
              <a:t>De </a:t>
            </a:r>
            <a:r>
              <a:rPr lang="nl-NL" sz="750" dirty="0" err="1">
                <a:ea typeface="+mn-lt"/>
                <a:cs typeface="+mn-lt"/>
              </a:rPr>
              <a:t>core</a:t>
            </a:r>
            <a:r>
              <a:rPr lang="nl-NL" sz="750" dirty="0">
                <a:ea typeface="+mn-lt"/>
                <a:cs typeface="+mn-lt"/>
              </a:rPr>
              <a:t> en </a:t>
            </a:r>
            <a:r>
              <a:rPr lang="nl-NL" sz="750" dirty="0" err="1">
                <a:ea typeface="+mn-lt"/>
                <a:cs typeface="+mn-lt"/>
              </a:rPr>
              <a:t>enterprise</a:t>
            </a:r>
            <a:r>
              <a:rPr lang="nl-NL" sz="750" dirty="0">
                <a:ea typeface="+mn-lt"/>
                <a:cs typeface="+mn-lt"/>
              </a:rPr>
              <a:t> domeinen opgenomen in een niveau 0, zodat alle </a:t>
            </a:r>
            <a:r>
              <a:rPr lang="nl-NL" sz="750" dirty="0" err="1">
                <a:ea typeface="+mn-lt"/>
                <a:cs typeface="+mn-lt"/>
              </a:rPr>
              <a:t>capabilities</a:t>
            </a:r>
            <a:r>
              <a:rPr lang="nl-NL" sz="750" dirty="0">
                <a:ea typeface="+mn-lt"/>
                <a:cs typeface="+mn-lt"/>
              </a:rPr>
              <a:t>, business objecten en </a:t>
            </a:r>
            <a:r>
              <a:rPr lang="nl-NL" sz="750" dirty="0" err="1">
                <a:ea typeface="+mn-lt"/>
                <a:cs typeface="+mn-lt"/>
              </a:rPr>
              <a:t>waardestromen</a:t>
            </a:r>
            <a:r>
              <a:rPr lang="nl-NL" sz="750" dirty="0">
                <a:ea typeface="+mn-lt"/>
                <a:cs typeface="+mn-lt"/>
              </a:rPr>
              <a:t> daar een plek hebben</a:t>
            </a:r>
          </a:p>
          <a:p>
            <a:pPr marL="358775" lvl="1" indent="-179070"/>
            <a:r>
              <a:rPr lang="nl-NL" sz="750" dirty="0">
                <a:ea typeface="+mn-lt"/>
                <a:cs typeface="+mn-lt"/>
              </a:rPr>
              <a:t>Toegevoegd op dit niveau:</a:t>
            </a:r>
          </a:p>
          <a:p>
            <a:pPr marL="916940" lvl="3" indent="-213995" fontAlgn="base"/>
            <a:r>
              <a:rPr lang="nl-NL" sz="750" dirty="0" err="1">
                <a:ea typeface="+mn-lt"/>
                <a:cs typeface="+mn-lt"/>
              </a:rPr>
              <a:t>Capability</a:t>
            </a:r>
            <a:r>
              <a:rPr lang="nl-NL" sz="750" dirty="0">
                <a:ea typeface="+mn-lt"/>
                <a:cs typeface="+mn-lt"/>
              </a:rPr>
              <a:t> Energienetten beheren met business object Netbeheerdienstverlening</a:t>
            </a:r>
          </a:p>
          <a:p>
            <a:pPr marL="916940" lvl="3" indent="-213995" fontAlgn="base"/>
            <a:r>
              <a:rPr lang="nl-NL" sz="750" dirty="0" err="1">
                <a:ea typeface="+mn-lt"/>
                <a:cs typeface="+mn-lt"/>
              </a:rPr>
              <a:t>Capability</a:t>
            </a:r>
            <a:r>
              <a:rPr lang="nl-NL" sz="750" dirty="0">
                <a:ea typeface="+mn-lt"/>
                <a:cs typeface="+mn-lt"/>
              </a:rPr>
              <a:t> Netbeheer ondersteunen met business object Netbeheerder</a:t>
            </a:r>
          </a:p>
          <a:p>
            <a:pPr marL="179070" indent="-179070"/>
            <a:r>
              <a:rPr lang="nl-NL" sz="1200" dirty="0" err="1">
                <a:ea typeface="+mn-lt"/>
                <a:cs typeface="+mn-lt"/>
              </a:rPr>
              <a:t>Core</a:t>
            </a:r>
            <a:r>
              <a:rPr lang="nl-NL" sz="1200" dirty="0">
                <a:ea typeface="+mn-lt"/>
                <a:cs typeface="+mn-lt"/>
              </a:rPr>
              <a:t> </a:t>
            </a:r>
            <a:r>
              <a:rPr lang="nl-NL" sz="1200" dirty="0" err="1">
                <a:ea typeface="+mn-lt"/>
                <a:cs typeface="+mn-lt"/>
              </a:rPr>
              <a:t>waardestromen</a:t>
            </a:r>
            <a:r>
              <a:rPr lang="nl-NL" sz="1200" dirty="0">
                <a:ea typeface="+mn-lt"/>
                <a:cs typeface="+mn-lt"/>
              </a:rPr>
              <a:t> volledig uitgewerkt </a:t>
            </a:r>
            <a:endParaRPr lang="nl-NL" dirty="0">
              <a:cs typeface="Arial"/>
            </a:endParaRPr>
          </a:p>
          <a:p>
            <a:pPr marL="358775" lvl="1" indent="-179070"/>
            <a:r>
              <a:rPr lang="nl-NL" sz="750" dirty="0">
                <a:ea typeface="+mn-lt"/>
                <a:cs typeface="+mn-lt"/>
              </a:rPr>
              <a:t>De secundaire </a:t>
            </a:r>
            <a:r>
              <a:rPr lang="nl-NL" sz="750" dirty="0" err="1">
                <a:ea typeface="+mn-lt"/>
                <a:cs typeface="+mn-lt"/>
              </a:rPr>
              <a:t>capabilities</a:t>
            </a:r>
            <a:r>
              <a:rPr lang="nl-NL" sz="750" dirty="0">
                <a:ea typeface="+mn-lt"/>
                <a:cs typeface="+mn-lt"/>
              </a:rPr>
              <a:t> toegevoegd aan de primaire </a:t>
            </a:r>
            <a:r>
              <a:rPr lang="nl-NL" sz="750" dirty="0" err="1">
                <a:ea typeface="+mn-lt"/>
                <a:cs typeface="+mn-lt"/>
              </a:rPr>
              <a:t>capabilities</a:t>
            </a:r>
            <a:r>
              <a:rPr lang="nl-NL" sz="750" dirty="0">
                <a:ea typeface="+mn-lt"/>
                <a:cs typeface="+mn-lt"/>
              </a:rPr>
              <a:t> bij de </a:t>
            </a:r>
            <a:r>
              <a:rPr lang="nl-NL" sz="750" dirty="0" err="1">
                <a:ea typeface="+mn-lt"/>
                <a:cs typeface="+mn-lt"/>
              </a:rPr>
              <a:t>waardestroomstappen</a:t>
            </a:r>
            <a:endParaRPr lang="nl-NL" sz="750" dirty="0">
              <a:ea typeface="+mn-lt"/>
              <a:cs typeface="+mn-lt"/>
            </a:endParaRPr>
          </a:p>
          <a:p>
            <a:pPr marL="358775" lvl="1" indent="-179070"/>
            <a:r>
              <a:rPr lang="nl-NL" sz="750" dirty="0">
                <a:ea typeface="+mn-lt"/>
                <a:cs typeface="+mn-lt"/>
              </a:rPr>
              <a:t>Samenhang tussen betrokken </a:t>
            </a:r>
            <a:r>
              <a:rPr lang="nl-NL" sz="750" dirty="0" err="1">
                <a:ea typeface="+mn-lt"/>
                <a:cs typeface="+mn-lt"/>
              </a:rPr>
              <a:t>capabilities</a:t>
            </a:r>
            <a:r>
              <a:rPr lang="nl-NL" sz="750" dirty="0">
                <a:ea typeface="+mn-lt"/>
                <a:cs typeface="+mn-lt"/>
              </a:rPr>
              <a:t> toegevoegd en consistent gemaakt met relaties tussen de business objecten</a:t>
            </a:r>
            <a:endParaRPr lang="nl-NL" sz="600" dirty="0">
              <a:ea typeface="+mn-lt"/>
              <a:cs typeface="+mn-lt"/>
            </a:endParaRPr>
          </a:p>
          <a:p>
            <a:pPr marL="179070" indent="-179070"/>
            <a:r>
              <a:rPr lang="nl-NL" sz="1200" dirty="0">
                <a:ea typeface="+mn-lt"/>
                <a:cs typeface="+mn-lt"/>
              </a:rPr>
              <a:t>Model aanpassingen doorgevoerd vanuit het gebruik:</a:t>
            </a:r>
          </a:p>
          <a:p>
            <a:pPr marL="359410" lvl="1" indent="-179070"/>
            <a:r>
              <a:rPr lang="nl-NL" sz="750" dirty="0">
                <a:ea typeface="+mn-lt"/>
                <a:cs typeface="+mn-lt"/>
              </a:rPr>
              <a:t>C.6.3.5 </a:t>
            </a:r>
            <a:r>
              <a:rPr lang="da-DK" sz="750" dirty="0">
                <a:ea typeface="+mn-lt"/>
                <a:cs typeface="+mn-lt"/>
              </a:rPr>
              <a:t>Opregel- en afregelbehoefte communiceren</a:t>
            </a:r>
            <a:r>
              <a:rPr lang="nl-NL" sz="750" dirty="0">
                <a:ea typeface="+mn-lt"/>
                <a:cs typeface="+mn-lt"/>
              </a:rPr>
              <a:t> en C.6.3.6 </a:t>
            </a:r>
            <a:r>
              <a:rPr lang="nl-NL" sz="750" dirty="0" err="1">
                <a:ea typeface="+mn-lt"/>
                <a:cs typeface="+mn-lt"/>
              </a:rPr>
              <a:t>Opregel</a:t>
            </a:r>
            <a:r>
              <a:rPr lang="nl-NL" sz="750" dirty="0">
                <a:ea typeface="+mn-lt"/>
                <a:cs typeface="+mn-lt"/>
              </a:rPr>
              <a:t>- en afregelaanbod beheren samengevoegd tot C.6.3.5 Flexibele capaciteit beheren</a:t>
            </a:r>
          </a:p>
          <a:p>
            <a:pPr marL="359410" lvl="1" indent="-179070"/>
            <a:r>
              <a:rPr lang="nl-NL" sz="750" dirty="0">
                <a:ea typeface="+mn-lt"/>
                <a:cs typeface="+mn-lt"/>
              </a:rPr>
              <a:t>Naam van E.1.3.3 Veranderportfolio items besturen gewijzigd naar E.1.3.3 Veranderinitiatieven besturen</a:t>
            </a:r>
          </a:p>
          <a:p>
            <a:pPr marL="359410" lvl="1" indent="-179070"/>
            <a:r>
              <a:rPr lang="nl-NL" sz="750" dirty="0">
                <a:ea typeface="+mn-lt"/>
                <a:cs typeface="+mn-lt"/>
              </a:rPr>
              <a:t>Omschrijvingen aangepast bij C.2.1.3, C.2.1.4, C.1.4.3, C.3.3.4, C.3.3.5, C.6.2.1, C.6.3.4 en C.6.4.1 </a:t>
            </a:r>
          </a:p>
          <a:p>
            <a:pPr marL="359410" lvl="1" indent="-179070"/>
            <a:r>
              <a:rPr lang="nl-NL" sz="750" dirty="0">
                <a:ea typeface="+mn-lt"/>
                <a:cs typeface="+mn-lt"/>
              </a:rPr>
              <a:t>Bedrijfsobjecten consistent gedefinieerd voor iedere </a:t>
            </a:r>
            <a:r>
              <a:rPr lang="nl-NL" sz="750" dirty="0" err="1">
                <a:ea typeface="+mn-lt"/>
                <a:cs typeface="+mn-lt"/>
              </a:rPr>
              <a:t>capability</a:t>
            </a:r>
            <a:endParaRPr lang="nl-NL" sz="750" dirty="0">
              <a:ea typeface="+mn-lt"/>
              <a:cs typeface="+mn-lt"/>
            </a:endParaRPr>
          </a:p>
          <a:p>
            <a:pPr lvl="2" indent="-179705" fontAlgn="base"/>
            <a:r>
              <a:rPr lang="nl-NL" sz="750" dirty="0">
                <a:ea typeface="+mn-lt"/>
                <a:cs typeface="+mn-lt"/>
              </a:rPr>
              <a:t>Nieuwe bedrijfsobjecten:</a:t>
            </a:r>
          </a:p>
          <a:p>
            <a:pPr marL="916940" lvl="3" indent="-213995" fontAlgn="base"/>
            <a:r>
              <a:rPr lang="nl-NL" sz="750" dirty="0">
                <a:ea typeface="+mn-lt"/>
                <a:cs typeface="+mn-lt"/>
              </a:rPr>
              <a:t>Capaciteitsmaatregel</a:t>
            </a:r>
          </a:p>
          <a:p>
            <a:pPr marL="916940" lvl="3" indent="-213995" fontAlgn="base"/>
            <a:r>
              <a:rPr lang="nl-NL" sz="750" dirty="0">
                <a:ea typeface="+mn-lt"/>
                <a:cs typeface="+mn-lt"/>
              </a:rPr>
              <a:t>Kwaliteitsmaatregel</a:t>
            </a:r>
          </a:p>
          <a:p>
            <a:pPr marL="916940" lvl="3" indent="-213995" fontAlgn="base"/>
            <a:r>
              <a:rPr lang="nl-NL" sz="750" dirty="0">
                <a:ea typeface="+mn-lt"/>
                <a:cs typeface="+mn-lt"/>
              </a:rPr>
              <a:t>Capaciteitsdienst</a:t>
            </a:r>
          </a:p>
          <a:p>
            <a:pPr marL="916940" lvl="3" indent="-213995" fontAlgn="base"/>
            <a:r>
              <a:rPr lang="nl-NL" sz="750" dirty="0">
                <a:ea typeface="+mn-lt"/>
                <a:cs typeface="+mn-lt"/>
              </a:rPr>
              <a:t>Transportvrijgave</a:t>
            </a:r>
          </a:p>
          <a:p>
            <a:pPr marL="916940" lvl="3" indent="-213995" fontAlgn="base"/>
            <a:r>
              <a:rPr lang="nl-NL" sz="750" dirty="0">
                <a:ea typeface="+mn-lt"/>
                <a:cs typeface="+mn-lt"/>
              </a:rPr>
              <a:t>Aanwijzing</a:t>
            </a:r>
          </a:p>
          <a:p>
            <a:pPr marL="916940" lvl="3" indent="-213995" fontAlgn="base"/>
            <a:r>
              <a:rPr lang="nl-NL" sz="750" dirty="0">
                <a:ea typeface="+mn-lt"/>
                <a:cs typeface="+mn-lt"/>
              </a:rPr>
              <a:t>Uitdiensttreding</a:t>
            </a:r>
          </a:p>
          <a:p>
            <a:pPr lvl="2" indent="-179705" fontAlgn="base"/>
            <a:r>
              <a:rPr lang="nl-NL" sz="750" dirty="0">
                <a:ea typeface="+mn-lt"/>
                <a:cs typeface="+mn-lt"/>
              </a:rPr>
              <a:t>Gewijzigde bedrijfsobjecten:</a:t>
            </a:r>
          </a:p>
          <a:p>
            <a:pPr marL="916940" lvl="3" indent="-213995" fontAlgn="base"/>
            <a:r>
              <a:rPr lang="nl-NL" sz="750" dirty="0">
                <a:ea typeface="+mn-lt"/>
                <a:cs typeface="+mn-lt"/>
              </a:rPr>
              <a:t>Bedieningsopdracht vervangt bedieningshandeling</a:t>
            </a:r>
          </a:p>
          <a:p>
            <a:pPr marL="916940" lvl="3" indent="-213995" fontAlgn="base"/>
            <a:r>
              <a:rPr lang="nl-NL" sz="750" dirty="0" err="1">
                <a:ea typeface="+mn-lt"/>
                <a:cs typeface="+mn-lt"/>
              </a:rPr>
              <a:t>Capaciteitsinzetbesluit</a:t>
            </a:r>
            <a:r>
              <a:rPr lang="nl-NL" sz="750" dirty="0">
                <a:ea typeface="+mn-lt"/>
                <a:cs typeface="+mn-lt"/>
              </a:rPr>
              <a:t> vervangt op- of afregelactie</a:t>
            </a:r>
          </a:p>
          <a:p>
            <a:pPr marL="916940" lvl="3" indent="-213995" fontAlgn="base"/>
            <a:r>
              <a:rPr lang="nl-NL" sz="750" dirty="0">
                <a:ea typeface="+mn-lt"/>
                <a:cs typeface="+mn-lt"/>
              </a:rPr>
              <a:t>Energieplanning vervangt transportprognose</a:t>
            </a:r>
          </a:p>
          <a:p>
            <a:pPr lvl="2" indent="-179705" fontAlgn="base"/>
            <a:r>
              <a:rPr lang="nl-NL" sz="750" dirty="0">
                <a:ea typeface="+mn-lt"/>
                <a:cs typeface="+mn-lt"/>
              </a:rPr>
              <a:t>Vervallen bedrijfsobjecten:</a:t>
            </a:r>
          </a:p>
          <a:p>
            <a:pPr marL="916940" lvl="3" indent="-213995" fontAlgn="base"/>
            <a:r>
              <a:rPr lang="nl-NL" sz="750" dirty="0" err="1">
                <a:ea typeface="+mn-lt"/>
                <a:cs typeface="+mn-lt"/>
              </a:rPr>
              <a:t>Opregel</a:t>
            </a:r>
            <a:r>
              <a:rPr lang="nl-NL" sz="750" dirty="0">
                <a:ea typeface="+mn-lt"/>
                <a:cs typeface="+mn-lt"/>
              </a:rPr>
              <a:t>- of afregelbehoefte</a:t>
            </a:r>
          </a:p>
          <a:p>
            <a:pPr marL="916940" lvl="3" indent="-213995" fontAlgn="base"/>
            <a:r>
              <a:rPr lang="nl-NL" sz="750" dirty="0" err="1">
                <a:ea typeface="+mn-lt"/>
                <a:cs typeface="+mn-lt"/>
              </a:rPr>
              <a:t>Opregel</a:t>
            </a:r>
            <a:r>
              <a:rPr lang="nl-NL" sz="750" dirty="0">
                <a:ea typeface="+mn-lt"/>
                <a:cs typeface="+mn-lt"/>
              </a:rPr>
              <a:t>- of afregelaanbod</a:t>
            </a:r>
          </a:p>
          <a:p>
            <a:pPr lvl="2" indent="-179705" fontAlgn="base"/>
            <a:r>
              <a:rPr lang="nl-NL" sz="750" dirty="0">
                <a:ea typeface="+mn-lt"/>
                <a:cs typeface="+mn-lt"/>
              </a:rPr>
              <a:t>Definitie gewijzigd bij Energietoerekening, Goederenbeweging, Kwaliteitsknelpunt, Marktverzoek, Netfunctie, Schadevergoeding, Transportanalyse, Transportbehoefte, Uitvoeringscapaciteit, Werkactiviteit</a:t>
            </a:r>
          </a:p>
          <a:p>
            <a:pPr marL="179070" lvl="1" indent="0">
              <a:buNone/>
            </a:pPr>
            <a:endParaRPr lang="nl-NL" sz="800" dirty="0">
              <a:ea typeface="+mn-lt"/>
              <a:cs typeface="+mn-lt"/>
            </a:endParaRPr>
          </a:p>
        </p:txBody>
      </p:sp>
    </p:spTree>
    <p:extLst>
      <p:ext uri="{BB962C8B-B14F-4D97-AF65-F5344CB8AC3E}">
        <p14:creationId xmlns:p14="http://schemas.microsoft.com/office/powerpoint/2010/main" val="84897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B9B6E-5695-4B1F-3982-EAF5C19C9B99}"/>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14FB765A-495D-F226-F4B5-39A653F798D6}"/>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core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8" name="Tijdelijke aanduiding voor tekst 2">
            <a:extLst>
              <a:ext uri="{FF2B5EF4-FFF2-40B4-BE49-F238E27FC236}">
                <a16:creationId xmlns:a16="http://schemas.microsoft.com/office/drawing/2014/main" id="{FA4A08D2-1A68-323A-693E-50CEB5D8C0E9}"/>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dirty="0">
                <a:solidFill>
                  <a:srgbClr val="48AED0"/>
                </a:solidFill>
                <a:latin typeface="Microsoft JhengHei Light"/>
                <a:ea typeface="Microsoft JhengHei Light"/>
                <a:cs typeface="Arial"/>
              </a:rPr>
              <a:t>Veranderingen ten opzichte van Versie 2.3: Verplaatst/samengevoegd; Verwijderd.</a:t>
            </a:r>
          </a:p>
          <a:p>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15" name="Rechthoek 14">
            <a:extLst>
              <a:ext uri="{FF2B5EF4-FFF2-40B4-BE49-F238E27FC236}">
                <a16:creationId xmlns:a16="http://schemas.microsoft.com/office/drawing/2014/main" id="{4C477116-D7C8-F8E6-FD50-15DCFA09825B}"/>
              </a:ext>
            </a:extLst>
          </p:cNvPr>
          <p:cNvSpPr/>
          <p:nvPr/>
        </p:nvSpPr>
        <p:spPr>
          <a:xfrm>
            <a:off x="6096000" y="407046"/>
            <a:ext cx="881742" cy="213523"/>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4D6FBC4A-9FF8-F71A-249E-1001D1A9893B}"/>
              </a:ext>
            </a:extLst>
          </p:cNvPr>
          <p:cNvSpPr/>
          <p:nvPr/>
        </p:nvSpPr>
        <p:spPr>
          <a:xfrm>
            <a:off x="3890372" y="407046"/>
            <a:ext cx="2148665" cy="213523"/>
          </a:xfrm>
          <a:prstGeom prst="rect">
            <a:avLst/>
          </a:prstGeom>
          <a:noFill/>
          <a:ln w="25400">
            <a:solidFill>
              <a:schemeClr val="accent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279400F2-4597-3E15-6FFE-D39D52D4B512}"/>
              </a:ext>
            </a:extLst>
          </p:cNvPr>
          <p:cNvPicPr>
            <a:picLocks noChangeAspect="1"/>
          </p:cNvPicPr>
          <p:nvPr/>
        </p:nvPicPr>
        <p:blipFill>
          <a:blip r:embed="rId3"/>
          <a:stretch>
            <a:fillRect/>
          </a:stretch>
        </p:blipFill>
        <p:spPr>
          <a:xfrm>
            <a:off x="328828" y="678364"/>
            <a:ext cx="8571937" cy="4429296"/>
          </a:xfrm>
          <a:prstGeom prst="rect">
            <a:avLst/>
          </a:prstGeom>
        </p:spPr>
      </p:pic>
      <p:sp>
        <p:nvSpPr>
          <p:cNvPr id="3" name="Rechthoek 2">
            <a:extLst>
              <a:ext uri="{FF2B5EF4-FFF2-40B4-BE49-F238E27FC236}">
                <a16:creationId xmlns:a16="http://schemas.microsoft.com/office/drawing/2014/main" id="{F83FA8FA-FF4B-CC9F-8363-4DEB690AC04C}"/>
              </a:ext>
            </a:extLst>
          </p:cNvPr>
          <p:cNvSpPr/>
          <p:nvPr/>
        </p:nvSpPr>
        <p:spPr>
          <a:xfrm>
            <a:off x="7257392" y="2834186"/>
            <a:ext cx="1557779" cy="25585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32875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03D51-15E5-68CF-A3BF-3459567EF719}"/>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875D89E2-C99E-33A8-D0F8-1E7E8C328890}"/>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core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8" name="Tijdelijke aanduiding voor tekst 2">
            <a:extLst>
              <a:ext uri="{FF2B5EF4-FFF2-40B4-BE49-F238E27FC236}">
                <a16:creationId xmlns:a16="http://schemas.microsoft.com/office/drawing/2014/main" id="{524610A3-2346-DDBD-9334-85AB0453A3B0}"/>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dirty="0">
                <a:solidFill>
                  <a:srgbClr val="48AED0"/>
                </a:solidFill>
                <a:latin typeface="Microsoft JhengHei Light"/>
                <a:ea typeface="Microsoft JhengHei Light"/>
                <a:cs typeface="Arial"/>
              </a:rPr>
              <a:t>Veranderingen ten opzichte van Versie 2.2: Naam gewijzigd; Nieuw toegevoegd.</a:t>
            </a:r>
          </a:p>
          <a:p>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15" name="Rechthoek 14">
            <a:extLst>
              <a:ext uri="{FF2B5EF4-FFF2-40B4-BE49-F238E27FC236}">
                <a16:creationId xmlns:a16="http://schemas.microsoft.com/office/drawing/2014/main" id="{43FC72A1-BA39-87E4-CF3B-035DAE5F7E9E}"/>
              </a:ext>
            </a:extLst>
          </p:cNvPr>
          <p:cNvSpPr/>
          <p:nvPr/>
        </p:nvSpPr>
        <p:spPr>
          <a:xfrm>
            <a:off x="5285012" y="407046"/>
            <a:ext cx="1584000" cy="213523"/>
          </a:xfrm>
          <a:prstGeom prst="rect">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EF271AF4-A2C6-CE10-5256-05F82F529024}"/>
              </a:ext>
            </a:extLst>
          </p:cNvPr>
          <p:cNvSpPr/>
          <p:nvPr/>
        </p:nvSpPr>
        <p:spPr>
          <a:xfrm>
            <a:off x="3890372" y="407046"/>
            <a:ext cx="1332000" cy="213523"/>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92FD7EF3-E3DC-F2D5-D0E3-ED855F4DA8D0}"/>
              </a:ext>
            </a:extLst>
          </p:cNvPr>
          <p:cNvPicPr>
            <a:picLocks noChangeAspect="1"/>
          </p:cNvPicPr>
          <p:nvPr/>
        </p:nvPicPr>
        <p:blipFill>
          <a:blip r:embed="rId3"/>
          <a:stretch>
            <a:fillRect/>
          </a:stretch>
        </p:blipFill>
        <p:spPr>
          <a:xfrm>
            <a:off x="207995" y="681897"/>
            <a:ext cx="8569429" cy="4428000"/>
          </a:xfrm>
          <a:prstGeom prst="rect">
            <a:avLst/>
          </a:prstGeom>
        </p:spPr>
      </p:pic>
      <p:sp>
        <p:nvSpPr>
          <p:cNvPr id="4" name="Rechthoek 3">
            <a:extLst>
              <a:ext uri="{FF2B5EF4-FFF2-40B4-BE49-F238E27FC236}">
                <a16:creationId xmlns:a16="http://schemas.microsoft.com/office/drawing/2014/main" id="{1225543B-550C-C01E-CB70-B7DE67691A18}"/>
              </a:ext>
            </a:extLst>
          </p:cNvPr>
          <p:cNvSpPr/>
          <p:nvPr/>
        </p:nvSpPr>
        <p:spPr>
          <a:xfrm>
            <a:off x="7120761" y="2821049"/>
            <a:ext cx="1584000" cy="140516"/>
          </a:xfrm>
          <a:prstGeom prst="rect">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67260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77718" y="591751"/>
            <a:ext cx="7802455" cy="4336691"/>
          </a:xfr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9070" indent="-179070"/>
            <a:r>
              <a:rPr lang="nl-NL" sz="1200" dirty="0">
                <a:ea typeface="+mn-lt"/>
                <a:cs typeface="+mn-lt"/>
              </a:rPr>
              <a:t>Waardestroomstappen uitgewerkt</a:t>
            </a:r>
            <a:endParaRPr lang="nl-NL" dirty="0">
              <a:cs typeface="Arial"/>
            </a:endParaRPr>
          </a:p>
          <a:p>
            <a:pPr marL="358775" lvl="1" indent="-179070"/>
            <a:r>
              <a:rPr lang="nl-NL" sz="750" dirty="0">
                <a:ea typeface="+mn-lt"/>
                <a:cs typeface="+mn-lt"/>
              </a:rPr>
              <a:t>Waardestroomstappen uitgewerkt op beschouwingsniveaus 1, 2 en 3; Waardestroomstappen gerelateerd aan de primaire business </a:t>
            </a:r>
            <a:r>
              <a:rPr lang="nl-NL" sz="750" dirty="0" err="1">
                <a:ea typeface="+mn-lt"/>
                <a:cs typeface="+mn-lt"/>
              </a:rPr>
              <a:t>capability</a:t>
            </a:r>
            <a:r>
              <a:rPr lang="nl-NL" sz="750" dirty="0">
                <a:ea typeface="+mn-lt"/>
                <a:cs typeface="+mn-lt"/>
              </a:rPr>
              <a:t> op niveau 1, 2 en die de </a:t>
            </a:r>
            <a:r>
              <a:rPr lang="nl-NL" sz="750" dirty="0" err="1">
                <a:ea typeface="+mn-lt"/>
                <a:cs typeface="+mn-lt"/>
              </a:rPr>
              <a:t>waardestroomstap</a:t>
            </a:r>
            <a:r>
              <a:rPr lang="nl-NL" sz="750" dirty="0">
                <a:ea typeface="+mn-lt"/>
                <a:cs typeface="+mn-lt"/>
              </a:rPr>
              <a:t> realiseert (hiervoor service relatie aangebracht).</a:t>
            </a:r>
          </a:p>
          <a:p>
            <a:pPr marL="539115" lvl="2" indent="-179070"/>
            <a:r>
              <a:rPr lang="nl-NL" sz="600" dirty="0">
                <a:ea typeface="+mn-lt"/>
                <a:cs typeface="+mn-lt"/>
              </a:rPr>
              <a:t>De associatierelaties tussen business </a:t>
            </a:r>
            <a:r>
              <a:rPr lang="nl-NL" sz="600" dirty="0" err="1">
                <a:ea typeface="+mn-lt"/>
                <a:cs typeface="+mn-lt"/>
              </a:rPr>
              <a:t>capabilities</a:t>
            </a:r>
            <a:r>
              <a:rPr lang="nl-NL" sz="600" dirty="0">
                <a:ea typeface="+mn-lt"/>
                <a:cs typeface="+mn-lt"/>
              </a:rPr>
              <a:t> en </a:t>
            </a:r>
            <a:r>
              <a:rPr lang="nl-NL" sz="600" dirty="0" err="1">
                <a:ea typeface="+mn-lt"/>
                <a:cs typeface="+mn-lt"/>
              </a:rPr>
              <a:t>waardestromen</a:t>
            </a:r>
            <a:r>
              <a:rPr lang="nl-NL" sz="600" dirty="0">
                <a:ea typeface="+mn-lt"/>
                <a:cs typeface="+mn-lt"/>
              </a:rPr>
              <a:t> voor alle relevante business </a:t>
            </a:r>
            <a:r>
              <a:rPr lang="nl-NL" sz="600" dirty="0" err="1">
                <a:ea typeface="+mn-lt"/>
                <a:cs typeface="+mn-lt"/>
              </a:rPr>
              <a:t>capabilities</a:t>
            </a:r>
            <a:r>
              <a:rPr lang="nl-NL" sz="600" dirty="0">
                <a:ea typeface="+mn-lt"/>
                <a:cs typeface="+mn-lt"/>
              </a:rPr>
              <a:t> is gehandhaafd en zal worden aangepast indien de relatie tussen ondersteunende en primaire </a:t>
            </a:r>
            <a:r>
              <a:rPr lang="nl-NL" sz="600" dirty="0" err="1">
                <a:ea typeface="+mn-lt"/>
                <a:cs typeface="+mn-lt"/>
              </a:rPr>
              <a:t>capabilities</a:t>
            </a:r>
            <a:r>
              <a:rPr lang="nl-NL" sz="600" dirty="0">
                <a:ea typeface="+mn-lt"/>
                <a:cs typeface="+mn-lt"/>
              </a:rPr>
              <a:t> wordt aangebracht (</a:t>
            </a:r>
            <a:r>
              <a:rPr lang="nl-NL" sz="600" dirty="0" err="1">
                <a:ea typeface="+mn-lt"/>
                <a:cs typeface="+mn-lt"/>
              </a:rPr>
              <a:t>backlog</a:t>
            </a:r>
            <a:r>
              <a:rPr lang="nl-NL" sz="600" dirty="0">
                <a:ea typeface="+mn-lt"/>
                <a:cs typeface="+mn-lt"/>
              </a:rPr>
              <a:t> item voor volgende versie van model).</a:t>
            </a:r>
          </a:p>
          <a:p>
            <a:pPr marL="179070" indent="-179070"/>
            <a:r>
              <a:rPr lang="nl-NL" sz="1200" dirty="0">
                <a:ea typeface="+mn-lt"/>
                <a:cs typeface="+mn-lt"/>
              </a:rPr>
              <a:t>Model aanpassingen doorgevoerd vanuit het gebruik:</a:t>
            </a:r>
          </a:p>
          <a:p>
            <a:pPr marL="359410" lvl="1" indent="-179070"/>
            <a:r>
              <a:rPr lang="nl-NL" sz="750" dirty="0">
                <a:ea typeface="+mn-lt"/>
                <a:cs typeface="+mn-lt"/>
              </a:rPr>
              <a:t>C.1.4.6 Netverlies compenseren - gedefinieerd (object – netverlies compensatie); en C.3.2.8 Technisch netverlies inkopen en minimaliseren - verwijderd </a:t>
            </a:r>
          </a:p>
          <a:p>
            <a:pPr marL="359410" lvl="1" indent="-179070"/>
            <a:r>
              <a:rPr lang="nl-NL" sz="750" dirty="0">
                <a:ea typeface="+mn-lt"/>
                <a:cs typeface="+mn-lt"/>
              </a:rPr>
              <a:t>C.3.1.9 Netcomponenten in levenscyclus beheer opnemen - afgesplitst van C.3.1.8 Opdracht voor uitvoeren van netaanpassing verstrekken, bewaken en administratief verwerken (andere vaardigheden en bedrijfsobject).</a:t>
            </a:r>
          </a:p>
          <a:p>
            <a:pPr marL="359410" lvl="1" indent="-179070"/>
            <a:r>
              <a:rPr lang="nl-NL" sz="750" dirty="0">
                <a:ea typeface="+mn-lt"/>
                <a:cs typeface="+mn-lt"/>
              </a:rPr>
              <a:t>C.6.1.3 Overeenkomsten voor marktdiensten afsluiten – verwijderd: wettelijke taken behoeven geen overeenkomst; overeenkomsten afsluiten zit in C.1.1.2.</a:t>
            </a:r>
          </a:p>
          <a:p>
            <a:pPr marL="359410" lvl="1" indent="-179070"/>
            <a:r>
              <a:rPr lang="nl-NL" sz="750" dirty="0">
                <a:ea typeface="+mn-lt"/>
                <a:cs typeface="+mn-lt"/>
              </a:rPr>
              <a:t>C.6.4.2 Open data beschikbaar maken - samengevoegd met 6.4.1 Netbeheerdata beschikbaar maken voor derden – onnodige splitsing, zelfde bedrijfsobject. </a:t>
            </a:r>
          </a:p>
          <a:p>
            <a:pPr marL="359410" lvl="1" indent="-179070"/>
            <a:r>
              <a:rPr lang="nl-NL" sz="750" dirty="0">
                <a:ea typeface="+mn-lt"/>
                <a:cs typeface="+mn-lt"/>
              </a:rPr>
              <a:t>Bedrijfsobjecten consistent gedefinieerd voor iedere </a:t>
            </a:r>
            <a:r>
              <a:rPr lang="nl-NL" sz="750" dirty="0" err="1">
                <a:ea typeface="+mn-lt"/>
                <a:cs typeface="+mn-lt"/>
              </a:rPr>
              <a:t>capability</a:t>
            </a:r>
            <a:endParaRPr lang="nl-NL" sz="750" dirty="0">
              <a:ea typeface="+mn-lt"/>
              <a:cs typeface="+mn-lt"/>
            </a:endParaRPr>
          </a:p>
          <a:p>
            <a:pPr lvl="2" indent="-179705" fontAlgn="base"/>
            <a:r>
              <a:rPr lang="nl-NL" sz="750" dirty="0">
                <a:ea typeface="+mn-lt"/>
                <a:cs typeface="+mn-lt"/>
              </a:rPr>
              <a:t>Klantaanvraag samengevoegd met Klantverzoek</a:t>
            </a:r>
          </a:p>
          <a:p>
            <a:pPr lvl="2" indent="-179705" fontAlgn="base"/>
            <a:r>
              <a:rPr lang="nl-NL" sz="750" dirty="0">
                <a:ea typeface="+mn-lt"/>
                <a:cs typeface="+mn-lt"/>
              </a:rPr>
              <a:t>Transportanalyse vervangt Transportberekening en Transportprobleem</a:t>
            </a:r>
          </a:p>
          <a:p>
            <a:pPr lvl="2" indent="-179705" fontAlgn="base"/>
            <a:r>
              <a:rPr lang="nl-NL" sz="750" dirty="0">
                <a:ea typeface="+mn-lt"/>
                <a:cs typeface="+mn-lt"/>
              </a:rPr>
              <a:t>Marktactiviteit vervangt Marktprocesverzoek</a:t>
            </a:r>
          </a:p>
          <a:p>
            <a:pPr lvl="2" indent="-179705" fontAlgn="base"/>
            <a:r>
              <a:rPr lang="nl-NL" sz="750" dirty="0">
                <a:ea typeface="+mn-lt"/>
                <a:cs typeface="+mn-lt"/>
              </a:rPr>
              <a:t>Transportprognose vervangt Energieprogramma of prognose</a:t>
            </a:r>
          </a:p>
          <a:p>
            <a:pPr lvl="2" indent="-179705" fontAlgn="base"/>
            <a:r>
              <a:rPr lang="nl-NL" sz="750" dirty="0">
                <a:ea typeface="+mn-lt"/>
                <a:cs typeface="+mn-lt"/>
              </a:rPr>
              <a:t>Wervingsactie vervangt Vacature</a:t>
            </a:r>
          </a:p>
          <a:p>
            <a:pPr lvl="2" indent="-179705" fontAlgn="base"/>
            <a:r>
              <a:rPr lang="nl-NL" sz="750" dirty="0">
                <a:ea typeface="+mn-lt"/>
                <a:cs typeface="+mn-lt"/>
              </a:rPr>
              <a:t>Nieuwe bedrijfsobjecten:</a:t>
            </a:r>
          </a:p>
          <a:p>
            <a:pPr marL="916940" lvl="3" indent="-213995" fontAlgn="base"/>
            <a:r>
              <a:rPr lang="nl-NL" sz="750" dirty="0">
                <a:ea typeface="+mn-lt"/>
                <a:cs typeface="+mn-lt"/>
              </a:rPr>
              <a:t>Netverliescompensatie</a:t>
            </a:r>
          </a:p>
          <a:p>
            <a:pPr marL="916940" lvl="3" indent="-213995" fontAlgn="base"/>
            <a:r>
              <a:rPr lang="nl-NL" sz="750" dirty="0">
                <a:ea typeface="+mn-lt"/>
                <a:cs typeface="+mn-lt"/>
              </a:rPr>
              <a:t>Storingsgrondoorzaak</a:t>
            </a:r>
          </a:p>
          <a:p>
            <a:pPr marL="916940" lvl="3" indent="-213995" fontAlgn="base"/>
            <a:r>
              <a:rPr lang="nl-NL" sz="750" dirty="0">
                <a:ea typeface="+mn-lt"/>
                <a:cs typeface="+mn-lt"/>
              </a:rPr>
              <a:t>Netrevisie</a:t>
            </a:r>
          </a:p>
          <a:p>
            <a:pPr marL="916940" lvl="3" indent="-213995" fontAlgn="base"/>
            <a:r>
              <a:rPr lang="nl-NL" sz="750" dirty="0">
                <a:ea typeface="+mn-lt"/>
                <a:cs typeface="+mn-lt"/>
              </a:rPr>
              <a:t>Energietoerekening</a:t>
            </a:r>
          </a:p>
          <a:p>
            <a:pPr marL="916940" lvl="3" indent="-213995" fontAlgn="base"/>
            <a:r>
              <a:rPr lang="nl-NL" sz="788" err="1">
                <a:ea typeface="+mn-lt"/>
                <a:cs typeface="+mn-lt"/>
              </a:rPr>
              <a:t>Netbeheerdataverstrekking</a:t>
            </a:r>
            <a:endParaRPr lang="nl-NL" sz="788">
              <a:ea typeface="+mn-lt"/>
              <a:cs typeface="+mn-lt"/>
            </a:endParaRPr>
          </a:p>
          <a:p>
            <a:pPr marL="916940" lvl="3" indent="-213995" fontAlgn="base"/>
            <a:r>
              <a:rPr lang="nl-NL" sz="788" err="1">
                <a:ea typeface="+mn-lt"/>
                <a:cs typeface="+mn-lt"/>
              </a:rPr>
              <a:t>Dataverstrekkingsprestatie</a:t>
            </a:r>
            <a:endParaRPr lang="nl-NL" sz="788">
              <a:ea typeface="+mn-lt"/>
              <a:cs typeface="+mn-lt"/>
            </a:endParaRPr>
          </a:p>
          <a:p>
            <a:pPr marL="916940" lvl="3" indent="-213995" fontAlgn="base"/>
            <a:r>
              <a:rPr lang="nl-NL" sz="750" dirty="0">
                <a:ea typeface="+mn-lt"/>
                <a:cs typeface="+mn-lt"/>
              </a:rPr>
              <a:t>Vitaliteitsprogramma</a:t>
            </a:r>
          </a:p>
          <a:p>
            <a:pPr marL="916940" lvl="3" indent="-213995" fontAlgn="base"/>
            <a:r>
              <a:rPr lang="nl-NL" sz="750" dirty="0">
                <a:ea typeface="+mn-lt"/>
                <a:cs typeface="+mn-lt"/>
              </a:rPr>
              <a:t>Financieel advies</a:t>
            </a:r>
          </a:p>
          <a:p>
            <a:pPr lvl="2" indent="-179705" fontAlgn="base"/>
            <a:r>
              <a:rPr lang="nl-NL" sz="750" dirty="0">
                <a:ea typeface="+mn-lt"/>
                <a:cs typeface="+mn-lt"/>
              </a:rPr>
              <a:t>Vervallen bedrijfsobjecten:</a:t>
            </a:r>
          </a:p>
          <a:p>
            <a:pPr marL="916940" lvl="3" indent="-213995" fontAlgn="base"/>
            <a:r>
              <a:rPr lang="nl-NL" sz="750" dirty="0">
                <a:ea typeface="+mn-lt"/>
                <a:cs typeface="+mn-lt"/>
              </a:rPr>
              <a:t>Primaire netcomponent</a:t>
            </a:r>
          </a:p>
          <a:p>
            <a:pPr marL="916940" lvl="3" indent="-213995" fontAlgn="base"/>
            <a:r>
              <a:rPr lang="nl-NL" sz="750" dirty="0">
                <a:ea typeface="+mn-lt"/>
                <a:cs typeface="+mn-lt"/>
              </a:rPr>
              <a:t>Secundaire netcomponent</a:t>
            </a:r>
          </a:p>
          <a:p>
            <a:pPr marL="916940" lvl="3" indent="-213995" fontAlgn="base"/>
            <a:r>
              <a:rPr lang="nl-NL" sz="750" dirty="0">
                <a:ea typeface="+mn-lt"/>
                <a:cs typeface="+mn-lt"/>
              </a:rPr>
              <a:t>Tertiaire netcomponent</a:t>
            </a:r>
          </a:p>
          <a:p>
            <a:pPr marL="916940" lvl="3" indent="-213995" fontAlgn="base"/>
            <a:r>
              <a:rPr lang="nl-NL" sz="750" dirty="0">
                <a:ea typeface="+mn-lt"/>
                <a:cs typeface="+mn-lt"/>
              </a:rPr>
              <a:t>Telecomcomponent</a:t>
            </a:r>
          </a:p>
          <a:p>
            <a:pPr marL="916940" lvl="3" indent="-213995" fontAlgn="base"/>
            <a:r>
              <a:rPr lang="nl-NL" sz="750" dirty="0">
                <a:ea typeface="+mn-lt"/>
                <a:cs typeface="+mn-lt"/>
              </a:rPr>
              <a:t>Marktovereenkomst</a:t>
            </a:r>
          </a:p>
          <a:p>
            <a:pPr marL="916940" lvl="3" indent="-213995" fontAlgn="base"/>
            <a:r>
              <a:rPr lang="nl-NL" sz="750" dirty="0">
                <a:ea typeface="+mn-lt"/>
                <a:cs typeface="+mn-lt"/>
              </a:rPr>
              <a:t>Aansluitlocatie</a:t>
            </a:r>
          </a:p>
          <a:p>
            <a:pPr marL="179070" lvl="1" indent="0">
              <a:buNone/>
            </a:pPr>
            <a:endParaRPr lang="nl-NL" sz="800">
              <a:ea typeface="+mn-lt"/>
              <a:cs typeface="+mn-lt"/>
            </a:endParaRPr>
          </a:p>
        </p:txBody>
      </p:sp>
      <p:sp>
        <p:nvSpPr>
          <p:cNvPr id="8" name="Titel 1">
            <a:extLst>
              <a:ext uri="{FF2B5EF4-FFF2-40B4-BE49-F238E27FC236}">
                <a16:creationId xmlns:a16="http://schemas.microsoft.com/office/drawing/2014/main" id="{55F556F5-B125-5A48-6248-3C54CBA0CAC7}"/>
              </a:ext>
            </a:extLst>
          </p:cNvPr>
          <p:cNvSpPr>
            <a:spLocks noGrp="1"/>
          </p:cNvSpPr>
          <p:nvPr>
            <p:ph type="title"/>
          </p:nvPr>
        </p:nvSpPr>
        <p:spPr>
          <a:xfrm>
            <a:off x="594000" y="245306"/>
            <a:ext cx="7200000" cy="720000"/>
          </a:xfrm>
        </p:spPr>
        <p:txBody>
          <a:bodyPr/>
          <a:lstStyle/>
          <a:p>
            <a:r>
              <a:rPr lang="nl-NL" dirty="0"/>
              <a:t>Release </a:t>
            </a:r>
            <a:r>
              <a:rPr lang="nl-NL" dirty="0" err="1"/>
              <a:t>notes</a:t>
            </a:r>
            <a:r>
              <a:rPr lang="nl-NL" dirty="0"/>
              <a:t> versie 2.3 t.o.v. versie 2.2 (1/2)</a:t>
            </a:r>
          </a:p>
        </p:txBody>
      </p:sp>
    </p:spTree>
    <p:extLst>
      <p:ext uri="{BB962C8B-B14F-4D97-AF65-F5344CB8AC3E}">
        <p14:creationId xmlns:p14="http://schemas.microsoft.com/office/powerpoint/2010/main" val="2875813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A4D31-CE7B-E143-3944-29E4B1D6259A}"/>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5BFC9D3-6CD1-6FEC-956E-6CA51C226515}"/>
              </a:ext>
            </a:extLst>
          </p:cNvPr>
          <p:cNvSpPr>
            <a:spLocks noGrp="1"/>
          </p:cNvSpPr>
          <p:nvPr>
            <p:ph idx="1"/>
          </p:nvPr>
        </p:nvSpPr>
        <p:spPr>
          <a:xfrm>
            <a:off x="577718" y="591751"/>
            <a:ext cx="7802455" cy="4336691"/>
          </a:xfr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9070" indent="-179070"/>
            <a:r>
              <a:rPr lang="nl-NL" sz="1200" dirty="0">
                <a:ea typeface="+mn-lt"/>
                <a:cs typeface="+mn-lt"/>
              </a:rPr>
              <a:t>Tekstuele aanpassingen doorgevoerd vanuit het gebruik:</a:t>
            </a:r>
            <a:endParaRPr lang="en-US" sz="1200" dirty="0">
              <a:ea typeface="+mn-lt"/>
              <a:cs typeface="+mn-lt"/>
            </a:endParaRPr>
          </a:p>
          <a:p>
            <a:pPr marL="358775" lvl="1" indent="-179070"/>
            <a:r>
              <a:rPr lang="nl-NL" sz="750" dirty="0">
                <a:ea typeface="+mn-lt"/>
                <a:cs typeface="+mn-lt"/>
              </a:rPr>
              <a:t>Engelse vertaling voor </a:t>
            </a:r>
            <a:r>
              <a:rPr lang="nl-NL" sz="750" err="1">
                <a:ea typeface="+mn-lt"/>
                <a:cs typeface="+mn-lt"/>
              </a:rPr>
              <a:t>capabilities</a:t>
            </a:r>
            <a:r>
              <a:rPr lang="nl-NL" sz="750" dirty="0">
                <a:ea typeface="+mn-lt"/>
                <a:cs typeface="+mn-lt"/>
              </a:rPr>
              <a:t> en omschrijvingen opgenomen / verbeterd</a:t>
            </a:r>
          </a:p>
          <a:p>
            <a:pPr marL="358775" lvl="1" indent="-179070"/>
            <a:r>
              <a:rPr lang="nl-NL" sz="750" dirty="0">
                <a:ea typeface="+mn-lt"/>
                <a:cs typeface="+mn-lt"/>
              </a:rPr>
              <a:t>C.1.1.4 Relatie met klanten onderhouden – omschrijving verbeterd</a:t>
            </a:r>
          </a:p>
          <a:p>
            <a:pPr marL="358775" lvl="1" indent="-179070"/>
            <a:r>
              <a:rPr lang="nl-NL" sz="750" dirty="0">
                <a:ea typeface="+mn-lt"/>
                <a:cs typeface="+mn-lt"/>
              </a:rPr>
              <a:t>C1.2/C.1.1.2 Melding/vraag/verzoek van klanten behandelen - </a:t>
            </a:r>
            <a:r>
              <a:rPr lang="nl-NL" sz="750" err="1">
                <a:ea typeface="+mn-lt"/>
                <a:cs typeface="+mn-lt"/>
              </a:rPr>
              <a:t>capability</a:t>
            </a:r>
            <a:r>
              <a:rPr lang="nl-NL" sz="750" dirty="0">
                <a:ea typeface="+mn-lt"/>
                <a:cs typeface="+mn-lt"/>
              </a:rPr>
              <a:t> naam consistent gemaakt en vereenvoudigd en omschrijving hierop aangepast.</a:t>
            </a:r>
          </a:p>
          <a:p>
            <a:pPr marL="358775" lvl="1" indent="-179070"/>
            <a:r>
              <a:rPr lang="nl-NL" sz="750" dirty="0">
                <a:ea typeface="+mn-lt"/>
                <a:cs typeface="+mn-lt"/>
              </a:rPr>
              <a:t>C.1.3.3 Openstaande vorderingen innen – omschrijving verbeterd</a:t>
            </a:r>
          </a:p>
          <a:p>
            <a:pPr marL="358775" lvl="1" indent="-179070"/>
            <a:r>
              <a:rPr lang="nl-NL" sz="750" dirty="0">
                <a:ea typeface="+mn-lt"/>
                <a:cs typeface="+mn-lt"/>
              </a:rPr>
              <a:t>C.1.4.4 </a:t>
            </a:r>
            <a:r>
              <a:rPr lang="nl-NL" sz="750" err="1">
                <a:ea typeface="+mn-lt"/>
                <a:cs typeface="+mn-lt"/>
              </a:rPr>
              <a:t>Contractloze</a:t>
            </a:r>
            <a:r>
              <a:rPr lang="nl-NL" sz="750" dirty="0">
                <a:ea typeface="+mn-lt"/>
                <a:cs typeface="+mn-lt"/>
              </a:rPr>
              <a:t> aansluitingen bewaken/verminderen – omschrijving gecorrigeerd</a:t>
            </a:r>
          </a:p>
          <a:p>
            <a:pPr marL="358775" lvl="1" indent="-179070"/>
            <a:r>
              <a:rPr lang="nl-NL" sz="750" dirty="0">
                <a:ea typeface="+mn-lt"/>
                <a:cs typeface="+mn-lt"/>
              </a:rPr>
              <a:t>C.2.1.3 Energietransport besturen – omschrijving verbeterd</a:t>
            </a:r>
          </a:p>
          <a:p>
            <a:pPr marL="358775" lvl="1" indent="-179070"/>
            <a:r>
              <a:rPr lang="nl-NL" sz="750" dirty="0">
                <a:ea typeface="+mn-lt"/>
                <a:cs typeface="+mn-lt"/>
              </a:rPr>
              <a:t>C.2.1.4 Energienetten in/uit bedrijf nemen op afstand – </a:t>
            </a:r>
            <a:r>
              <a:rPr lang="nl-NL" sz="750" err="1">
                <a:ea typeface="+mn-lt"/>
                <a:cs typeface="+mn-lt"/>
              </a:rPr>
              <a:t>capability</a:t>
            </a:r>
            <a:r>
              <a:rPr lang="nl-NL" sz="750" dirty="0">
                <a:ea typeface="+mn-lt"/>
                <a:cs typeface="+mn-lt"/>
              </a:rPr>
              <a:t> naam vereenvoudigd en verbeterd in ‘Energienetten bedienen op afstand’</a:t>
            </a:r>
          </a:p>
          <a:p>
            <a:pPr marL="358775" lvl="1" indent="-179070"/>
            <a:r>
              <a:rPr lang="nl-NL" sz="750" dirty="0">
                <a:ea typeface="+mn-lt"/>
                <a:cs typeface="+mn-lt"/>
              </a:rPr>
              <a:t>C.2.3.1 </a:t>
            </a:r>
            <a:r>
              <a:rPr lang="nl-NL" sz="750" dirty="0" err="1">
                <a:ea typeface="+mn-lt"/>
                <a:cs typeface="+mn-lt"/>
              </a:rPr>
              <a:t>capability</a:t>
            </a:r>
            <a:r>
              <a:rPr lang="nl-NL" sz="750" dirty="0">
                <a:ea typeface="+mn-lt"/>
                <a:cs typeface="+mn-lt"/>
              </a:rPr>
              <a:t> naam consistent gemaakt en omschrijving hierop aangepast</a:t>
            </a:r>
          </a:p>
          <a:p>
            <a:pPr marL="358775" lvl="1" indent="-179070"/>
            <a:r>
              <a:rPr lang="nl-NL" sz="750" dirty="0">
                <a:ea typeface="+mn-lt"/>
                <a:cs typeface="+mn-lt"/>
              </a:rPr>
              <a:t>C.3.1.8 Opdracht voor uitvoeren van netaanpassing verstrekken, bewaken en administratief verwerken– omschrijving verbeterd</a:t>
            </a:r>
          </a:p>
          <a:p>
            <a:pPr marL="358775" lvl="1" indent="-179070"/>
            <a:r>
              <a:rPr lang="nl-NL" sz="750" dirty="0">
                <a:ea typeface="+mn-lt"/>
                <a:cs typeface="+mn-lt"/>
              </a:rPr>
              <a:t>C.4.1/C.4.2 </a:t>
            </a:r>
            <a:r>
              <a:rPr lang="nl-NL" sz="750" err="1">
                <a:ea typeface="+mn-lt"/>
                <a:cs typeface="+mn-lt"/>
              </a:rPr>
              <a:t>capabilitynamen</a:t>
            </a:r>
            <a:r>
              <a:rPr lang="nl-NL" sz="750" dirty="0">
                <a:ea typeface="+mn-lt"/>
                <a:cs typeface="+mn-lt"/>
              </a:rPr>
              <a:t> consistent gemaakt</a:t>
            </a:r>
          </a:p>
          <a:p>
            <a:pPr marL="358775" lvl="1" indent="-179070"/>
            <a:r>
              <a:rPr lang="nl-NL" sz="750" dirty="0">
                <a:ea typeface="+mn-lt"/>
                <a:cs typeface="+mn-lt"/>
              </a:rPr>
              <a:t>C.5.3.2 Uitvoering van werkzaamheden voorbereiden – omschrijving verbeterd</a:t>
            </a:r>
          </a:p>
          <a:p>
            <a:pPr marL="358775" lvl="1" indent="-179070"/>
            <a:r>
              <a:rPr lang="nl-NL" sz="750" dirty="0">
                <a:ea typeface="+mn-lt"/>
                <a:cs typeface="+mn-lt"/>
              </a:rPr>
              <a:t>C.6.1.1 Relatie met marktpartijen onderhouden – omschrijving verbeterd</a:t>
            </a:r>
          </a:p>
          <a:p>
            <a:pPr marL="358775" lvl="1" indent="-179070"/>
            <a:r>
              <a:rPr lang="nl-NL" sz="750" dirty="0">
                <a:ea typeface="+mn-lt"/>
                <a:cs typeface="+mn-lt"/>
              </a:rPr>
              <a:t>C.6.2.1 Aansluitingen/allocatiepunten beheren – omschrijving verbeterd</a:t>
            </a:r>
          </a:p>
          <a:p>
            <a:pPr marL="358775" lvl="1" indent="-179070"/>
            <a:r>
              <a:rPr lang="nl-NL" sz="750" dirty="0">
                <a:ea typeface="+mn-lt"/>
                <a:cs typeface="+mn-lt"/>
              </a:rPr>
              <a:t>C.6.3.1 Marktprocedures uitvoeren – omschrijving verbeterd</a:t>
            </a:r>
            <a:endParaRPr lang="en-US" sz="750" dirty="0">
              <a:ea typeface="+mn-lt"/>
              <a:cs typeface="+mn-lt"/>
            </a:endParaRPr>
          </a:p>
          <a:p>
            <a:pPr marL="358775" lvl="1" indent="-179070"/>
            <a:r>
              <a:rPr lang="nl-NL" sz="750" dirty="0">
                <a:ea typeface="+mn-lt"/>
                <a:cs typeface="+mn-lt"/>
              </a:rPr>
              <a:t>C.6.3.3 Energie-uitwisseling vaststellen – hernoemd naar ‘Energie-uitwisseling beheren’ en omschrijving hierop aangepast =&gt; om verwarring met C.6.3.4 te voorkomen.</a:t>
            </a:r>
          </a:p>
          <a:p>
            <a:pPr marL="358775" lvl="1" indent="-179070"/>
            <a:r>
              <a:rPr lang="nl-NL" sz="750" dirty="0">
                <a:ea typeface="+mn-lt"/>
                <a:cs typeface="+mn-lt"/>
              </a:rPr>
              <a:t>C.6.3.4 Energie-uitwisseling toewijzen aan marktpartijen – hernoemd naar ‘Marktverrekening faciliteren’ en omschrijving hierop aangepast =&gt; om verwarring met C.6.3.3 te voorkomen</a:t>
            </a:r>
          </a:p>
          <a:p>
            <a:pPr marL="358775" lvl="1" indent="-179070"/>
            <a:r>
              <a:rPr lang="nl-NL" sz="750" dirty="0">
                <a:ea typeface="+mn-lt"/>
                <a:cs typeface="+mn-lt"/>
              </a:rPr>
              <a:t>C.6.4/C.6.4.1 </a:t>
            </a:r>
            <a:r>
              <a:rPr lang="nl-NL" sz="750" dirty="0" err="1">
                <a:ea typeface="+mn-lt"/>
                <a:cs typeface="+mn-lt"/>
              </a:rPr>
              <a:t>capability</a:t>
            </a:r>
            <a:r>
              <a:rPr lang="nl-NL" sz="750" dirty="0">
                <a:ea typeface="+mn-lt"/>
                <a:cs typeface="+mn-lt"/>
              </a:rPr>
              <a:t> naam consistent gemaakt en omschrijving hierop aangepast.</a:t>
            </a:r>
          </a:p>
          <a:p>
            <a:pPr marL="358775" lvl="1" indent="-179070"/>
            <a:r>
              <a:rPr lang="nl-NL" sz="750" dirty="0">
                <a:ea typeface="+mn-lt"/>
                <a:cs typeface="+mn-lt"/>
              </a:rPr>
              <a:t>E.3.2.3 Medewerkers laten uittreden – omschrijving verbeterd</a:t>
            </a:r>
            <a:endParaRPr lang="nl-NL" sz="750" dirty="0">
              <a:cs typeface="Arial"/>
            </a:endParaRPr>
          </a:p>
          <a:p>
            <a:pPr marL="342900" indent="-179705"/>
            <a:r>
              <a:rPr lang="nl-NL" sz="750" dirty="0">
                <a:ea typeface="+mn-lt"/>
                <a:cs typeface="+mn-lt"/>
              </a:rPr>
              <a:t>E.4 Digitale producten ontwikkelen en beheren– omschrijving verbeterd</a:t>
            </a:r>
          </a:p>
          <a:p>
            <a:pPr lvl="1" indent="-179705"/>
            <a:r>
              <a:rPr lang="nl-NL" sz="750" dirty="0">
                <a:ea typeface="+mn-lt"/>
                <a:cs typeface="+mn-lt"/>
              </a:rPr>
              <a:t>E.5 Goederen en diensten verkrijgen– omschrijving verbeterd</a:t>
            </a:r>
            <a:endParaRPr lang="nl-NL" sz="750" dirty="0">
              <a:cs typeface="Arial"/>
            </a:endParaRPr>
          </a:p>
          <a:p>
            <a:pPr marL="358775" lvl="1" indent="-179070"/>
            <a:r>
              <a:rPr lang="nl-NL" sz="750">
                <a:ea typeface="+mn-lt"/>
                <a:cs typeface="+mn-lt"/>
              </a:rPr>
              <a:t>E.7.1.3 Financiële informatie verstrekken en adviseren – omschrijving verbeterd</a:t>
            </a:r>
          </a:p>
          <a:p>
            <a:pPr marL="358775" lvl="1" indent="-179070"/>
            <a:r>
              <a:rPr lang="nl-NL" sz="750" dirty="0">
                <a:ea typeface="+mn-lt"/>
                <a:cs typeface="+mn-lt"/>
              </a:rPr>
              <a:t>E.7.2.4 Betalingen verrichten – omschrijving verbeterd</a:t>
            </a:r>
          </a:p>
          <a:p>
            <a:pPr marL="358775" lvl="1" indent="-179070"/>
            <a:r>
              <a:rPr lang="nl-NL" sz="750" dirty="0">
                <a:ea typeface="+mn-lt"/>
                <a:cs typeface="+mn-lt"/>
              </a:rPr>
              <a:t>Bedrijfsobjecten met een verbeterde definitie:</a:t>
            </a:r>
          </a:p>
          <a:p>
            <a:pPr marL="538480" lvl="2" indent="-179070"/>
            <a:r>
              <a:rPr lang="nl-NL" sz="750" dirty="0">
                <a:ea typeface="+mn-lt"/>
                <a:cs typeface="+mn-lt"/>
              </a:rPr>
              <a:t>Klantnotificatie</a:t>
            </a:r>
          </a:p>
          <a:p>
            <a:pPr marL="538480" lvl="2" indent="-179070"/>
            <a:r>
              <a:rPr lang="nl-NL" sz="750" dirty="0">
                <a:ea typeface="+mn-lt"/>
                <a:cs typeface="+mn-lt"/>
              </a:rPr>
              <a:t>Klantverzoek</a:t>
            </a:r>
          </a:p>
          <a:p>
            <a:pPr marL="538480" lvl="2" indent="-179070"/>
            <a:r>
              <a:rPr lang="nl-NL" sz="750" err="1">
                <a:ea typeface="+mn-lt"/>
                <a:cs typeface="+mn-lt"/>
              </a:rPr>
              <a:t>Opregel</a:t>
            </a:r>
            <a:r>
              <a:rPr lang="nl-NL" sz="750" dirty="0">
                <a:ea typeface="+mn-lt"/>
                <a:cs typeface="+mn-lt"/>
              </a:rPr>
              <a:t>- of afregelactie</a:t>
            </a:r>
          </a:p>
          <a:p>
            <a:pPr marL="538480" lvl="2" indent="-179070"/>
            <a:r>
              <a:rPr lang="nl-NL" sz="750" dirty="0">
                <a:ea typeface="+mn-lt"/>
                <a:cs typeface="+mn-lt"/>
              </a:rPr>
              <a:t>Capaciteitsknelpunt</a:t>
            </a:r>
          </a:p>
          <a:p>
            <a:pPr marL="538480" lvl="2" indent="-179070"/>
            <a:r>
              <a:rPr lang="nl-NL" sz="750" err="1">
                <a:ea typeface="+mn-lt"/>
                <a:cs typeface="+mn-lt"/>
              </a:rPr>
              <a:t>Netaanpassingsopdracht</a:t>
            </a:r>
            <a:endParaRPr lang="nl-NL" sz="750">
              <a:ea typeface="+mn-lt"/>
              <a:cs typeface="+mn-lt"/>
            </a:endParaRPr>
          </a:p>
          <a:p>
            <a:pPr marL="538480" lvl="2" indent="-179070"/>
            <a:r>
              <a:rPr lang="nl-NL" sz="750" dirty="0">
                <a:ea typeface="+mn-lt"/>
                <a:cs typeface="+mn-lt"/>
              </a:rPr>
              <a:t>Congestiegebied</a:t>
            </a:r>
          </a:p>
          <a:p>
            <a:pPr marL="538480" lvl="2" indent="-179070"/>
            <a:r>
              <a:rPr lang="nl-NL" sz="750" dirty="0">
                <a:ea typeface="+mn-lt"/>
                <a:cs typeface="+mn-lt"/>
              </a:rPr>
              <a:t>VGMK-richtlijn</a:t>
            </a:r>
          </a:p>
          <a:p>
            <a:pPr marL="538480" lvl="2" indent="-179070"/>
            <a:r>
              <a:rPr lang="nl-NL" sz="750" dirty="0">
                <a:ea typeface="+mn-lt"/>
                <a:cs typeface="+mn-lt"/>
              </a:rPr>
              <a:t>VGMK-incident</a:t>
            </a:r>
          </a:p>
          <a:p>
            <a:pPr marL="538480" lvl="2" indent="-179070"/>
            <a:r>
              <a:rPr lang="nl-NL" sz="750" dirty="0">
                <a:ea typeface="+mn-lt"/>
                <a:cs typeface="+mn-lt"/>
              </a:rPr>
              <a:t>Archiefstuk</a:t>
            </a:r>
          </a:p>
        </p:txBody>
      </p:sp>
      <p:sp>
        <p:nvSpPr>
          <p:cNvPr id="8" name="Titel 1">
            <a:extLst>
              <a:ext uri="{FF2B5EF4-FFF2-40B4-BE49-F238E27FC236}">
                <a16:creationId xmlns:a16="http://schemas.microsoft.com/office/drawing/2014/main" id="{EA89C92F-7136-31EE-1A34-29394CA50DF6}"/>
              </a:ext>
            </a:extLst>
          </p:cNvPr>
          <p:cNvSpPr>
            <a:spLocks noGrp="1"/>
          </p:cNvSpPr>
          <p:nvPr>
            <p:ph type="title"/>
          </p:nvPr>
        </p:nvSpPr>
        <p:spPr>
          <a:xfrm>
            <a:off x="594000" y="245306"/>
            <a:ext cx="7200000" cy="720000"/>
          </a:xfrm>
        </p:spPr>
        <p:txBody>
          <a:bodyPr/>
          <a:lstStyle/>
          <a:p>
            <a:r>
              <a:rPr lang="nl-NL" dirty="0"/>
              <a:t>Release </a:t>
            </a:r>
            <a:r>
              <a:rPr lang="nl-NL" dirty="0" err="1"/>
              <a:t>notes</a:t>
            </a:r>
            <a:r>
              <a:rPr lang="nl-NL" dirty="0"/>
              <a:t> versie 2.3 t.o.v. versie 2.2 (2/2)</a:t>
            </a:r>
          </a:p>
        </p:txBody>
      </p:sp>
    </p:spTree>
    <p:extLst>
      <p:ext uri="{BB962C8B-B14F-4D97-AF65-F5344CB8AC3E}">
        <p14:creationId xmlns:p14="http://schemas.microsoft.com/office/powerpoint/2010/main" val="213926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1. Wat is het NBility model</a:t>
            </a: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479884"/>
            <a:ext cx="4622336" cy="3083951"/>
          </a:xfrm>
          <a:prstGeom prst="rect">
            <a:avLst/>
          </a:prstGeom>
        </p:spPr>
        <p:txBody>
          <a:bodyPr/>
          <a:lstStyle>
            <a:defPPr>
              <a:defRPr lang="nl-NL"/>
            </a:defPPr>
            <a:lvl1pPr marL="306000" indent="-306000">
              <a:lnSpc>
                <a:spcPct val="100000"/>
              </a:lnSpc>
              <a:spcBef>
                <a:spcPts val="0"/>
              </a:spcBef>
              <a:spcAft>
                <a:spcPts val="600"/>
              </a:spcAft>
              <a:buClr>
                <a:schemeClr val="tx2"/>
              </a:buClr>
              <a:buFont typeface="Wingdings" charset="2"/>
              <a:buChar char="§"/>
              <a:tabLst/>
              <a:defRPr sz="1300" b="1">
                <a:solidFill>
                  <a:srgbClr val="605B9D"/>
                </a:solidFill>
                <a:latin typeface="Microsoft JhengHei Light" panose="020B0304030504040204" pitchFamily="34" charset="-120"/>
                <a:ea typeface="Microsoft JhengHei Light" panose="020B0304030504040204" pitchFamily="34" charset="-120"/>
              </a:defRPr>
            </a:lvl1pPr>
            <a:lvl2pPr marL="666000" lvl="1" indent="-306000">
              <a:lnSpc>
                <a:spcPct val="120000"/>
              </a:lnSpc>
              <a:spcBef>
                <a:spcPts val="0"/>
              </a:spcBef>
              <a:spcAft>
                <a:spcPts val="600"/>
              </a:spcAft>
              <a:buClr>
                <a:schemeClr val="accent1"/>
              </a:buClr>
              <a:buFont typeface="Wingdings" charset="2"/>
              <a:buChar char="§"/>
              <a:tabLst>
                <a:tab pos="390525" algn="l"/>
              </a:tabLst>
              <a:defRPr sz="1200">
                <a:solidFill>
                  <a:srgbClr val="605B9D"/>
                </a:solidFill>
                <a:latin typeface="Microsoft JhengHei Light" panose="020B0304030504040204" pitchFamily="34" charset="-120"/>
                <a:ea typeface="Microsoft JhengHei Light" panose="020B0304030504040204" pitchFamily="34" charset="-120"/>
              </a:defRPr>
            </a:lvl2pPr>
            <a:lvl3pPr marL="1026000" indent="-306000">
              <a:lnSpc>
                <a:spcPct val="120000"/>
              </a:lnSpc>
              <a:spcBef>
                <a:spcPts val="0"/>
              </a:spcBef>
              <a:spcAft>
                <a:spcPts val="900"/>
              </a:spcAft>
              <a:buClr>
                <a:schemeClr val="accent3"/>
              </a:buClr>
              <a:buFont typeface="Wingdings" charset="2"/>
              <a:buChar char="§"/>
              <a:tabLst/>
            </a:lvl3pPr>
            <a:lvl4pPr marL="1386000" indent="-306000">
              <a:lnSpc>
                <a:spcPct val="120000"/>
              </a:lnSpc>
              <a:spcBef>
                <a:spcPts val="0"/>
              </a:spcBef>
              <a:spcAft>
                <a:spcPts val="900"/>
              </a:spcAft>
              <a:buClr>
                <a:schemeClr val="tx1"/>
              </a:buClr>
              <a:buFont typeface="Wingdings" charset="2"/>
              <a:buChar char="§"/>
              <a:tabLst/>
              <a:defRPr sz="1600"/>
            </a:lvl4pPr>
            <a:lvl5pPr marL="1746000" indent="-306000">
              <a:lnSpc>
                <a:spcPct val="120000"/>
              </a:lnSpc>
              <a:spcBef>
                <a:spcPts val="0"/>
              </a:spcBef>
              <a:spcAft>
                <a:spcPts val="800"/>
              </a:spcAft>
              <a:buClr>
                <a:schemeClr val="tx1"/>
              </a:buClr>
              <a:buFont typeface="Wingdings" charset="2"/>
              <a:buChar char="§"/>
              <a:tabLst/>
              <a:defRPr sz="160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buNone/>
            </a:pPr>
            <a:r>
              <a:rPr lang="nl-NL" sz="1050"/>
              <a:t>Business </a:t>
            </a:r>
            <a:r>
              <a:rPr lang="nl-NL" sz="1050" err="1"/>
              <a:t>Capabilities</a:t>
            </a:r>
            <a:r>
              <a:rPr lang="nl-NL" sz="1050"/>
              <a:t> zijn:</a:t>
            </a:r>
          </a:p>
          <a:p>
            <a:endParaRPr lang="nl-NL" sz="1050"/>
          </a:p>
          <a:p>
            <a:r>
              <a:rPr lang="nl-NL" sz="1125" b="0"/>
              <a:t>Stabiel in de tijd, ze beschrijven WAT een organisatie doet,</a:t>
            </a:r>
            <a:br>
              <a:rPr lang="nl-NL" sz="1125" b="0"/>
            </a:br>
            <a:r>
              <a:rPr lang="nl-NL" sz="1125" b="0"/>
              <a:t>niet HOE.</a:t>
            </a:r>
          </a:p>
          <a:p>
            <a:endParaRPr lang="nl-NL" sz="1050" b="0"/>
          </a:p>
          <a:p>
            <a:r>
              <a:rPr lang="nl-NL" sz="1125" b="0"/>
              <a:t>Niet afhankelijk van wie bedrijfsprocessen uitvoert </a:t>
            </a:r>
            <a:br>
              <a:rPr lang="nl-NL" sz="1125" b="0"/>
            </a:br>
            <a:r>
              <a:rPr lang="nl-NL" sz="1125" b="0"/>
              <a:t>en hoe deze worden uitgevoerd.</a:t>
            </a:r>
          </a:p>
          <a:p>
            <a:endParaRPr lang="nl-NL" sz="1050" b="0"/>
          </a:p>
          <a:p>
            <a:r>
              <a:rPr lang="nl-NL" sz="1125" b="0"/>
              <a:t>Minder politiek dan organisatiestructuren.</a:t>
            </a:r>
          </a:p>
          <a:p>
            <a:endParaRPr lang="nl-NL" sz="1050" b="0"/>
          </a:p>
          <a:p>
            <a:r>
              <a:rPr lang="nl-NL" sz="1125" b="0"/>
              <a:t>Onafhankelijk van systeemimplementaties.</a:t>
            </a:r>
          </a:p>
          <a:p>
            <a:endParaRPr lang="nl-NL" sz="1050" b="0"/>
          </a:p>
          <a:p>
            <a:r>
              <a:rPr lang="nl-NL" sz="1125" b="0"/>
              <a:t>Makkelijk herkenbaar voor iedereen binnen en buiten het bedrijf.</a:t>
            </a:r>
          </a:p>
        </p:txBody>
      </p:sp>
      <p:pic>
        <p:nvPicPr>
          <p:cNvPr id="7" name="Afbeelding 6" descr="Afbeeldingsresultaat voor lego 3 in 1 helicopter">
            <a:extLst>
              <a:ext uri="{FF2B5EF4-FFF2-40B4-BE49-F238E27FC236}">
                <a16:creationId xmlns:a16="http://schemas.microsoft.com/office/drawing/2014/main" id="{698AACA0-60B7-41E0-B8E0-F91A58C69939}"/>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266556" y="647466"/>
            <a:ext cx="4064460" cy="3522096"/>
          </a:xfrm>
          <a:custGeom>
            <a:avLst/>
            <a:gdLst>
              <a:gd name="connsiteX0" fmla="*/ 1678634 w 4320480"/>
              <a:gd name="connsiteY0" fmla="*/ 0 h 3743953"/>
              <a:gd name="connsiteX1" fmla="*/ 4320480 w 4320480"/>
              <a:gd name="connsiteY1" fmla="*/ 0 h 3743953"/>
              <a:gd name="connsiteX2" fmla="*/ 4320480 w 4320480"/>
              <a:gd name="connsiteY2" fmla="*/ 3743953 h 3743953"/>
              <a:gd name="connsiteX3" fmla="*/ 0 w 4320480"/>
              <a:gd name="connsiteY3" fmla="*/ 3743953 h 3743953"/>
              <a:gd name="connsiteX4" fmla="*/ 0 w 4320480"/>
              <a:gd name="connsiteY4" fmla="*/ 1447126 h 3743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0" h="3743953">
                <a:moveTo>
                  <a:pt x="1678634" y="0"/>
                </a:moveTo>
                <a:lnTo>
                  <a:pt x="4320480" y="0"/>
                </a:lnTo>
                <a:lnTo>
                  <a:pt x="4320480" y="3743953"/>
                </a:lnTo>
                <a:lnTo>
                  <a:pt x="0" y="3743953"/>
                </a:lnTo>
                <a:lnTo>
                  <a:pt x="0" y="1447126"/>
                </a:lnTo>
                <a:close/>
              </a:path>
            </a:pathLst>
          </a:custGeom>
          <a:noFill/>
          <a:extLst>
            <a:ext uri="{909E8E84-426E-40DD-AFC4-6F175D3DCCD1}">
              <a14:hiddenFill xmlns:a14="http://schemas.microsoft.com/office/drawing/2010/main">
                <a:solidFill>
                  <a:srgbClr val="FFFFFF"/>
                </a:solidFill>
              </a14:hiddenFill>
            </a:ext>
          </a:extLst>
        </p:spPr>
      </p:pic>
      <p:sp>
        <p:nvSpPr>
          <p:cNvPr id="8" name="Tijdelijke aanduiding voor tekst 2">
            <a:extLst>
              <a:ext uri="{FF2B5EF4-FFF2-40B4-BE49-F238E27FC236}">
                <a16:creationId xmlns:a16="http://schemas.microsoft.com/office/drawing/2014/main" id="{DAE9A4D4-AC3C-4DFC-8C1F-08455F2B6940}"/>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"Een gedeelde taal voor het beschrijven van gedeelde bedrijfsfuncties"</a:t>
            </a:r>
          </a:p>
        </p:txBody>
      </p:sp>
      <p:pic>
        <p:nvPicPr>
          <p:cNvPr id="9" name="Afbeelding 8">
            <a:extLst>
              <a:ext uri="{FF2B5EF4-FFF2-40B4-BE49-F238E27FC236}">
                <a16:creationId xmlns:a16="http://schemas.microsoft.com/office/drawing/2014/main" id="{400D0CB4-C4DF-42FB-842D-5B08B1F773FB}"/>
              </a:ext>
            </a:extLst>
          </p:cNvPr>
          <p:cNvPicPr>
            <a:picLocks noChangeAspect="1"/>
          </p:cNvPicPr>
          <p:nvPr/>
        </p:nvPicPr>
        <p:blipFill>
          <a:blip r:embed="rId3"/>
          <a:stretch>
            <a:fillRect/>
          </a:stretch>
        </p:blipFill>
        <p:spPr>
          <a:xfrm>
            <a:off x="7745267" y="120227"/>
            <a:ext cx="1231874" cy="360000"/>
          </a:xfrm>
          <a:prstGeom prst="rect">
            <a:avLst/>
          </a:prstGeom>
        </p:spPr>
      </p:pic>
      <p:sp>
        <p:nvSpPr>
          <p:cNvPr id="10" name="Tijdelijke aanduiding voor dianummer 2">
            <a:extLst>
              <a:ext uri="{FF2B5EF4-FFF2-40B4-BE49-F238E27FC236}">
                <a16:creationId xmlns:a16="http://schemas.microsoft.com/office/drawing/2014/main" id="{5E39B1E8-408A-4560-897B-A662BA260098}"/>
              </a:ext>
            </a:extLst>
          </p:cNvPr>
          <p:cNvSpPr txBox="1">
            <a:spLocks/>
          </p:cNvSpPr>
          <p:nvPr/>
        </p:nvSpPr>
        <p:spPr>
          <a:xfrm>
            <a:off x="595564" y="47520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5</a:t>
            </a:fld>
            <a:endParaRPr lang="en-GB" sz="750">
              <a:solidFill>
                <a:srgbClr val="625D62">
                  <a:tint val="75000"/>
                </a:srgbClr>
              </a:solidFill>
              <a:latin typeface="Arial"/>
            </a:endParaRPr>
          </a:p>
        </p:txBody>
      </p:sp>
    </p:spTree>
    <p:extLst>
      <p:ext uri="{BB962C8B-B14F-4D97-AF65-F5344CB8AC3E}">
        <p14:creationId xmlns:p14="http://schemas.microsoft.com/office/powerpoint/2010/main" val="115213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A9E16-3DD6-6A8A-F8A9-C80726C60063}"/>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C898C6DF-F92C-AFBA-B45F-C312866DA66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core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8" name="Tijdelijke aanduiding voor tekst 2">
            <a:extLst>
              <a:ext uri="{FF2B5EF4-FFF2-40B4-BE49-F238E27FC236}">
                <a16:creationId xmlns:a16="http://schemas.microsoft.com/office/drawing/2014/main" id="{46DA8084-3148-C46C-CA69-09A2C35C7A18}"/>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dirty="0">
                <a:solidFill>
                  <a:srgbClr val="48AED0"/>
                </a:solidFill>
                <a:latin typeface="Microsoft JhengHei Light"/>
                <a:ea typeface="Microsoft JhengHei Light"/>
                <a:cs typeface="Arial"/>
              </a:rPr>
              <a:t>Veranderingen ten opzichte van Versie 2.2: Verplaatst/samengevoegd; Verwijderd.</a:t>
            </a:r>
          </a:p>
          <a:p>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7" name="Afbeelding 6">
            <a:extLst>
              <a:ext uri="{FF2B5EF4-FFF2-40B4-BE49-F238E27FC236}">
                <a16:creationId xmlns:a16="http://schemas.microsoft.com/office/drawing/2014/main" id="{3E2E7FDA-17CD-711E-59BF-A2C8F88294C2}"/>
              </a:ext>
            </a:extLst>
          </p:cNvPr>
          <p:cNvPicPr>
            <a:picLocks noChangeAspect="1"/>
          </p:cNvPicPr>
          <p:nvPr/>
        </p:nvPicPr>
        <p:blipFill>
          <a:blip r:embed="rId3"/>
          <a:stretch>
            <a:fillRect/>
          </a:stretch>
        </p:blipFill>
        <p:spPr>
          <a:xfrm>
            <a:off x="255477" y="677636"/>
            <a:ext cx="8610370" cy="4420543"/>
          </a:xfrm>
          <a:prstGeom prst="rect">
            <a:avLst/>
          </a:prstGeom>
        </p:spPr>
      </p:pic>
      <p:sp>
        <p:nvSpPr>
          <p:cNvPr id="15" name="Rechthoek 14">
            <a:extLst>
              <a:ext uri="{FF2B5EF4-FFF2-40B4-BE49-F238E27FC236}">
                <a16:creationId xmlns:a16="http://schemas.microsoft.com/office/drawing/2014/main" id="{449A0530-0FA9-497B-99ED-F1DCB1688238}"/>
              </a:ext>
            </a:extLst>
          </p:cNvPr>
          <p:cNvSpPr/>
          <p:nvPr/>
        </p:nvSpPr>
        <p:spPr>
          <a:xfrm>
            <a:off x="6096000" y="407046"/>
            <a:ext cx="881742" cy="213523"/>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B85E9116-743E-1ACA-03F5-D0623D34373A}"/>
              </a:ext>
            </a:extLst>
          </p:cNvPr>
          <p:cNvSpPr/>
          <p:nvPr/>
        </p:nvSpPr>
        <p:spPr>
          <a:xfrm>
            <a:off x="3890372" y="407046"/>
            <a:ext cx="2148665" cy="213523"/>
          </a:xfrm>
          <a:prstGeom prst="rect">
            <a:avLst/>
          </a:prstGeom>
          <a:noFill/>
          <a:ln w="25400">
            <a:solidFill>
              <a:schemeClr val="accent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F86633F3-4F67-2D84-95F0-8940C9179E7A}"/>
              </a:ext>
            </a:extLst>
          </p:cNvPr>
          <p:cNvSpPr/>
          <p:nvPr/>
        </p:nvSpPr>
        <p:spPr>
          <a:xfrm>
            <a:off x="7206497" y="1403191"/>
            <a:ext cx="1534732" cy="11897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E667A389-1992-5345-0FD7-77DDF3FF9AE8}"/>
              </a:ext>
            </a:extLst>
          </p:cNvPr>
          <p:cNvSpPr/>
          <p:nvPr/>
        </p:nvSpPr>
        <p:spPr>
          <a:xfrm>
            <a:off x="7206497" y="3589398"/>
            <a:ext cx="1534732" cy="11897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a:extLst>
              <a:ext uri="{FF2B5EF4-FFF2-40B4-BE49-F238E27FC236}">
                <a16:creationId xmlns:a16="http://schemas.microsoft.com/office/drawing/2014/main" id="{2DFB2238-9985-15EC-0C7A-484FCF36B331}"/>
              </a:ext>
            </a:extLst>
          </p:cNvPr>
          <p:cNvSpPr/>
          <p:nvPr/>
        </p:nvSpPr>
        <p:spPr>
          <a:xfrm>
            <a:off x="3717625" y="3842222"/>
            <a:ext cx="1692000" cy="11897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61482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D9628-8200-47A0-9F52-21E5812A765C}"/>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D7C55BEA-F1F3-05DC-46BB-491B6C4A49DD}"/>
              </a:ext>
            </a:extLst>
          </p:cNvPr>
          <p:cNvPicPr>
            <a:picLocks noChangeAspect="1"/>
          </p:cNvPicPr>
          <p:nvPr/>
        </p:nvPicPr>
        <p:blipFill>
          <a:blip r:embed="rId3"/>
          <a:stretch>
            <a:fillRect/>
          </a:stretch>
        </p:blipFill>
        <p:spPr>
          <a:xfrm>
            <a:off x="328828" y="678364"/>
            <a:ext cx="8571937" cy="4429296"/>
          </a:xfrm>
          <a:prstGeom prst="rect">
            <a:avLst/>
          </a:prstGeom>
        </p:spPr>
      </p:pic>
      <p:sp>
        <p:nvSpPr>
          <p:cNvPr id="5" name="Titel 1">
            <a:extLst>
              <a:ext uri="{FF2B5EF4-FFF2-40B4-BE49-F238E27FC236}">
                <a16:creationId xmlns:a16="http://schemas.microsoft.com/office/drawing/2014/main" id="{6FD93630-3F85-C4D9-614F-C827C7E4BF40}"/>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core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8" name="Tijdelijke aanduiding voor tekst 2">
            <a:extLst>
              <a:ext uri="{FF2B5EF4-FFF2-40B4-BE49-F238E27FC236}">
                <a16:creationId xmlns:a16="http://schemas.microsoft.com/office/drawing/2014/main" id="{C6E97DF6-FF1C-9568-B6D1-04A1FEC9E625}"/>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dirty="0">
                <a:solidFill>
                  <a:srgbClr val="48AED0"/>
                </a:solidFill>
                <a:latin typeface="Microsoft JhengHei Light"/>
                <a:ea typeface="Microsoft JhengHei Light"/>
                <a:cs typeface="Arial"/>
              </a:rPr>
              <a:t>Veranderingen ten opzichte van Versie 2.2: Naam gewijzigd; Nieuw toegevoegd.</a:t>
            </a:r>
          </a:p>
          <a:p>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15" name="Rechthoek 14">
            <a:extLst>
              <a:ext uri="{FF2B5EF4-FFF2-40B4-BE49-F238E27FC236}">
                <a16:creationId xmlns:a16="http://schemas.microsoft.com/office/drawing/2014/main" id="{D3167B99-6C6E-9044-9160-F88DA90F3BA5}"/>
              </a:ext>
            </a:extLst>
          </p:cNvPr>
          <p:cNvSpPr/>
          <p:nvPr/>
        </p:nvSpPr>
        <p:spPr>
          <a:xfrm>
            <a:off x="5285012" y="407046"/>
            <a:ext cx="1584000" cy="213523"/>
          </a:xfrm>
          <a:prstGeom prst="rect">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7F00F75A-28EC-0AD9-9AE2-1E508FF6DF73}"/>
              </a:ext>
            </a:extLst>
          </p:cNvPr>
          <p:cNvSpPr/>
          <p:nvPr/>
        </p:nvSpPr>
        <p:spPr>
          <a:xfrm>
            <a:off x="3890372" y="407046"/>
            <a:ext cx="1332000" cy="213523"/>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9481F34F-D202-AC09-4E1A-3CED07FDC56E}"/>
              </a:ext>
            </a:extLst>
          </p:cNvPr>
          <p:cNvSpPr/>
          <p:nvPr/>
        </p:nvSpPr>
        <p:spPr>
          <a:xfrm>
            <a:off x="379275" y="3823154"/>
            <a:ext cx="1620000" cy="111885"/>
          </a:xfrm>
          <a:prstGeom prst="rect">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a:extLst>
              <a:ext uri="{FF2B5EF4-FFF2-40B4-BE49-F238E27FC236}">
                <a16:creationId xmlns:a16="http://schemas.microsoft.com/office/drawing/2014/main" id="{159E2044-7E7F-F1F1-CF2A-8569DB4813B7}"/>
              </a:ext>
            </a:extLst>
          </p:cNvPr>
          <p:cNvSpPr/>
          <p:nvPr/>
        </p:nvSpPr>
        <p:spPr>
          <a:xfrm>
            <a:off x="3780000" y="2559051"/>
            <a:ext cx="1728000" cy="111885"/>
          </a:xfrm>
          <a:prstGeom prst="rect">
            <a:avLst/>
          </a:prstGeom>
          <a:noFill/>
          <a:ln w="254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26">
            <a:extLst>
              <a:ext uri="{FF2B5EF4-FFF2-40B4-BE49-F238E27FC236}">
                <a16:creationId xmlns:a16="http://schemas.microsoft.com/office/drawing/2014/main" id="{90830B78-51F3-CA35-FBFB-5DFC1FD7D009}"/>
              </a:ext>
            </a:extLst>
          </p:cNvPr>
          <p:cNvSpPr/>
          <p:nvPr/>
        </p:nvSpPr>
        <p:spPr>
          <a:xfrm>
            <a:off x="379274" y="1888239"/>
            <a:ext cx="1619999" cy="213523"/>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a:extLst>
              <a:ext uri="{FF2B5EF4-FFF2-40B4-BE49-F238E27FC236}">
                <a16:creationId xmlns:a16="http://schemas.microsoft.com/office/drawing/2014/main" id="{38E1A53C-C4CE-4B12-E162-0D329BDDEC92}"/>
              </a:ext>
            </a:extLst>
          </p:cNvPr>
          <p:cNvSpPr/>
          <p:nvPr/>
        </p:nvSpPr>
        <p:spPr>
          <a:xfrm>
            <a:off x="379274" y="2214767"/>
            <a:ext cx="1619999" cy="111886"/>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28">
            <a:extLst>
              <a:ext uri="{FF2B5EF4-FFF2-40B4-BE49-F238E27FC236}">
                <a16:creationId xmlns:a16="http://schemas.microsoft.com/office/drawing/2014/main" id="{E5BF923B-2470-5271-2BA7-3B5E93E3C38E}"/>
              </a:ext>
            </a:extLst>
          </p:cNvPr>
          <p:cNvSpPr/>
          <p:nvPr/>
        </p:nvSpPr>
        <p:spPr>
          <a:xfrm>
            <a:off x="2072612" y="1400052"/>
            <a:ext cx="1619999" cy="111886"/>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30D72A79-DD44-D855-058B-8CE39F0B1B83}"/>
              </a:ext>
            </a:extLst>
          </p:cNvPr>
          <p:cNvSpPr/>
          <p:nvPr/>
        </p:nvSpPr>
        <p:spPr>
          <a:xfrm>
            <a:off x="7250529" y="2583678"/>
            <a:ext cx="1567928" cy="238073"/>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1F4CF1EB-B015-5F67-DAC0-64ED58B82AB7}"/>
              </a:ext>
            </a:extLst>
          </p:cNvPr>
          <p:cNvSpPr/>
          <p:nvPr/>
        </p:nvSpPr>
        <p:spPr>
          <a:xfrm>
            <a:off x="2072611" y="2659008"/>
            <a:ext cx="1619999" cy="111886"/>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142F1B1F-7583-76EE-679D-F25C41C94ECE}"/>
              </a:ext>
            </a:extLst>
          </p:cNvPr>
          <p:cNvSpPr/>
          <p:nvPr/>
        </p:nvSpPr>
        <p:spPr>
          <a:xfrm>
            <a:off x="7250529" y="3157497"/>
            <a:ext cx="1567928" cy="297403"/>
          </a:xfrm>
          <a:prstGeom prst="rect">
            <a:avLst/>
          </a:prstGeom>
          <a:noFill/>
          <a:ln w="254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64189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2.2 t.o.v. versie 2.1</a:t>
            </a:r>
          </a:p>
        </p:txBody>
      </p:sp>
      <p:sp>
        <p:nvSpPr>
          <p:cNvPr id="3" name="Tijdelijke aanduiding voor inhoud 2">
            <a:extLst>
              <a:ext uri="{FF2B5EF4-FFF2-40B4-BE49-F238E27FC236}">
                <a16:creationId xmlns:a16="http://schemas.microsoft.com/office/drawing/2014/main" id="{20F9FE90-9A14-C1AE-ECD5-C7F554941B31}"/>
              </a:ext>
            </a:extLst>
          </p:cNvPr>
          <p:cNvSpPr>
            <a:spLocks noGrp="1"/>
          </p:cNvSpPr>
          <p:nvPr/>
        </p:nvSpPr>
        <p:spPr>
          <a:xfrm>
            <a:off x="594000" y="740038"/>
            <a:ext cx="7802455" cy="4336691"/>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705" indent="-179705"/>
            <a:r>
              <a:rPr lang="nl-NL" sz="1200">
                <a:ea typeface="+mn-lt"/>
                <a:cs typeface="+mn-lt"/>
              </a:rPr>
              <a:t>Waardestromen beter onderbouwd en verder uitgewerkt</a:t>
            </a:r>
          </a:p>
          <a:p>
            <a:pPr marL="359410" lvl="1" indent="-179705"/>
            <a:r>
              <a:rPr lang="nl-NL" sz="800">
                <a:ea typeface="+mn-lt"/>
                <a:cs typeface="+mn-lt"/>
              </a:rPr>
              <a:t>Onderbouwing en toelichting toegevoegd bij de </a:t>
            </a:r>
            <a:r>
              <a:rPr lang="nl-NL" sz="800" err="1">
                <a:ea typeface="+mn-lt"/>
                <a:cs typeface="+mn-lt"/>
              </a:rPr>
              <a:t>waardestromen</a:t>
            </a:r>
            <a:endParaRPr lang="nl-NL" sz="800">
              <a:ea typeface="+mn-lt"/>
              <a:cs typeface="+mn-lt"/>
            </a:endParaRPr>
          </a:p>
          <a:p>
            <a:pPr marL="359410" lvl="1" indent="-179705"/>
            <a:r>
              <a:rPr lang="nl-NL" sz="800">
                <a:ea typeface="+mn-lt"/>
                <a:cs typeface="+mn-lt"/>
              </a:rPr>
              <a:t>Relatie tussen de N3 </a:t>
            </a:r>
            <a:r>
              <a:rPr lang="nl-NL" sz="800" err="1">
                <a:ea typeface="+mn-lt"/>
                <a:cs typeface="+mn-lt"/>
              </a:rPr>
              <a:t>capabilities</a:t>
            </a:r>
            <a:r>
              <a:rPr lang="nl-NL" sz="800">
                <a:ea typeface="+mn-lt"/>
                <a:cs typeface="+mn-lt"/>
              </a:rPr>
              <a:t> en de </a:t>
            </a:r>
            <a:r>
              <a:rPr lang="nl-NL" sz="800" err="1">
                <a:ea typeface="+mn-lt"/>
                <a:cs typeface="+mn-lt"/>
              </a:rPr>
              <a:t>waardestromen</a:t>
            </a:r>
            <a:r>
              <a:rPr lang="nl-NL" sz="800">
                <a:ea typeface="+mn-lt"/>
                <a:cs typeface="+mn-lt"/>
              </a:rPr>
              <a:t> aangebracht (verdieping van N2 relaties)</a:t>
            </a:r>
          </a:p>
          <a:p>
            <a:pPr marL="359410" lvl="1" indent="-179705">
              <a:buClr>
                <a:srgbClr val="005F87"/>
              </a:buClr>
            </a:pPr>
            <a:r>
              <a:rPr lang="nl-NL" sz="800" err="1">
                <a:ea typeface="+mn-lt"/>
                <a:cs typeface="+mn-lt"/>
              </a:rPr>
              <a:t>Capability</a:t>
            </a:r>
            <a:r>
              <a:rPr lang="nl-NL" sz="800">
                <a:ea typeface="+mn-lt"/>
                <a:cs typeface="+mn-lt"/>
              </a:rPr>
              <a:t> ‘Markdata beheren’ toegevoegd aan </a:t>
            </a:r>
            <a:r>
              <a:rPr lang="nl-NL" sz="800" err="1">
                <a:ea typeface="+mn-lt"/>
                <a:cs typeface="+mn-lt"/>
              </a:rPr>
              <a:t>waardestroom</a:t>
            </a:r>
            <a:r>
              <a:rPr lang="nl-NL" sz="800">
                <a:ea typeface="+mn-lt"/>
                <a:cs typeface="+mn-lt"/>
              </a:rPr>
              <a:t> P.D ‘</a:t>
            </a:r>
            <a:r>
              <a:rPr lang="nl-NL" sz="800" err="1">
                <a:ea typeface="+mn-lt"/>
                <a:cs typeface="+mn-lt"/>
              </a:rPr>
              <a:t>Instandhouden</a:t>
            </a:r>
            <a:r>
              <a:rPr lang="nl-NL" sz="800">
                <a:ea typeface="+mn-lt"/>
                <a:cs typeface="+mn-lt"/>
              </a:rPr>
              <a:t> van energienetten’ </a:t>
            </a:r>
            <a:r>
              <a:rPr lang="nl-NL" sz="800" err="1">
                <a:ea typeface="+mn-lt"/>
                <a:cs typeface="+mn-lt"/>
              </a:rPr>
              <a:t>tbv</a:t>
            </a:r>
            <a:r>
              <a:rPr lang="nl-NL" sz="800">
                <a:ea typeface="+mn-lt"/>
                <a:cs typeface="+mn-lt"/>
              </a:rPr>
              <a:t> wisselen meters voor een streekproef van de meter pool.</a:t>
            </a:r>
          </a:p>
          <a:p>
            <a:pPr marL="359410" lvl="1" indent="-179705">
              <a:buClr>
                <a:srgbClr val="005F87"/>
              </a:buClr>
            </a:pPr>
            <a:r>
              <a:rPr lang="nl-NL" sz="800" err="1">
                <a:ea typeface="+mn-lt"/>
                <a:cs typeface="+mn-lt"/>
              </a:rPr>
              <a:t>Capability</a:t>
            </a:r>
            <a:r>
              <a:rPr lang="nl-NL" sz="800">
                <a:ea typeface="+mn-lt"/>
                <a:cs typeface="+mn-lt"/>
              </a:rPr>
              <a:t> 'Delen van marktdata faciliteren' verwijderd bij de </a:t>
            </a:r>
            <a:r>
              <a:rPr lang="nl-NL" sz="800" err="1">
                <a:ea typeface="+mn-lt"/>
                <a:cs typeface="+mn-lt"/>
              </a:rPr>
              <a:t>waardestromen</a:t>
            </a:r>
            <a:r>
              <a:rPr lang="nl-NL" sz="800">
                <a:ea typeface="+mn-lt"/>
                <a:cs typeface="+mn-lt"/>
              </a:rPr>
              <a:t> P.E, P.F en P.G waar benodigde data gewoon via ketenprocessen wordt gedeeld.</a:t>
            </a:r>
          </a:p>
          <a:p>
            <a:pPr marL="179705" indent="-179705"/>
            <a:r>
              <a:rPr lang="nl-NL" sz="1200">
                <a:ea typeface="+mn-lt"/>
                <a:cs typeface="+mn-lt"/>
              </a:rPr>
              <a:t>Modelaanpassingen in C4 en E6 (zie </a:t>
            </a:r>
            <a:r>
              <a:rPr lang="nl-NL" sz="1200" err="1">
                <a:ea typeface="+mn-lt"/>
                <a:cs typeface="+mn-lt"/>
              </a:rPr>
              <a:t>visuals</a:t>
            </a:r>
            <a:r>
              <a:rPr lang="nl-NL" sz="1200">
                <a:ea typeface="+mn-lt"/>
                <a:cs typeface="+mn-lt"/>
              </a:rPr>
              <a:t> volgende pagina)</a:t>
            </a:r>
          </a:p>
          <a:p>
            <a:pPr marL="359410" lvl="1" indent="-179705"/>
            <a:r>
              <a:rPr lang="nl-NL" sz="800">
                <a:ea typeface="+mn-lt"/>
                <a:cs typeface="+mn-lt"/>
              </a:rPr>
              <a:t>C4 modellering aangepast. Onderscheid tussen ‘ruwe’ meetdata en ‘geraffineerde’ meetdata in </a:t>
            </a:r>
            <a:r>
              <a:rPr lang="nl-NL" sz="800" err="1">
                <a:ea typeface="+mn-lt"/>
                <a:cs typeface="+mn-lt"/>
              </a:rPr>
              <a:t>capability</a:t>
            </a:r>
            <a:r>
              <a:rPr lang="nl-NL" sz="800">
                <a:ea typeface="+mn-lt"/>
                <a:cs typeface="+mn-lt"/>
              </a:rPr>
              <a:t> verdeling. Tevens implementatieonderscheid tussen direct en op afroep verwijderd.</a:t>
            </a:r>
            <a:endParaRPr lang="nl-NL" sz="1200">
              <a:ea typeface="+mn-lt"/>
              <a:cs typeface="+mn-lt"/>
            </a:endParaRPr>
          </a:p>
          <a:p>
            <a:pPr marL="359410" lvl="1" indent="-179705"/>
            <a:r>
              <a:rPr lang="nl-NL" sz="800">
                <a:ea typeface="+mn-lt"/>
                <a:cs typeface="+mn-lt"/>
              </a:rPr>
              <a:t>E.6.1+E.6.2 De </a:t>
            </a:r>
            <a:r>
              <a:rPr lang="nl-NL" sz="800" err="1">
                <a:ea typeface="+mn-lt"/>
                <a:cs typeface="+mn-lt"/>
              </a:rPr>
              <a:t>capabilities</a:t>
            </a:r>
            <a:r>
              <a:rPr lang="nl-NL" sz="800">
                <a:ea typeface="+mn-lt"/>
                <a:cs typeface="+mn-lt"/>
              </a:rPr>
              <a:t> ingedikt in lijn met de bedrijfsobjecten. </a:t>
            </a:r>
            <a:endParaRPr lang="en-US" sz="800">
              <a:ea typeface="+mn-lt"/>
              <a:cs typeface="+mn-lt"/>
            </a:endParaRPr>
          </a:p>
          <a:p>
            <a:pPr marL="179705" indent="-179705"/>
            <a:r>
              <a:rPr lang="nl-NL" sz="1200">
                <a:ea typeface="+mn-lt"/>
                <a:cs typeface="+mn-lt"/>
              </a:rPr>
              <a:t>Tekstuele aanpassingen doorgevoerd:</a:t>
            </a:r>
            <a:endParaRPr lang="en-US" sz="1200">
              <a:ea typeface="+mn-lt"/>
              <a:cs typeface="+mn-lt"/>
            </a:endParaRPr>
          </a:p>
          <a:p>
            <a:pPr marL="359410" lvl="1" indent="-179705"/>
            <a:r>
              <a:rPr lang="nl-NL" sz="800">
                <a:ea typeface="+mn-lt"/>
                <a:cs typeface="+mn-lt"/>
              </a:rPr>
              <a:t>Interne </a:t>
            </a:r>
            <a:r>
              <a:rPr lang="nl-NL" sz="800" err="1">
                <a:ea typeface="+mn-lt"/>
                <a:cs typeface="+mn-lt"/>
              </a:rPr>
              <a:t>waardestroom</a:t>
            </a:r>
            <a:r>
              <a:rPr lang="nl-NL" sz="800">
                <a:ea typeface="+mn-lt"/>
                <a:cs typeface="+mn-lt"/>
              </a:rPr>
              <a:t> I.E ‘Realiseren informatievoorziening’ aangepast in ‘Leveren van informatie’ om verwarring met de interne </a:t>
            </a:r>
            <a:r>
              <a:rPr lang="nl-NL" sz="800" err="1">
                <a:ea typeface="+mn-lt"/>
                <a:cs typeface="+mn-lt"/>
              </a:rPr>
              <a:t>waardestroom</a:t>
            </a:r>
            <a:r>
              <a:rPr lang="nl-NL" sz="800">
                <a:ea typeface="+mn-lt"/>
                <a:cs typeface="+mn-lt"/>
              </a:rPr>
              <a:t> I.B ‘Veranderen bedrijfsinrichting’ te voorkomen</a:t>
            </a:r>
          </a:p>
          <a:p>
            <a:pPr marL="179705" lvl="1" indent="0">
              <a:buNone/>
            </a:pPr>
            <a:r>
              <a:rPr lang="nl-NL" sz="800" err="1">
                <a:ea typeface="+mn-lt"/>
                <a:cs typeface="+mn-lt"/>
              </a:rPr>
              <a:t>Core</a:t>
            </a:r>
            <a:r>
              <a:rPr lang="nl-NL" sz="800">
                <a:ea typeface="+mn-lt"/>
                <a:cs typeface="+mn-lt"/>
              </a:rPr>
              <a:t> </a:t>
            </a:r>
            <a:r>
              <a:rPr lang="nl-NL" sz="800" err="1">
                <a:ea typeface="+mn-lt"/>
                <a:cs typeface="+mn-lt"/>
              </a:rPr>
              <a:t>capabilities</a:t>
            </a:r>
            <a:endParaRPr lang="nl-NL" sz="800">
              <a:ea typeface="+mn-lt"/>
              <a:cs typeface="+mn-lt"/>
            </a:endParaRPr>
          </a:p>
          <a:p>
            <a:pPr marL="359410" lvl="1" indent="-179705"/>
            <a:r>
              <a:rPr lang="nl-NL" sz="800">
                <a:ea typeface="+mn-lt"/>
                <a:cs typeface="+mn-lt"/>
              </a:rPr>
              <a:t>C.1.4.5 De term ‘fraude’ vervangen door ‘energiediefstal’ + in omschrijvingen C1.4.5 en C.1.4.1</a:t>
            </a:r>
          </a:p>
          <a:p>
            <a:pPr marL="359410" lvl="1" indent="-179705"/>
            <a:r>
              <a:rPr lang="nl-NL" sz="800">
                <a:ea typeface="+mn-lt"/>
                <a:cs typeface="+mn-lt"/>
              </a:rPr>
              <a:t>C.3.1.7. Beheren toegevoegd aan omschrijving</a:t>
            </a:r>
          </a:p>
          <a:p>
            <a:pPr marL="359410" lvl="1" indent="-179705"/>
            <a:r>
              <a:rPr lang="nl-NL" sz="800">
                <a:ea typeface="+mn-lt"/>
                <a:cs typeface="+mn-lt"/>
              </a:rPr>
              <a:t>C.6.2.1 De omschrijving aangepast: ‘inclusief de meetinrichting’ verwijderd aangezien dat een assetgegeven is.</a:t>
            </a:r>
          </a:p>
          <a:p>
            <a:pPr marL="359410" lvl="1" indent="-179705"/>
            <a:r>
              <a:rPr lang="nl-NL" sz="800">
                <a:ea typeface="+mn-lt"/>
                <a:cs typeface="+mn-lt"/>
              </a:rPr>
              <a:t>C.6.4.1 In de naam van de </a:t>
            </a:r>
            <a:r>
              <a:rPr lang="nl-NL" sz="800" err="1">
                <a:ea typeface="+mn-lt"/>
                <a:cs typeface="+mn-lt"/>
              </a:rPr>
              <a:t>capability</a:t>
            </a:r>
            <a:r>
              <a:rPr lang="nl-NL" sz="800">
                <a:ea typeface="+mn-lt"/>
                <a:cs typeface="+mn-lt"/>
              </a:rPr>
              <a:t> 'partijen' vervangen door 'derden’ + omschrijving</a:t>
            </a:r>
          </a:p>
          <a:p>
            <a:pPr marL="359410" lvl="1" indent="-179705"/>
            <a:r>
              <a:rPr lang="nl-NL" sz="800">
                <a:ea typeface="+mn-lt"/>
                <a:cs typeface="+mn-lt"/>
              </a:rPr>
              <a:t>C.6.4.2 In de naam van de </a:t>
            </a:r>
            <a:r>
              <a:rPr lang="nl-NL" sz="800" err="1">
                <a:ea typeface="+mn-lt"/>
                <a:cs typeface="+mn-lt"/>
              </a:rPr>
              <a:t>capability</a:t>
            </a:r>
            <a:r>
              <a:rPr lang="nl-NL" sz="800">
                <a:ea typeface="+mn-lt"/>
                <a:cs typeface="+mn-lt"/>
              </a:rPr>
              <a:t> 'voor derden' weghalen (open data is voor iedereen) + omschrijving</a:t>
            </a:r>
          </a:p>
          <a:p>
            <a:pPr marL="359410" lvl="1" indent="-179705"/>
            <a:r>
              <a:rPr lang="nl-NL" sz="800">
                <a:ea typeface="+mn-lt"/>
                <a:cs typeface="+mn-lt"/>
              </a:rPr>
              <a:t>De term ‘contracten’ vervangen door overeenkomsten conform business object in naam en omschrijving: C.1.2, </a:t>
            </a:r>
            <a:r>
              <a:rPr lang="nl-NL" sz="800" err="1">
                <a:ea typeface="+mn-lt"/>
                <a:cs typeface="+mn-lt"/>
              </a:rPr>
              <a:t>Subdomein</a:t>
            </a:r>
            <a:r>
              <a:rPr lang="nl-NL" sz="800">
                <a:ea typeface="+mn-lt"/>
                <a:cs typeface="+mn-lt"/>
              </a:rPr>
              <a:t> definitie Klantovereenkomst; C.1.2.2; omschrijving c.1.3.1; C.6.1.3</a:t>
            </a:r>
          </a:p>
          <a:p>
            <a:pPr marL="179705" lvl="1" indent="0">
              <a:buNone/>
            </a:pPr>
            <a:r>
              <a:rPr lang="nl-NL" sz="800">
                <a:ea typeface="+mn-lt"/>
                <a:cs typeface="+mn-lt"/>
              </a:rPr>
              <a:t>Enterprise </a:t>
            </a:r>
            <a:r>
              <a:rPr lang="nl-NL" sz="800" err="1">
                <a:ea typeface="+mn-lt"/>
                <a:cs typeface="+mn-lt"/>
              </a:rPr>
              <a:t>capabilities</a:t>
            </a:r>
            <a:r>
              <a:rPr lang="nl-NL" sz="800">
                <a:ea typeface="+mn-lt"/>
                <a:cs typeface="+mn-lt"/>
              </a:rPr>
              <a:t>:</a:t>
            </a:r>
          </a:p>
          <a:p>
            <a:pPr marL="359410" lvl="1" indent="-179705"/>
            <a:r>
              <a:rPr lang="nl-NL" sz="800">
                <a:ea typeface="+mn-lt"/>
                <a:cs typeface="+mn-lt"/>
              </a:rPr>
              <a:t>De term ‘contracten’ vervangen door overeenkomsten conform business object in naam en omschrijving: E.5.2; E.5.2.2; E.5.2.3</a:t>
            </a:r>
          </a:p>
          <a:p>
            <a:pPr marL="359410" lvl="1" indent="-179705"/>
            <a:r>
              <a:rPr lang="nl-NL" sz="800">
                <a:ea typeface="+mn-lt"/>
                <a:cs typeface="+mn-lt"/>
              </a:rPr>
              <a:t>E.1.2.4 Omschrijving aangepast om verwarring te voorkomen</a:t>
            </a:r>
          </a:p>
          <a:p>
            <a:pPr marL="359410" lvl="1" indent="-179705"/>
            <a:r>
              <a:rPr lang="nl-NL" sz="800">
                <a:ea typeface="+mn-lt"/>
                <a:cs typeface="+mn-lt"/>
              </a:rPr>
              <a:t>E3.3.1 </a:t>
            </a:r>
            <a:r>
              <a:rPr lang="nl-NL" sz="800" err="1">
                <a:ea typeface="+mn-lt"/>
                <a:cs typeface="+mn-lt"/>
              </a:rPr>
              <a:t>Medewerkerrelatie</a:t>
            </a:r>
            <a:r>
              <a:rPr lang="nl-NL" sz="800">
                <a:ea typeface="+mn-lt"/>
                <a:cs typeface="+mn-lt"/>
              </a:rPr>
              <a:t> onderhouden vervangen door Relatie met medewerkers onderhouden vanwege consistentie van formuleringen.</a:t>
            </a:r>
          </a:p>
          <a:p>
            <a:pPr marL="359410" lvl="1" indent="-179705"/>
            <a:r>
              <a:rPr lang="nl-NL" sz="800">
                <a:ea typeface="+mn-lt"/>
                <a:cs typeface="+mn-lt"/>
              </a:rPr>
              <a:t>E.3.3.5 Medewerkerstijd beperken tot medewerkersverlof (rest zit bij </a:t>
            </a:r>
            <a:r>
              <a:rPr lang="nl-NL" sz="800" err="1">
                <a:ea typeface="+mn-lt"/>
                <a:cs typeface="+mn-lt"/>
              </a:rPr>
              <a:t>medewerkersinzet</a:t>
            </a:r>
            <a:r>
              <a:rPr lang="nl-NL" sz="800">
                <a:ea typeface="+mn-lt"/>
                <a:cs typeface="+mn-lt"/>
              </a:rPr>
              <a:t> op taken) + omschrijving</a:t>
            </a:r>
          </a:p>
          <a:p>
            <a:pPr marL="359410" lvl="1" indent="-179705"/>
            <a:r>
              <a:rPr lang="nl-NL" sz="800">
                <a:ea typeface="+mn-lt"/>
                <a:cs typeface="+mn-lt"/>
              </a:rPr>
              <a:t>E.3.4.3 De term ‘duurzaam inzetbaar’ vervangen door ‘gezond en vitaal’ + omschrijving</a:t>
            </a:r>
          </a:p>
          <a:p>
            <a:pPr marL="359410" lvl="1" indent="-179705"/>
            <a:r>
              <a:rPr lang="nl-NL" sz="800">
                <a:ea typeface="+mn-lt"/>
                <a:cs typeface="+mn-lt"/>
              </a:rPr>
              <a:t>E.5.2.1 Titel nu verwarrend, gewijzigd naar ‘Relatie met inkoopleveranciers onderhouden’ </a:t>
            </a:r>
          </a:p>
          <a:p>
            <a:pPr marL="359410" lvl="1" indent="-179705"/>
            <a:r>
              <a:rPr lang="nl-NL" sz="800">
                <a:ea typeface="+mn-lt"/>
                <a:cs typeface="+mn-lt"/>
              </a:rPr>
              <a:t>E.6 (alle </a:t>
            </a:r>
            <a:r>
              <a:rPr lang="nl-NL" sz="800" err="1">
                <a:ea typeface="+mn-lt"/>
                <a:cs typeface="+mn-lt"/>
              </a:rPr>
              <a:t>niveau's</a:t>
            </a:r>
            <a:r>
              <a:rPr lang="nl-NL" sz="800">
                <a:ea typeface="+mn-lt"/>
                <a:cs typeface="+mn-lt"/>
              </a:rPr>
              <a:t>) De term ‘gebouw’ vervangen door ‘bedrijfsgebouw’ om verwarring met stationsgebouwen te voorkomen.</a:t>
            </a:r>
          </a:p>
          <a:p>
            <a:pPr marL="359410" lvl="1" indent="-179705"/>
            <a:r>
              <a:rPr lang="nl-NL" sz="800">
                <a:ea typeface="+mn-lt"/>
                <a:cs typeface="+mn-lt"/>
              </a:rPr>
              <a:t>E.7.3+E.7.3.1 De term ‘transactie’ vervangen door ‘gebeurtenis’ omdat transactie een te eng begrip is)</a:t>
            </a:r>
          </a:p>
          <a:p>
            <a:pPr marL="359410" lvl="1" indent="-179705"/>
            <a:r>
              <a:rPr lang="nl-NL" sz="800">
                <a:ea typeface="+mn-lt"/>
                <a:cs typeface="+mn-lt"/>
              </a:rPr>
              <a:t>E.7.3.3 Beheermaatregel vervangen door Beheersmaatregel omdat dit beter de lading dekt.</a:t>
            </a:r>
          </a:p>
          <a:p>
            <a:pPr marL="179705" lvl="1" indent="-179705">
              <a:buClr>
                <a:srgbClr val="005F87"/>
              </a:buClr>
            </a:pPr>
            <a:r>
              <a:rPr lang="nl-NL" sz="1200">
                <a:cs typeface="Arial"/>
              </a:rPr>
              <a:t>Business objecten (zie kolom L in de </a:t>
            </a:r>
            <a:r>
              <a:rPr lang="nl-NL" sz="1200" err="1">
                <a:cs typeface="Arial"/>
              </a:rPr>
              <a:t>excel</a:t>
            </a:r>
            <a:r>
              <a:rPr lang="nl-NL" sz="1200">
                <a:cs typeface="Arial"/>
              </a:rPr>
              <a:t>)</a:t>
            </a:r>
          </a:p>
          <a:p>
            <a:pPr marL="0" indent="0">
              <a:buNone/>
            </a:pPr>
            <a:endParaRPr lang="nl-NL" sz="1200">
              <a:cs typeface="Arial"/>
            </a:endParaRPr>
          </a:p>
        </p:txBody>
      </p:sp>
    </p:spTree>
    <p:extLst>
      <p:ext uri="{BB962C8B-B14F-4D97-AF65-F5344CB8AC3E}">
        <p14:creationId xmlns:p14="http://schemas.microsoft.com/office/powerpoint/2010/main" val="396588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fgeronde rechthoek 71">
            <a:extLst>
              <a:ext uri="{FF2B5EF4-FFF2-40B4-BE49-F238E27FC236}">
                <a16:creationId xmlns:a16="http://schemas.microsoft.com/office/drawing/2014/main" id="{60334A45-849D-6578-15A3-5955B474DCA0}"/>
              </a:ext>
            </a:extLst>
          </p:cNvPr>
          <p:cNvSpPr/>
          <p:nvPr/>
        </p:nvSpPr>
        <p:spPr>
          <a:xfrm>
            <a:off x="4024401" y="1594909"/>
            <a:ext cx="4949790" cy="2392322"/>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Bedrijfsgebouwen beheren en faciliteiten beschikbaar stellen </a:t>
            </a:r>
          </a:p>
        </p:txBody>
      </p:sp>
      <p:sp>
        <p:nvSpPr>
          <p:cNvPr id="2" name="Titel 1">
            <a:extLst>
              <a:ext uri="{FF2B5EF4-FFF2-40B4-BE49-F238E27FC236}">
                <a16:creationId xmlns:a16="http://schemas.microsoft.com/office/drawing/2014/main" id="{C0E224B0-E50F-ED56-A511-05D775362891}"/>
              </a:ext>
            </a:extLst>
          </p:cNvPr>
          <p:cNvSpPr>
            <a:spLocks noGrp="1"/>
          </p:cNvSpPr>
          <p:nvPr>
            <p:ph type="title"/>
          </p:nvPr>
        </p:nvSpPr>
        <p:spPr/>
        <p:txBody>
          <a:bodyPr/>
          <a:lstStyle/>
          <a:p>
            <a:r>
              <a:rPr lang="nl-NL">
                <a:cs typeface="Arial"/>
              </a:rPr>
              <a:t>Model aanpassingen in C4 en E6</a:t>
            </a:r>
            <a:endParaRPr lang="nl-NL"/>
          </a:p>
        </p:txBody>
      </p:sp>
      <p:sp>
        <p:nvSpPr>
          <p:cNvPr id="4" name="Afgeronde rechthoek 20">
            <a:extLst>
              <a:ext uri="{FF2B5EF4-FFF2-40B4-BE49-F238E27FC236}">
                <a16:creationId xmlns:a16="http://schemas.microsoft.com/office/drawing/2014/main" id="{0178C64A-8CCE-0621-EB46-F1EB049C0E60}"/>
              </a:ext>
            </a:extLst>
          </p:cNvPr>
          <p:cNvSpPr/>
          <p:nvPr/>
        </p:nvSpPr>
        <p:spPr>
          <a:xfrm>
            <a:off x="4099331" y="2077782"/>
            <a:ext cx="2133627" cy="69065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Gebouwen beheren</a:t>
            </a:r>
          </a:p>
        </p:txBody>
      </p:sp>
      <p:sp>
        <p:nvSpPr>
          <p:cNvPr id="5" name="Afgeronde rechthoek 20">
            <a:extLst>
              <a:ext uri="{FF2B5EF4-FFF2-40B4-BE49-F238E27FC236}">
                <a16:creationId xmlns:a16="http://schemas.microsoft.com/office/drawing/2014/main" id="{4E4DD346-AE54-659C-053D-973B3D698BB7}"/>
              </a:ext>
            </a:extLst>
          </p:cNvPr>
          <p:cNvSpPr/>
          <p:nvPr/>
        </p:nvSpPr>
        <p:spPr>
          <a:xfrm>
            <a:off x="4099331" y="2817979"/>
            <a:ext cx="2133627" cy="1014748"/>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graphicFrame>
        <p:nvGraphicFramePr>
          <p:cNvPr id="6" name="Tabel 3">
            <a:extLst>
              <a:ext uri="{FF2B5EF4-FFF2-40B4-BE49-F238E27FC236}">
                <a16:creationId xmlns:a16="http://schemas.microsoft.com/office/drawing/2014/main" id="{3FCC57E0-AAC7-7B0E-7E04-581560C988E8}"/>
              </a:ext>
            </a:extLst>
          </p:cNvPr>
          <p:cNvGraphicFramePr>
            <a:graphicFrameLocks noGrp="1"/>
          </p:cNvGraphicFramePr>
          <p:nvPr/>
        </p:nvGraphicFramePr>
        <p:xfrm>
          <a:off x="4066878" y="2216187"/>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 name="Tabel 3">
            <a:extLst>
              <a:ext uri="{FF2B5EF4-FFF2-40B4-BE49-F238E27FC236}">
                <a16:creationId xmlns:a16="http://schemas.microsoft.com/office/drawing/2014/main" id="{9681CE4F-9958-41BB-92BE-5EE22124B5A2}"/>
              </a:ext>
            </a:extLst>
          </p:cNvPr>
          <p:cNvGraphicFramePr>
            <a:graphicFrameLocks noGrp="1"/>
          </p:cNvGraphicFramePr>
          <p:nvPr/>
        </p:nvGraphicFramePr>
        <p:xfrm>
          <a:off x="4071394" y="2938131"/>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Gebouwinstallaties beheren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schoonhouden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Ruimtes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Voedsel en drank </a:t>
                      </a:r>
                      <a:r>
                        <a:rPr kumimoji="0" lang="nl-NL" sz="700" b="0" i="0" u="none" strike="noStrike" kern="1200" cap="none" spc="0" normalizeH="0" baseline="0" err="1">
                          <a:ln>
                            <a:noFill/>
                          </a:ln>
                          <a:solidFill>
                            <a:schemeClr val="tx1">
                              <a:lumMod val="50000"/>
                            </a:schemeClr>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kantoorgebouwen borgen</a:t>
                      </a: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Goederenafhandeling verzorgen</a:t>
                      </a:r>
                    </a:p>
                  </a:txBody>
                  <a:tcPr marL="68580" marR="68580" marT="21600" marB="21600"/>
                </a:tc>
                <a:extLst>
                  <a:ext uri="{0D108BD9-81ED-4DB2-BD59-A6C34878D82A}">
                    <a16:rowId xmlns:a16="http://schemas.microsoft.com/office/drawing/2014/main" val="247042081"/>
                  </a:ext>
                </a:extLst>
              </a:tr>
            </a:tbl>
          </a:graphicData>
        </a:graphic>
      </p:graphicFrame>
      <p:sp>
        <p:nvSpPr>
          <p:cNvPr id="8" name="Afgeronde rechthoek 20">
            <a:extLst>
              <a:ext uri="{FF2B5EF4-FFF2-40B4-BE49-F238E27FC236}">
                <a16:creationId xmlns:a16="http://schemas.microsoft.com/office/drawing/2014/main" id="{E2D0538A-500F-F401-835E-7565F279BFF9}"/>
              </a:ext>
            </a:extLst>
          </p:cNvPr>
          <p:cNvSpPr/>
          <p:nvPr/>
        </p:nvSpPr>
        <p:spPr>
          <a:xfrm>
            <a:off x="6539438" y="2077781"/>
            <a:ext cx="2344425" cy="68128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Bedrijfsgebouwen beheren</a:t>
            </a:r>
          </a:p>
        </p:txBody>
      </p:sp>
      <p:sp>
        <p:nvSpPr>
          <p:cNvPr id="9" name="Afgeronde rechthoek 20">
            <a:extLst>
              <a:ext uri="{FF2B5EF4-FFF2-40B4-BE49-F238E27FC236}">
                <a16:creationId xmlns:a16="http://schemas.microsoft.com/office/drawing/2014/main" id="{E92F8B99-0645-DC16-7A15-D4D0CC051D5A}"/>
              </a:ext>
            </a:extLst>
          </p:cNvPr>
          <p:cNvSpPr/>
          <p:nvPr/>
        </p:nvSpPr>
        <p:spPr>
          <a:xfrm>
            <a:off x="6539438" y="2794558"/>
            <a:ext cx="2344425" cy="1024116"/>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graphicFrame>
        <p:nvGraphicFramePr>
          <p:cNvPr id="10" name="Tabel 3">
            <a:extLst>
              <a:ext uri="{FF2B5EF4-FFF2-40B4-BE49-F238E27FC236}">
                <a16:creationId xmlns:a16="http://schemas.microsoft.com/office/drawing/2014/main" id="{0702CF74-4116-6A81-BF07-CE6BB499FC7C}"/>
              </a:ext>
            </a:extLst>
          </p:cNvPr>
          <p:cNvGraphicFramePr>
            <a:graphicFrameLocks noGrp="1"/>
          </p:cNvGraphicFramePr>
          <p:nvPr/>
        </p:nvGraphicFramePr>
        <p:xfrm>
          <a:off x="6535091" y="2202134"/>
          <a:ext cx="2484616" cy="556320"/>
        </p:xfrm>
        <a:graphic>
          <a:graphicData uri="http://schemas.openxmlformats.org/drawingml/2006/table">
            <a:tbl>
              <a:tblPr>
                <a:tableStyleId>{2D5ABB26-0587-4C30-8999-92F81FD0307C}</a:tableStyleId>
              </a:tblPr>
              <a:tblGrid>
                <a:gridCol w="2484616">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Bedrijfsgebouwenstrategie en -plannen opstellen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11" name="Tabel 3">
            <a:extLst>
              <a:ext uri="{FF2B5EF4-FFF2-40B4-BE49-F238E27FC236}">
                <a16:creationId xmlns:a16="http://schemas.microsoft.com/office/drawing/2014/main" id="{A440768B-E562-FA4F-2247-2DF2F0F7E13A}"/>
              </a:ext>
            </a:extLst>
          </p:cNvPr>
          <p:cNvGraphicFramePr>
            <a:graphicFrameLocks noGrp="1"/>
          </p:cNvGraphicFramePr>
          <p:nvPr/>
        </p:nvGraphicFramePr>
        <p:xfrm>
          <a:off x="6539607" y="2924078"/>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47042081"/>
                  </a:ext>
                </a:extLst>
              </a:tr>
            </a:tbl>
          </a:graphicData>
        </a:graphic>
      </p:graphicFrame>
      <p:cxnSp>
        <p:nvCxnSpPr>
          <p:cNvPr id="13" name="Rechte verbindingslijn met pijl 12">
            <a:extLst>
              <a:ext uri="{FF2B5EF4-FFF2-40B4-BE49-F238E27FC236}">
                <a16:creationId xmlns:a16="http://schemas.microsoft.com/office/drawing/2014/main" id="{81FCBBF0-231E-B916-BA62-4FBAF5687914}"/>
              </a:ext>
            </a:extLst>
          </p:cNvPr>
          <p:cNvCxnSpPr/>
          <p:nvPr/>
        </p:nvCxnSpPr>
        <p:spPr>
          <a:xfrm flipV="1">
            <a:off x="5526443" y="2708447"/>
            <a:ext cx="1032898" cy="274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9240D5C8-244C-BFB0-B00E-4449F0BCC923}"/>
              </a:ext>
            </a:extLst>
          </p:cNvPr>
          <p:cNvCxnSpPr>
            <a:cxnSpLocks/>
          </p:cNvCxnSpPr>
          <p:nvPr/>
        </p:nvCxnSpPr>
        <p:spPr>
          <a:xfrm flipV="1">
            <a:off x="6426443" y="3015921"/>
            <a:ext cx="146951" cy="399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hteraccolade 16">
            <a:extLst>
              <a:ext uri="{FF2B5EF4-FFF2-40B4-BE49-F238E27FC236}">
                <a16:creationId xmlns:a16="http://schemas.microsoft.com/office/drawing/2014/main" id="{E5E37950-ACE6-916B-3E79-A8CC25C125B2}"/>
              </a:ext>
            </a:extLst>
          </p:cNvPr>
          <p:cNvSpPr/>
          <p:nvPr/>
        </p:nvSpPr>
        <p:spPr>
          <a:xfrm>
            <a:off x="6246443" y="3033337"/>
            <a:ext cx="180000" cy="764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3" name="Afbeelding 2" descr="Afbeelding met tekst, schermopname, Lettertype, menu&#10;&#10;Automatisch gegenereerde beschrijving">
            <a:extLst>
              <a:ext uri="{FF2B5EF4-FFF2-40B4-BE49-F238E27FC236}">
                <a16:creationId xmlns:a16="http://schemas.microsoft.com/office/drawing/2014/main" id="{19981A75-0F13-2721-8EC1-3357AB510FEF}"/>
              </a:ext>
            </a:extLst>
          </p:cNvPr>
          <p:cNvPicPr>
            <a:picLocks noChangeAspect="1"/>
          </p:cNvPicPr>
          <p:nvPr/>
        </p:nvPicPr>
        <p:blipFill>
          <a:blip r:embed="rId2"/>
          <a:stretch>
            <a:fillRect/>
          </a:stretch>
        </p:blipFill>
        <p:spPr>
          <a:xfrm>
            <a:off x="455325" y="1446204"/>
            <a:ext cx="2953999" cy="2696110"/>
          </a:xfrm>
          <a:prstGeom prst="rect">
            <a:avLst/>
          </a:prstGeom>
        </p:spPr>
      </p:pic>
      <p:cxnSp>
        <p:nvCxnSpPr>
          <p:cNvPr id="15" name="Rechte verbindingslijn met pijl 14">
            <a:extLst>
              <a:ext uri="{FF2B5EF4-FFF2-40B4-BE49-F238E27FC236}">
                <a16:creationId xmlns:a16="http://schemas.microsoft.com/office/drawing/2014/main" id="{57D1886E-E0E8-28B3-2139-B9B4FF7B59F1}"/>
              </a:ext>
            </a:extLst>
          </p:cNvPr>
          <p:cNvCxnSpPr>
            <a:cxnSpLocks/>
          </p:cNvCxnSpPr>
          <p:nvPr/>
        </p:nvCxnSpPr>
        <p:spPr>
          <a:xfrm>
            <a:off x="1821062" y="2800439"/>
            <a:ext cx="217808" cy="1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840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28123" y="1505839"/>
            <a:ext cx="2207273" cy="749400"/>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194080"/>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37805" y="2956826"/>
            <a:ext cx="2211336" cy="1187854"/>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37071" y="2294929"/>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30672" y="3161358"/>
          <a:ext cx="2351065" cy="85608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32609" y="2444608"/>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36330" y="1659554"/>
          <a:ext cx="2245083" cy="55632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r h="146070">
                <a:tc>
                  <a: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61816"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77602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..8  Technisch netverlies inkopen en minimaliseren</a:t>
                      </a: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13318"/>
            <a:ext cx="2111244" cy="73136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536599" y="36555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59506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054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500113" y="2321844"/>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291201"/>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26024" y="3761655"/>
          <a:ext cx="2260405" cy="8560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1175059162"/>
              </p:ext>
            </p:extLst>
          </p:nvPr>
        </p:nvGraphicFramePr>
        <p:xfrm>
          <a:off x="12653291" y="3381239"/>
          <a:ext cx="2240837" cy="812684"/>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070" indent="-179070"/>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070" indent="-17907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070" indent="-17907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070" indent="-17907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41349"/>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2850978861"/>
              </p:ext>
            </p:extLst>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5" name="Titel 1">
            <a:extLst>
              <a:ext uri="{FF2B5EF4-FFF2-40B4-BE49-F238E27FC236}">
                <a16:creationId xmlns:a16="http://schemas.microsoft.com/office/drawing/2014/main" id="{0ECC2E98-9108-FB34-BF25-84E0ACA53752}"/>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core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8" name="Tijdelijke aanduiding voor tekst 2">
            <a:extLst>
              <a:ext uri="{FF2B5EF4-FFF2-40B4-BE49-F238E27FC236}">
                <a16:creationId xmlns:a16="http://schemas.microsoft.com/office/drawing/2014/main" id="{957D8E14-22E8-E5D5-5532-4E08342A88BB}"/>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a:solidFill>
                  <a:srgbClr val="48AED0"/>
                </a:solidFill>
                <a:latin typeface="Microsoft JhengHei Light"/>
                <a:ea typeface="Microsoft JhengHei Light"/>
                <a:cs typeface="Arial"/>
              </a:rPr>
              <a:t>Veranderingen ten opzichte van Versie 2.1: </a:t>
            </a:r>
            <a:r>
              <a:rPr lang="nl-NL" sz="1400">
                <a:solidFill>
                  <a:srgbClr val="48AED0"/>
                </a:solidFill>
                <a:highlight>
                  <a:srgbClr val="00FFFF"/>
                </a:highlight>
                <a:latin typeface="Microsoft JhengHei Light"/>
                <a:ea typeface="Microsoft JhengHei Light"/>
                <a:cs typeface="Arial"/>
              </a:rPr>
              <a:t>Verplaatst/samengevoegd</a:t>
            </a:r>
            <a:r>
              <a:rPr lang="nl-NL" sz="1400">
                <a:solidFill>
                  <a:srgbClr val="48AED0"/>
                </a:solidFill>
                <a:latin typeface="Microsoft JhengHei Light"/>
                <a:ea typeface="Microsoft JhengHei Light"/>
                <a:cs typeface="Arial"/>
              </a:rPr>
              <a:t>; </a:t>
            </a:r>
            <a:r>
              <a:rPr lang="nl-NL" sz="1400">
                <a:solidFill>
                  <a:srgbClr val="48AED0"/>
                </a:solidFill>
                <a:highlight>
                  <a:srgbClr val="FF0000"/>
                </a:highlight>
                <a:latin typeface="Microsoft JhengHei Light"/>
                <a:ea typeface="Microsoft JhengHei Light"/>
                <a:cs typeface="Arial"/>
              </a:rPr>
              <a:t>Verwijderd</a:t>
            </a:r>
            <a:r>
              <a:rPr lang="nl-NL" sz="1400">
                <a:solidFill>
                  <a:srgbClr val="48AED0"/>
                </a:solidFill>
                <a:latin typeface="Microsoft JhengHei Light"/>
                <a:ea typeface="Microsoft JhengHei Light"/>
                <a:cs typeface="Arial"/>
              </a:rPr>
              <a:t>.</a:t>
            </a:r>
          </a:p>
          <a:p>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3" name="Afbeelding 2" descr="Afbeelding met tekst, schermopname, Parallel, ontwerp&#10;&#10;Automatisch gegenereerde beschrijving">
            <a:extLst>
              <a:ext uri="{FF2B5EF4-FFF2-40B4-BE49-F238E27FC236}">
                <a16:creationId xmlns:a16="http://schemas.microsoft.com/office/drawing/2014/main" id="{8C285F67-2D9D-6D0E-FD58-E9EFDD300369}"/>
              </a:ext>
            </a:extLst>
          </p:cNvPr>
          <p:cNvPicPr>
            <a:picLocks noChangeAspect="1"/>
          </p:cNvPicPr>
          <p:nvPr/>
        </p:nvPicPr>
        <p:blipFill>
          <a:blip r:embed="rId3"/>
          <a:stretch>
            <a:fillRect/>
          </a:stretch>
        </p:blipFill>
        <p:spPr>
          <a:xfrm>
            <a:off x="222007" y="655577"/>
            <a:ext cx="8710977" cy="4453303"/>
          </a:xfrm>
          <a:prstGeom prst="rect">
            <a:avLst/>
          </a:prstGeom>
        </p:spPr>
      </p:pic>
    </p:spTree>
    <p:extLst>
      <p:ext uri="{BB962C8B-B14F-4D97-AF65-F5344CB8AC3E}">
        <p14:creationId xmlns:p14="http://schemas.microsoft.com/office/powerpoint/2010/main" val="2545775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28123" y="1505839"/>
            <a:ext cx="2207273" cy="749400"/>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Overeenkomsten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194080"/>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37805" y="2956826"/>
            <a:ext cx="2211336" cy="1187854"/>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37071" y="2294929"/>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30672" y="3161358"/>
          <a:ext cx="2351065" cy="85608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Energiediefstal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32609" y="2444608"/>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36330" y="1659554"/>
          <a:ext cx="2245083" cy="55632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Overeenkomsten/SLA's afsluiten, aanpassen, beheren en beëindigen</a:t>
                      </a:r>
                    </a:p>
                  </a:txBody>
                  <a:tcPr marL="68580" marR="68580" marT="21600" marB="21600"/>
                </a:tc>
                <a:extLst>
                  <a:ext uri="{0D108BD9-81ED-4DB2-BD59-A6C34878D82A}">
                    <a16:rowId xmlns:a16="http://schemas.microsoft.com/office/drawing/2014/main" val="3523326302"/>
                  </a:ext>
                </a:extLst>
              </a:tr>
              <a:tr h="146070">
                <a:tc>
                  <a:txBody>
                    <a:bodyPr/>
                    <a:lstStyle/>
                    <a:p>
                      <a:pPr marL="182245" marR="0" lvl="0" indent="-182245" algn="l" rtl="0" eaLnBrk="1" fontAlgn="auto" latinLnBrk="0" hangingPunct="1">
                        <a:lnSpc>
                          <a:spcPct val="100000"/>
                        </a:lnSpc>
                        <a:spcBef>
                          <a:spcPts val="0"/>
                        </a:spcBef>
                        <a:spcAft>
                          <a:spcPts val="0"/>
                        </a:spcAft>
                        <a:buClrTx/>
                        <a:buSzTx/>
                        <a:buFontTx/>
                        <a:buNone/>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r>
                        <a:rPr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61816"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77602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..8  Technisch netverlies inkopen en minimaliseren</a:t>
                      </a: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13318"/>
            <a:ext cx="2111244" cy="73136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624832654"/>
              </p:ext>
            </p:extLst>
          </p:nvPr>
        </p:nvGraphicFramePr>
        <p:xfrm>
          <a:off x="19536599" y="36555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070" indent="-17907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Marktdata beschikbaar maken voor derden</a:t>
                      </a:r>
                    </a:p>
                  </a:txBody>
                  <a:tcPr marL="68580" marR="68580" marT="21600" marB="21600"/>
                </a:tc>
                <a:extLst>
                  <a:ext uri="{0D108BD9-81ED-4DB2-BD59-A6C34878D82A}">
                    <a16:rowId xmlns:a16="http://schemas.microsoft.com/office/drawing/2014/main" val="3623793983"/>
                  </a:ext>
                </a:extLst>
              </a:tr>
              <a:tr h="0">
                <a:tc>
                  <a:txBody>
                    <a:bodyPr/>
                    <a:lstStyle/>
                    <a:p>
                      <a:pPr marL="179070" indent="-17907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Open data beschikbaar maken</a:t>
                      </a:r>
                    </a:p>
                  </a:txBody>
                  <a:tcPr marL="68580" marR="68580" marT="21600" marB="21600"/>
                </a:tc>
                <a:extLst>
                  <a:ext uri="{0D108BD9-81ED-4DB2-BD59-A6C34878D82A}">
                    <a16:rowId xmlns:a16="http://schemas.microsoft.com/office/drawing/2014/main" val="3523326302"/>
                  </a:ext>
                </a:extLst>
              </a:tr>
              <a:tr h="78664">
                <a:tc>
                  <a:txBody>
                    <a:bodyPr/>
                    <a:lstStyle/>
                    <a:p>
                      <a:pPr marL="179070" marR="0" lvl="0" indent="-17907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59506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054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500113" y="2321844"/>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3"/>
            <a:ext cx="2209767" cy="1118048"/>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26024" y="3738795"/>
          <a:ext cx="2260405" cy="8560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Overeenkomsten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69838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nvGraphicFramePr>
        <p:xfrm>
          <a:off x="12653291" y="3381239"/>
          <a:ext cx="2240837" cy="416001"/>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701187" y="3868987"/>
            <a:ext cx="2220473" cy="76138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Beschikbaar maken metingen van energietransport en -netten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3230993441"/>
              </p:ext>
            </p:extLst>
          </p:nvPr>
        </p:nvGraphicFramePr>
        <p:xfrm>
          <a:off x="12660116" y="4178325"/>
          <a:ext cx="2371347" cy="50050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interpretabel maken</a:t>
                      </a:r>
                    </a:p>
                  </a:txBody>
                  <a:tcPr marL="68580" marR="0" marT="21600" marB="21600"/>
                </a:tc>
                <a:extLst>
                  <a:ext uri="{0D108BD9-81ED-4DB2-BD59-A6C34878D82A}">
                    <a16:rowId xmlns:a16="http://schemas.microsoft.com/office/drawing/2014/main" val="3623793983"/>
                  </a:ext>
                </a:extLst>
              </a:tr>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valideren</a:t>
                      </a:r>
                    </a:p>
                  </a:txBody>
                  <a:tcPr marL="68580" marR="0" marT="21600" marB="21600"/>
                </a:tc>
                <a:extLst>
                  <a:ext uri="{0D108BD9-81ED-4DB2-BD59-A6C34878D82A}">
                    <a16:rowId xmlns:a16="http://schemas.microsoft.com/office/drawing/2014/main" val="4106977662"/>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Metingen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5" name="Titel 1">
            <a:extLst>
              <a:ext uri="{FF2B5EF4-FFF2-40B4-BE49-F238E27FC236}">
                <a16:creationId xmlns:a16="http://schemas.microsoft.com/office/drawing/2014/main" id="{3DFF7C16-4728-17C8-44F2-2FA165EFC7A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core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8" name="Tijdelijke aanduiding voor tekst 2">
            <a:extLst>
              <a:ext uri="{FF2B5EF4-FFF2-40B4-BE49-F238E27FC236}">
                <a16:creationId xmlns:a16="http://schemas.microsoft.com/office/drawing/2014/main" id="{1C895773-CAAB-77D8-FD6D-89E85C8F6C1C}"/>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a:solidFill>
                  <a:srgbClr val="48AED0"/>
                </a:solidFill>
                <a:latin typeface="Microsoft JhengHei Light"/>
                <a:ea typeface="Microsoft JhengHei Light"/>
                <a:cs typeface="Arial"/>
              </a:rPr>
              <a:t>Veranderingen ten opzichte van Versie 2.1: </a:t>
            </a:r>
            <a:r>
              <a:rPr lang="nl-NL" sz="1400">
                <a:solidFill>
                  <a:srgbClr val="48AED0"/>
                </a:solidFill>
                <a:highlight>
                  <a:srgbClr val="00FF00"/>
                </a:highlight>
                <a:latin typeface="Microsoft JhengHei Light"/>
                <a:ea typeface="Microsoft JhengHei Light"/>
                <a:cs typeface="Arial"/>
              </a:rPr>
              <a:t>Naam gewijzigd</a:t>
            </a:r>
            <a:r>
              <a:rPr lang="nl-NL" sz="1400">
                <a:solidFill>
                  <a:srgbClr val="48AED0"/>
                </a:solidFill>
                <a:latin typeface="Microsoft JhengHei Light"/>
                <a:ea typeface="Microsoft JhengHei Light"/>
                <a:cs typeface="Arial"/>
              </a:rPr>
              <a:t>; </a:t>
            </a:r>
            <a:r>
              <a:rPr lang="nl-NL" sz="1400">
                <a:solidFill>
                  <a:srgbClr val="48AED0"/>
                </a:solidFill>
                <a:highlight>
                  <a:srgbClr val="FFFF00"/>
                </a:highlight>
                <a:latin typeface="Microsoft JhengHei Light"/>
                <a:ea typeface="Microsoft JhengHei Light"/>
                <a:cs typeface="Arial"/>
              </a:rPr>
              <a:t>Nieuw toegevoegd</a:t>
            </a:r>
            <a:r>
              <a:rPr lang="nl-NL" sz="1400">
                <a:solidFill>
                  <a:srgbClr val="48AED0"/>
                </a:solidFill>
                <a:latin typeface="Microsoft JhengHei Light"/>
                <a:ea typeface="Microsoft JhengHei Light"/>
                <a:cs typeface="Arial"/>
              </a:rPr>
              <a:t>.</a:t>
            </a:r>
          </a:p>
          <a:p>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3" name="Afbeelding 2" descr="Afbeelding met tekst, schermopname, Parallel, ontwerp&#10;&#10;Automatisch gegenereerde beschrijving">
            <a:extLst>
              <a:ext uri="{FF2B5EF4-FFF2-40B4-BE49-F238E27FC236}">
                <a16:creationId xmlns:a16="http://schemas.microsoft.com/office/drawing/2014/main" id="{001DD939-B4FA-C7CA-67FC-D943B53FA92F}"/>
              </a:ext>
            </a:extLst>
          </p:cNvPr>
          <p:cNvPicPr>
            <a:picLocks noChangeAspect="1"/>
          </p:cNvPicPr>
          <p:nvPr/>
        </p:nvPicPr>
        <p:blipFill>
          <a:blip r:embed="rId3"/>
          <a:stretch>
            <a:fillRect/>
          </a:stretch>
        </p:blipFill>
        <p:spPr>
          <a:xfrm>
            <a:off x="276958" y="644587"/>
            <a:ext cx="8606569" cy="4464294"/>
          </a:xfrm>
          <a:prstGeom prst="rect">
            <a:avLst/>
          </a:prstGeom>
        </p:spPr>
      </p:pic>
    </p:spTree>
    <p:extLst>
      <p:ext uri="{BB962C8B-B14F-4D97-AF65-F5344CB8AC3E}">
        <p14:creationId xmlns:p14="http://schemas.microsoft.com/office/powerpoint/2010/main" val="1571716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enterprise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a:solidFill>
                  <a:srgbClr val="48AED0"/>
                </a:solidFill>
                <a:latin typeface="Microsoft JhengHei Light"/>
                <a:ea typeface="Microsoft JhengHei Light"/>
                <a:cs typeface="Arial"/>
              </a:rPr>
              <a:t>Veranderingen ten opzichte van Versie 2.1: </a:t>
            </a:r>
            <a:r>
              <a:rPr lang="nl-NL" sz="1400">
                <a:solidFill>
                  <a:srgbClr val="48AED0"/>
                </a:solidFill>
                <a:highlight>
                  <a:srgbClr val="00FFFF"/>
                </a:highlight>
                <a:latin typeface="Microsoft JhengHei Light"/>
                <a:ea typeface="Microsoft JhengHei Light"/>
                <a:cs typeface="Arial"/>
              </a:rPr>
              <a:t>Verplaatst/samengevoegd</a:t>
            </a:r>
            <a:r>
              <a:rPr lang="nl-NL" sz="1400">
                <a:solidFill>
                  <a:srgbClr val="48AED0"/>
                </a:solidFill>
                <a:latin typeface="Microsoft JhengHei Light"/>
                <a:ea typeface="Microsoft JhengHei Light"/>
                <a:cs typeface="Arial"/>
              </a:rPr>
              <a:t>; </a:t>
            </a:r>
            <a:r>
              <a:rPr lang="nl-NL" sz="1400">
                <a:solidFill>
                  <a:srgbClr val="48AED0"/>
                </a:solidFill>
                <a:highlight>
                  <a:srgbClr val="FF0000"/>
                </a:highlight>
                <a:latin typeface="Microsoft JhengHei Light"/>
                <a:ea typeface="Microsoft JhengHei Light"/>
                <a:cs typeface="Arial"/>
              </a:rPr>
              <a:t>Verwijderd</a:t>
            </a:r>
            <a:r>
              <a:rPr lang="nl-NL" sz="1400">
                <a:solidFill>
                  <a:srgbClr val="48AED0"/>
                </a:solidFill>
                <a:latin typeface="Microsoft JhengHei Light"/>
                <a:ea typeface="Microsoft JhengHei Light"/>
                <a:cs typeface="Arial"/>
              </a:rPr>
              <a:t>.</a:t>
            </a:r>
          </a:p>
          <a:p>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56</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3"/>
            <a:ext cx="2232000" cy="1003751"/>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8"/>
            <a:ext cx="2232000" cy="76883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E.4.1. Digitale productstrategie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453353"/>
            <a:ext cx="2232000" cy="53468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039544"/>
            <a:ext cx="2232000" cy="4352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519659"/>
            <a:ext cx="2232000" cy="43487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002018"/>
            <a:ext cx="2232000" cy="584465"/>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3635187"/>
            <a:ext cx="2232000" cy="843688"/>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E.5.2. Contracten met 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68597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Gebouwen beheren</a:t>
            </a: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356578"/>
            <a:ext cx="2232000" cy="1019432"/>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414586"/>
            <a:ext cx="2232000" cy="829787"/>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93943"/>
            <a:ext cx="2232000" cy="84368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195564"/>
            <a:ext cx="2232000" cy="7062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E.7.3. Transacties financieel verwerken en standen beheren</a:t>
            </a: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uLnTx/>
                          <a:uFillTx/>
                          <a:latin typeface="Microsoft JhengHei Light"/>
                          <a:ea typeface="+mn-ea"/>
                          <a:cs typeface="+mn-cs"/>
                        </a:rPr>
                        <a:t>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ontwikkelenen</a:t>
                      </a:r>
                      <a:r>
                        <a:rPr kumimoji="0"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Medewerkerrelatie</a:t>
                      </a:r>
                      <a:r>
                        <a:rPr kumimoji="0" lang="nl-NL" sz="700" b="0" i="0" u="none" strike="noStrike" kern="1200" cap="none" spc="0" normalizeH="0" baseline="0">
                          <a:ln>
                            <a:noFill/>
                          </a:ln>
                          <a:solidFill>
                            <a:srgbClr val="000000"/>
                          </a:solidFill>
                          <a:effectLst/>
                          <a:uLnTx/>
                          <a:uFillTx/>
                          <a:latin typeface="Microsoft JhengHei Light"/>
                          <a:ea typeface="+mn-ea"/>
                          <a:cs typeface="+mn-cs"/>
                        </a:rPr>
                        <a:t> onderhouden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Medewerkerstijd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nvGraphicFramePr>
        <p:xfrm>
          <a:off x="14793675" y="88224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 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nvGraphicFramePr>
        <p:xfrm>
          <a:off x="14779688" y="1560680"/>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nvGraphicFramePr>
        <p:xfrm>
          <a:off x="14781692" y="213551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uitrollen en opleveren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nvGraphicFramePr>
        <p:xfrm>
          <a:off x="14787429" y="2657692"/>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Gebruik digitale producten ondersteunen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nvGraphicFramePr>
        <p:xfrm>
          <a:off x="14787429" y="3264753"/>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nvGraphicFramePr>
        <p:xfrm>
          <a:off x="14793675" y="3871814"/>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Inkoopleveranciersrelatie onderhouden</a:t>
                      </a: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 contracteren en/of bestellen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Naleving van contracten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nvGraphicFramePr>
        <p:xfrm>
          <a:off x="17113939" y="754786"/>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extLst>
              <p:ext uri="{D42A27DB-BD31-4B8C-83A1-F6EECF244321}">
                <p14:modId xmlns:p14="http://schemas.microsoft.com/office/powerpoint/2010/main" val="2173526259"/>
              </p:ext>
            </p:extLst>
          </p:nvPr>
        </p:nvGraphicFramePr>
        <p:xfrm>
          <a:off x="17118455" y="1476730"/>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highlight>
                            <a:srgbClr val="00FFFF"/>
                          </a:highlight>
                          <a:uLnTx/>
                          <a:uFillTx/>
                          <a:latin typeface="Microsoft JhengHei Light"/>
                          <a:ea typeface="+mn-ea"/>
                          <a:cs typeface="+mn-cs"/>
                        </a:rPr>
                        <a:t>..1. Gebouwinstallaties beheren</a:t>
                      </a:r>
                    </a:p>
                  </a:txBody>
                  <a:tcPr marL="68580" marR="68580" marT="21600" marB="21600"/>
                </a:tc>
                <a:extLst>
                  <a:ext uri="{0D108BD9-81ED-4DB2-BD59-A6C34878D82A}">
                    <a16:rowId xmlns:a16="http://schemas.microsoft.com/office/drawing/2014/main" val="3061901644"/>
                  </a:ext>
                </a:extLst>
              </a:tr>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Gebouwen schoonhouden</a:t>
                      </a:r>
                      <a:endParaRPr kumimoji="0" lang="nl-NL" sz="700" b="0" i="0" u="none" strike="noStrike" kern="1200" cap="none" spc="0" normalizeH="0" baseline="0">
                        <a:ln>
                          <a:noFill/>
                        </a:ln>
                        <a:solidFill>
                          <a:schemeClr val="tx1"/>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245" indent="-182245"/>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Ruimtes </a:t>
                      </a:r>
                      <a:r>
                        <a:rPr kumimoji="0" lang="nl-NL" sz="700" b="0" i="0" u="none" strike="noStrike" kern="1200" cap="none" spc="0" normalizeH="0" baseline="0" err="1">
                          <a:ln>
                            <a:noFill/>
                          </a:ln>
                          <a:solidFill>
                            <a:srgbClr val="000000"/>
                          </a:solidFill>
                          <a:effectLst/>
                          <a:highlight>
                            <a:srgbClr val="00FFFF"/>
                          </a:highligh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rPr>
                        <a:t>..4. Voedsel en drank </a:t>
                      </a:r>
                      <a:r>
                        <a:rPr kumimoji="0" lang="nl-NL" sz="700" b="0" i="0" u="none" strike="noStrike" kern="1200" cap="none" spc="0" normalizeH="0" baseline="0" err="1">
                          <a:ln>
                            <a:noFill/>
                          </a:ln>
                          <a:solidFill>
                            <a:schemeClr val="tx1">
                              <a:lumMod val="50000"/>
                            </a:schemeClr>
                          </a:solidFill>
                          <a:effectLst/>
                          <a:highlight>
                            <a:srgbClr val="00FFFF"/>
                          </a:highligh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rPr>
                        <a:t>..5. Veiligheid kantoorgebouwen borgen</a:t>
                      </a:r>
                    </a:p>
                  </a:txBody>
                  <a:tcPr marL="68580" marR="68580" marT="21600" marB="21600"/>
                </a:tc>
                <a:extLst>
                  <a:ext uri="{0D108BD9-81ED-4DB2-BD59-A6C34878D82A}">
                    <a16:rowId xmlns:a16="http://schemas.microsoft.com/office/drawing/2014/main" val="1981118581"/>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rPr>
                        <a:t>..6. Goederenafhandeling verzorgen</a:t>
                      </a:r>
                    </a:p>
                  </a:txBody>
                  <a:tcPr marL="68580" marR="68580" marT="21600" marB="21600"/>
                </a:tc>
                <a:extLst>
                  <a:ext uri="{0D108BD9-81ED-4DB2-BD59-A6C34878D82A}">
                    <a16:rowId xmlns:a16="http://schemas.microsoft.com/office/drawing/2014/main" val="247042081"/>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nvGraphicFramePr>
        <p:xfrm>
          <a:off x="17134576" y="262022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nvGraphicFramePr>
        <p:xfrm>
          <a:off x="17139486" y="353966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nvGraphicFramePr>
        <p:xfrm>
          <a:off x="17168706" y="445241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Transacties financieel verwerken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923061"/>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nvGraphicFramePr>
        <p:xfrm>
          <a:off x="10173796" y="806963"/>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04170"/>
            <a:ext cx="2232000" cy="84847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nvGraphicFramePr>
        <p:xfrm>
          <a:off x="10173796" y="185312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497494"/>
            <a:ext cx="2232000" cy="85355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nvGraphicFramePr>
        <p:xfrm>
          <a:off x="10173796" y="2644853"/>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402110"/>
            <a:ext cx="2232000" cy="1329501"/>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nvGraphicFramePr>
        <p:xfrm>
          <a:off x="10173796" y="3575772"/>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661838"/>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nvGraphicFramePr>
        <p:xfrm>
          <a:off x="12465590" y="4821430"/>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Medewerkers duurzame inzetbaar houden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pic>
        <p:nvPicPr>
          <p:cNvPr id="2" name="Afbeelding 1" descr="Afbeelding met tekst, schermopname, Lettertype, Parallel&#10;&#10;Automatisch gegenereerde beschrijving">
            <a:extLst>
              <a:ext uri="{FF2B5EF4-FFF2-40B4-BE49-F238E27FC236}">
                <a16:creationId xmlns:a16="http://schemas.microsoft.com/office/drawing/2014/main" id="{BEB2C97D-CE29-6E45-0C36-015267392B05}"/>
              </a:ext>
            </a:extLst>
          </p:cNvPr>
          <p:cNvPicPr>
            <a:picLocks noChangeAspect="1"/>
          </p:cNvPicPr>
          <p:nvPr/>
        </p:nvPicPr>
        <p:blipFill>
          <a:blip r:embed="rId2"/>
          <a:stretch>
            <a:fillRect/>
          </a:stretch>
        </p:blipFill>
        <p:spPr>
          <a:xfrm>
            <a:off x="617661" y="637443"/>
            <a:ext cx="7787785" cy="4506056"/>
          </a:xfrm>
          <a:prstGeom prst="rect">
            <a:avLst/>
          </a:prstGeom>
        </p:spPr>
      </p:pic>
    </p:spTree>
    <p:extLst>
      <p:ext uri="{BB962C8B-B14F-4D97-AF65-F5344CB8AC3E}">
        <p14:creationId xmlns:p14="http://schemas.microsoft.com/office/powerpoint/2010/main" val="20680242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57</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4"/>
            <a:ext cx="2232000" cy="911632"/>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7"/>
            <a:ext cx="2232000" cy="84664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E.4.1. Digitale productstrategie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506692"/>
            <a:ext cx="2232000" cy="60376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161463"/>
            <a:ext cx="2232000" cy="49616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708635"/>
            <a:ext cx="2232000" cy="5419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294626"/>
            <a:ext cx="2232000" cy="78419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4122867"/>
            <a:ext cx="2232000" cy="1044736"/>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highlight>
                  <a:srgbClr val="00FF00"/>
                </a:highlight>
                <a:latin typeface="Microsoft JhengHei Light"/>
              </a:rPr>
              <a:t>E.5.2. Overeenkomsten met 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9576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highlight>
                  <a:srgbClr val="00FF00"/>
                </a:highlight>
                <a:latin typeface="Microsoft JhengHei Light"/>
              </a:rPr>
              <a:t>E.6.1. Bedrijfsgebouwen beheren</a:t>
            </a:r>
            <a:endParaRPr lang="nl-NL" sz="750" b="1">
              <a:solidFill>
                <a:schemeClr val="tx1">
                  <a:lumMod val="50000"/>
                </a:schemeClr>
              </a:solidFill>
              <a:highlight>
                <a:srgbClr val="00FF00"/>
              </a:highlight>
              <a:latin typeface="Microsoft JhengHei Light"/>
              <a:ea typeface="Microsoft JhengHei Light"/>
            </a:endParaRP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638517"/>
            <a:ext cx="2232000" cy="565739"/>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254566"/>
            <a:ext cx="2232000" cy="954530"/>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78703"/>
            <a:ext cx="2232000" cy="9865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325103"/>
            <a:ext cx="2232000" cy="84249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highlight>
                  <a:srgbClr val="00FF00"/>
                </a:highlight>
                <a:latin typeface="Microsoft JhengHei Light"/>
              </a:rPr>
              <a:t>E.7.3. Gebeurtenissen financieel verwerken en standen beheren</a:t>
            </a:r>
            <a:endParaRPr lang="nl-NL" sz="750" b="1">
              <a:solidFill>
                <a:schemeClr val="tx1">
                  <a:lumMod val="50000"/>
                </a:schemeClr>
              </a:solidFill>
              <a:highlight>
                <a:srgbClr val="00FF00"/>
              </a:highlight>
              <a:latin typeface="Microsoft JhengHei Light"/>
              <a:ea typeface="Microsoft JhengHei Light"/>
            </a:endParaRP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extLst>
              <p:ext uri="{D42A27DB-BD31-4B8C-83A1-F6EECF244321}">
                <p14:modId xmlns:p14="http://schemas.microsoft.com/office/powerpoint/2010/main" val="2641864767"/>
              </p:ext>
            </p:extLst>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highlight>
                            <a:srgbClr val="00FF00"/>
                          </a:highligh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a:t>
                      </a:r>
                      <a:r>
                        <a:rPr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ontwikkelen</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extLst>
              <p:ext uri="{D42A27DB-BD31-4B8C-83A1-F6EECF244321}">
                <p14:modId xmlns:p14="http://schemas.microsoft.com/office/powerpoint/2010/main" val="55284964"/>
              </p:ext>
            </p:extLst>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Relatie met medewerkers onderhouden</a:t>
                      </a:r>
                      <a:endPar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245" indent="-182245"/>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rPr>
                        <a:t>..5. Medewerkersverlof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nvGraphicFramePr>
        <p:xfrm>
          <a:off x="14793675" y="92796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 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nvGraphicFramePr>
        <p:xfrm>
          <a:off x="14779688" y="1667152"/>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nvGraphicFramePr>
        <p:xfrm>
          <a:off x="14781692" y="23336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uitrollen en opleveren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nvGraphicFramePr>
        <p:xfrm>
          <a:off x="14793675" y="29093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Gebruik digitale producten ondersteunen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nvGraphicFramePr>
        <p:xfrm>
          <a:off x="14779688" y="365204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extLst>
              <p:ext uri="{D42A27DB-BD31-4B8C-83A1-F6EECF244321}">
                <p14:modId xmlns:p14="http://schemas.microsoft.com/office/powerpoint/2010/main" val="709006141"/>
              </p:ext>
            </p:extLst>
          </p:nvPr>
        </p:nvGraphicFramePr>
        <p:xfrm>
          <a:off x="14793675" y="4520670"/>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Relatie met inkoopleveranciers onderhouden</a:t>
                      </a:r>
                    </a:p>
                  </a:txBody>
                  <a:tcPr marL="68580" marR="68580" marT="21600" marB="21600"/>
                </a:tc>
                <a:extLst>
                  <a:ext uri="{0D108BD9-81ED-4DB2-BD59-A6C34878D82A}">
                    <a16:rowId xmlns:a16="http://schemas.microsoft.com/office/drawing/2014/main" val="3623793983"/>
                  </a:ext>
                </a:extLst>
              </a:tr>
              <a:tr h="0">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Goederen en diensten overeen komen en/of bestellen</a:t>
                      </a:r>
                      <a:endPar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rPr>
                        <a:t>..3. Naleving van overeenkomsten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extLst>
              <p:ext uri="{D42A27DB-BD31-4B8C-83A1-F6EECF244321}">
                <p14:modId xmlns:p14="http://schemas.microsoft.com/office/powerpoint/2010/main" val="1193266145"/>
              </p:ext>
            </p:extLst>
          </p:nvPr>
        </p:nvGraphicFramePr>
        <p:xfrm>
          <a:off x="17113939" y="899566"/>
          <a:ext cx="2241031" cy="6630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Bedrijfsgebouwenstrategie en -plannen opstellen en besturen</a:t>
                      </a:r>
                      <a:endPar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extLst>
              <p:ext uri="{D42A27DB-BD31-4B8C-83A1-F6EECF244321}">
                <p14:modId xmlns:p14="http://schemas.microsoft.com/office/powerpoint/2010/main" val="3899816128"/>
              </p:ext>
            </p:extLst>
          </p:nvPr>
        </p:nvGraphicFramePr>
        <p:xfrm>
          <a:off x="17118455" y="1850110"/>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FFFF00"/>
                          </a:highligh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highlight>
                          <a:srgbClr val="FF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nvGraphicFramePr>
        <p:xfrm>
          <a:off x="17134576" y="255926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nvGraphicFramePr>
        <p:xfrm>
          <a:off x="17139486" y="360824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extLst>
              <p:ext uri="{D42A27DB-BD31-4B8C-83A1-F6EECF244321}">
                <p14:modId xmlns:p14="http://schemas.microsoft.com/office/powerpoint/2010/main" val="1860288848"/>
              </p:ext>
            </p:extLst>
          </p:nvPr>
        </p:nvGraphicFramePr>
        <p:xfrm>
          <a:off x="17168706" y="465815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Gebeurtenissen financieel verwerken</a:t>
                      </a:r>
                      <a:endPar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245" indent="-182245"/>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beheersmaatregelen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100689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nvGraphicFramePr>
        <p:xfrm>
          <a:off x="10173796" y="843539"/>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83418"/>
            <a:ext cx="2232000" cy="898870"/>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nvGraphicFramePr>
        <p:xfrm>
          <a:off x="10173796" y="196285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625510"/>
            <a:ext cx="2232000" cy="983314"/>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nvGraphicFramePr>
        <p:xfrm>
          <a:off x="10168309" y="2846951"/>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652046"/>
            <a:ext cx="2232000" cy="1515557"/>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nvGraphicFramePr>
        <p:xfrm>
          <a:off x="10173796" y="3898860"/>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564302"/>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extLst>
              <p:ext uri="{D42A27DB-BD31-4B8C-83A1-F6EECF244321}">
                <p14:modId xmlns:p14="http://schemas.microsoft.com/office/powerpoint/2010/main" val="960736080"/>
              </p:ext>
            </p:extLst>
          </p:nvPr>
        </p:nvGraphicFramePr>
        <p:xfrm>
          <a:off x="12465590" y="472389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Medewerkers gezond en vitaal houden</a:t>
                      </a:r>
                      <a:endPar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sp>
        <p:nvSpPr>
          <p:cNvPr id="15" name="Titel 1">
            <a:extLst>
              <a:ext uri="{FF2B5EF4-FFF2-40B4-BE49-F238E27FC236}">
                <a16:creationId xmlns:a16="http://schemas.microsoft.com/office/drawing/2014/main" id="{CBFB6D25-ED82-1820-9ACA-7E1B379D1C5D}"/>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enterprise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9" name="Tijdelijke aanduiding voor tekst 2">
            <a:extLst>
              <a:ext uri="{FF2B5EF4-FFF2-40B4-BE49-F238E27FC236}">
                <a16:creationId xmlns:a16="http://schemas.microsoft.com/office/drawing/2014/main" id="{8E248D97-0B37-F081-6125-E0512E66781C}"/>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a:solidFill>
                  <a:srgbClr val="48AED0"/>
                </a:solidFill>
                <a:latin typeface="Microsoft JhengHei Light"/>
                <a:ea typeface="Microsoft JhengHei Light"/>
                <a:cs typeface="Arial"/>
              </a:rPr>
              <a:t>Veranderingen ten opzichte van Versie 2.1: </a:t>
            </a:r>
            <a:r>
              <a:rPr lang="nl-NL" sz="1400">
                <a:solidFill>
                  <a:srgbClr val="48AED0"/>
                </a:solidFill>
                <a:highlight>
                  <a:srgbClr val="00FF00"/>
                </a:highlight>
                <a:latin typeface="Microsoft JhengHei Light"/>
                <a:ea typeface="Microsoft JhengHei Light"/>
                <a:cs typeface="Arial"/>
              </a:rPr>
              <a:t>Naam gewijzigd</a:t>
            </a:r>
            <a:r>
              <a:rPr lang="nl-NL" sz="1400">
                <a:solidFill>
                  <a:srgbClr val="48AED0"/>
                </a:solidFill>
                <a:latin typeface="Microsoft JhengHei Light"/>
                <a:ea typeface="Microsoft JhengHei Light"/>
                <a:cs typeface="Arial"/>
              </a:rPr>
              <a:t>; </a:t>
            </a:r>
            <a:r>
              <a:rPr lang="nl-NL" sz="1400">
                <a:solidFill>
                  <a:srgbClr val="48AED0"/>
                </a:solidFill>
                <a:highlight>
                  <a:srgbClr val="FFFF00"/>
                </a:highlight>
                <a:latin typeface="Microsoft JhengHei Light"/>
                <a:ea typeface="Microsoft JhengHei Light"/>
                <a:cs typeface="Arial"/>
              </a:rPr>
              <a:t>Nieuw toegevoegd</a:t>
            </a:r>
            <a:r>
              <a:rPr lang="nl-NL" sz="1400">
                <a:solidFill>
                  <a:srgbClr val="48AED0"/>
                </a:solidFill>
                <a:latin typeface="Microsoft JhengHei Light"/>
                <a:ea typeface="Microsoft JhengHei Light"/>
                <a:cs typeface="Arial"/>
              </a:rPr>
              <a:t>.</a:t>
            </a:r>
          </a:p>
          <a:p>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97" name="Afbeelding 96" descr="Afbeelding met tekst, schermopname, Parallel, Lettertype&#10;&#10;Automatisch gegenereerde beschrijving">
            <a:extLst>
              <a:ext uri="{FF2B5EF4-FFF2-40B4-BE49-F238E27FC236}">
                <a16:creationId xmlns:a16="http://schemas.microsoft.com/office/drawing/2014/main" id="{F4004EF4-4085-C3CE-78A2-5D273EA7C8C9}"/>
              </a:ext>
            </a:extLst>
          </p:cNvPr>
          <p:cNvPicPr>
            <a:picLocks noChangeAspect="1"/>
          </p:cNvPicPr>
          <p:nvPr/>
        </p:nvPicPr>
        <p:blipFill>
          <a:blip r:embed="rId2"/>
          <a:stretch>
            <a:fillRect/>
          </a:stretch>
        </p:blipFill>
        <p:spPr>
          <a:xfrm>
            <a:off x="579194" y="634257"/>
            <a:ext cx="7914175" cy="4506934"/>
          </a:xfrm>
          <a:prstGeom prst="rect">
            <a:avLst/>
          </a:prstGeom>
        </p:spPr>
      </p:pic>
    </p:spTree>
    <p:extLst>
      <p:ext uri="{BB962C8B-B14F-4D97-AF65-F5344CB8AC3E}">
        <p14:creationId xmlns:p14="http://schemas.microsoft.com/office/powerpoint/2010/main" val="3736167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2.1 t.o.v. versie 2.0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638501" cy="4336691"/>
          </a:xfrm>
        </p:spPr>
        <p:txBody>
          <a:bodyPr/>
          <a:lstStyle/>
          <a:p>
            <a:pPr marL="179705" indent="-179705"/>
            <a:r>
              <a:rPr lang="nl-NL" sz="1200">
                <a:ea typeface="+mn-lt"/>
                <a:cs typeface="+mn-lt"/>
              </a:rPr>
              <a:t>Hoofdstructuur van model aangepast</a:t>
            </a:r>
          </a:p>
          <a:p>
            <a:pPr marL="359410" lvl="1" indent="-179705"/>
            <a:r>
              <a:rPr lang="nl-NL" sz="800">
                <a:ea typeface="+mn-lt"/>
                <a:cs typeface="+mn-lt"/>
              </a:rPr>
              <a:t>Richtinggevende en ondersteunende </a:t>
            </a:r>
            <a:r>
              <a:rPr lang="nl-NL" sz="800" err="1">
                <a:ea typeface="+mn-lt"/>
                <a:cs typeface="+mn-lt"/>
              </a:rPr>
              <a:t>capabilities</a:t>
            </a:r>
            <a:r>
              <a:rPr lang="nl-NL" sz="800">
                <a:ea typeface="+mn-lt"/>
                <a:cs typeface="+mn-lt"/>
              </a:rPr>
              <a:t> samengevoegd in een </a:t>
            </a:r>
            <a:r>
              <a:rPr lang="nl-NL" sz="800" err="1">
                <a:ea typeface="+mn-lt"/>
                <a:cs typeface="+mn-lt"/>
              </a:rPr>
              <a:t>enterprise</a:t>
            </a:r>
            <a:r>
              <a:rPr lang="nl-NL" sz="800">
                <a:ea typeface="+mn-lt"/>
                <a:cs typeface="+mn-lt"/>
              </a:rPr>
              <a:t> </a:t>
            </a:r>
            <a:r>
              <a:rPr lang="nl-NL" sz="800" err="1">
                <a:ea typeface="+mn-lt"/>
                <a:cs typeface="+mn-lt"/>
              </a:rPr>
              <a:t>capability</a:t>
            </a:r>
            <a:r>
              <a:rPr lang="nl-NL" sz="800">
                <a:ea typeface="+mn-lt"/>
                <a:cs typeface="+mn-lt"/>
              </a:rPr>
              <a:t> groep en aangepast naar een zelfde domeinstructuur en principes als de </a:t>
            </a:r>
            <a:r>
              <a:rPr lang="nl-NL" sz="800" err="1">
                <a:ea typeface="+mn-lt"/>
                <a:cs typeface="+mn-lt"/>
              </a:rPr>
              <a:t>core</a:t>
            </a:r>
            <a:r>
              <a:rPr lang="nl-NL" sz="800">
                <a:ea typeface="+mn-lt"/>
                <a:cs typeface="+mn-lt"/>
              </a:rPr>
              <a:t>/kern </a:t>
            </a:r>
            <a:r>
              <a:rPr lang="nl-NL" sz="800" err="1">
                <a:ea typeface="+mn-lt"/>
                <a:cs typeface="+mn-lt"/>
              </a:rPr>
              <a:t>capabilities</a:t>
            </a:r>
            <a:r>
              <a:rPr lang="nl-NL" sz="800">
                <a:ea typeface="+mn-lt"/>
                <a:cs typeface="+mn-lt"/>
              </a:rPr>
              <a:t> (conform telecom </a:t>
            </a:r>
            <a:r>
              <a:rPr lang="nl-NL" sz="800" err="1">
                <a:ea typeface="+mn-lt"/>
                <a:cs typeface="+mn-lt"/>
              </a:rPr>
              <a:t>eTOM</a:t>
            </a:r>
            <a:r>
              <a:rPr lang="nl-NL" sz="800">
                <a:ea typeface="+mn-lt"/>
                <a:cs typeface="+mn-lt"/>
              </a:rPr>
              <a:t> model). </a:t>
            </a:r>
            <a:endParaRPr lang="en-US" sz="800">
              <a:ea typeface="+mn-lt"/>
              <a:cs typeface="+mn-lt"/>
            </a:endParaRPr>
          </a:p>
          <a:p>
            <a:pPr marL="359410" lvl="1" indent="-179705"/>
            <a:r>
              <a:rPr lang="nl-NL" sz="800">
                <a:ea typeface="+mn-lt"/>
                <a:cs typeface="+mn-lt"/>
              </a:rPr>
              <a:t>Nummering aangepast opdat twee groepen </a:t>
            </a:r>
            <a:r>
              <a:rPr lang="nl-NL" sz="800" err="1">
                <a:ea typeface="+mn-lt"/>
                <a:cs typeface="+mn-lt"/>
              </a:rPr>
              <a:t>capabilities</a:t>
            </a:r>
            <a:r>
              <a:rPr lang="nl-NL" sz="800">
                <a:ea typeface="+mn-lt"/>
                <a:cs typeface="+mn-lt"/>
              </a:rPr>
              <a:t> ontstaan (c) </a:t>
            </a:r>
            <a:r>
              <a:rPr lang="nl-NL" sz="800" err="1">
                <a:ea typeface="+mn-lt"/>
                <a:cs typeface="+mn-lt"/>
              </a:rPr>
              <a:t>Core</a:t>
            </a:r>
            <a:r>
              <a:rPr lang="nl-NL" sz="800">
                <a:ea typeface="+mn-lt"/>
                <a:cs typeface="+mn-lt"/>
              </a:rPr>
              <a:t> </a:t>
            </a:r>
            <a:r>
              <a:rPr lang="nl-NL" sz="800" err="1">
                <a:ea typeface="+mn-lt"/>
                <a:cs typeface="+mn-lt"/>
              </a:rPr>
              <a:t>capabilities</a:t>
            </a:r>
            <a:r>
              <a:rPr lang="nl-NL" sz="800">
                <a:ea typeface="+mn-lt"/>
                <a:cs typeface="+mn-lt"/>
              </a:rPr>
              <a:t> en (e) Enterprise </a:t>
            </a:r>
            <a:r>
              <a:rPr lang="nl-NL" sz="800" err="1">
                <a:ea typeface="+mn-lt"/>
                <a:cs typeface="+mn-lt"/>
              </a:rPr>
              <a:t>capabilities</a:t>
            </a:r>
            <a:endParaRPr lang="nl-NL" sz="800">
              <a:ea typeface="+mn-lt"/>
              <a:cs typeface="+mn-lt"/>
            </a:endParaRPr>
          </a:p>
          <a:p>
            <a:pPr marL="179705" indent="-179705"/>
            <a:r>
              <a:rPr lang="nl-NL" sz="1200">
                <a:ea typeface="+mn-lt"/>
                <a:cs typeface="+mn-lt"/>
              </a:rPr>
              <a:t>Principes achter de modellering expliciet gemaakt en toegevoegd aan de model presentatie</a:t>
            </a:r>
            <a:endParaRPr lang="en-US" sz="1200">
              <a:ea typeface="+mn-lt"/>
              <a:cs typeface="+mn-lt"/>
            </a:endParaRPr>
          </a:p>
          <a:p>
            <a:pPr marL="179705" indent="-179705"/>
            <a:r>
              <a:rPr lang="nl-NL" sz="1200">
                <a:ea typeface="+mn-lt"/>
                <a:cs typeface="+mn-lt"/>
              </a:rPr>
              <a:t>Enterprise </a:t>
            </a:r>
            <a:r>
              <a:rPr lang="nl-NL" sz="1200" err="1">
                <a:ea typeface="+mn-lt"/>
                <a:cs typeface="+mn-lt"/>
              </a:rPr>
              <a:t>capabilities</a:t>
            </a:r>
            <a:r>
              <a:rPr lang="nl-NL" sz="1200">
                <a:ea typeface="+mn-lt"/>
                <a:cs typeface="+mn-lt"/>
              </a:rPr>
              <a:t> volledig herzien en uitgewerkt tot 3 niveaus</a:t>
            </a:r>
            <a:endParaRPr lang="en-US" sz="1200">
              <a:ea typeface="+mn-lt"/>
              <a:cs typeface="+mn-lt"/>
            </a:endParaRPr>
          </a:p>
          <a:p>
            <a:pPr marL="179705" indent="-179705"/>
            <a:r>
              <a:rPr lang="nl-NL" sz="1200">
                <a:ea typeface="+mn-lt"/>
                <a:cs typeface="+mn-lt"/>
              </a:rPr>
              <a:t>Interne (secundaire) </a:t>
            </a:r>
            <a:r>
              <a:rPr lang="nl-NL" sz="1200" err="1">
                <a:ea typeface="+mn-lt"/>
                <a:cs typeface="+mn-lt"/>
              </a:rPr>
              <a:t>waardestromen</a:t>
            </a:r>
            <a:r>
              <a:rPr lang="nl-NL" sz="1200">
                <a:ea typeface="+mn-lt"/>
                <a:cs typeface="+mn-lt"/>
              </a:rPr>
              <a:t> toegevoegd en gerelateerd aan de </a:t>
            </a:r>
            <a:r>
              <a:rPr lang="nl-NL" sz="1200" err="1">
                <a:ea typeface="+mn-lt"/>
                <a:cs typeface="+mn-lt"/>
              </a:rPr>
              <a:t>enterprise</a:t>
            </a:r>
            <a:r>
              <a:rPr lang="nl-NL" sz="1200">
                <a:ea typeface="+mn-lt"/>
                <a:cs typeface="+mn-lt"/>
              </a:rPr>
              <a:t> </a:t>
            </a:r>
            <a:r>
              <a:rPr lang="nl-NL" sz="1200" err="1">
                <a:ea typeface="+mn-lt"/>
                <a:cs typeface="+mn-lt"/>
              </a:rPr>
              <a:t>capabilities</a:t>
            </a:r>
            <a:r>
              <a:rPr lang="nl-NL" sz="1200">
                <a:ea typeface="+mn-lt"/>
                <a:cs typeface="+mn-lt"/>
              </a:rPr>
              <a:t>.</a:t>
            </a:r>
            <a:endParaRPr lang="en-US" sz="1200">
              <a:ea typeface="+mn-lt"/>
              <a:cs typeface="+mn-lt"/>
            </a:endParaRPr>
          </a:p>
          <a:p>
            <a:pPr marL="179705" indent="-179705"/>
            <a:r>
              <a:rPr lang="nl-NL" sz="1200" err="1">
                <a:ea typeface="+mn-lt"/>
                <a:cs typeface="+mn-lt"/>
              </a:rPr>
              <a:t>Mapping</a:t>
            </a:r>
            <a:r>
              <a:rPr lang="nl-NL" sz="1200">
                <a:ea typeface="+mn-lt"/>
                <a:cs typeface="+mn-lt"/>
              </a:rPr>
              <a:t> externe (primaire) </a:t>
            </a:r>
            <a:r>
              <a:rPr lang="nl-NL" sz="1200" err="1">
                <a:ea typeface="+mn-lt"/>
                <a:cs typeface="+mn-lt"/>
              </a:rPr>
              <a:t>waardestromen</a:t>
            </a:r>
            <a:r>
              <a:rPr lang="nl-NL" sz="1200">
                <a:ea typeface="+mn-lt"/>
                <a:cs typeface="+mn-lt"/>
              </a:rPr>
              <a:t> en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geactualiseerd</a:t>
            </a:r>
            <a:endParaRPr lang="en-US" sz="1200">
              <a:ea typeface="+mn-lt"/>
              <a:cs typeface="+mn-lt"/>
            </a:endParaRPr>
          </a:p>
          <a:p>
            <a:pPr marL="179705" indent="-179705"/>
            <a:r>
              <a:rPr lang="nl-NL" sz="1200">
                <a:ea typeface="+mn-lt"/>
                <a:cs typeface="+mn-lt"/>
              </a:rPr>
              <a:t>Enkele wijzigingen in de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doorgevoerd</a:t>
            </a:r>
          </a:p>
          <a:p>
            <a:pPr marL="359410" lvl="1" indent="-179705"/>
            <a:r>
              <a:rPr lang="nl-NL" sz="800">
                <a:ea typeface="+mn-lt"/>
                <a:cs typeface="+mn-lt"/>
              </a:rPr>
              <a:t>C.1.1.6 ‘Klantervaring monitoren en beïnvloeden’ verplaatst vanaf 8.9 (gaat over klanten)</a:t>
            </a:r>
          </a:p>
          <a:p>
            <a:pPr marL="359410" lvl="1" indent="-179705"/>
            <a:r>
              <a:rPr lang="nl-NL" sz="800">
                <a:ea typeface="+mn-lt"/>
                <a:cs typeface="+mn-lt"/>
              </a:rPr>
              <a:t>C.1.2.3 ‘Producten en diensten ontwikkelen en beheren’ verplaatst vanaf 8.8. </a:t>
            </a:r>
            <a:endParaRPr lang="en-US" sz="800">
              <a:ea typeface="+mn-lt"/>
              <a:cs typeface="+mn-lt"/>
            </a:endParaRPr>
          </a:p>
          <a:p>
            <a:pPr marL="539750" lvl="2" indent="-179705"/>
            <a:r>
              <a:rPr lang="nl-NL" sz="800">
                <a:ea typeface="+mn-lt"/>
                <a:cs typeface="+mn-lt"/>
              </a:rPr>
              <a:t>Rationale: verschuiven van wettelijk naar afgeleide en extra diensten (congestie, waterstof, warmte).</a:t>
            </a:r>
            <a:endParaRPr lang="en-US" sz="800">
              <a:ea typeface="+mn-lt"/>
              <a:cs typeface="+mn-lt"/>
            </a:endParaRPr>
          </a:p>
          <a:p>
            <a:pPr marL="359410" lvl="1" indent="-179705"/>
            <a:r>
              <a:rPr lang="nl-NL" sz="800">
                <a:ea typeface="+mn-lt"/>
                <a:cs typeface="+mn-lt"/>
              </a:rPr>
              <a:t>C.3.2.8 ‘Technisch netverlies inkopen en minimaliseren’ verplaatst vanaf 1.4.3</a:t>
            </a:r>
            <a:endParaRPr lang="en-US" sz="800">
              <a:ea typeface="+mn-lt"/>
              <a:cs typeface="+mn-lt"/>
            </a:endParaRPr>
          </a:p>
          <a:p>
            <a:pPr marL="539750" lvl="2" indent="-179705"/>
            <a:r>
              <a:rPr lang="nl-NL" sz="800">
                <a:ea typeface="+mn-lt"/>
                <a:cs typeface="+mn-lt"/>
              </a:rPr>
              <a:t>Rationale: niet op individuele klanten gericht =&gt; via energienet ontwerp beïnvloed je technisch netverlies</a:t>
            </a:r>
            <a:endParaRPr lang="en-US" sz="800">
              <a:ea typeface="+mn-lt"/>
              <a:cs typeface="+mn-lt"/>
            </a:endParaRPr>
          </a:p>
          <a:p>
            <a:pPr marL="359410" lvl="1" indent="-179705"/>
            <a:r>
              <a:rPr lang="nl-NL" sz="800">
                <a:ea typeface="+mn-lt"/>
                <a:cs typeface="+mn-lt"/>
              </a:rPr>
              <a:t>1.4.2 ‘Inkomsten verlies in processen opsporen en voorkomen’ (revenu </a:t>
            </a:r>
            <a:r>
              <a:rPr lang="nl-NL" sz="800" err="1">
                <a:ea typeface="+mn-lt"/>
                <a:cs typeface="+mn-lt"/>
              </a:rPr>
              <a:t>assurance</a:t>
            </a:r>
            <a:r>
              <a:rPr lang="nl-NL" sz="800">
                <a:ea typeface="+mn-lt"/>
                <a:cs typeface="+mn-lt"/>
              </a:rPr>
              <a:t>) ondergebracht in O.6.4.3</a:t>
            </a:r>
            <a:endParaRPr lang="en-US" sz="800">
              <a:ea typeface="+mn-lt"/>
              <a:cs typeface="+mn-lt"/>
            </a:endParaRPr>
          </a:p>
          <a:p>
            <a:pPr marL="539750" lvl="2" indent="-179705"/>
            <a:r>
              <a:rPr lang="nl-NL" sz="800">
                <a:ea typeface="+mn-lt"/>
                <a:cs typeface="+mn-lt"/>
              </a:rPr>
              <a:t>Rationale: niet op individuele klanten gericht en een financial control.</a:t>
            </a:r>
            <a:endParaRPr lang="en-US" sz="800">
              <a:ea typeface="+mn-lt"/>
              <a:cs typeface="+mn-lt"/>
            </a:endParaRPr>
          </a:p>
          <a:p>
            <a:pPr marL="359410" lvl="1" indent="-179705"/>
            <a:r>
              <a:rPr lang="nl-NL" sz="800">
                <a:ea typeface="+mn-lt"/>
                <a:cs typeface="+mn-lt"/>
              </a:rPr>
              <a:t>C.5.4.5 Materieel onderhouden verplaatst en hernoemt vanuit de ondersteunende </a:t>
            </a:r>
            <a:r>
              <a:rPr lang="nl-NL" sz="800" err="1">
                <a:ea typeface="+mn-lt"/>
                <a:cs typeface="+mn-lt"/>
              </a:rPr>
              <a:t>capability</a:t>
            </a:r>
            <a:r>
              <a:rPr lang="nl-NL" sz="800">
                <a:ea typeface="+mn-lt"/>
                <a:cs typeface="+mn-lt"/>
              </a:rPr>
              <a:t> 8.5 om een eenduidige afbakening </a:t>
            </a:r>
            <a:r>
              <a:rPr lang="nl-NL" sz="800" err="1">
                <a:ea typeface="+mn-lt"/>
                <a:cs typeface="+mn-lt"/>
              </a:rPr>
              <a:t>tov</a:t>
            </a:r>
            <a:r>
              <a:rPr lang="nl-NL" sz="800">
                <a:ea typeface="+mn-lt"/>
                <a:cs typeface="+mn-lt"/>
              </a:rPr>
              <a:t> </a:t>
            </a:r>
            <a:r>
              <a:rPr lang="nl-NL" sz="800" err="1">
                <a:ea typeface="+mn-lt"/>
                <a:cs typeface="+mn-lt"/>
              </a:rPr>
              <a:t>enterprise</a:t>
            </a:r>
            <a:r>
              <a:rPr lang="nl-NL" sz="800">
                <a:ea typeface="+mn-lt"/>
                <a:cs typeface="+mn-lt"/>
              </a:rPr>
              <a:t> domein ‘Goederen en diensten verkrijgen’ te realiseren.</a:t>
            </a:r>
            <a:endParaRPr lang="en-US" sz="800">
              <a:ea typeface="+mn-lt"/>
              <a:cs typeface="+mn-lt"/>
            </a:endParaRPr>
          </a:p>
          <a:p>
            <a:pPr marL="359410" lvl="1" indent="-179705"/>
            <a:r>
              <a:rPr lang="nl-NL" sz="800">
                <a:ea typeface="+mn-lt"/>
                <a:cs typeface="+mn-lt"/>
              </a:rPr>
              <a:t>5.4.4 Goederen en diensten afroepen en 5.4.3 Toepassing/</a:t>
            </a:r>
            <a:r>
              <a:rPr lang="nl-NL" sz="800" err="1">
                <a:ea typeface="+mn-lt"/>
                <a:cs typeface="+mn-lt"/>
              </a:rPr>
              <a:t>uitnutting</a:t>
            </a:r>
            <a:r>
              <a:rPr lang="nl-NL" sz="800">
                <a:ea typeface="+mn-lt"/>
                <a:cs typeface="+mn-lt"/>
              </a:rPr>
              <a:t> van contracten met derden beheren zijn verplaatst naar het domein ‘Goederen en diensten verkrijgen’ om een eenduidige afbakening te realiseren.</a:t>
            </a:r>
            <a:endParaRPr lang="en-US" sz="800">
              <a:ea typeface="+mn-lt"/>
              <a:cs typeface="+mn-lt"/>
            </a:endParaRPr>
          </a:p>
          <a:p>
            <a:pPr marL="179705" indent="-179705"/>
            <a:r>
              <a:rPr lang="nl-NL" sz="1200">
                <a:ea typeface="+mn-lt"/>
                <a:cs typeface="+mn-lt"/>
              </a:rPr>
              <a:t>Enkele tekstuele aanpassingen gedaan:</a:t>
            </a:r>
            <a:endParaRPr lang="en-US" sz="1200">
              <a:ea typeface="+mn-lt"/>
              <a:cs typeface="+mn-lt"/>
            </a:endParaRPr>
          </a:p>
          <a:p>
            <a:pPr marL="359410" lvl="1" indent="-179705"/>
            <a:r>
              <a:rPr lang="nl-NL" sz="800">
                <a:ea typeface="+mn-lt"/>
                <a:cs typeface="+mn-lt"/>
              </a:rPr>
              <a:t>‘Energievraag’ hernoemt naar ‘Energietransportbehoefte’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‘Netten’ hernoemt naar ‘Energienetten’ in </a:t>
            </a:r>
            <a:r>
              <a:rPr lang="nl-NL" sz="800" err="1">
                <a:ea typeface="+mn-lt"/>
                <a:cs typeface="+mn-lt"/>
              </a:rPr>
              <a:t>capabilities</a:t>
            </a:r>
            <a:r>
              <a:rPr lang="nl-NL" sz="800">
                <a:ea typeface="+mn-lt"/>
                <a:cs typeface="+mn-lt"/>
              </a:rPr>
              <a:t> en bedrijfsobjecten</a:t>
            </a:r>
            <a:endParaRPr lang="en-US" sz="800">
              <a:ea typeface="+mn-lt"/>
              <a:cs typeface="+mn-lt"/>
            </a:endParaRPr>
          </a:p>
          <a:p>
            <a:pPr marL="359410" lvl="1" indent="-179705"/>
            <a:r>
              <a:rPr lang="nl-NL" sz="800">
                <a:ea typeface="+mn-lt"/>
                <a:cs typeface="+mn-lt"/>
              </a:rPr>
              <a:t>‘Uitvoeringsbestek hernoemt naar ‘standaardwerkproduct’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‘6.1.3’ Typo herstelt in naam en omschrijving in </a:t>
            </a:r>
            <a:r>
              <a:rPr lang="nl-NL" sz="800" err="1">
                <a:ea typeface="+mn-lt"/>
                <a:cs typeface="+mn-lt"/>
              </a:rPr>
              <a:t>capabilities</a:t>
            </a:r>
            <a:endParaRPr lang="nl-NL" sz="800">
              <a:ea typeface="+mn-lt"/>
              <a:cs typeface="+mn-lt"/>
            </a:endParaRPr>
          </a:p>
          <a:p>
            <a:pPr marL="359410" lvl="1" indent="-179705"/>
            <a:r>
              <a:rPr lang="nl-NL" sz="800">
                <a:ea typeface="+mn-lt"/>
                <a:cs typeface="+mn-lt"/>
              </a:rPr>
              <a:t>‘1.3.3 Openstaande vorderingen beheren en innen’ hernoemt naar ‘Openstaande vorderingen innen’ om betere aansluiting op de enterprisedomein </a:t>
            </a:r>
            <a:r>
              <a:rPr lang="nl-NL" sz="800" err="1">
                <a:ea typeface="+mn-lt"/>
                <a:cs typeface="+mn-lt"/>
              </a:rPr>
              <a:t>capability</a:t>
            </a:r>
            <a:r>
              <a:rPr lang="nl-NL" sz="800">
                <a:ea typeface="+mn-lt"/>
                <a:cs typeface="+mn-lt"/>
              </a:rPr>
              <a:t> ‘E.7.2.4 Openstaande vorderingen beheren’. Het innen zit in het klantdomein, het beheren zit in het financiële domein.</a:t>
            </a:r>
            <a:endParaRPr lang="en-US" sz="800">
              <a:ea typeface="+mn-lt"/>
              <a:cs typeface="+mn-lt"/>
            </a:endParaRPr>
          </a:p>
          <a:p>
            <a:pPr marL="359410" lvl="1" indent="-179705"/>
            <a:r>
              <a:rPr lang="nl-NL" sz="800">
                <a:ea typeface="+mn-lt"/>
                <a:cs typeface="+mn-lt"/>
              </a:rPr>
              <a:t>‘5.4.1. Uitvoeringsbestekken opstellen en onderhouden’ hernoemen naar ‘Standaard werkproduct opstellen en onderhouden’ om verwarring met een uitvoeringsbestek van een opdracht te voorkomen.</a:t>
            </a:r>
            <a:endParaRPr lang="en-US" sz="800">
              <a:ea typeface="+mn-lt"/>
              <a:cs typeface="+mn-lt"/>
            </a:endParaRPr>
          </a:p>
          <a:p>
            <a:pPr marL="359410" lvl="1" indent="-179705"/>
            <a:endParaRPr lang="nl-NL" sz="800">
              <a:ea typeface="+mn-lt"/>
              <a:cs typeface="+mn-lt"/>
            </a:endParaRPr>
          </a:p>
          <a:p>
            <a:pPr marL="179705" lvl="1" indent="-179705">
              <a:buClr>
                <a:srgbClr val="005F87"/>
              </a:buClr>
            </a:pPr>
            <a:endParaRPr lang="nl-NL" sz="1200">
              <a:cs typeface="Arial"/>
            </a:endParaRPr>
          </a:p>
          <a:p>
            <a:pPr marL="179705" indent="-179705"/>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buClr>
                <a:srgbClr val="005F87"/>
              </a:buClr>
            </a:pPr>
            <a:endParaRPr lang="nl-NL" sz="1100">
              <a:cs typeface="Arial"/>
            </a:endParaRPr>
          </a:p>
          <a:p>
            <a:pPr marL="0" indent="0">
              <a:buNone/>
            </a:pPr>
            <a:endParaRPr lang="nl-NL" sz="1200">
              <a:cs typeface="Arial"/>
            </a:endParaRPr>
          </a:p>
        </p:txBody>
      </p:sp>
    </p:spTree>
    <p:extLst>
      <p:ext uri="{BB962C8B-B14F-4D97-AF65-F5344CB8AC3E}">
        <p14:creationId xmlns:p14="http://schemas.microsoft.com/office/powerpoint/2010/main" val="18163418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47995" y="1568905"/>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60849" y="2913858"/>
            <a:ext cx="2211336" cy="1155120"/>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168949"/>
            <a:ext cx="2210730" cy="698021"/>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41859" y="3106218"/>
          <a:ext cx="2351065" cy="96276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327846"/>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55814" y="1711342"/>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61365"/>
          <a:ext cx="2241031" cy="1069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(telefoon, email, website,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social</a:t>
                      </a:r>
                      <a:r>
                        <a:rPr kumimoji="0" lang="nl-NL" sz="700" b="0" i="0" u="none" strike="noStrike" kern="1200" cap="none" spc="0" normalizeH="0" baseline="0">
                          <a:ln>
                            <a:noFill/>
                          </a:ln>
                          <a:solidFill>
                            <a:srgbClr val="000000"/>
                          </a:solidFill>
                          <a:effectLst/>
                          <a:uLnTx/>
                          <a:uFillTx/>
                          <a:latin typeface="Microsoft JhengHei Light"/>
                          <a:ea typeface="+mn-ea"/>
                          <a:cs typeface="+mn-cs"/>
                        </a:rPr>
                        <a:t> media etc.) aan klanten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2"/>
            <a:ext cx="2213824" cy="953681"/>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2.3. Transport-, distributie- en schakelplannen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2.1. Energietransport en -distributie besturen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2.2. Energietransport en -distributie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59331" y="2647037"/>
          <a:ext cx="2294899" cy="66300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35181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en distributie plannen opstellen </a:t>
                      </a:r>
                      <a:r>
                        <a:rPr lang="nl-NL" sz="700"/>
                        <a:t>(</a:t>
                      </a:r>
                      <a:r>
                        <a:rPr kumimoji="0" lang="nl-NL" sz="700" b="0" i="0" u="none" strike="noStrike" kern="1200" cap="none" spc="0" normalizeH="0" baseline="0">
                          <a:ln>
                            <a:noFill/>
                          </a:ln>
                          <a:solidFill>
                            <a:srgbClr val="000000"/>
                          </a:solidFill>
                          <a:effectLst/>
                          <a:uLnTx/>
                          <a:uFillTx/>
                          <a:latin typeface="Microsoft JhengHei Light"/>
                          <a:ea typeface="+mn-ea"/>
                          <a:cs typeface="+mn-cs"/>
                        </a:rPr>
                        <a:t>inclusief optimaliseren capaciteit/voorkomen congestie, balanshandhaving)</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3" name="Tabel 3">
            <a:extLst>
              <a:ext uri="{FF2B5EF4-FFF2-40B4-BE49-F238E27FC236}">
                <a16:creationId xmlns:a16="http://schemas.microsoft.com/office/drawing/2014/main" id="{6E2C4377-8EB2-4FF7-8DA0-8EF8EB8FB284}"/>
              </a:ext>
            </a:extLst>
          </p:cNvPr>
          <p:cNvGraphicFramePr>
            <a:graphicFrameLocks noGrp="1"/>
          </p:cNvGraphicFramePr>
          <p:nvPr/>
        </p:nvGraphicFramePr>
        <p:xfrm>
          <a:off x="12666538" y="1579200"/>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Verstoringen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'Analyse en herstel van verstoring'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Verstoring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Energiestromen herstellen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energienetten initiëren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68927" y="441583"/>
          <a:ext cx="2221015" cy="962760"/>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en -distributie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energienet 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Energiestromen besturen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(schakelen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 en –distributie</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3914133"/>
            <a:ext cx="2236130" cy="128651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271748"/>
            <a:ext cx="2236131" cy="1623660"/>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6"/>
            <a:ext cx="2236131" cy="1963608"/>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1343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434264"/>
          <a:ext cx="2445559" cy="1471203"/>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 en 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Alternatieven voor mitigatie kwaliteitsrisico analyseren</a:t>
                      </a:r>
                    </a:p>
                  </a:txBody>
                  <a:tcPr marL="68580" marR="68580" marT="21600" marB="21600"/>
                </a:tc>
                <a:extLst>
                  <a:ext uri="{0D108BD9-81ED-4DB2-BD59-A6C34878D82A}">
                    <a16:rowId xmlns:a16="http://schemas.microsoft.com/office/drawing/2014/main" val="3523326302"/>
                  </a:ext>
                </a:extLst>
              </a:tr>
              <a:tr h="152823">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..4. Mitigerende maatregel voor kwaliteitsrisico bepalen</a:t>
                      </a:r>
                    </a:p>
                  </a:txBody>
                  <a:tcPr marL="68580" marR="68580" marT="21600" marB="21600"/>
                </a:tc>
                <a:extLst>
                  <a:ext uri="{0D108BD9-81ED-4DB2-BD59-A6C34878D82A}">
                    <a16:rowId xmlns:a16="http://schemas.microsoft.com/office/drawing/2014/main" val="1625242384"/>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..5.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Storingen onderzoeken</a:t>
                      </a:r>
                    </a:p>
                  </a:txBody>
                  <a:tcPr marL="68580" marR="68580" marT="21600" marB="21600"/>
                </a:tc>
                <a:extLst>
                  <a:ext uri="{0D108BD9-81ED-4DB2-BD59-A6C34878D82A}">
                    <a16:rowId xmlns:a16="http://schemas.microsoft.com/office/drawing/2014/main" val="2571958378"/>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9941" y="558623"/>
          <a:ext cx="2445559" cy="171667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Alternatieven voor mitigatie risico  op capaciteit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en/of functionaliteit analyseren</a:t>
                      </a:r>
                    </a:p>
                  </a:txBody>
                  <a:tcPr marL="68580" marR="0" marT="21600" marB="21600"/>
                </a:tc>
                <a:extLst>
                  <a:ext uri="{0D108BD9-81ED-4DB2-BD59-A6C34878D82A}">
                    <a16:rowId xmlns:a16="http://schemas.microsoft.com/office/drawing/2014/main" val="1625242384"/>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Mitigatie maatregelen op capaciteit en/of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functionaliteit bepalen </a:t>
                      </a:r>
                    </a:p>
                  </a:txBody>
                  <a:tcPr marL="68580" marR="0" marT="21600" marB="21600"/>
                </a:tc>
                <a:extLst>
                  <a:ext uri="{0D108BD9-81ED-4DB2-BD59-A6C34878D82A}">
                    <a16:rowId xmlns:a16="http://schemas.microsoft.com/office/drawing/2014/main" val="3100095967"/>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..5.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Energienetten aanpassingen functioneel ontwerpen</a:t>
                      </a:r>
                    </a:p>
                  </a:txBody>
                  <a:tcPr marL="68580" marR="0" marT="21600" marB="21600"/>
                </a:tc>
                <a:extLst>
                  <a:ext uri="{0D108BD9-81ED-4DB2-BD59-A6C34878D82A}">
                    <a16:rowId xmlns:a16="http://schemas.microsoft.com/office/drawing/2014/main" val="2140771595"/>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Opdracht voor uitvoeren van netaanpassing verstrekken en bewaken</a:t>
                      </a:r>
                    </a:p>
                  </a:txBody>
                  <a:tcPr marL="68580" marR="0" marT="21600" marB="21600"/>
                </a:tc>
                <a:extLst>
                  <a:ext uri="{0D108BD9-81ED-4DB2-BD59-A6C34878D82A}">
                    <a16:rowId xmlns:a16="http://schemas.microsoft.com/office/drawing/2014/main" val="1943951726"/>
                  </a:ext>
                </a:extLst>
              </a:tr>
            </a:tbl>
          </a:graphicData>
        </a:graphic>
      </p:graphicFrame>
      <p:sp>
        <p:nvSpPr>
          <p:cNvPr id="75" name="Afgeronde rechthoek 13">
            <a:extLst>
              <a:ext uri="{FF2B5EF4-FFF2-40B4-BE49-F238E27FC236}">
                <a16:creationId xmlns:a16="http://schemas.microsoft.com/office/drawing/2014/main" id="{4CFB02D9-3954-4D76-8CF5-278E8F3480C2}"/>
              </a:ext>
            </a:extLst>
          </p:cNvPr>
          <p:cNvSpPr/>
          <p:nvPr/>
        </p:nvSpPr>
        <p:spPr>
          <a:xfrm>
            <a:off x="12685643" y="4300840"/>
            <a:ext cx="2220473" cy="902166"/>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4.3. Metingen van energiestromen en -netten ter beschikking stellen</a:t>
            </a:r>
          </a:p>
        </p:txBody>
      </p:sp>
      <p:sp>
        <p:nvSpPr>
          <p:cNvPr id="77" name="Afgeronde rechthoek 11">
            <a:extLst>
              <a:ext uri="{FF2B5EF4-FFF2-40B4-BE49-F238E27FC236}">
                <a16:creationId xmlns:a16="http://schemas.microsoft.com/office/drawing/2014/main" id="{D1111A7D-3EFB-4B86-84B5-EF1CFA354083}"/>
              </a:ext>
            </a:extLst>
          </p:cNvPr>
          <p:cNvSpPr/>
          <p:nvPr/>
        </p:nvSpPr>
        <p:spPr>
          <a:xfrm>
            <a:off x="10447995" y="4109039"/>
            <a:ext cx="2209837" cy="1082823"/>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4.1. Metingen van energiestromen en -netten beschikbaar krijgen</a:t>
            </a:r>
          </a:p>
        </p:txBody>
      </p:sp>
      <p:graphicFrame>
        <p:nvGraphicFramePr>
          <p:cNvPr id="79" name="Tabel 3">
            <a:extLst>
              <a:ext uri="{FF2B5EF4-FFF2-40B4-BE49-F238E27FC236}">
                <a16:creationId xmlns:a16="http://schemas.microsoft.com/office/drawing/2014/main" id="{31D4F3FB-5444-4E7E-90C9-4C7039C300CE}"/>
              </a:ext>
            </a:extLst>
          </p:cNvPr>
          <p:cNvGraphicFramePr>
            <a:graphicFrameLocks noGrp="1"/>
          </p:cNvGraphicFramePr>
          <p:nvPr/>
        </p:nvGraphicFramePr>
        <p:xfrm>
          <a:off x="12644572" y="4685448"/>
          <a:ext cx="2371347" cy="513120"/>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van energiestromen en -netten direct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623793983"/>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Op afroep metingen van energiestromen 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-netten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capablilities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81" name="Tabel 3">
            <a:extLst>
              <a:ext uri="{FF2B5EF4-FFF2-40B4-BE49-F238E27FC236}">
                <a16:creationId xmlns:a16="http://schemas.microsoft.com/office/drawing/2014/main" id="{04D0E183-74EB-4853-AD2F-0D94740CE357}"/>
              </a:ext>
            </a:extLst>
          </p:cNvPr>
          <p:cNvGraphicFramePr>
            <a:graphicFrameLocks noGrp="1"/>
          </p:cNvGraphicFramePr>
          <p:nvPr/>
        </p:nvGraphicFramePr>
        <p:xfrm>
          <a:off x="10408808" y="4406866"/>
          <a:ext cx="2394128" cy="769680"/>
        </p:xfrm>
        <a:graphic>
          <a:graphicData uri="http://schemas.openxmlformats.org/drawingml/2006/table">
            <a:tbl>
              <a:tblPr>
                <a:tableStyleId>{2D5ABB26-0587-4C30-8999-92F81FD0307C}</a:tableStyleId>
              </a:tblPr>
              <a:tblGrid>
                <a:gridCol w="2394128">
                  <a:extLst>
                    <a:ext uri="{9D8B030D-6E8A-4147-A177-3AD203B41FA5}">
                      <a16:colId xmlns:a16="http://schemas.microsoft.com/office/drawing/2014/main" val="4109487623"/>
                    </a:ext>
                  </a:extLst>
                </a:gridCol>
              </a:tblGrid>
              <a:tr h="351810">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Energiestromen en -netten waarnemen (net doorstroom, functie performance, asset eigenschap) en omzetten in metingen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24894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interpreteerbaar</a:t>
                      </a:r>
                      <a:r>
                        <a:rPr kumimoji="0" lang="nl-NL" sz="700" b="0" i="0" u="none" strike="noStrike" kern="1200" cap="none" spc="0" normalizeH="0" baseline="0">
                          <a:ln>
                            <a:noFill/>
                          </a:ln>
                          <a:solidFill>
                            <a:srgbClr val="000000"/>
                          </a:solidFill>
                          <a:effectLst/>
                          <a:uLnTx/>
                          <a:uFillTx/>
                          <a:latin typeface="Microsoft JhengHei Light"/>
                          <a:ea typeface="+mn-ea"/>
                          <a:cs typeface="+mn-cs"/>
                        </a:rPr>
                        <a:t> maken (technisch /protocol)</a:t>
                      </a:r>
                    </a:p>
                  </a:txBody>
                  <a:tcPr marL="68580" marR="68580" marT="21600" marB="21600"/>
                </a:tc>
                <a:extLst>
                  <a:ext uri="{0D108BD9-81ED-4DB2-BD59-A6C34878D82A}">
                    <a16:rowId xmlns:a16="http://schemas.microsoft.com/office/drawing/2014/main" val="1625242384"/>
                  </a:ext>
                </a:extLst>
              </a:tr>
            </a:tbl>
          </a:graphicData>
        </a:graphic>
      </p:graphicFrame>
      <p:sp>
        <p:nvSpPr>
          <p:cNvPr id="83" name="Afgeronde rechthoek 16">
            <a:extLst>
              <a:ext uri="{FF2B5EF4-FFF2-40B4-BE49-F238E27FC236}">
                <a16:creationId xmlns:a16="http://schemas.microsoft.com/office/drawing/2014/main" id="{9DDEC562-3BB4-4E2B-8A8E-B500101FA20D}"/>
              </a:ext>
            </a:extLst>
          </p:cNvPr>
          <p:cNvSpPr/>
          <p:nvPr/>
        </p:nvSpPr>
        <p:spPr>
          <a:xfrm>
            <a:off x="12685643" y="3367442"/>
            <a:ext cx="2212412" cy="889871"/>
          </a:xfrm>
          <a:prstGeom prst="roundRect">
            <a:avLst>
              <a:gd name="adj" fmla="val 6769"/>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highlight>
                  <a:srgbClr val="FF0000"/>
                </a:highlight>
                <a:latin typeface="Microsoft JhengHei Light"/>
              </a:rPr>
              <a:t>4.2. Metingen valideren en verwerkbaar maken</a:t>
            </a:r>
            <a:r>
              <a:rPr lang="nl-NL" sz="750" b="1">
                <a:solidFill>
                  <a:srgbClr val="080808"/>
                </a:solidFill>
                <a:latin typeface="Microsoft JhengHei Light"/>
              </a:rPr>
              <a:t> </a:t>
            </a:r>
          </a:p>
        </p:txBody>
      </p:sp>
      <p:graphicFrame>
        <p:nvGraphicFramePr>
          <p:cNvPr id="85" name="Tabel 3">
            <a:extLst>
              <a:ext uri="{FF2B5EF4-FFF2-40B4-BE49-F238E27FC236}">
                <a16:creationId xmlns:a16="http://schemas.microsoft.com/office/drawing/2014/main" id="{6A5FD81C-9954-49BC-B68E-A6EBC61F4A55}"/>
              </a:ext>
            </a:extLst>
          </p:cNvPr>
          <p:cNvGraphicFramePr>
            <a:graphicFrameLocks noGrp="1"/>
          </p:cNvGraphicFramePr>
          <p:nvPr/>
        </p:nvGraphicFramePr>
        <p:xfrm>
          <a:off x="12681109" y="3606392"/>
          <a:ext cx="2245017" cy="556320"/>
        </p:xfrm>
        <a:graphic>
          <a:graphicData uri="http://schemas.openxmlformats.org/drawingml/2006/table">
            <a:tbl>
              <a:tblPr>
                <a:tableStyleId>{2D5ABB26-0587-4C30-8999-92F81FD0307C}</a:tableStyleId>
              </a:tblPr>
              <a:tblGrid>
                <a:gridCol w="2245017">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highlight>
                            <a:srgbClr val="FF0000"/>
                          </a:highlight>
                          <a:uLnTx/>
                          <a:uFillTx/>
                          <a:latin typeface="Microsoft JhengHei Light"/>
                          <a:ea typeface="+mn-ea"/>
                          <a:cs typeface="+mn-cs"/>
                        </a:rPr>
                        <a:t>..1. Metingen identificeerbaar maken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Metingen toetsen aan geldigheidsregels</a:t>
                      </a:r>
                    </a:p>
                  </a:txBody>
                  <a:tcPr marL="68580" marR="68580" marT="21600" marB="21600"/>
                </a:tc>
                <a:extLst>
                  <a:ext uri="{0D108BD9-81ED-4DB2-BD59-A6C34878D82A}">
                    <a16:rowId xmlns:a16="http://schemas.microsoft.com/office/drawing/2014/main" val="3523326302"/>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Metingen voorzien van metadata, bijvoorbeeld</a:t>
                      </a:r>
                      <a:b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  datum en tijd, kwaliteitsidentificatie en dergelijke</a:t>
                      </a:r>
                    </a:p>
                  </a:txBody>
                  <a:tcPr marL="68580" marR="68580" marT="21600" marB="21600"/>
                </a:tc>
                <a:extLst>
                  <a:ext uri="{0D108BD9-81ED-4DB2-BD59-A6C34878D82A}">
                    <a16:rowId xmlns:a16="http://schemas.microsoft.com/office/drawing/2014/main" val="1625242384"/>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211866" y="1637866"/>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21186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211866" y="854290"/>
            <a:ext cx="2213538" cy="764660"/>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198135" y="1815259"/>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Voor- en detailontwerpen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 van werkzaamheden voorbereiden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Energienet 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energienet 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172749" y="1024911"/>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19440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445356" y="275868"/>
            <a:ext cx="2199936" cy="1128953"/>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graphicFrame>
        <p:nvGraphicFramePr>
          <p:cNvPr id="105" name="Tabel 3">
            <a:extLst>
              <a:ext uri="{FF2B5EF4-FFF2-40B4-BE49-F238E27FC236}">
                <a16:creationId xmlns:a16="http://schemas.microsoft.com/office/drawing/2014/main" id="{EC712564-8D46-4406-B08E-33E88777B0A5}"/>
              </a:ext>
            </a:extLst>
          </p:cNvPr>
          <p:cNvGraphicFramePr>
            <a:graphicFrameLocks noGrp="1"/>
          </p:cNvGraphicFramePr>
          <p:nvPr/>
        </p:nvGraphicFramePr>
        <p:xfrm>
          <a:off x="19434423" y="605395"/>
          <a:ext cx="2199936" cy="812880"/>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Verzoek van marktpartijen aannemen en afhandelen</a:t>
                      </a:r>
                    </a:p>
                  </a:txBody>
                  <a:tcPr marL="68580" marR="68580" marT="21600" marB="21600"/>
                </a:tc>
                <a:extLst>
                  <a:ext uri="{0D108BD9-81ED-4DB2-BD59-A6C34878D82A}">
                    <a16:rowId xmlns:a16="http://schemas.microsoft.com/office/drawing/2014/main" val="3360572625"/>
                  </a:ext>
                </a:extLst>
              </a:tr>
              <a:tr h="24894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Marktprocedures uitvoeren (zoals switchen, verhuizen, faillissement leverancier)</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Energie voorspellingen uitwisselen (nominatie)</a:t>
                      </a:r>
                    </a:p>
                  </a:txBody>
                  <a:tcPr marL="68580" marR="68580" marT="21600" marB="21600"/>
                </a:tc>
                <a:extLst>
                  <a:ext uri="{0D108BD9-81ED-4DB2-BD59-A6C34878D82A}">
                    <a16:rowId xmlns:a16="http://schemas.microsoft.com/office/drawing/2014/main" val="2265448905"/>
                  </a:ext>
                </a:extLst>
              </a:tr>
            </a:tbl>
          </a:graphicData>
        </a:graphic>
      </p:graphicFrame>
      <p:sp>
        <p:nvSpPr>
          <p:cNvPr id="107" name="Afgeronde rechthoek 18">
            <a:extLst>
              <a:ext uri="{FF2B5EF4-FFF2-40B4-BE49-F238E27FC236}">
                <a16:creationId xmlns:a16="http://schemas.microsoft.com/office/drawing/2014/main" id="{B6F6A372-C214-4295-BD78-8852006568A1}"/>
              </a:ext>
            </a:extLst>
          </p:cNvPr>
          <p:cNvSpPr/>
          <p:nvPr/>
        </p:nvSpPr>
        <p:spPr>
          <a:xfrm>
            <a:off x="19445356" y="1434822"/>
            <a:ext cx="2199936" cy="908770"/>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445356" y="4606836"/>
            <a:ext cx="2199936" cy="585026"/>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6.5. Marktdata distribueren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475639" y="4813997"/>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stellen aan partijen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aan derden beschikbaar stellen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447631" y="1653742"/>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t>
                      </a:r>
                      <a:r>
                        <a:rPr kumimoji="0" lang="nl-NL" sz="700" b="0" i="0" u="none" strike="noStrike" kern="1200" cap="none" spc="0" normalizeH="0" baseline="0">
                          <a:ln>
                            <a:noFill/>
                          </a:ln>
                          <a:solidFill>
                            <a:srgbClr val="080808"/>
                          </a:solidFill>
                          <a:effectLst/>
                          <a:highlight>
                            <a:srgbClr val="FF0000"/>
                          </a:highlight>
                          <a:uLnTx/>
                          <a:uFillTx/>
                          <a:latin typeface="Microsoft JhengHei Light"/>
                          <a:ea typeface="+mn-ea"/>
                          <a:cs typeface="+mn-cs"/>
                        </a:rPr>
                        <a:t>/allocatiepunten</a:t>
                      </a:r>
                      <a:r>
                        <a:rPr kumimoji="0" lang="nl-NL" sz="700" b="0" i="0" u="none" strike="noStrike" kern="1200" cap="none" spc="0" normalizeH="0" baseline="0">
                          <a:ln>
                            <a:noFill/>
                          </a:ln>
                          <a:solidFill>
                            <a:srgbClr val="080808"/>
                          </a:solidFill>
                          <a:effectLs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Productie- en verbruikseenheden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Toestemming van consumenten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Flexaanbod</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445356" y="2370636"/>
            <a:ext cx="2199936" cy="1572714"/>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6.3. Energiestromen berekenen en toerekenen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439153" y="2629946"/>
          <a:ext cx="2221513" cy="128280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FF"/>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Alloceren door energiestromen aan marktpartijen toe te wijzen.</a:t>
                      </a:r>
                    </a:p>
                  </a:txBody>
                  <a:tcPr marL="68580" marR="68580" marT="21600" marB="21600"/>
                </a:tc>
                <a:extLst>
                  <a:ext uri="{0D108BD9-81ED-4DB2-BD59-A6C34878D82A}">
                    <a16:rowId xmlns:a16="http://schemas.microsoft.com/office/drawing/2014/main" val="3623793983"/>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Reconciliëren door energiestromen aan marktpartijen toe te wijzen.</a:t>
                      </a:r>
                    </a:p>
                  </a:txBody>
                  <a:tcPr marL="68580" marR="68580" marT="21600" marB="21600"/>
                </a:tc>
                <a:extLst>
                  <a:ext uri="{0D108BD9-81ED-4DB2-BD59-A6C34878D82A}">
                    <a16:rowId xmlns:a16="http://schemas.microsoft.com/office/drawing/2014/main" val="3523326302"/>
                  </a:ext>
                </a:extLst>
              </a:tr>
              <a:tr h="35181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Overige berekeningen uitvoeren zoals standaard jaarverbruik bepaling,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afdrachtverplichting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settlement</a:t>
                      </a:r>
                      <a:endPar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aansluitingen bewaken / verminderen</a:t>
                      </a:r>
                    </a:p>
                  </a:txBody>
                  <a:tcPr marL="68580" marR="68580" marT="21600" marB="21600"/>
                </a:tc>
                <a:extLst>
                  <a:ext uri="{0D108BD9-81ED-4DB2-BD59-A6C34878D82A}">
                    <a16:rowId xmlns:a16="http://schemas.microsoft.com/office/drawing/2014/main" val="80610892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23875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ondersteunen</a:t>
            </a:r>
          </a:p>
        </p:txBody>
      </p:sp>
      <p:sp>
        <p:nvSpPr>
          <p:cNvPr id="47" name="Afgeronde rechthoek 18">
            <a:extLst>
              <a:ext uri="{FF2B5EF4-FFF2-40B4-BE49-F238E27FC236}">
                <a16:creationId xmlns:a16="http://schemas.microsoft.com/office/drawing/2014/main" id="{758D0FF0-F275-4B91-A6DB-560F0CDEB674}"/>
              </a:ext>
            </a:extLst>
          </p:cNvPr>
          <p:cNvSpPr/>
          <p:nvPr/>
        </p:nvSpPr>
        <p:spPr>
          <a:xfrm>
            <a:off x="19445356" y="3974920"/>
            <a:ext cx="2199936" cy="596171"/>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6.4. </a:t>
            </a:r>
            <a:r>
              <a:rPr lang="nl-NL" sz="750" b="1" kern="0" err="1">
                <a:solidFill>
                  <a:srgbClr val="080808"/>
                </a:solidFill>
                <a:highlight>
                  <a:srgbClr val="FF0000"/>
                </a:highlight>
                <a:latin typeface="Microsoft JhengHei Light"/>
              </a:rPr>
              <a:t>Marktflex</a:t>
            </a:r>
            <a:r>
              <a:rPr lang="nl-NL" sz="750" b="1" kern="0">
                <a:solidFill>
                  <a:srgbClr val="080808"/>
                </a:solidFill>
                <a:highlight>
                  <a:srgbClr val="FF0000"/>
                </a:highlight>
                <a:latin typeface="Microsoft JhengHei Light"/>
              </a:rPr>
              <a:t> benutten</a:t>
            </a:r>
          </a:p>
        </p:txBody>
      </p:sp>
      <p:graphicFrame>
        <p:nvGraphicFramePr>
          <p:cNvPr id="48" name="Tabel 3">
            <a:extLst>
              <a:ext uri="{FF2B5EF4-FFF2-40B4-BE49-F238E27FC236}">
                <a16:creationId xmlns:a16="http://schemas.microsoft.com/office/drawing/2014/main" id="{225AE6DF-FE91-48A7-8DB9-2CAF48800454}"/>
              </a:ext>
            </a:extLst>
          </p:cNvPr>
          <p:cNvGraphicFramePr>
            <a:graphicFrameLocks noGrp="1"/>
          </p:cNvGraphicFramePr>
          <p:nvPr/>
        </p:nvGraphicFramePr>
        <p:xfrm>
          <a:off x="19456247" y="4198461"/>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..1.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Flexvraag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 congestie communiceren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..2.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Marktflex</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afroepen</a:t>
                      </a:r>
                    </a:p>
                  </a:txBody>
                  <a:tcPr marL="68580" marR="68580" marT="21600" marB="21600"/>
                </a:tc>
                <a:extLst>
                  <a:ext uri="{0D108BD9-81ED-4DB2-BD59-A6C34878D82A}">
                    <a16:rowId xmlns:a16="http://schemas.microsoft.com/office/drawing/2014/main" val="3523326302"/>
                  </a:ext>
                </a:extLst>
              </a:tr>
            </a:tbl>
          </a:graphicData>
        </a:graphic>
      </p:graphicFrame>
      <p:sp>
        <p:nvSpPr>
          <p:cNvPr id="87" name="Afgeronde rechthoek 13">
            <a:extLst>
              <a:ext uri="{FF2B5EF4-FFF2-40B4-BE49-F238E27FC236}">
                <a16:creationId xmlns:a16="http://schemas.microsoft.com/office/drawing/2014/main" id="{7675AAC2-4905-4DB9-9FEE-5CC5A65E01DD}"/>
              </a:ext>
            </a:extLst>
          </p:cNvPr>
          <p:cNvSpPr/>
          <p:nvPr/>
        </p:nvSpPr>
        <p:spPr>
          <a:xfrm>
            <a:off x="17211866" y="3430026"/>
            <a:ext cx="2209767" cy="1761836"/>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209928" y="3645519"/>
          <a:ext cx="2260405" cy="15622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..7. Vergunningen verkrijgen/zakelijk recht vestigen</a:t>
                      </a:r>
                    </a:p>
                  </a:txBody>
                  <a:tcPr marL="68580" marR="68580" marT="21600" marB="21600"/>
                </a:tc>
                <a:extLst>
                  <a:ext uri="{0D108BD9-81ED-4DB2-BD59-A6C34878D82A}">
                    <a16:rowId xmlns:a16="http://schemas.microsoft.com/office/drawing/2014/main" val="249714797"/>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..8. Omgevingsanalyses (bodemgesteldheid, asbest, flora/fauna, …) verrichten</a:t>
                      </a:r>
                    </a:p>
                  </a:txBody>
                  <a:tcPr marL="68580" marR="68580" marT="21600" marB="21600"/>
                </a:tc>
                <a:extLst>
                  <a:ext uri="{0D108BD9-81ED-4DB2-BD59-A6C34878D82A}">
                    <a16:rowId xmlns:a16="http://schemas.microsoft.com/office/drawing/2014/main" val="2140771595"/>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..9. Graafschade voorkomen</a:t>
                      </a:r>
                    </a:p>
                  </a:txBody>
                  <a:tcPr marL="68580" marR="68580" marT="21600" marB="21600"/>
                </a:tc>
                <a:extLst>
                  <a:ext uri="{0D108BD9-81ED-4DB2-BD59-A6C34878D82A}">
                    <a16:rowId xmlns:a16="http://schemas.microsoft.com/office/drawing/2014/main" val="1943951726"/>
                  </a:ext>
                </a:extLst>
              </a:tr>
            </a:tbl>
          </a:graphicData>
        </a:graphic>
      </p:graphicFrame>
      <p:sp>
        <p:nvSpPr>
          <p:cNvPr id="5" name="Tekstvak 4">
            <a:extLst>
              <a:ext uri="{FF2B5EF4-FFF2-40B4-BE49-F238E27FC236}">
                <a16:creationId xmlns:a16="http://schemas.microsoft.com/office/drawing/2014/main" id="{84FF3B11-7E00-4F44-8481-A57C3565964D}"/>
              </a:ext>
            </a:extLst>
          </p:cNvPr>
          <p:cNvSpPr txBox="1"/>
          <p:nvPr/>
        </p:nvSpPr>
        <p:spPr>
          <a:xfrm>
            <a:off x="137160" y="30099"/>
            <a:ext cx="6532814" cy="300082"/>
          </a:xfrm>
          <a:prstGeom prst="rect">
            <a:avLst/>
          </a:prstGeom>
          <a:noFill/>
        </p:spPr>
        <p:txBody>
          <a:bodyPr wrap="none" rtlCol="0">
            <a:spAutoFit/>
          </a:bodyPr>
          <a:lstStyle/>
          <a:p>
            <a:r>
              <a:rPr lang="nl-NL"/>
              <a:t>Veranderingen ten opzichte van Versie 2.0: </a:t>
            </a:r>
            <a:r>
              <a:rPr lang="nl-NL">
                <a:highlight>
                  <a:srgbClr val="00FFFF"/>
                </a:highlight>
              </a:rPr>
              <a:t>Verplaatst/samengevoegd</a:t>
            </a:r>
            <a:r>
              <a:rPr lang="nl-NL"/>
              <a:t>; </a:t>
            </a:r>
            <a:r>
              <a:rPr lang="nl-NL">
                <a:highlight>
                  <a:srgbClr val="FF0000"/>
                </a:highlight>
              </a:rPr>
              <a:t>Verwijderd</a:t>
            </a:r>
            <a:r>
              <a:rPr lang="nl-NL"/>
              <a:t>.</a:t>
            </a:r>
          </a:p>
        </p:txBody>
      </p:sp>
      <p:pic>
        <p:nvPicPr>
          <p:cNvPr id="19" name="Afbeelding 18">
            <a:extLst>
              <a:ext uri="{FF2B5EF4-FFF2-40B4-BE49-F238E27FC236}">
                <a16:creationId xmlns:a16="http://schemas.microsoft.com/office/drawing/2014/main" id="{C93BFA0A-A848-9CCA-251B-C11777A9CB77}"/>
              </a:ext>
            </a:extLst>
          </p:cNvPr>
          <p:cNvPicPr>
            <a:picLocks noChangeAspect="1"/>
          </p:cNvPicPr>
          <p:nvPr/>
        </p:nvPicPr>
        <p:blipFill>
          <a:blip r:embed="rId3"/>
          <a:stretch>
            <a:fillRect/>
          </a:stretch>
        </p:blipFill>
        <p:spPr>
          <a:xfrm>
            <a:off x="31528" y="500721"/>
            <a:ext cx="9144000" cy="4601497"/>
          </a:xfrm>
          <a:prstGeom prst="rect">
            <a:avLst/>
          </a:prstGeom>
        </p:spPr>
      </p:pic>
      <p:sp>
        <p:nvSpPr>
          <p:cNvPr id="3" name="Rechthoek 2">
            <a:extLst>
              <a:ext uri="{FF2B5EF4-FFF2-40B4-BE49-F238E27FC236}">
                <a16:creationId xmlns:a16="http://schemas.microsoft.com/office/drawing/2014/main" id="{32595890-43A4-7A48-564C-E491BE60FD53}"/>
              </a:ext>
            </a:extLst>
          </p:cNvPr>
          <p:cNvSpPr/>
          <p:nvPr/>
        </p:nvSpPr>
        <p:spPr>
          <a:xfrm>
            <a:off x="1082844" y="2559017"/>
            <a:ext cx="368968" cy="1520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FF0000"/>
              </a:highlight>
            </a:endParaRPr>
          </a:p>
        </p:txBody>
      </p:sp>
    </p:spTree>
    <p:extLst>
      <p:ext uri="{BB962C8B-B14F-4D97-AF65-F5344CB8AC3E}">
        <p14:creationId xmlns:p14="http://schemas.microsoft.com/office/powerpoint/2010/main" val="8228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7" y="748697"/>
            <a:ext cx="7937821"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Enterprise </a:t>
            </a:r>
            <a:r>
              <a:rPr lang="nl-NL" sz="1050" kern="0" err="1">
                <a:solidFill>
                  <a:prstClr val="white"/>
                </a:solidFill>
                <a:latin typeface="Microsoft JhengHei Light"/>
              </a:rPr>
              <a:t>capabilities</a:t>
            </a:r>
            <a:r>
              <a:rPr lang="nl-NL" sz="1050" kern="0">
                <a:solidFill>
                  <a:prstClr val="white"/>
                </a:solidFill>
                <a:latin typeface="Microsoft JhengHei Light"/>
              </a:rPr>
              <a:t>: Het bedrijf richting geven en ondersteunen</a:t>
            </a:r>
          </a:p>
        </p:txBody>
      </p:sp>
      <p:sp>
        <p:nvSpPr>
          <p:cNvPr id="8" name="Rechthoek 7">
            <a:extLst>
              <a:ext uri="{FF2B5EF4-FFF2-40B4-BE49-F238E27FC236}">
                <a16:creationId xmlns:a16="http://schemas.microsoft.com/office/drawing/2014/main" id="{5190768E-B7D1-4332-B2A0-AF801127E433}"/>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0" name="Afgeronde rechthoek 16">
            <a:extLst>
              <a:ext uri="{FF2B5EF4-FFF2-40B4-BE49-F238E27FC236}">
                <a16:creationId xmlns:a16="http://schemas.microsoft.com/office/drawing/2014/main" id="{EAB09658-6E74-4AAE-A594-D91A97E46012}"/>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Ontwikkeling en instandhouding van energienetten besturen</a:t>
            </a:r>
          </a:p>
        </p:txBody>
      </p:sp>
      <p:sp>
        <p:nvSpPr>
          <p:cNvPr id="11" name="Afgeronde rechthoek 17">
            <a:extLst>
              <a:ext uri="{FF2B5EF4-FFF2-40B4-BE49-F238E27FC236}">
                <a16:creationId xmlns:a16="http://schemas.microsoft.com/office/drawing/2014/main" id="{EB3BD589-491C-43B7-875F-560B7568907E}"/>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Werkzaamheden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uitvoeren aan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energienetten</a:t>
            </a:r>
          </a:p>
        </p:txBody>
      </p:sp>
      <p:sp>
        <p:nvSpPr>
          <p:cNvPr id="13" name="Afgeronde rechthoek 21">
            <a:extLst>
              <a:ext uri="{FF2B5EF4-FFF2-40B4-BE49-F238E27FC236}">
                <a16:creationId xmlns:a16="http://schemas.microsoft.com/office/drawing/2014/main" id="{73133749-D37F-4D1B-BB6A-4CB329C3D1DC}"/>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Energietransport</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 en -netten meten</a:t>
            </a:r>
          </a:p>
        </p:txBody>
      </p:sp>
      <p:sp>
        <p:nvSpPr>
          <p:cNvPr id="15" name="Afgeronde rechthoek 14">
            <a:extLst>
              <a:ext uri="{FF2B5EF4-FFF2-40B4-BE49-F238E27FC236}">
                <a16:creationId xmlns:a16="http://schemas.microsoft.com/office/drawing/2014/main" id="{7CED5801-7075-4B8E-8A95-5C581DD9BE80}"/>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Klanten bedienen</a:t>
            </a:r>
          </a:p>
        </p:txBody>
      </p:sp>
      <p:sp>
        <p:nvSpPr>
          <p:cNvPr id="16" name="Afgeronde rechthoek 15">
            <a:extLst>
              <a:ext uri="{FF2B5EF4-FFF2-40B4-BE49-F238E27FC236}">
                <a16:creationId xmlns:a16="http://schemas.microsoft.com/office/drawing/2014/main" id="{B94C1009-3464-4398-9947-942632D8D786}"/>
              </a:ext>
            </a:extLst>
          </p:cNvPr>
          <p:cNvSpPr/>
          <p:nvPr/>
        </p:nvSpPr>
        <p:spPr>
          <a:xfrm>
            <a:off x="6961087"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De energiemarkt</a:t>
            </a:r>
          </a:p>
          <a:p>
            <a:pPr algn="ctr" defTabSz="767871">
              <a:defRPr/>
            </a:pPr>
            <a:r>
              <a:rPr lang="nl-NL" sz="1125" b="1" kern="0">
                <a:solidFill>
                  <a:schemeClr val="accent4">
                    <a:lumMod val="50000"/>
                  </a:schemeClr>
                </a:solidFill>
                <a:latin typeface="Microsoft JhengHei Light"/>
              </a:rPr>
              <a:t>faciliteren</a:t>
            </a:r>
          </a:p>
        </p:txBody>
      </p:sp>
      <p:sp>
        <p:nvSpPr>
          <p:cNvPr id="17" name="Afgeronde rechthoek 18">
            <a:extLst>
              <a:ext uri="{FF2B5EF4-FFF2-40B4-BE49-F238E27FC236}">
                <a16:creationId xmlns:a16="http://schemas.microsoft.com/office/drawing/2014/main" id="{A5F08101-C88F-4023-A00A-66FEA3FCE2CA}"/>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a:t>
            </a:r>
          </a:p>
        </p:txBody>
      </p:sp>
      <p:sp>
        <p:nvSpPr>
          <p:cNvPr id="24" name="Titel 1">
            <a:extLst>
              <a:ext uri="{FF2B5EF4-FFF2-40B4-BE49-F238E27FC236}">
                <a16:creationId xmlns:a16="http://schemas.microsoft.com/office/drawing/2014/main" id="{EC8CF1C0-35C2-487E-929B-3AD144051E78}"/>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5" name="Tijdelijke aanduiding voor tekst 2">
            <a:extLst>
              <a:ext uri="{FF2B5EF4-FFF2-40B4-BE49-F238E27FC236}">
                <a16:creationId xmlns:a16="http://schemas.microsoft.com/office/drawing/2014/main" id="{D4C98257-1FBA-4096-B41F-64304512F7D7}"/>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Niveau 0 en 1</a:t>
            </a:r>
          </a:p>
        </p:txBody>
      </p:sp>
      <p:pic>
        <p:nvPicPr>
          <p:cNvPr id="14" name="Afbeelding 13">
            <a:extLst>
              <a:ext uri="{FF2B5EF4-FFF2-40B4-BE49-F238E27FC236}">
                <a16:creationId xmlns:a16="http://schemas.microsoft.com/office/drawing/2014/main" id="{33107505-8E76-43CA-98AB-C7D6A0445BAA}"/>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4049503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37938" y="1523767"/>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44088" y="2749973"/>
            <a:ext cx="2211336" cy="1515406"/>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094365"/>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25098" y="2937254"/>
          <a:ext cx="2351065" cy="126252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..7.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253262"/>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45757" y="1666204"/>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35965"/>
          <a:ext cx="2241031" cy="9865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Service verlenen aan klanten</a:t>
                      </a:r>
                      <a:r>
                        <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2.3. Transport- en bedieningsplannen maken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183707"/>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64594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3.2. Energienetten </a:t>
            </a:r>
            <a:r>
              <a:rPr kumimoji="0" lang="nl-NL" sz="750" b="1" i="0" u="none" strike="noStrike" kern="0" cap="none" spc="0" normalizeH="0" baseline="0" noProof="0" err="1">
                <a:ln>
                  <a:noFill/>
                </a:ln>
                <a:solidFill>
                  <a:srgbClr val="080808"/>
                </a:solidFill>
                <a:effectLst/>
                <a:uLnTx/>
                <a:uFillTx/>
                <a:latin typeface="Microsoft JhengHei Light"/>
                <a:ea typeface="+mn-ea"/>
                <a:cs typeface="+mn-cs"/>
              </a:rPr>
              <a:t>instandhouden</a:t>
            </a: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3502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a:t>
                      </a:r>
                      <a:r>
                        <a:rPr kumimoji="0" lang="nl-NL" sz="700" b="0" i="0" u="none" strike="noStrike" kern="1200" cap="none" spc="0" normalizeH="0" baseline="0">
                          <a:ln>
                            <a:noFill/>
                          </a:ln>
                          <a:solidFill>
                            <a:srgbClr val="000000"/>
                          </a:solidFill>
                          <a:effectLst/>
                          <a:uLnTx/>
                          <a:uFillTx/>
                          <a:latin typeface="Microsoft JhengHei Light"/>
                          <a:ea typeface="+mn-ea"/>
                          <a:cs typeface="+mn-cs"/>
                        </a:rPr>
                        <a: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47588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a:t>
                      </a:r>
                      <a:r>
                        <a:rPr kumimoji="0" lang="nl-NL" sz="700" b="0" i="0" u="none" strike="noStrike" kern="1200" cap="none" spc="0" normalizeH="0" baseline="0">
                          <a:ln>
                            <a:noFill/>
                          </a:ln>
                          <a:solidFill>
                            <a:srgbClr val="000000"/>
                          </a:solidFill>
                          <a:effectLst/>
                          <a:uLnTx/>
                          <a:uFillTx/>
                          <a:latin typeface="Microsoft JhengHei Light"/>
                          <a:ea typeface="+mn-ea"/>
                          <a:cs typeface="+mn-cs"/>
                        </a:rPr>
                        <a:t>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 </a:t>
                      </a:r>
                      <a:r>
                        <a:rPr kumimoji="0" lang="nl-NL" sz="700" b="0" i="0" u="none" strike="noStrike" kern="1200" cap="none" spc="0" normalizeH="0" baseline="0">
                          <a:ln>
                            <a:noFill/>
                          </a:ln>
                          <a:solidFill>
                            <a:srgbClr val="000000"/>
                          </a:solidFill>
                          <a:effectLst/>
                          <a:uLnTx/>
                          <a:uFillTx/>
                          <a:latin typeface="Microsoft JhengHei Light"/>
                          <a:ea typeface="+mn-ea"/>
                          <a:cs typeface="+mn-cs"/>
                        </a:rPr>
                        <a:t>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6.1. Marktpartijen bedienen en relaties </a:t>
            </a:r>
          </a:p>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onderhouden</a:t>
            </a:r>
            <a:endParaRPr kumimoji="0" lang="nl-NL" sz="750" b="1" i="0" u="none" strike="sngStrike" kern="0" cap="none" spc="0" normalizeH="0" baseline="0" noProof="0">
              <a:ln>
                <a:noFill/>
              </a:ln>
              <a:solidFill>
                <a:srgbClr val="080808"/>
              </a:solidFill>
              <a:effectLst/>
              <a:uLnTx/>
              <a:uFillTx/>
              <a:latin typeface="Microsoft JhengHei Light"/>
              <a:ea typeface="+mn-ea"/>
              <a:cs typeface="+mn-cs"/>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75973"/>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89518"/>
            <a:ext cx="2111244" cy="77342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536599" y="37317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63050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816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FFFF00"/>
                </a:highlight>
                <a:uLnTx/>
                <a:uFillTx/>
                <a:latin typeface="Microsoft JhengHei Light"/>
                <a:ea typeface="+mn-ea"/>
                <a:cs typeface="+mn-cs"/>
              </a:rPr>
              <a:t>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500113" y="2398044"/>
          <a:ext cx="2221513" cy="113534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highlight>
                            <a:srgbClr val="00FF00"/>
                          </a:highligh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r h="149599">
                <a:tc>
                  <a:txBody>
                    <a:bodyPr/>
                    <a:lstStyle/>
                    <a:p>
                      <a:pPr marL="179388" indent="-179388"/>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40385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ondersteunen</a:t>
            </a: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325867"/>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solidFill>
                <a:effectLst/>
                <a:uLnTx/>
                <a:uFillTx/>
                <a:latin typeface="Microsoft JhengHei Light"/>
                <a:ea typeface="+mn-ea"/>
                <a:cs typeface="+mn-cs"/>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01368" y="3753215"/>
          <a:ext cx="2260405" cy="100596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3</a:t>
            </a: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nvGraphicFramePr>
        <p:xfrm>
          <a:off x="12653291" y="3381239"/>
          <a:ext cx="2372132" cy="812684"/>
        </p:xfrm>
        <a:graphic>
          <a:graphicData uri="http://schemas.openxmlformats.org/drawingml/2006/table">
            <a:tbl>
              <a:tblPr>
                <a:tableStyleId>{2D5ABB26-0587-4C30-8999-92F81FD0307C}</a:tableStyleId>
              </a:tblPr>
              <a:tblGrid>
                <a:gridCol w="2372132">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00"/>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8349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6848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48" name="Tekstvak 47">
            <a:extLst>
              <a:ext uri="{FF2B5EF4-FFF2-40B4-BE49-F238E27FC236}">
                <a16:creationId xmlns:a16="http://schemas.microsoft.com/office/drawing/2014/main" id="{E11E79AD-09C4-4C13-93CA-F5C01A133423}"/>
              </a:ext>
            </a:extLst>
          </p:cNvPr>
          <p:cNvSpPr txBox="1"/>
          <p:nvPr/>
        </p:nvSpPr>
        <p:spPr>
          <a:xfrm>
            <a:off x="4328128" y="9722"/>
            <a:ext cx="4734053" cy="507831"/>
          </a:xfrm>
          <a:prstGeom prst="rect">
            <a:avLst/>
          </a:prstGeom>
          <a:noFill/>
        </p:spPr>
        <p:txBody>
          <a:bodyPr wrap="none" rtlCol="0">
            <a:spAutoFit/>
          </a:bodyPr>
          <a:lstStyle/>
          <a:p>
            <a:r>
              <a:rPr lang="nl-NL"/>
              <a:t>Nieuw/veranderd ten opzichte van Versie 2.0: </a:t>
            </a:r>
            <a:r>
              <a:rPr lang="nl-NL">
                <a:highlight>
                  <a:srgbClr val="00FF00"/>
                </a:highlight>
              </a:rPr>
              <a:t>Formulering;</a:t>
            </a:r>
            <a:r>
              <a:rPr lang="nl-NL"/>
              <a:t> </a:t>
            </a:r>
            <a:br>
              <a:rPr lang="nl-NL"/>
            </a:br>
            <a:r>
              <a:rPr lang="nl-NL"/>
              <a:t>                                                                          </a:t>
            </a:r>
            <a:r>
              <a:rPr lang="nl-NL">
                <a:highlight>
                  <a:srgbClr val="FFFF00"/>
                </a:highlight>
              </a:rPr>
              <a:t>Nieuw</a:t>
            </a:r>
          </a:p>
        </p:txBody>
      </p:sp>
      <p:pic>
        <p:nvPicPr>
          <p:cNvPr id="75" name="Afbeelding 74">
            <a:extLst>
              <a:ext uri="{FF2B5EF4-FFF2-40B4-BE49-F238E27FC236}">
                <a16:creationId xmlns:a16="http://schemas.microsoft.com/office/drawing/2014/main" id="{14597584-698F-F247-0466-F729482FBC88}"/>
              </a:ext>
            </a:extLst>
          </p:cNvPr>
          <p:cNvPicPr>
            <a:picLocks noChangeAspect="1"/>
          </p:cNvPicPr>
          <p:nvPr/>
        </p:nvPicPr>
        <p:blipFill>
          <a:blip r:embed="rId3"/>
          <a:stretch>
            <a:fillRect/>
          </a:stretch>
        </p:blipFill>
        <p:spPr>
          <a:xfrm>
            <a:off x="0" y="436371"/>
            <a:ext cx="9144000" cy="4712185"/>
          </a:xfrm>
          <a:prstGeom prst="rect">
            <a:avLst/>
          </a:prstGeom>
        </p:spPr>
      </p:pic>
    </p:spTree>
    <p:extLst>
      <p:ext uri="{BB962C8B-B14F-4D97-AF65-F5344CB8AC3E}">
        <p14:creationId xmlns:p14="http://schemas.microsoft.com/office/powerpoint/2010/main" val="1454904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2.0 t.o.v. versie 1.0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956000" cy="3096000"/>
          </a:xfrm>
        </p:spPr>
        <p:txBody>
          <a:bodyPr/>
          <a:lstStyle/>
          <a:p>
            <a:pPr marL="179705" indent="-179705"/>
            <a:r>
              <a:rPr lang="nl-NL" sz="1200"/>
              <a:t>Bedrijfsobjecten toegevoegd, maximaal gebaseerd op wet- en regelgeving/codes. </a:t>
            </a:r>
            <a:endParaRPr lang="nl-NL"/>
          </a:p>
          <a:p>
            <a:pPr marL="179705" indent="-179705"/>
            <a:r>
              <a:rPr lang="nl-NL" sz="1200" err="1"/>
              <a:t>Capability</a:t>
            </a:r>
            <a:r>
              <a:rPr lang="nl-NL" sz="1200"/>
              <a:t> benamingen en omschrijvingen aangepast om optimaal op bedrijfsobjecten aan te sluiten, O.a. </a:t>
            </a:r>
            <a:endParaRPr lang="nl-NL" sz="1200">
              <a:cs typeface="Arial"/>
            </a:endParaRPr>
          </a:p>
          <a:p>
            <a:pPr marL="359410" lvl="1" indent="-179705"/>
            <a:r>
              <a:rPr lang="nl-NL" sz="1100"/>
              <a:t>Transport &amp; distributie vervangen door transport (wet spreekt over transport bestaande uit transmissie en distributie)</a:t>
            </a:r>
            <a:endParaRPr lang="nl-NL" sz="1100">
              <a:cs typeface="Arial"/>
            </a:endParaRPr>
          </a:p>
          <a:p>
            <a:pPr marL="359410" lvl="1" indent="-179705"/>
            <a:r>
              <a:rPr lang="nl-NL" sz="1100"/>
              <a:t>Verstoringen vervangen door storingen en onderbrekingen</a:t>
            </a:r>
            <a:endParaRPr lang="nl-NL" sz="1100">
              <a:cs typeface="Arial"/>
            </a:endParaRPr>
          </a:p>
          <a:p>
            <a:pPr marL="179705" indent="-179705"/>
            <a:r>
              <a:rPr lang="nl-NL" sz="1200" err="1"/>
              <a:t>Capabilities</a:t>
            </a:r>
            <a:r>
              <a:rPr lang="nl-NL" sz="1200"/>
              <a:t> verschoven van domein om optimaal op bedrijfsobject indeling aan te sluiten, o.a. </a:t>
            </a:r>
            <a:endParaRPr lang="nl-NL" sz="1200">
              <a:cs typeface="Arial"/>
            </a:endParaRPr>
          </a:p>
          <a:p>
            <a:pPr marL="359410" lvl="1" indent="-179705"/>
            <a:r>
              <a:rPr lang="nl-NL" sz="1100" err="1"/>
              <a:t>Contractloze</a:t>
            </a:r>
            <a:r>
              <a:rPr lang="nl-NL" sz="1100"/>
              <a:t> aansluitingen bewaken/verminderen van 6.3 naar 1.4</a:t>
            </a:r>
            <a:endParaRPr lang="nl-NL" sz="1100">
              <a:cs typeface="Arial"/>
            </a:endParaRPr>
          </a:p>
          <a:p>
            <a:pPr marL="359410" lvl="1" indent="-179705"/>
            <a:r>
              <a:rPr lang="nl-NL" sz="1100"/>
              <a:t>Fraude bestrijden van 6.3 naar 1.4</a:t>
            </a:r>
            <a:endParaRPr lang="nl-NL" sz="1100">
              <a:cs typeface="Arial"/>
            </a:endParaRPr>
          </a:p>
          <a:p>
            <a:pPr marL="359410" lvl="1" indent="-179705"/>
            <a:r>
              <a:rPr lang="nl-NL" sz="1100"/>
              <a:t>Omgevingsanalyse verrichten van 5.4 naar 3.1</a:t>
            </a:r>
            <a:endParaRPr lang="nl-NL" sz="1100">
              <a:cs typeface="Arial"/>
            </a:endParaRPr>
          </a:p>
          <a:p>
            <a:pPr marL="359410" lvl="1" indent="-179705"/>
            <a:r>
              <a:rPr lang="nl-NL" sz="1100"/>
              <a:t>Tracé vergunningen verkrijgen/zakelijk recht vestigen van 5.4 naar 3.1</a:t>
            </a:r>
            <a:endParaRPr lang="nl-NL" sz="1100">
              <a:cs typeface="Arial"/>
            </a:endParaRPr>
          </a:p>
          <a:p>
            <a:pPr marL="359410" lvl="1" indent="-179705"/>
            <a:r>
              <a:rPr lang="nl-NL" sz="1100"/>
              <a:t>Graafschade voorkomen van 5.4 naar 3.2</a:t>
            </a:r>
            <a:endParaRPr lang="nl-NL" sz="1100">
              <a:cs typeface="Arial"/>
            </a:endParaRPr>
          </a:p>
          <a:p>
            <a:pPr marL="359410" lvl="1" indent="-179705">
              <a:buClr>
                <a:srgbClr val="005F87"/>
              </a:buClr>
            </a:pPr>
            <a:r>
              <a:rPr lang="nl-NL" sz="1100">
                <a:cs typeface="Arial"/>
              </a:rPr>
              <a:t>Samenvoegen 3.1.3 en 3.1.4; 3.2.3 en 3.2.4.</a:t>
            </a:r>
            <a:endParaRPr lang="nl-NL" sz="1100"/>
          </a:p>
          <a:p>
            <a:pPr marL="179705" indent="-179705"/>
            <a:r>
              <a:rPr lang="nl-NL" sz="1200" err="1"/>
              <a:t>Capabilities</a:t>
            </a:r>
            <a:r>
              <a:rPr lang="nl-NL" sz="1200"/>
              <a:t> en bedrijfsobjecten in marktfacilitering geherstructureerd om beter aan te sluiten op wet- en regelgeving/codes, o.a.</a:t>
            </a:r>
            <a:endParaRPr lang="nl-NL" sz="1200">
              <a:cs typeface="Arial"/>
            </a:endParaRPr>
          </a:p>
          <a:p>
            <a:pPr marL="359410" lvl="1" indent="-179705"/>
            <a:r>
              <a:rPr lang="nl-NL" sz="1100"/>
              <a:t>Onderscheid tussen Marktpartijen bedienen en relaties onderhouden, Markt data beheren, Marktprocessen uitvoeren/faciliteren, Delen van marktdata faciliteren. </a:t>
            </a:r>
            <a:endParaRPr lang="nl-NL" sz="1100">
              <a:cs typeface="Arial"/>
            </a:endParaRPr>
          </a:p>
          <a:p>
            <a:pPr marL="359410" lvl="1" indent="-179705"/>
            <a:r>
              <a:rPr lang="nl-NL" sz="1100" err="1"/>
              <a:t>Flex</a:t>
            </a:r>
            <a:r>
              <a:rPr lang="nl-NL" sz="1100"/>
              <a:t> benutten </a:t>
            </a:r>
            <a:r>
              <a:rPr lang="nl-NL" sz="1100" err="1"/>
              <a:t>capabilities</a:t>
            </a:r>
            <a:r>
              <a:rPr lang="nl-NL" sz="1100"/>
              <a:t> aangesloten op bedrijfsobjecten en ondergebracht in Marktprocessen uitvoeren/faciliteren: 6.3.5: </a:t>
            </a:r>
            <a:r>
              <a:rPr lang="nl-NL" sz="1100" err="1"/>
              <a:t>Opregel</a:t>
            </a:r>
            <a:r>
              <a:rPr lang="nl-NL" sz="1100"/>
              <a:t>- en afregelbehoefte communiceren; 6.3.6  </a:t>
            </a:r>
            <a:r>
              <a:rPr lang="nl-NL" sz="1100" err="1"/>
              <a:t>Opregel</a:t>
            </a:r>
            <a:r>
              <a:rPr lang="nl-NL" sz="1100"/>
              <a:t>- en afregelaanbod beheren.</a:t>
            </a:r>
            <a:endParaRPr lang="nl-NL" sz="1100">
              <a:cs typeface="Arial"/>
            </a:endParaRPr>
          </a:p>
          <a:p>
            <a:pPr marL="179705" indent="-179705"/>
            <a:r>
              <a:rPr lang="nl-NL" sz="1200"/>
              <a:t>Engelse vertaling van </a:t>
            </a:r>
            <a:r>
              <a:rPr lang="nl-NL" sz="1200" err="1"/>
              <a:t>capabilities</a:t>
            </a:r>
            <a:r>
              <a:rPr lang="nl-NL" sz="1200"/>
              <a:t>, </a:t>
            </a:r>
            <a:r>
              <a:rPr lang="nl-NL" sz="1200" err="1"/>
              <a:t>capability</a:t>
            </a:r>
            <a:r>
              <a:rPr lang="nl-NL" sz="1200"/>
              <a:t> omschrijvingen en bedrijfsobjecten toegevoegd.</a:t>
            </a:r>
          </a:p>
          <a:p>
            <a:pPr marL="179705" indent="-179705"/>
            <a:r>
              <a:rPr lang="nl-NL" sz="1200">
                <a:cs typeface="Arial"/>
              </a:rPr>
              <a:t>Voorbeelden uit </a:t>
            </a:r>
            <a:r>
              <a:rPr lang="nl-NL" sz="1200" err="1">
                <a:cs typeface="Arial"/>
              </a:rPr>
              <a:t>capability</a:t>
            </a:r>
            <a:r>
              <a:rPr lang="nl-NL" sz="1200">
                <a:cs typeface="Arial"/>
              </a:rPr>
              <a:t> namen verwijderd en opgenomen in de omschrijving.</a:t>
            </a:r>
          </a:p>
          <a:p>
            <a:pPr marL="179705" indent="-179705"/>
            <a:r>
              <a:rPr lang="nl-NL" sz="1200"/>
              <a:t>Modelpresentatie ontdaan van dubbele vastleggingen. </a:t>
            </a:r>
            <a:endParaRPr lang="nl-NL" sz="1200">
              <a:cs typeface="Arial"/>
            </a:endParaRPr>
          </a:p>
          <a:p>
            <a:pPr marL="179705" indent="-179705"/>
            <a:r>
              <a:rPr lang="nl-NL" sz="1200"/>
              <a:t>Excel presentatie vorm aangepast (samenhang, toegankelijkheid).</a:t>
            </a:r>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endParaRPr lang="nl-NL" sz="1100">
              <a:cs typeface="Arial"/>
            </a:endParaRPr>
          </a:p>
          <a:p>
            <a:pPr marL="0" indent="0">
              <a:buNone/>
            </a:pPr>
            <a:endParaRPr lang="nl-NL" sz="1200"/>
          </a:p>
        </p:txBody>
      </p:sp>
    </p:spTree>
    <p:extLst>
      <p:ext uri="{BB962C8B-B14F-4D97-AF65-F5344CB8AC3E}">
        <p14:creationId xmlns:p14="http://schemas.microsoft.com/office/powerpoint/2010/main" val="13784822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47995" y="1568905"/>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60849" y="2913858"/>
            <a:ext cx="2211336" cy="1155120"/>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168949"/>
            <a:ext cx="2210730" cy="698021"/>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41859" y="3106218"/>
          <a:ext cx="2351065" cy="96276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327846"/>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55814" y="1711342"/>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61365"/>
          <a:ext cx="2241031" cy="1069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(telefoon, email, website,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social</a:t>
                      </a:r>
                      <a:r>
                        <a:rPr kumimoji="0" lang="nl-NL" sz="700" b="0" i="0" u="none" strike="noStrike" kern="1200" cap="none" spc="0" normalizeH="0" baseline="0">
                          <a:ln>
                            <a:noFill/>
                          </a:ln>
                          <a:solidFill>
                            <a:srgbClr val="000000"/>
                          </a:solidFill>
                          <a:effectLst/>
                          <a:uLnTx/>
                          <a:uFillTx/>
                          <a:latin typeface="Microsoft JhengHei Light"/>
                          <a:ea typeface="+mn-ea"/>
                          <a:cs typeface="+mn-cs"/>
                        </a:rPr>
                        <a:t> media etc.) aan klanten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2"/>
            <a:ext cx="2213824" cy="953681"/>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2.3. Transport-, distributie- en schakelplannen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2.1. Energietransport en -distributie besturen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2.2. Energietransport en -distributie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59331" y="2647037"/>
          <a:ext cx="2294899" cy="66300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35181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en distributie plannen opstellen </a:t>
                      </a:r>
                      <a:r>
                        <a:rPr lang="nl-NL" sz="700"/>
                        <a:t>(</a:t>
                      </a:r>
                      <a:r>
                        <a:rPr kumimoji="0" lang="nl-NL" sz="700" b="0" i="0" u="none" strike="noStrike" kern="1200" cap="none" spc="0" normalizeH="0" baseline="0">
                          <a:ln>
                            <a:noFill/>
                          </a:ln>
                          <a:solidFill>
                            <a:srgbClr val="000000"/>
                          </a:solidFill>
                          <a:effectLst/>
                          <a:uLnTx/>
                          <a:uFillTx/>
                          <a:latin typeface="Microsoft JhengHei Light"/>
                          <a:ea typeface="+mn-ea"/>
                          <a:cs typeface="+mn-cs"/>
                        </a:rPr>
                        <a:t>inclusief optimaliseren capaciteit/voorkomen congestie, balanshandhaving)</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3" name="Tabel 3">
            <a:extLst>
              <a:ext uri="{FF2B5EF4-FFF2-40B4-BE49-F238E27FC236}">
                <a16:creationId xmlns:a16="http://schemas.microsoft.com/office/drawing/2014/main" id="{6E2C4377-8EB2-4FF7-8DA0-8EF8EB8FB284}"/>
              </a:ext>
            </a:extLst>
          </p:cNvPr>
          <p:cNvGraphicFramePr>
            <a:graphicFrameLocks noGrp="1"/>
          </p:cNvGraphicFramePr>
          <p:nvPr/>
        </p:nvGraphicFramePr>
        <p:xfrm>
          <a:off x="12666538" y="1579200"/>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Verstoringen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'Analyse en herstel van verstoring'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Verstoring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Energiestromen herstellen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energienetten initiëren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68927" y="441583"/>
          <a:ext cx="2221015" cy="962760"/>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en -distributie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energienet 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Energiestromen besturen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(schakelen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 en –distributie</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3914133"/>
            <a:ext cx="2236130" cy="128651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271748"/>
            <a:ext cx="2236131" cy="1623660"/>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6"/>
            <a:ext cx="2236131" cy="1963608"/>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1343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167735084"/>
              </p:ext>
            </p:extLst>
          </p:nvPr>
        </p:nvGraphicFramePr>
        <p:xfrm>
          <a:off x="14889940" y="2434264"/>
          <a:ext cx="2445559" cy="1471203"/>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 en 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Alternatieven voor mitigatie kwaliteitsrisico analyseren</a:t>
                      </a:r>
                    </a:p>
                  </a:txBody>
                  <a:tcPr marL="68580" marR="68580" marT="21600" marB="21600"/>
                </a:tc>
                <a:extLst>
                  <a:ext uri="{0D108BD9-81ED-4DB2-BD59-A6C34878D82A}">
                    <a16:rowId xmlns:a16="http://schemas.microsoft.com/office/drawing/2014/main" val="3523326302"/>
                  </a:ext>
                </a:extLst>
              </a:tr>
              <a:tr h="152823">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..4. Mitigerende maatregel voor kwaliteitsrisico bepalen</a:t>
                      </a:r>
                    </a:p>
                  </a:txBody>
                  <a:tcPr marL="68580" marR="68580" marT="21600" marB="21600"/>
                </a:tc>
                <a:extLst>
                  <a:ext uri="{0D108BD9-81ED-4DB2-BD59-A6C34878D82A}">
                    <a16:rowId xmlns:a16="http://schemas.microsoft.com/office/drawing/2014/main" val="1625242384"/>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..5.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Storingen onderzoeken</a:t>
                      </a:r>
                    </a:p>
                  </a:txBody>
                  <a:tcPr marL="68580" marR="68580" marT="21600" marB="21600"/>
                </a:tc>
                <a:extLst>
                  <a:ext uri="{0D108BD9-81ED-4DB2-BD59-A6C34878D82A}">
                    <a16:rowId xmlns:a16="http://schemas.microsoft.com/office/drawing/2014/main" val="2571958378"/>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2436107033"/>
              </p:ext>
            </p:extLst>
          </p:nvPr>
        </p:nvGraphicFramePr>
        <p:xfrm>
          <a:off x="14889941" y="558623"/>
          <a:ext cx="2445559" cy="171667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Alternatieven voor mitigatie risico  op capaciteit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en/of functionaliteit analyseren</a:t>
                      </a:r>
                    </a:p>
                  </a:txBody>
                  <a:tcPr marL="68580" marR="0" marT="21600" marB="21600"/>
                </a:tc>
                <a:extLst>
                  <a:ext uri="{0D108BD9-81ED-4DB2-BD59-A6C34878D82A}">
                    <a16:rowId xmlns:a16="http://schemas.microsoft.com/office/drawing/2014/main" val="1625242384"/>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Mitigatie maatregelen op capaciteit en/of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functionaliteit bepalen </a:t>
                      </a:r>
                    </a:p>
                  </a:txBody>
                  <a:tcPr marL="68580" marR="0" marT="21600" marB="21600"/>
                </a:tc>
                <a:extLst>
                  <a:ext uri="{0D108BD9-81ED-4DB2-BD59-A6C34878D82A}">
                    <a16:rowId xmlns:a16="http://schemas.microsoft.com/office/drawing/2014/main" val="3100095967"/>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..5.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Energienetten aanpassingen functioneel ontwerpen</a:t>
                      </a:r>
                    </a:p>
                  </a:txBody>
                  <a:tcPr marL="68580" marR="0" marT="21600" marB="21600"/>
                </a:tc>
                <a:extLst>
                  <a:ext uri="{0D108BD9-81ED-4DB2-BD59-A6C34878D82A}">
                    <a16:rowId xmlns:a16="http://schemas.microsoft.com/office/drawing/2014/main" val="2140771595"/>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Opdracht voor uitvoeren van netaanpassing verstrekken en bewaken</a:t>
                      </a:r>
                    </a:p>
                  </a:txBody>
                  <a:tcPr marL="68580" marR="0" marT="21600" marB="21600"/>
                </a:tc>
                <a:extLst>
                  <a:ext uri="{0D108BD9-81ED-4DB2-BD59-A6C34878D82A}">
                    <a16:rowId xmlns:a16="http://schemas.microsoft.com/office/drawing/2014/main" val="1943951726"/>
                  </a:ext>
                </a:extLst>
              </a:tr>
            </a:tbl>
          </a:graphicData>
        </a:graphic>
      </p:graphicFrame>
      <p:sp>
        <p:nvSpPr>
          <p:cNvPr id="75" name="Afgeronde rechthoek 13">
            <a:extLst>
              <a:ext uri="{FF2B5EF4-FFF2-40B4-BE49-F238E27FC236}">
                <a16:creationId xmlns:a16="http://schemas.microsoft.com/office/drawing/2014/main" id="{4CFB02D9-3954-4D76-8CF5-278E8F3480C2}"/>
              </a:ext>
            </a:extLst>
          </p:cNvPr>
          <p:cNvSpPr/>
          <p:nvPr/>
        </p:nvSpPr>
        <p:spPr>
          <a:xfrm>
            <a:off x="12685643" y="4300840"/>
            <a:ext cx="2220473" cy="902166"/>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4.3. Metingen van energiestromen en -netten ter beschikking stellen</a:t>
            </a:r>
          </a:p>
        </p:txBody>
      </p:sp>
      <p:sp>
        <p:nvSpPr>
          <p:cNvPr id="77" name="Afgeronde rechthoek 11">
            <a:extLst>
              <a:ext uri="{FF2B5EF4-FFF2-40B4-BE49-F238E27FC236}">
                <a16:creationId xmlns:a16="http://schemas.microsoft.com/office/drawing/2014/main" id="{D1111A7D-3EFB-4B86-84B5-EF1CFA354083}"/>
              </a:ext>
            </a:extLst>
          </p:cNvPr>
          <p:cNvSpPr/>
          <p:nvPr/>
        </p:nvSpPr>
        <p:spPr>
          <a:xfrm>
            <a:off x="10447995" y="4109039"/>
            <a:ext cx="2209837" cy="1082823"/>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4.1. Metingen van energiestromen en -netten beschikbaar krijgen</a:t>
            </a:r>
          </a:p>
        </p:txBody>
      </p:sp>
      <p:graphicFrame>
        <p:nvGraphicFramePr>
          <p:cNvPr id="79" name="Tabel 3">
            <a:extLst>
              <a:ext uri="{FF2B5EF4-FFF2-40B4-BE49-F238E27FC236}">
                <a16:creationId xmlns:a16="http://schemas.microsoft.com/office/drawing/2014/main" id="{31D4F3FB-5444-4E7E-90C9-4C7039C300CE}"/>
              </a:ext>
            </a:extLst>
          </p:cNvPr>
          <p:cNvGraphicFramePr>
            <a:graphicFrameLocks noGrp="1"/>
          </p:cNvGraphicFramePr>
          <p:nvPr/>
        </p:nvGraphicFramePr>
        <p:xfrm>
          <a:off x="12644572" y="4685448"/>
          <a:ext cx="2371347" cy="513120"/>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van energiestromen en -netten direct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623793983"/>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Op afroep metingen van energiestromen 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-netten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capablilities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81" name="Tabel 3">
            <a:extLst>
              <a:ext uri="{FF2B5EF4-FFF2-40B4-BE49-F238E27FC236}">
                <a16:creationId xmlns:a16="http://schemas.microsoft.com/office/drawing/2014/main" id="{04D0E183-74EB-4853-AD2F-0D94740CE357}"/>
              </a:ext>
            </a:extLst>
          </p:cNvPr>
          <p:cNvGraphicFramePr>
            <a:graphicFrameLocks noGrp="1"/>
          </p:cNvGraphicFramePr>
          <p:nvPr/>
        </p:nvGraphicFramePr>
        <p:xfrm>
          <a:off x="10408808" y="4406866"/>
          <a:ext cx="2394128" cy="769680"/>
        </p:xfrm>
        <a:graphic>
          <a:graphicData uri="http://schemas.openxmlformats.org/drawingml/2006/table">
            <a:tbl>
              <a:tblPr>
                <a:tableStyleId>{2D5ABB26-0587-4C30-8999-92F81FD0307C}</a:tableStyleId>
              </a:tblPr>
              <a:tblGrid>
                <a:gridCol w="2394128">
                  <a:extLst>
                    <a:ext uri="{9D8B030D-6E8A-4147-A177-3AD203B41FA5}">
                      <a16:colId xmlns:a16="http://schemas.microsoft.com/office/drawing/2014/main" val="4109487623"/>
                    </a:ext>
                  </a:extLst>
                </a:gridCol>
              </a:tblGrid>
              <a:tr h="351810">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Energiestromen en -netten waarnemen (net doorstroom, functie performance, asset eigenschap) en omzetten in metingen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24894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interpreteerbaar</a:t>
                      </a:r>
                      <a:r>
                        <a:rPr kumimoji="0" lang="nl-NL" sz="700" b="0" i="0" u="none" strike="noStrike" kern="1200" cap="none" spc="0" normalizeH="0" baseline="0">
                          <a:ln>
                            <a:noFill/>
                          </a:ln>
                          <a:solidFill>
                            <a:srgbClr val="000000"/>
                          </a:solidFill>
                          <a:effectLst/>
                          <a:uLnTx/>
                          <a:uFillTx/>
                          <a:latin typeface="Microsoft JhengHei Light"/>
                          <a:ea typeface="+mn-ea"/>
                          <a:cs typeface="+mn-cs"/>
                        </a:rPr>
                        <a:t> maken (technisch /protocol)</a:t>
                      </a:r>
                    </a:p>
                  </a:txBody>
                  <a:tcPr marL="68580" marR="68580" marT="21600" marB="21600"/>
                </a:tc>
                <a:extLst>
                  <a:ext uri="{0D108BD9-81ED-4DB2-BD59-A6C34878D82A}">
                    <a16:rowId xmlns:a16="http://schemas.microsoft.com/office/drawing/2014/main" val="1625242384"/>
                  </a:ext>
                </a:extLst>
              </a:tr>
            </a:tbl>
          </a:graphicData>
        </a:graphic>
      </p:graphicFrame>
      <p:sp>
        <p:nvSpPr>
          <p:cNvPr id="83" name="Afgeronde rechthoek 16">
            <a:extLst>
              <a:ext uri="{FF2B5EF4-FFF2-40B4-BE49-F238E27FC236}">
                <a16:creationId xmlns:a16="http://schemas.microsoft.com/office/drawing/2014/main" id="{9DDEC562-3BB4-4E2B-8A8E-B500101FA20D}"/>
              </a:ext>
            </a:extLst>
          </p:cNvPr>
          <p:cNvSpPr/>
          <p:nvPr/>
        </p:nvSpPr>
        <p:spPr>
          <a:xfrm>
            <a:off x="12685643" y="3367442"/>
            <a:ext cx="2212412" cy="889871"/>
          </a:xfrm>
          <a:prstGeom prst="roundRect">
            <a:avLst>
              <a:gd name="adj" fmla="val 6769"/>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highlight>
                  <a:srgbClr val="FF0000"/>
                </a:highlight>
                <a:latin typeface="Microsoft JhengHei Light"/>
              </a:rPr>
              <a:t>4.2. Metingen valideren en verwerkbaar maken</a:t>
            </a:r>
            <a:r>
              <a:rPr lang="nl-NL" sz="750" b="1">
                <a:solidFill>
                  <a:srgbClr val="080808"/>
                </a:solidFill>
                <a:latin typeface="Microsoft JhengHei Light"/>
              </a:rPr>
              <a:t> </a:t>
            </a:r>
          </a:p>
        </p:txBody>
      </p:sp>
      <p:graphicFrame>
        <p:nvGraphicFramePr>
          <p:cNvPr id="85" name="Tabel 3">
            <a:extLst>
              <a:ext uri="{FF2B5EF4-FFF2-40B4-BE49-F238E27FC236}">
                <a16:creationId xmlns:a16="http://schemas.microsoft.com/office/drawing/2014/main" id="{6A5FD81C-9954-49BC-B68E-A6EBC61F4A55}"/>
              </a:ext>
            </a:extLst>
          </p:cNvPr>
          <p:cNvGraphicFramePr>
            <a:graphicFrameLocks noGrp="1"/>
          </p:cNvGraphicFramePr>
          <p:nvPr>
            <p:extLst>
              <p:ext uri="{D42A27DB-BD31-4B8C-83A1-F6EECF244321}">
                <p14:modId xmlns:p14="http://schemas.microsoft.com/office/powerpoint/2010/main" val="2096066323"/>
              </p:ext>
            </p:extLst>
          </p:nvPr>
        </p:nvGraphicFramePr>
        <p:xfrm>
          <a:off x="12681109" y="3606392"/>
          <a:ext cx="2245017" cy="556320"/>
        </p:xfrm>
        <a:graphic>
          <a:graphicData uri="http://schemas.openxmlformats.org/drawingml/2006/table">
            <a:tbl>
              <a:tblPr>
                <a:tableStyleId>{2D5ABB26-0587-4C30-8999-92F81FD0307C}</a:tableStyleId>
              </a:tblPr>
              <a:tblGrid>
                <a:gridCol w="2245017">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highlight>
                            <a:srgbClr val="FF0000"/>
                          </a:highlight>
                          <a:uLnTx/>
                          <a:uFillTx/>
                          <a:latin typeface="Microsoft JhengHei Light"/>
                          <a:ea typeface="+mn-ea"/>
                          <a:cs typeface="+mn-cs"/>
                        </a:rPr>
                        <a:t>..1. Metingen identificeerbaar maken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Metingen toetsen aan geldigheidsregels</a:t>
                      </a:r>
                    </a:p>
                  </a:txBody>
                  <a:tcPr marL="68580" marR="68580" marT="21600" marB="21600"/>
                </a:tc>
                <a:extLst>
                  <a:ext uri="{0D108BD9-81ED-4DB2-BD59-A6C34878D82A}">
                    <a16:rowId xmlns:a16="http://schemas.microsoft.com/office/drawing/2014/main" val="3523326302"/>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Metingen voorzien van metadata, bijvoorbeeld</a:t>
                      </a:r>
                      <a:b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  datum en tijd, kwaliteitsidentificatie en dergelijke</a:t>
                      </a:r>
                    </a:p>
                  </a:txBody>
                  <a:tcPr marL="68580" marR="68580" marT="21600" marB="21600"/>
                </a:tc>
                <a:extLst>
                  <a:ext uri="{0D108BD9-81ED-4DB2-BD59-A6C34878D82A}">
                    <a16:rowId xmlns:a16="http://schemas.microsoft.com/office/drawing/2014/main" val="1625242384"/>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211866" y="1637866"/>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21186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211866" y="854290"/>
            <a:ext cx="2213538" cy="764660"/>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198135" y="1815259"/>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Voor- en detailontwerpen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 van werkzaamheden voorbereiden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Energienet 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energienet 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172749" y="1024911"/>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19440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445356" y="275868"/>
            <a:ext cx="2199936" cy="1128953"/>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graphicFrame>
        <p:nvGraphicFramePr>
          <p:cNvPr id="105" name="Tabel 3">
            <a:extLst>
              <a:ext uri="{FF2B5EF4-FFF2-40B4-BE49-F238E27FC236}">
                <a16:creationId xmlns:a16="http://schemas.microsoft.com/office/drawing/2014/main" id="{EC712564-8D46-4406-B08E-33E88777B0A5}"/>
              </a:ext>
            </a:extLst>
          </p:cNvPr>
          <p:cNvGraphicFramePr>
            <a:graphicFrameLocks noGrp="1"/>
          </p:cNvGraphicFramePr>
          <p:nvPr>
            <p:extLst>
              <p:ext uri="{D42A27DB-BD31-4B8C-83A1-F6EECF244321}">
                <p14:modId xmlns:p14="http://schemas.microsoft.com/office/powerpoint/2010/main" val="1534277181"/>
              </p:ext>
            </p:extLst>
          </p:nvPr>
        </p:nvGraphicFramePr>
        <p:xfrm>
          <a:off x="19434423" y="605395"/>
          <a:ext cx="2199936" cy="812880"/>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Verzoek van marktpartijen aannemen en afhandelen</a:t>
                      </a:r>
                    </a:p>
                  </a:txBody>
                  <a:tcPr marL="68580" marR="68580" marT="21600" marB="21600"/>
                </a:tc>
                <a:extLst>
                  <a:ext uri="{0D108BD9-81ED-4DB2-BD59-A6C34878D82A}">
                    <a16:rowId xmlns:a16="http://schemas.microsoft.com/office/drawing/2014/main" val="3360572625"/>
                  </a:ext>
                </a:extLst>
              </a:tr>
              <a:tr h="24894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Marktprocedures uitvoeren (zoals switchen, verhuizen, faillissement leverancier)</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Energie voorspellingen uitwisselen (nominatie)</a:t>
                      </a:r>
                    </a:p>
                  </a:txBody>
                  <a:tcPr marL="68580" marR="68580" marT="21600" marB="21600"/>
                </a:tc>
                <a:extLst>
                  <a:ext uri="{0D108BD9-81ED-4DB2-BD59-A6C34878D82A}">
                    <a16:rowId xmlns:a16="http://schemas.microsoft.com/office/drawing/2014/main" val="2265448905"/>
                  </a:ext>
                </a:extLst>
              </a:tr>
            </a:tbl>
          </a:graphicData>
        </a:graphic>
      </p:graphicFrame>
      <p:sp>
        <p:nvSpPr>
          <p:cNvPr id="107" name="Afgeronde rechthoek 18">
            <a:extLst>
              <a:ext uri="{FF2B5EF4-FFF2-40B4-BE49-F238E27FC236}">
                <a16:creationId xmlns:a16="http://schemas.microsoft.com/office/drawing/2014/main" id="{B6F6A372-C214-4295-BD78-8852006568A1}"/>
              </a:ext>
            </a:extLst>
          </p:cNvPr>
          <p:cNvSpPr/>
          <p:nvPr/>
        </p:nvSpPr>
        <p:spPr>
          <a:xfrm>
            <a:off x="19445356" y="1434822"/>
            <a:ext cx="2199936" cy="908770"/>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445356" y="4606836"/>
            <a:ext cx="2199936" cy="585026"/>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6.5. Marktdata distribueren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475639" y="4813997"/>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stellen aan partijen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aan derden beschikbaar stellen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1709819637"/>
              </p:ext>
            </p:extLst>
          </p:nvPr>
        </p:nvGraphicFramePr>
        <p:xfrm>
          <a:off x="19447631" y="1653742"/>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t>
                      </a:r>
                      <a:r>
                        <a:rPr kumimoji="0" lang="nl-NL" sz="700" b="0" i="0" u="none" strike="noStrike" kern="1200" cap="none" spc="0" normalizeH="0" baseline="0">
                          <a:ln>
                            <a:noFill/>
                          </a:ln>
                          <a:solidFill>
                            <a:srgbClr val="080808"/>
                          </a:solidFill>
                          <a:effectLst/>
                          <a:highlight>
                            <a:srgbClr val="FF0000"/>
                          </a:highlight>
                          <a:uLnTx/>
                          <a:uFillTx/>
                          <a:latin typeface="Microsoft JhengHei Light"/>
                          <a:ea typeface="+mn-ea"/>
                          <a:cs typeface="+mn-cs"/>
                        </a:rPr>
                        <a:t>/allocatiepunten</a:t>
                      </a:r>
                      <a:r>
                        <a:rPr kumimoji="0" lang="nl-NL" sz="700" b="0" i="0" u="none" strike="noStrike" kern="1200" cap="none" spc="0" normalizeH="0" baseline="0">
                          <a:ln>
                            <a:noFill/>
                          </a:ln>
                          <a:solidFill>
                            <a:srgbClr val="080808"/>
                          </a:solidFill>
                          <a:effectLs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Productie- en verbruikseenheden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Toestemming van consumenten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Flexaanbod</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445356" y="2370636"/>
            <a:ext cx="2199936" cy="1572714"/>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6.3. Energiestromen berekenen en toerekenen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2706886437"/>
              </p:ext>
            </p:extLst>
          </p:nvPr>
        </p:nvGraphicFramePr>
        <p:xfrm>
          <a:off x="19439153" y="2629946"/>
          <a:ext cx="2221513" cy="128280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FF"/>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Alloceren door energiestromen aan marktpartijen toe te wijzen.</a:t>
                      </a:r>
                    </a:p>
                  </a:txBody>
                  <a:tcPr marL="68580" marR="68580" marT="21600" marB="21600"/>
                </a:tc>
                <a:extLst>
                  <a:ext uri="{0D108BD9-81ED-4DB2-BD59-A6C34878D82A}">
                    <a16:rowId xmlns:a16="http://schemas.microsoft.com/office/drawing/2014/main" val="3623793983"/>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Reconciliëren door energiestromen aan marktpartijen toe te wijzen.</a:t>
                      </a:r>
                    </a:p>
                  </a:txBody>
                  <a:tcPr marL="68580" marR="68580" marT="21600" marB="21600"/>
                </a:tc>
                <a:extLst>
                  <a:ext uri="{0D108BD9-81ED-4DB2-BD59-A6C34878D82A}">
                    <a16:rowId xmlns:a16="http://schemas.microsoft.com/office/drawing/2014/main" val="3523326302"/>
                  </a:ext>
                </a:extLst>
              </a:tr>
              <a:tr h="35181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Overige berekeningen uitvoeren zoals standaard jaarverbruik bepaling,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afdrachtverplichting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settlement</a:t>
                      </a:r>
                      <a:endPar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aansluitingen bewaken / verminderen</a:t>
                      </a:r>
                    </a:p>
                  </a:txBody>
                  <a:tcPr marL="68580" marR="68580" marT="21600" marB="21600"/>
                </a:tc>
                <a:extLst>
                  <a:ext uri="{0D108BD9-81ED-4DB2-BD59-A6C34878D82A}">
                    <a16:rowId xmlns:a16="http://schemas.microsoft.com/office/drawing/2014/main" val="80610892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23875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ondersteunen</a:t>
            </a:r>
          </a:p>
        </p:txBody>
      </p:sp>
      <p:sp>
        <p:nvSpPr>
          <p:cNvPr id="47" name="Afgeronde rechthoek 18">
            <a:extLst>
              <a:ext uri="{FF2B5EF4-FFF2-40B4-BE49-F238E27FC236}">
                <a16:creationId xmlns:a16="http://schemas.microsoft.com/office/drawing/2014/main" id="{758D0FF0-F275-4B91-A6DB-560F0CDEB674}"/>
              </a:ext>
            </a:extLst>
          </p:cNvPr>
          <p:cNvSpPr/>
          <p:nvPr/>
        </p:nvSpPr>
        <p:spPr>
          <a:xfrm>
            <a:off x="19445356" y="3974920"/>
            <a:ext cx="2199936" cy="596171"/>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6.4. </a:t>
            </a:r>
            <a:r>
              <a:rPr lang="nl-NL" sz="750" b="1" kern="0" err="1">
                <a:solidFill>
                  <a:srgbClr val="080808"/>
                </a:solidFill>
                <a:highlight>
                  <a:srgbClr val="FF0000"/>
                </a:highlight>
                <a:latin typeface="Microsoft JhengHei Light"/>
              </a:rPr>
              <a:t>Marktflex</a:t>
            </a:r>
            <a:r>
              <a:rPr lang="nl-NL" sz="750" b="1" kern="0">
                <a:solidFill>
                  <a:srgbClr val="080808"/>
                </a:solidFill>
                <a:highlight>
                  <a:srgbClr val="FF0000"/>
                </a:highlight>
                <a:latin typeface="Microsoft JhengHei Light"/>
              </a:rPr>
              <a:t> benutten</a:t>
            </a:r>
          </a:p>
        </p:txBody>
      </p:sp>
      <p:graphicFrame>
        <p:nvGraphicFramePr>
          <p:cNvPr id="48" name="Tabel 3">
            <a:extLst>
              <a:ext uri="{FF2B5EF4-FFF2-40B4-BE49-F238E27FC236}">
                <a16:creationId xmlns:a16="http://schemas.microsoft.com/office/drawing/2014/main" id="{225AE6DF-FE91-48A7-8DB9-2CAF48800454}"/>
              </a:ext>
            </a:extLst>
          </p:cNvPr>
          <p:cNvGraphicFramePr>
            <a:graphicFrameLocks noGrp="1"/>
          </p:cNvGraphicFramePr>
          <p:nvPr>
            <p:extLst>
              <p:ext uri="{D42A27DB-BD31-4B8C-83A1-F6EECF244321}">
                <p14:modId xmlns:p14="http://schemas.microsoft.com/office/powerpoint/2010/main" val="523026318"/>
              </p:ext>
            </p:extLst>
          </p:nvPr>
        </p:nvGraphicFramePr>
        <p:xfrm>
          <a:off x="19456247" y="4198461"/>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..1.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Flexvraag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 congestie communiceren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..2.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Marktflex</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afroepen</a:t>
                      </a:r>
                    </a:p>
                  </a:txBody>
                  <a:tcPr marL="68580" marR="68580" marT="21600" marB="21600"/>
                </a:tc>
                <a:extLst>
                  <a:ext uri="{0D108BD9-81ED-4DB2-BD59-A6C34878D82A}">
                    <a16:rowId xmlns:a16="http://schemas.microsoft.com/office/drawing/2014/main" val="3523326302"/>
                  </a:ext>
                </a:extLst>
              </a:tr>
            </a:tbl>
          </a:graphicData>
        </a:graphic>
      </p:graphicFrame>
      <p:sp>
        <p:nvSpPr>
          <p:cNvPr id="87" name="Afgeronde rechthoek 13">
            <a:extLst>
              <a:ext uri="{FF2B5EF4-FFF2-40B4-BE49-F238E27FC236}">
                <a16:creationId xmlns:a16="http://schemas.microsoft.com/office/drawing/2014/main" id="{7675AAC2-4905-4DB9-9FEE-5CC5A65E01DD}"/>
              </a:ext>
            </a:extLst>
          </p:cNvPr>
          <p:cNvSpPr/>
          <p:nvPr/>
        </p:nvSpPr>
        <p:spPr>
          <a:xfrm>
            <a:off x="17211866" y="3430026"/>
            <a:ext cx="2209767" cy="1761836"/>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2846351423"/>
              </p:ext>
            </p:extLst>
          </p:nvPr>
        </p:nvGraphicFramePr>
        <p:xfrm>
          <a:off x="17209928" y="3645519"/>
          <a:ext cx="2260405" cy="15622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..7. Vergunningen verkrijgen/zakelijk recht vestigen</a:t>
                      </a:r>
                    </a:p>
                  </a:txBody>
                  <a:tcPr marL="68580" marR="68580" marT="21600" marB="21600"/>
                </a:tc>
                <a:extLst>
                  <a:ext uri="{0D108BD9-81ED-4DB2-BD59-A6C34878D82A}">
                    <a16:rowId xmlns:a16="http://schemas.microsoft.com/office/drawing/2014/main" val="249714797"/>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..8. Omgevingsanalyses (bodemgesteldheid, asbest, flora/fauna, …) verrichten</a:t>
                      </a:r>
                    </a:p>
                  </a:txBody>
                  <a:tcPr marL="68580" marR="68580" marT="21600" marB="21600"/>
                </a:tc>
                <a:extLst>
                  <a:ext uri="{0D108BD9-81ED-4DB2-BD59-A6C34878D82A}">
                    <a16:rowId xmlns:a16="http://schemas.microsoft.com/office/drawing/2014/main" val="2140771595"/>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..9. Graafschade voorkomen</a:t>
                      </a:r>
                    </a:p>
                  </a:txBody>
                  <a:tcPr marL="68580" marR="68580" marT="21600" marB="21600"/>
                </a:tc>
                <a:extLst>
                  <a:ext uri="{0D108BD9-81ED-4DB2-BD59-A6C34878D82A}">
                    <a16:rowId xmlns:a16="http://schemas.microsoft.com/office/drawing/2014/main" val="1943951726"/>
                  </a:ext>
                </a:extLst>
              </a:tr>
            </a:tbl>
          </a:graphicData>
        </a:graphic>
      </p:graphicFrame>
      <p:sp>
        <p:nvSpPr>
          <p:cNvPr id="5" name="Tekstvak 4">
            <a:extLst>
              <a:ext uri="{FF2B5EF4-FFF2-40B4-BE49-F238E27FC236}">
                <a16:creationId xmlns:a16="http://schemas.microsoft.com/office/drawing/2014/main" id="{84FF3B11-7E00-4F44-8481-A57C3565964D}"/>
              </a:ext>
            </a:extLst>
          </p:cNvPr>
          <p:cNvSpPr txBox="1"/>
          <p:nvPr/>
        </p:nvSpPr>
        <p:spPr>
          <a:xfrm>
            <a:off x="137160" y="30099"/>
            <a:ext cx="6532814" cy="300082"/>
          </a:xfrm>
          <a:prstGeom prst="rect">
            <a:avLst/>
          </a:prstGeom>
          <a:noFill/>
        </p:spPr>
        <p:txBody>
          <a:bodyPr wrap="none" rtlCol="0">
            <a:spAutoFit/>
          </a:bodyPr>
          <a:lstStyle/>
          <a:p>
            <a:r>
              <a:rPr lang="nl-NL"/>
              <a:t>Veranderingen ten opzichte van Versie 1.0: </a:t>
            </a:r>
            <a:r>
              <a:rPr lang="nl-NL">
                <a:highlight>
                  <a:srgbClr val="00FFFF"/>
                </a:highlight>
              </a:rPr>
              <a:t>Verplaatst/samengevoegd</a:t>
            </a:r>
            <a:r>
              <a:rPr lang="nl-NL"/>
              <a:t>; </a:t>
            </a:r>
            <a:r>
              <a:rPr lang="nl-NL">
                <a:highlight>
                  <a:srgbClr val="FF0000"/>
                </a:highlight>
              </a:rPr>
              <a:t>Verwijderd</a:t>
            </a:r>
            <a:r>
              <a:rPr lang="nl-NL"/>
              <a:t>.</a:t>
            </a:r>
          </a:p>
        </p:txBody>
      </p:sp>
      <p:pic>
        <p:nvPicPr>
          <p:cNvPr id="7" name="Afbeelding 6">
            <a:extLst>
              <a:ext uri="{FF2B5EF4-FFF2-40B4-BE49-F238E27FC236}">
                <a16:creationId xmlns:a16="http://schemas.microsoft.com/office/drawing/2014/main" id="{8137B159-C4EF-4066-94FB-DAE2FA757480}"/>
              </a:ext>
            </a:extLst>
          </p:cNvPr>
          <p:cNvPicPr>
            <a:picLocks noChangeAspect="1"/>
          </p:cNvPicPr>
          <p:nvPr/>
        </p:nvPicPr>
        <p:blipFill>
          <a:blip r:embed="rId3"/>
          <a:stretch>
            <a:fillRect/>
          </a:stretch>
        </p:blipFill>
        <p:spPr>
          <a:xfrm>
            <a:off x="0" y="582928"/>
            <a:ext cx="9144000" cy="4485643"/>
          </a:xfrm>
          <a:prstGeom prst="rect">
            <a:avLst/>
          </a:prstGeom>
        </p:spPr>
      </p:pic>
    </p:spTree>
    <p:extLst>
      <p:ext uri="{BB962C8B-B14F-4D97-AF65-F5344CB8AC3E}">
        <p14:creationId xmlns:p14="http://schemas.microsoft.com/office/powerpoint/2010/main" val="2156943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37938" y="1523767"/>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44088" y="2749973"/>
            <a:ext cx="2211336" cy="1515406"/>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094365"/>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25098" y="2937254"/>
          <a:ext cx="2351065" cy="126252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..7.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253262"/>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45757" y="1666204"/>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911799235"/>
              </p:ext>
            </p:extLst>
          </p:nvPr>
        </p:nvGraphicFramePr>
        <p:xfrm>
          <a:off x="10429875" y="435965"/>
          <a:ext cx="2241031" cy="9865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Service verlenen aan klanten</a:t>
                      </a:r>
                      <a:r>
                        <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2.3. Transport- en bedieningsplannen maken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extLst>
              <p:ext uri="{D42A27DB-BD31-4B8C-83A1-F6EECF244321}">
                <p14:modId xmlns:p14="http://schemas.microsoft.com/office/powerpoint/2010/main" val="1098702992"/>
              </p:ext>
            </p:extLst>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extLst>
              <p:ext uri="{D42A27DB-BD31-4B8C-83A1-F6EECF244321}">
                <p14:modId xmlns:p14="http://schemas.microsoft.com/office/powerpoint/2010/main" val="1154446976"/>
              </p:ext>
            </p:extLst>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183707"/>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64594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3.2. Energienetten </a:t>
            </a:r>
            <a:r>
              <a:rPr kumimoji="0" lang="nl-NL" sz="750" b="1" i="0" u="none" strike="noStrike" kern="0" cap="none" spc="0" normalizeH="0" baseline="0" noProof="0" err="1">
                <a:ln>
                  <a:noFill/>
                </a:ln>
                <a:solidFill>
                  <a:srgbClr val="080808"/>
                </a:solidFill>
                <a:effectLst/>
                <a:uLnTx/>
                <a:uFillTx/>
                <a:latin typeface="Microsoft JhengHei Light"/>
                <a:ea typeface="+mn-ea"/>
                <a:cs typeface="+mn-cs"/>
              </a:rPr>
              <a:t>instandhouden</a:t>
            </a: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extLst>
              <p:ext uri="{D42A27DB-BD31-4B8C-83A1-F6EECF244321}">
                <p14:modId xmlns:p14="http://schemas.microsoft.com/office/powerpoint/2010/main" val="2194885447"/>
              </p:ext>
            </p:extLst>
          </p:nvPr>
        </p:nvGraphicFramePr>
        <p:xfrm>
          <a:off x="14924596" y="43502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a:t>
                      </a:r>
                      <a:r>
                        <a:rPr kumimoji="0" lang="nl-NL" sz="700" b="0" i="0" u="none" strike="noStrike" kern="1200" cap="none" spc="0" normalizeH="0" baseline="0">
                          <a:ln>
                            <a:noFill/>
                          </a:ln>
                          <a:solidFill>
                            <a:srgbClr val="000000"/>
                          </a:solidFill>
                          <a:effectLst/>
                          <a:uLnTx/>
                          <a:uFillTx/>
                          <a:latin typeface="Microsoft JhengHei Light"/>
                          <a:ea typeface="+mn-ea"/>
                          <a:cs typeface="+mn-cs"/>
                        </a:rPr>
                        <a: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47588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1386946172"/>
              </p:ext>
            </p:extLst>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extLst>
              <p:ext uri="{D42A27DB-BD31-4B8C-83A1-F6EECF244321}">
                <p14:modId xmlns:p14="http://schemas.microsoft.com/office/powerpoint/2010/main" val="1459274541"/>
              </p:ext>
            </p:extLst>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a:t>
                      </a:r>
                      <a:r>
                        <a:rPr kumimoji="0" lang="nl-NL" sz="700" b="0" i="0" u="none" strike="noStrike" kern="1200" cap="none" spc="0" normalizeH="0" baseline="0">
                          <a:ln>
                            <a:noFill/>
                          </a:ln>
                          <a:solidFill>
                            <a:srgbClr val="000000"/>
                          </a:solidFill>
                          <a:effectLst/>
                          <a:uLnTx/>
                          <a:uFillTx/>
                          <a:latin typeface="Microsoft JhengHei Light"/>
                          <a:ea typeface="+mn-ea"/>
                          <a:cs typeface="+mn-cs"/>
                        </a:rPr>
                        <a:t>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 </a:t>
                      </a:r>
                      <a:r>
                        <a:rPr kumimoji="0" lang="nl-NL" sz="700" b="0" i="0" u="none" strike="noStrike" kern="1200" cap="none" spc="0" normalizeH="0" baseline="0">
                          <a:ln>
                            <a:noFill/>
                          </a:ln>
                          <a:solidFill>
                            <a:srgbClr val="000000"/>
                          </a:solidFill>
                          <a:effectLst/>
                          <a:uLnTx/>
                          <a:uFillTx/>
                          <a:latin typeface="Microsoft JhengHei Light"/>
                          <a:ea typeface="+mn-ea"/>
                          <a:cs typeface="+mn-cs"/>
                        </a:rPr>
                        <a:t>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6.1. Marktpartijen bedienen en relaties </a:t>
            </a:r>
          </a:p>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onderhouden</a:t>
            </a:r>
            <a:endParaRPr kumimoji="0" lang="nl-NL" sz="750" b="1" i="0" u="none" strike="sngStrike" kern="0" cap="none" spc="0" normalizeH="0" baseline="0" noProof="0">
              <a:ln>
                <a:noFill/>
              </a:ln>
              <a:solidFill>
                <a:srgbClr val="080808"/>
              </a:solidFill>
              <a:effectLst/>
              <a:uLnTx/>
              <a:uFillTx/>
              <a:latin typeface="Microsoft JhengHei Light"/>
              <a:ea typeface="+mn-ea"/>
              <a:cs typeface="+mn-cs"/>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75973"/>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89518"/>
            <a:ext cx="2111244" cy="77342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1003173124"/>
              </p:ext>
            </p:extLst>
          </p:nvPr>
        </p:nvGraphicFramePr>
        <p:xfrm>
          <a:off x="19536599" y="37317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335686471"/>
              </p:ext>
            </p:extLst>
          </p:nvPr>
        </p:nvGraphicFramePr>
        <p:xfrm>
          <a:off x="19508591" y="163050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816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FFFF00"/>
                </a:highlight>
                <a:uLnTx/>
                <a:uFillTx/>
                <a:latin typeface="Microsoft JhengHei Light"/>
                <a:ea typeface="+mn-ea"/>
                <a:cs typeface="+mn-cs"/>
              </a:rPr>
              <a:t>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3566359143"/>
              </p:ext>
            </p:extLst>
          </p:nvPr>
        </p:nvGraphicFramePr>
        <p:xfrm>
          <a:off x="19500113" y="2398044"/>
          <a:ext cx="2221513" cy="113534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highlight>
                            <a:srgbClr val="00FF00"/>
                          </a:highligh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r h="149599">
                <a:tc>
                  <a:txBody>
                    <a:bodyPr/>
                    <a:lstStyle/>
                    <a:p>
                      <a:pPr marL="179388" indent="-179388"/>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40385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ondersteunen</a:t>
            </a: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325867"/>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solidFill>
                <a:effectLst/>
                <a:uLnTx/>
                <a:uFillTx/>
                <a:latin typeface="Microsoft JhengHei Light"/>
                <a:ea typeface="+mn-ea"/>
                <a:cs typeface="+mn-cs"/>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01368" y="3753215"/>
          <a:ext cx="2260405" cy="100596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3</a:t>
            </a: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extLst>
              <p:ext uri="{D42A27DB-BD31-4B8C-83A1-F6EECF244321}">
                <p14:modId xmlns:p14="http://schemas.microsoft.com/office/powerpoint/2010/main" val="2244410329"/>
              </p:ext>
            </p:extLst>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865718942"/>
              </p:ext>
            </p:extLst>
          </p:nvPr>
        </p:nvGraphicFramePr>
        <p:xfrm>
          <a:off x="12653291" y="3381239"/>
          <a:ext cx="2372132" cy="812684"/>
        </p:xfrm>
        <a:graphic>
          <a:graphicData uri="http://schemas.openxmlformats.org/drawingml/2006/table">
            <a:tbl>
              <a:tblPr>
                <a:tableStyleId>{2D5ABB26-0587-4C30-8999-92F81FD0307C}</a:tableStyleId>
              </a:tblPr>
              <a:tblGrid>
                <a:gridCol w="2372132">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00"/>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8349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1183870697"/>
              </p:ext>
            </p:extLst>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extLst>
              <p:ext uri="{D42A27DB-BD31-4B8C-83A1-F6EECF244321}">
                <p14:modId xmlns:p14="http://schemas.microsoft.com/office/powerpoint/2010/main" val="1518733901"/>
              </p:ext>
            </p:extLst>
          </p:nvPr>
        </p:nvGraphicFramePr>
        <p:xfrm>
          <a:off x="12681413" y="156848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48" name="Tekstvak 47">
            <a:extLst>
              <a:ext uri="{FF2B5EF4-FFF2-40B4-BE49-F238E27FC236}">
                <a16:creationId xmlns:a16="http://schemas.microsoft.com/office/drawing/2014/main" id="{E11E79AD-09C4-4C13-93CA-F5C01A133423}"/>
              </a:ext>
            </a:extLst>
          </p:cNvPr>
          <p:cNvSpPr txBox="1"/>
          <p:nvPr/>
        </p:nvSpPr>
        <p:spPr>
          <a:xfrm>
            <a:off x="4328128" y="9722"/>
            <a:ext cx="4734053" cy="507831"/>
          </a:xfrm>
          <a:prstGeom prst="rect">
            <a:avLst/>
          </a:prstGeom>
          <a:noFill/>
        </p:spPr>
        <p:txBody>
          <a:bodyPr wrap="none" rtlCol="0">
            <a:spAutoFit/>
          </a:bodyPr>
          <a:lstStyle/>
          <a:p>
            <a:r>
              <a:rPr lang="nl-NL"/>
              <a:t>Nieuw/veranderd ten opzichte van Versie 1.0: </a:t>
            </a:r>
            <a:r>
              <a:rPr lang="nl-NL">
                <a:highlight>
                  <a:srgbClr val="00FF00"/>
                </a:highlight>
              </a:rPr>
              <a:t>Formulering;</a:t>
            </a:r>
            <a:r>
              <a:rPr lang="nl-NL"/>
              <a:t> </a:t>
            </a:r>
            <a:br>
              <a:rPr lang="nl-NL"/>
            </a:br>
            <a:r>
              <a:rPr lang="nl-NL"/>
              <a:t>                                                                          </a:t>
            </a:r>
            <a:r>
              <a:rPr lang="nl-NL">
                <a:highlight>
                  <a:srgbClr val="FFFF00"/>
                </a:highlight>
              </a:rPr>
              <a:t>Nieuw</a:t>
            </a:r>
          </a:p>
        </p:txBody>
      </p:sp>
      <p:pic>
        <p:nvPicPr>
          <p:cNvPr id="3" name="Afbeelding 2">
            <a:extLst>
              <a:ext uri="{FF2B5EF4-FFF2-40B4-BE49-F238E27FC236}">
                <a16:creationId xmlns:a16="http://schemas.microsoft.com/office/drawing/2014/main" id="{EFCECAB2-4C7A-421C-AB09-1C78D87B5833}"/>
              </a:ext>
            </a:extLst>
          </p:cNvPr>
          <p:cNvPicPr>
            <a:picLocks noChangeAspect="1"/>
          </p:cNvPicPr>
          <p:nvPr/>
        </p:nvPicPr>
        <p:blipFill>
          <a:blip r:embed="rId3"/>
          <a:stretch>
            <a:fillRect/>
          </a:stretch>
        </p:blipFill>
        <p:spPr>
          <a:xfrm>
            <a:off x="0" y="512301"/>
            <a:ext cx="9144000" cy="4601497"/>
          </a:xfrm>
          <a:prstGeom prst="rect">
            <a:avLst/>
          </a:prstGeom>
        </p:spPr>
      </p:pic>
    </p:spTree>
    <p:extLst>
      <p:ext uri="{BB962C8B-B14F-4D97-AF65-F5344CB8AC3E}">
        <p14:creationId xmlns:p14="http://schemas.microsoft.com/office/powerpoint/2010/main" val="299166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6">
            <a:extLst>
              <a:ext uri="{FF2B5EF4-FFF2-40B4-BE49-F238E27FC236}">
                <a16:creationId xmlns:a16="http://schemas.microsoft.com/office/drawing/2014/main" id="{CEBA1228-15FC-419B-A55C-E00CB00A62BA}"/>
              </a:ext>
            </a:extLst>
          </p:cNvPr>
          <p:cNvSpPr/>
          <p:nvPr/>
        </p:nvSpPr>
        <p:spPr>
          <a:xfrm>
            <a:off x="549321" y="822933"/>
            <a:ext cx="6695293" cy="60072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1. Klanten bedienen</a:t>
            </a:r>
          </a:p>
        </p:txBody>
      </p:sp>
      <p:sp>
        <p:nvSpPr>
          <p:cNvPr id="7" name="Afgeronde rechthoek 7">
            <a:extLst>
              <a:ext uri="{FF2B5EF4-FFF2-40B4-BE49-F238E27FC236}">
                <a16:creationId xmlns:a16="http://schemas.microsoft.com/office/drawing/2014/main" id="{8998159B-7303-4A41-A7CC-94769A5968D7}"/>
              </a:ext>
            </a:extLst>
          </p:cNvPr>
          <p:cNvSpPr/>
          <p:nvPr/>
        </p:nvSpPr>
        <p:spPr>
          <a:xfrm>
            <a:off x="601876" y="1060546"/>
            <a:ext cx="6588738"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klanten te bedienen, </a:t>
            </a:r>
          </a:p>
          <a:p>
            <a:pPr algn="ctr" defTabSz="767871">
              <a:defRPr/>
            </a:pPr>
            <a:r>
              <a:rPr lang="nl-NL" sz="825" kern="0">
                <a:solidFill>
                  <a:srgbClr val="000000"/>
                </a:solidFill>
                <a:latin typeface="Microsoft JhengHei Light"/>
              </a:rPr>
              <a:t>zodat zij onze producten en diensten afnemen en optimaal gebruiken.</a:t>
            </a:r>
          </a:p>
        </p:txBody>
      </p:sp>
      <p:sp>
        <p:nvSpPr>
          <p:cNvPr id="8" name="Afgeronde rechthoek 8">
            <a:extLst>
              <a:ext uri="{FF2B5EF4-FFF2-40B4-BE49-F238E27FC236}">
                <a16:creationId xmlns:a16="http://schemas.microsoft.com/office/drawing/2014/main" id="{926BCF35-17F7-4E3D-A987-498EB46ACEDC}"/>
              </a:ext>
            </a:extLst>
          </p:cNvPr>
          <p:cNvSpPr/>
          <p:nvPr/>
        </p:nvSpPr>
        <p:spPr>
          <a:xfrm>
            <a:off x="547870" y="3577239"/>
            <a:ext cx="6696744" cy="600727"/>
          </a:xfrm>
          <a:prstGeom prst="roundRect">
            <a:avLst/>
          </a:prstGeom>
          <a:solidFill>
            <a:srgbClr val="FFFFCC"/>
          </a:solidFill>
          <a:ln w="3175" cap="flat" cmpd="sng" algn="ctr">
            <a:solidFill>
              <a:srgbClr val="FFC000"/>
            </a:solidFill>
            <a:prstDash val="solid"/>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5. Werkzaamheden uitvoeren aan energienetten</a:t>
            </a:r>
          </a:p>
          <a:p>
            <a:pPr defTabSz="767871">
              <a:defRPr/>
            </a:pPr>
            <a:endParaRPr lang="nl-NL" sz="1050" b="1" kern="0">
              <a:solidFill>
                <a:srgbClr val="000000"/>
              </a:solidFill>
              <a:latin typeface="Microsoft JhengHei Light"/>
            </a:endParaRPr>
          </a:p>
        </p:txBody>
      </p:sp>
      <p:sp>
        <p:nvSpPr>
          <p:cNvPr id="9" name="Afgeronde rechthoek 9">
            <a:extLst>
              <a:ext uri="{FF2B5EF4-FFF2-40B4-BE49-F238E27FC236}">
                <a16:creationId xmlns:a16="http://schemas.microsoft.com/office/drawing/2014/main" id="{249F2911-625B-4FCA-97F2-F409E9385D33}"/>
              </a:ext>
            </a:extLst>
          </p:cNvPr>
          <p:cNvSpPr/>
          <p:nvPr/>
        </p:nvSpPr>
        <p:spPr>
          <a:xfrm>
            <a:off x="601877" y="3814852"/>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werkzaamheden aan de energienetten uit te voeren, zoals aanleg, vervanging of onderhoud, </a:t>
            </a:r>
          </a:p>
          <a:p>
            <a:pPr algn="ctr" defTabSz="767871">
              <a:defRPr/>
            </a:pPr>
            <a:r>
              <a:rPr lang="nl-NL" sz="825" kern="0">
                <a:solidFill>
                  <a:srgbClr val="000000"/>
                </a:solidFill>
                <a:latin typeface="Microsoft JhengHei Light"/>
              </a:rPr>
              <a:t>zodat de werkzaamheden efficiënt en voorspelbaar worden uitgevoerd. </a:t>
            </a:r>
          </a:p>
        </p:txBody>
      </p:sp>
      <p:sp>
        <p:nvSpPr>
          <p:cNvPr id="10" name="Afgeronde rechthoek 10">
            <a:extLst>
              <a:ext uri="{FF2B5EF4-FFF2-40B4-BE49-F238E27FC236}">
                <a16:creationId xmlns:a16="http://schemas.microsoft.com/office/drawing/2014/main" id="{2F8CB203-E430-45AC-983A-125E2FD0C8BB}"/>
              </a:ext>
            </a:extLst>
          </p:cNvPr>
          <p:cNvSpPr/>
          <p:nvPr/>
        </p:nvSpPr>
        <p:spPr>
          <a:xfrm>
            <a:off x="549321" y="1471005"/>
            <a:ext cx="6696744" cy="646937"/>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2. Energie transporteren</a:t>
            </a:r>
          </a:p>
        </p:txBody>
      </p:sp>
      <p:sp>
        <p:nvSpPr>
          <p:cNvPr id="11" name="Afgeronde rechthoek 11">
            <a:extLst>
              <a:ext uri="{FF2B5EF4-FFF2-40B4-BE49-F238E27FC236}">
                <a16:creationId xmlns:a16="http://schemas.microsoft.com/office/drawing/2014/main" id="{661826B5-E514-4E03-9A21-BD76367FD09F}"/>
              </a:ext>
            </a:extLst>
          </p:cNvPr>
          <p:cNvSpPr/>
          <p:nvPr/>
        </p:nvSpPr>
        <p:spPr>
          <a:xfrm>
            <a:off x="603328" y="17626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energieaanbod en -afname bij elkaar te brengen, te balanceren en in continuïteit te waarborgen, </a:t>
            </a:r>
          </a:p>
          <a:p>
            <a:pPr algn="ctr" defTabSz="767871">
              <a:defRPr/>
            </a:pPr>
            <a:r>
              <a:rPr lang="nl-NL" sz="825" kern="0">
                <a:solidFill>
                  <a:srgbClr val="000000"/>
                </a:solidFill>
                <a:latin typeface="Microsoft JhengHei Light"/>
              </a:rPr>
              <a:t>zodat de klanten energie krijgen binnen de geldende eisen.</a:t>
            </a:r>
          </a:p>
        </p:txBody>
      </p:sp>
      <p:sp>
        <p:nvSpPr>
          <p:cNvPr id="12" name="Afgeronde rechthoek 12">
            <a:extLst>
              <a:ext uri="{FF2B5EF4-FFF2-40B4-BE49-F238E27FC236}">
                <a16:creationId xmlns:a16="http://schemas.microsoft.com/office/drawing/2014/main" id="{5D319F86-FF87-45D2-8107-E25344CEF1AB}"/>
              </a:ext>
            </a:extLst>
          </p:cNvPr>
          <p:cNvSpPr/>
          <p:nvPr/>
        </p:nvSpPr>
        <p:spPr>
          <a:xfrm>
            <a:off x="547870" y="2173083"/>
            <a:ext cx="6696744" cy="646937"/>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68580" bIns="34290" numCol="1" spcCol="0" rtlCol="0" fromWordArt="0" anchor="t" anchorCtr="0" forceAA="0" compatLnSpc="1">
            <a:prstTxWarp prst="textNoShape">
              <a:avLst/>
            </a:prstTxWarp>
            <a:noAutofit/>
          </a:bodyPr>
          <a:lstStyle/>
          <a:p>
            <a:pPr defTabSz="767871">
              <a:defRPr/>
            </a:pPr>
            <a:r>
              <a:rPr lang="nl-NL" sz="1050" b="1" kern="0">
                <a:solidFill>
                  <a:srgbClr val="000000">
                    <a:lumMod val="95000"/>
                    <a:lumOff val="5000"/>
                  </a:srgbClr>
                </a:solidFill>
                <a:latin typeface="Microsoft JhengHei Light"/>
              </a:rPr>
              <a:t>3. Ontwikkeling en instandhouding van energienetten besturen</a:t>
            </a:r>
          </a:p>
        </p:txBody>
      </p:sp>
      <p:sp>
        <p:nvSpPr>
          <p:cNvPr id="13" name="Afgeronde rechthoek 13">
            <a:extLst>
              <a:ext uri="{FF2B5EF4-FFF2-40B4-BE49-F238E27FC236}">
                <a16:creationId xmlns:a16="http://schemas.microsoft.com/office/drawing/2014/main" id="{C62CCE19-C15C-4C9B-BD30-0C917CFBE2BB}"/>
              </a:ext>
            </a:extLst>
          </p:cNvPr>
          <p:cNvSpPr/>
          <p:nvPr/>
        </p:nvSpPr>
        <p:spPr>
          <a:xfrm>
            <a:off x="601877" y="2437738"/>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energienetten te ontwikkelen en op het afgesproken niveau beschikbaar te houden, </a:t>
            </a:r>
          </a:p>
          <a:p>
            <a:pPr algn="ctr" defTabSz="767871">
              <a:defRPr/>
            </a:pPr>
            <a:r>
              <a:rPr lang="nl-NL" sz="825" kern="0">
                <a:solidFill>
                  <a:srgbClr val="000000"/>
                </a:solidFill>
                <a:latin typeface="Microsoft JhengHei Light"/>
              </a:rPr>
              <a:t>zodat het energienet continu aan de gestelde eisen voldoet.</a:t>
            </a:r>
          </a:p>
        </p:txBody>
      </p:sp>
      <p:sp>
        <p:nvSpPr>
          <p:cNvPr id="14" name="Afgeronde rechthoek 14">
            <a:extLst>
              <a:ext uri="{FF2B5EF4-FFF2-40B4-BE49-F238E27FC236}">
                <a16:creationId xmlns:a16="http://schemas.microsoft.com/office/drawing/2014/main" id="{0AB3850A-5C5D-414A-9468-DEBB35C1C830}"/>
              </a:ext>
            </a:extLst>
          </p:cNvPr>
          <p:cNvSpPr/>
          <p:nvPr/>
        </p:nvSpPr>
        <p:spPr>
          <a:xfrm>
            <a:off x="547870" y="2875161"/>
            <a:ext cx="6696744" cy="646937"/>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4. Energietransport en -netten meten</a:t>
            </a:r>
          </a:p>
        </p:txBody>
      </p:sp>
      <p:sp>
        <p:nvSpPr>
          <p:cNvPr id="15" name="Afgeronde rechthoek 15">
            <a:extLst>
              <a:ext uri="{FF2B5EF4-FFF2-40B4-BE49-F238E27FC236}">
                <a16:creationId xmlns:a16="http://schemas.microsoft.com/office/drawing/2014/main" id="{4865FC60-12B2-487D-8DC5-7670D5A3F9D8}"/>
              </a:ext>
            </a:extLst>
          </p:cNvPr>
          <p:cNvSpPr/>
          <p:nvPr/>
        </p:nvSpPr>
        <p:spPr>
          <a:xfrm>
            <a:off x="601877" y="3139816"/>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energietransport en -netten waar te nemen en metingen beschikbaar te maken, </a:t>
            </a:r>
          </a:p>
          <a:p>
            <a:pPr algn="ctr" defTabSz="767871">
              <a:defRPr/>
            </a:pPr>
            <a:r>
              <a:rPr lang="nl-NL" sz="825" kern="0">
                <a:solidFill>
                  <a:srgbClr val="000000"/>
                </a:solidFill>
                <a:latin typeface="Microsoft JhengHei Light"/>
              </a:rPr>
              <a:t>zodat andere </a:t>
            </a:r>
            <a:r>
              <a:rPr lang="nl-NL" sz="825" kern="0" err="1">
                <a:solidFill>
                  <a:srgbClr val="000000"/>
                </a:solidFill>
                <a:latin typeface="Microsoft JhengHei Light"/>
              </a:rPr>
              <a:t>capabilities</a:t>
            </a:r>
            <a:r>
              <a:rPr lang="nl-NL" sz="825" kern="0">
                <a:solidFill>
                  <a:srgbClr val="000000"/>
                </a:solidFill>
                <a:latin typeface="Microsoft JhengHei Light"/>
              </a:rPr>
              <a:t> metingen kunnen gebruiken.</a:t>
            </a:r>
          </a:p>
        </p:txBody>
      </p:sp>
      <p:sp>
        <p:nvSpPr>
          <p:cNvPr id="16" name="Afgeronde rechthoek 18">
            <a:extLst>
              <a:ext uri="{FF2B5EF4-FFF2-40B4-BE49-F238E27FC236}">
                <a16:creationId xmlns:a16="http://schemas.microsoft.com/office/drawing/2014/main" id="{5129A145-A40D-4643-9572-150C6A0E8A7C}"/>
              </a:ext>
            </a:extLst>
          </p:cNvPr>
          <p:cNvSpPr/>
          <p:nvPr/>
        </p:nvSpPr>
        <p:spPr>
          <a:xfrm>
            <a:off x="549321" y="4225311"/>
            <a:ext cx="6696744" cy="600727"/>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975" b="1" kern="0">
                <a:solidFill>
                  <a:srgbClr val="000000"/>
                </a:solidFill>
                <a:latin typeface="Microsoft JhengHei Light"/>
              </a:rPr>
              <a:t>6. De energiemarkt faciliteren</a:t>
            </a:r>
          </a:p>
        </p:txBody>
      </p:sp>
      <p:sp>
        <p:nvSpPr>
          <p:cNvPr id="17" name="Afgeronde rechthoek 19">
            <a:extLst>
              <a:ext uri="{FF2B5EF4-FFF2-40B4-BE49-F238E27FC236}">
                <a16:creationId xmlns:a16="http://schemas.microsoft.com/office/drawing/2014/main" id="{CA383852-7017-47D7-9AF0-E917CA34906A}"/>
              </a:ext>
            </a:extLst>
          </p:cNvPr>
          <p:cNvSpPr/>
          <p:nvPr/>
        </p:nvSpPr>
        <p:spPr>
          <a:xfrm>
            <a:off x="603328" y="44629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met de partijen in de energiemarkt data uit te wisselen, volledig en op het juiste moment, </a:t>
            </a:r>
          </a:p>
          <a:p>
            <a:pPr algn="ctr" defTabSz="767871">
              <a:defRPr/>
            </a:pPr>
            <a:r>
              <a:rPr lang="nl-NL" sz="825" kern="0">
                <a:solidFill>
                  <a:srgbClr val="000000"/>
                </a:solidFill>
                <a:latin typeface="Microsoft JhengHei Light"/>
              </a:rPr>
              <a:t>om de marktwerking te garanderen.</a:t>
            </a:r>
          </a:p>
        </p:txBody>
      </p:sp>
      <p:sp>
        <p:nvSpPr>
          <p:cNvPr id="20" name="Titel 1">
            <a:extLst>
              <a:ext uri="{FF2B5EF4-FFF2-40B4-BE49-F238E27FC236}">
                <a16:creationId xmlns:a16="http://schemas.microsoft.com/office/drawing/2014/main" id="{2BD0472A-5653-40B2-8513-420918F3DCAE}"/>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1" name="Tijdelijke aanduiding voor tekst 2">
            <a:extLst>
              <a:ext uri="{FF2B5EF4-FFF2-40B4-BE49-F238E27FC236}">
                <a16:creationId xmlns:a16="http://schemas.microsoft.com/office/drawing/2014/main" id="{01B316BB-2752-411B-BDF7-7B23A08626CD}"/>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niveau 1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18" name="Afbeelding 17">
            <a:extLst>
              <a:ext uri="{FF2B5EF4-FFF2-40B4-BE49-F238E27FC236}">
                <a16:creationId xmlns:a16="http://schemas.microsoft.com/office/drawing/2014/main" id="{0C4D0754-F916-4FF0-89DD-2CBD627DC542}"/>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89111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E4203040-0B10-485A-90DC-39B9578B10E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53" name="Tijdelijke aanduiding voor tekst 2">
            <a:extLst>
              <a:ext uri="{FF2B5EF4-FFF2-40B4-BE49-F238E27FC236}">
                <a16:creationId xmlns:a16="http://schemas.microsoft.com/office/drawing/2014/main" id="{DCE95523-D6F5-46AE-9760-C2E9AD4D789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2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2" name="Afbeelding 1">
            <a:extLst>
              <a:ext uri="{FF2B5EF4-FFF2-40B4-BE49-F238E27FC236}">
                <a16:creationId xmlns:a16="http://schemas.microsoft.com/office/drawing/2014/main" id="{64CDB818-4B1A-33A7-874D-64A666359B49}"/>
              </a:ext>
            </a:extLst>
          </p:cNvPr>
          <p:cNvPicPr>
            <a:picLocks noChangeAspect="1"/>
          </p:cNvPicPr>
          <p:nvPr/>
        </p:nvPicPr>
        <p:blipFill>
          <a:blip r:embed="rId3"/>
          <a:stretch>
            <a:fillRect/>
          </a:stretch>
        </p:blipFill>
        <p:spPr>
          <a:xfrm>
            <a:off x="7751731" y="102171"/>
            <a:ext cx="1316699" cy="359100"/>
          </a:xfrm>
          <a:prstGeom prst="rect">
            <a:avLst/>
          </a:prstGeom>
        </p:spPr>
      </p:pic>
      <p:sp>
        <p:nvSpPr>
          <p:cNvPr id="3" name="Rechthoek 2">
            <a:extLst>
              <a:ext uri="{FF2B5EF4-FFF2-40B4-BE49-F238E27FC236}">
                <a16:creationId xmlns:a16="http://schemas.microsoft.com/office/drawing/2014/main" id="{38524F49-CA0D-BF42-E122-BC91F90A3FA2}"/>
              </a:ext>
            </a:extLst>
          </p:cNvPr>
          <p:cNvSpPr/>
          <p:nvPr/>
        </p:nvSpPr>
        <p:spPr>
          <a:xfrm>
            <a:off x="306588" y="750572"/>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4" name="Rechthoek 3">
            <a:extLst>
              <a:ext uri="{FF2B5EF4-FFF2-40B4-BE49-F238E27FC236}">
                <a16:creationId xmlns:a16="http://schemas.microsoft.com/office/drawing/2014/main" id="{1BB6FE68-6A16-CD8D-6571-DD029799D29C}"/>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5" name="Rechthoek 4">
            <a:extLst>
              <a:ext uri="{FF2B5EF4-FFF2-40B4-BE49-F238E27FC236}">
                <a16:creationId xmlns:a16="http://schemas.microsoft.com/office/drawing/2014/main" id="{F787DD91-C28C-6637-7E3C-9150272512A2}"/>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8" name="Afgeronde rechthoek 16">
            <a:extLst>
              <a:ext uri="{FF2B5EF4-FFF2-40B4-BE49-F238E27FC236}">
                <a16:creationId xmlns:a16="http://schemas.microsoft.com/office/drawing/2014/main" id="{4B7C5431-16D1-228C-7305-816FC9BFD2DE}"/>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C.3. Ontwikkeling en instandhouding van energienetten besturen</a:t>
            </a:r>
          </a:p>
        </p:txBody>
      </p:sp>
      <p:sp>
        <p:nvSpPr>
          <p:cNvPr id="9" name="Afgeronde rechthoek 17">
            <a:extLst>
              <a:ext uri="{FF2B5EF4-FFF2-40B4-BE49-F238E27FC236}">
                <a16:creationId xmlns:a16="http://schemas.microsoft.com/office/drawing/2014/main" id="{C3CD89E8-B349-481D-4E01-AEBC3DDFD0DD}"/>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C.5. Werkzaamheden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uitvoeren aan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energienetten</a:t>
            </a:r>
          </a:p>
        </p:txBody>
      </p:sp>
      <p:sp>
        <p:nvSpPr>
          <p:cNvPr id="10" name="Afgeronde rechthoek 18">
            <a:extLst>
              <a:ext uri="{FF2B5EF4-FFF2-40B4-BE49-F238E27FC236}">
                <a16:creationId xmlns:a16="http://schemas.microsoft.com/office/drawing/2014/main" id="{E0ED8564-6866-C0EA-A8A8-8CBB3C5608C5}"/>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C.2 Energie transporteren</a:t>
            </a:r>
          </a:p>
        </p:txBody>
      </p:sp>
      <p:sp>
        <p:nvSpPr>
          <p:cNvPr id="11" name="Afgeronde rechthoek 21">
            <a:extLst>
              <a:ext uri="{FF2B5EF4-FFF2-40B4-BE49-F238E27FC236}">
                <a16:creationId xmlns:a16="http://schemas.microsoft.com/office/drawing/2014/main" id="{1E9ADAAE-671F-5A91-BB25-24845684439C}"/>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C.4. Energietransport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 en -netten meten</a:t>
            </a:r>
          </a:p>
        </p:txBody>
      </p:sp>
      <p:sp>
        <p:nvSpPr>
          <p:cNvPr id="12" name="Afgeronde rechthoek 26">
            <a:extLst>
              <a:ext uri="{FF2B5EF4-FFF2-40B4-BE49-F238E27FC236}">
                <a16:creationId xmlns:a16="http://schemas.microsoft.com/office/drawing/2014/main" id="{F3B73807-47AC-3F19-9076-D5CE96DC0EA8}"/>
              </a:ext>
            </a:extLst>
          </p:cNvPr>
          <p:cNvSpPr/>
          <p:nvPr/>
        </p:nvSpPr>
        <p:spPr>
          <a:xfrm>
            <a:off x="5735881" y="3636737"/>
            <a:ext cx="1050365" cy="460417"/>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.4. Werkzaamheden faciliteren</a:t>
            </a:r>
          </a:p>
        </p:txBody>
      </p:sp>
      <p:sp>
        <p:nvSpPr>
          <p:cNvPr id="13" name="Afgeronde rechthoek 27">
            <a:extLst>
              <a:ext uri="{FF2B5EF4-FFF2-40B4-BE49-F238E27FC236}">
                <a16:creationId xmlns:a16="http://schemas.microsoft.com/office/drawing/2014/main" id="{31053FE8-3617-2F2B-1A46-8A1C381CDF39}"/>
              </a:ext>
            </a:extLst>
          </p:cNvPr>
          <p:cNvSpPr/>
          <p:nvPr/>
        </p:nvSpPr>
        <p:spPr>
          <a:xfrm>
            <a:off x="5735881" y="3095883"/>
            <a:ext cx="1050365" cy="46232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Werkzaamheden uitvoeren</a:t>
            </a:r>
          </a:p>
        </p:txBody>
      </p:sp>
      <p:sp>
        <p:nvSpPr>
          <p:cNvPr id="14" name="Afgeronde rechthoek 28">
            <a:extLst>
              <a:ext uri="{FF2B5EF4-FFF2-40B4-BE49-F238E27FC236}">
                <a16:creationId xmlns:a16="http://schemas.microsoft.com/office/drawing/2014/main" id="{0DA0081A-E75C-0768-4408-180458AFF853}"/>
              </a:ext>
            </a:extLst>
          </p:cNvPr>
          <p:cNvSpPr/>
          <p:nvPr/>
        </p:nvSpPr>
        <p:spPr>
          <a:xfrm>
            <a:off x="5735881" y="2039952"/>
            <a:ext cx="1050365" cy="473863"/>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Werkzaamheden-portfolio opstellen en onderhouden</a:t>
            </a:r>
          </a:p>
        </p:txBody>
      </p:sp>
      <p:sp>
        <p:nvSpPr>
          <p:cNvPr id="16" name="Afgeronde rechthoek 29">
            <a:extLst>
              <a:ext uri="{FF2B5EF4-FFF2-40B4-BE49-F238E27FC236}">
                <a16:creationId xmlns:a16="http://schemas.microsoft.com/office/drawing/2014/main" id="{BEE48EE8-2523-C242-B071-FDEBA57B995F}"/>
              </a:ext>
            </a:extLst>
          </p:cNvPr>
          <p:cNvSpPr/>
          <p:nvPr/>
        </p:nvSpPr>
        <p:spPr>
          <a:xfrm>
            <a:off x="5735881" y="2559014"/>
            <a:ext cx="1050365" cy="461898"/>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Regievoeren over werkzaamheden</a:t>
            </a:r>
          </a:p>
        </p:txBody>
      </p:sp>
      <p:sp>
        <p:nvSpPr>
          <p:cNvPr id="21" name="Afgeronde rechthoek 30">
            <a:extLst>
              <a:ext uri="{FF2B5EF4-FFF2-40B4-BE49-F238E27FC236}">
                <a16:creationId xmlns:a16="http://schemas.microsoft.com/office/drawing/2014/main" id="{B38FF960-99A9-BDE0-CFB3-D2525ED60F32}"/>
              </a:ext>
            </a:extLst>
          </p:cNvPr>
          <p:cNvSpPr/>
          <p:nvPr/>
        </p:nvSpPr>
        <p:spPr>
          <a:xfrm>
            <a:off x="1775605" y="3281381"/>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Transport- en bedieningsplannen maken</a:t>
            </a:r>
          </a:p>
        </p:txBody>
      </p:sp>
      <p:sp>
        <p:nvSpPr>
          <p:cNvPr id="22" name="Afgeronde rechthoek 32">
            <a:extLst>
              <a:ext uri="{FF2B5EF4-FFF2-40B4-BE49-F238E27FC236}">
                <a16:creationId xmlns:a16="http://schemas.microsoft.com/office/drawing/2014/main" id="{81A349BA-33E6-7A36-26BB-119C978E140A}"/>
              </a:ext>
            </a:extLst>
          </p:cNvPr>
          <p:cNvSpPr/>
          <p:nvPr/>
        </p:nvSpPr>
        <p:spPr>
          <a:xfrm>
            <a:off x="1775605" y="2039952"/>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Energietransport verzorgen</a:t>
            </a:r>
          </a:p>
        </p:txBody>
      </p:sp>
      <p:sp>
        <p:nvSpPr>
          <p:cNvPr id="23" name="Afgeronde rechthoek 33">
            <a:extLst>
              <a:ext uri="{FF2B5EF4-FFF2-40B4-BE49-F238E27FC236}">
                <a16:creationId xmlns:a16="http://schemas.microsoft.com/office/drawing/2014/main" id="{F90D4095-C50C-BF02-D55F-18337BF11FFD}"/>
              </a:ext>
            </a:extLst>
          </p:cNvPr>
          <p:cNvSpPr/>
          <p:nvPr/>
        </p:nvSpPr>
        <p:spPr>
          <a:xfrm>
            <a:off x="1775605" y="2666336"/>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Energietransport herstellen</a:t>
            </a:r>
          </a:p>
        </p:txBody>
      </p:sp>
      <p:sp>
        <p:nvSpPr>
          <p:cNvPr id="24" name="Afgeronde rechthoek 34">
            <a:extLst>
              <a:ext uri="{FF2B5EF4-FFF2-40B4-BE49-F238E27FC236}">
                <a16:creationId xmlns:a16="http://schemas.microsoft.com/office/drawing/2014/main" id="{8A8E2BA6-1DDB-45F1-1AE8-5DCAA5A78068}"/>
              </a:ext>
            </a:extLst>
          </p:cNvPr>
          <p:cNvSpPr/>
          <p:nvPr/>
        </p:nvSpPr>
        <p:spPr>
          <a:xfrm>
            <a:off x="3072605" y="3281380"/>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Energienet-richtlijnen en - patronen vaststellen</a:t>
            </a:r>
          </a:p>
        </p:txBody>
      </p:sp>
      <p:sp>
        <p:nvSpPr>
          <p:cNvPr id="25" name="Afgeronde rechthoek 36">
            <a:extLst>
              <a:ext uri="{FF2B5EF4-FFF2-40B4-BE49-F238E27FC236}">
                <a16:creationId xmlns:a16="http://schemas.microsoft.com/office/drawing/2014/main" id="{550F0B96-F8EA-1801-0C4D-DCF1A90CA596}"/>
              </a:ext>
            </a:extLst>
          </p:cNvPr>
          <p:cNvSpPr/>
          <p:nvPr/>
        </p:nvSpPr>
        <p:spPr>
          <a:xfrm>
            <a:off x="3072605" y="2039952"/>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Energienetten uitbreiden, vervangen, en vernieuwen</a:t>
            </a:r>
          </a:p>
        </p:txBody>
      </p:sp>
      <p:sp>
        <p:nvSpPr>
          <p:cNvPr id="31" name="Afgeronde rechthoek 37">
            <a:extLst>
              <a:ext uri="{FF2B5EF4-FFF2-40B4-BE49-F238E27FC236}">
                <a16:creationId xmlns:a16="http://schemas.microsoft.com/office/drawing/2014/main" id="{0B94E3CF-6B1D-DBA0-AA24-CF8A8AD24C65}"/>
              </a:ext>
            </a:extLst>
          </p:cNvPr>
          <p:cNvSpPr/>
          <p:nvPr/>
        </p:nvSpPr>
        <p:spPr>
          <a:xfrm>
            <a:off x="3072605" y="2666335"/>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dirty="0">
                <a:solidFill>
                  <a:schemeClr val="tx1">
                    <a:lumMod val="50000"/>
                  </a:schemeClr>
                </a:solidFill>
                <a:latin typeface="Microsoft JhengHei Light"/>
              </a:rPr>
              <a:t>.2. Energienetten in stand houden</a:t>
            </a:r>
          </a:p>
        </p:txBody>
      </p:sp>
      <p:sp>
        <p:nvSpPr>
          <p:cNvPr id="35" name="Afgeronde rechthoek 38">
            <a:extLst>
              <a:ext uri="{FF2B5EF4-FFF2-40B4-BE49-F238E27FC236}">
                <a16:creationId xmlns:a16="http://schemas.microsoft.com/office/drawing/2014/main" id="{A23685BA-9D7F-C791-0EAA-442E3E38E92C}"/>
              </a:ext>
            </a:extLst>
          </p:cNvPr>
          <p:cNvSpPr/>
          <p:nvPr/>
        </p:nvSpPr>
        <p:spPr>
          <a:xfrm>
            <a:off x="4369930" y="3095883"/>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.2. Metingen van energietransport en    -netten ter beschikking stellen</a:t>
            </a:r>
          </a:p>
        </p:txBody>
      </p:sp>
      <p:sp>
        <p:nvSpPr>
          <p:cNvPr id="40" name="Afgeronde rechthoek 39">
            <a:extLst>
              <a:ext uri="{FF2B5EF4-FFF2-40B4-BE49-F238E27FC236}">
                <a16:creationId xmlns:a16="http://schemas.microsoft.com/office/drawing/2014/main" id="{0D0DD792-9D4A-ED26-A0B2-D16AB78BCEC1}"/>
              </a:ext>
            </a:extLst>
          </p:cNvPr>
          <p:cNvSpPr/>
          <p:nvPr/>
        </p:nvSpPr>
        <p:spPr>
          <a:xfrm>
            <a:off x="4369930" y="2039952"/>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.1. Metingen van energietransport en    -netten beschikbaar krijgen</a:t>
            </a:r>
          </a:p>
        </p:txBody>
      </p:sp>
      <p:sp>
        <p:nvSpPr>
          <p:cNvPr id="43" name="Afgeronde rechthoek 14">
            <a:extLst>
              <a:ext uri="{FF2B5EF4-FFF2-40B4-BE49-F238E27FC236}">
                <a16:creationId xmlns:a16="http://schemas.microsoft.com/office/drawing/2014/main" id="{14D48036-3AE0-F753-3CC0-CC488988D738}"/>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C.1. Klanten bedienen</a:t>
            </a:r>
          </a:p>
        </p:txBody>
      </p:sp>
      <p:sp>
        <p:nvSpPr>
          <p:cNvPr id="48" name="Afgeronde rechthoek 19">
            <a:extLst>
              <a:ext uri="{FF2B5EF4-FFF2-40B4-BE49-F238E27FC236}">
                <a16:creationId xmlns:a16="http://schemas.microsoft.com/office/drawing/2014/main" id="{E57379EA-ADB1-96B0-521E-90967564F2ED}"/>
              </a:ext>
            </a:extLst>
          </p:cNvPr>
          <p:cNvSpPr/>
          <p:nvPr/>
        </p:nvSpPr>
        <p:spPr>
          <a:xfrm>
            <a:off x="482338" y="2559014"/>
            <a:ext cx="1050365" cy="47416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dirty="0">
                <a:solidFill>
                  <a:schemeClr val="tx1">
                    <a:lumMod val="50000"/>
                  </a:schemeClr>
                </a:solidFill>
                <a:latin typeface="Microsoft JhengHei Light"/>
              </a:rPr>
              <a:t>.2. </a:t>
            </a:r>
            <a:r>
              <a:rPr lang="nl-NL" sz="750" b="1" dirty="0" err="1">
                <a:solidFill>
                  <a:schemeClr val="tx1">
                    <a:lumMod val="50000"/>
                  </a:schemeClr>
                </a:solidFill>
                <a:latin typeface="Microsoft JhengHei Light"/>
              </a:rPr>
              <a:t>Klantovereen</a:t>
            </a:r>
            <a:r>
              <a:rPr lang="nl-NL" sz="750" b="1" dirty="0">
                <a:solidFill>
                  <a:schemeClr val="tx1">
                    <a:lumMod val="50000"/>
                  </a:schemeClr>
                </a:solidFill>
                <a:latin typeface="Microsoft JhengHei Light"/>
              </a:rPr>
              <a:t>-komsten verwerven en beheren</a:t>
            </a:r>
          </a:p>
        </p:txBody>
      </p:sp>
      <p:sp>
        <p:nvSpPr>
          <p:cNvPr id="49" name="Afgeronde rechthoek 20">
            <a:extLst>
              <a:ext uri="{FF2B5EF4-FFF2-40B4-BE49-F238E27FC236}">
                <a16:creationId xmlns:a16="http://schemas.microsoft.com/office/drawing/2014/main" id="{BB973906-356C-8869-D356-EC4ACEE6C850}"/>
              </a:ext>
            </a:extLst>
          </p:cNvPr>
          <p:cNvSpPr/>
          <p:nvPr/>
        </p:nvSpPr>
        <p:spPr>
          <a:xfrm>
            <a:off x="482338" y="2039952"/>
            <a:ext cx="1050365" cy="473863"/>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Klanten bedienen en relaties onderhouden</a:t>
            </a:r>
          </a:p>
        </p:txBody>
      </p:sp>
      <p:sp>
        <p:nvSpPr>
          <p:cNvPr id="50" name="Afgeronde rechthoek 24">
            <a:extLst>
              <a:ext uri="{FF2B5EF4-FFF2-40B4-BE49-F238E27FC236}">
                <a16:creationId xmlns:a16="http://schemas.microsoft.com/office/drawing/2014/main" id="{4F1EC536-6F30-9614-9DE9-8F9E0DE68BBF}"/>
              </a:ext>
            </a:extLst>
          </p:cNvPr>
          <p:cNvSpPr/>
          <p:nvPr/>
        </p:nvSpPr>
        <p:spPr>
          <a:xfrm>
            <a:off x="482338" y="3095883"/>
            <a:ext cx="1050365" cy="486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Factureren en innen</a:t>
            </a:r>
          </a:p>
        </p:txBody>
      </p:sp>
      <p:sp>
        <p:nvSpPr>
          <p:cNvPr id="51" name="Afgeronde rechthoek 25">
            <a:extLst>
              <a:ext uri="{FF2B5EF4-FFF2-40B4-BE49-F238E27FC236}">
                <a16:creationId xmlns:a16="http://schemas.microsoft.com/office/drawing/2014/main" id="{940BF71E-6054-7629-1DBD-6057A7EFA1F3}"/>
              </a:ext>
            </a:extLst>
          </p:cNvPr>
          <p:cNvSpPr/>
          <p:nvPr/>
        </p:nvSpPr>
        <p:spPr>
          <a:xfrm>
            <a:off x="482338" y="3636737"/>
            <a:ext cx="1050365" cy="46041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Inkomstenverlies beperken</a:t>
            </a:r>
          </a:p>
        </p:txBody>
      </p:sp>
      <p:sp>
        <p:nvSpPr>
          <p:cNvPr id="52" name="Afgeronde rechthoek 15">
            <a:extLst>
              <a:ext uri="{FF2B5EF4-FFF2-40B4-BE49-F238E27FC236}">
                <a16:creationId xmlns:a16="http://schemas.microsoft.com/office/drawing/2014/main" id="{3BA9F327-F6BE-7AD5-DF15-876E020CA99E}"/>
              </a:ext>
            </a:extLst>
          </p:cNvPr>
          <p:cNvSpPr/>
          <p:nvPr/>
        </p:nvSpPr>
        <p:spPr>
          <a:xfrm>
            <a:off x="6952959"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C.6. De energiemarkt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faciliteren</a:t>
            </a:r>
          </a:p>
        </p:txBody>
      </p:sp>
      <p:sp>
        <p:nvSpPr>
          <p:cNvPr id="54" name="Afgeronde rechthoek 40">
            <a:extLst>
              <a:ext uri="{FF2B5EF4-FFF2-40B4-BE49-F238E27FC236}">
                <a16:creationId xmlns:a16="http://schemas.microsoft.com/office/drawing/2014/main" id="{BBA16710-C9F1-AA12-6069-3D074AC2FA1A}"/>
              </a:ext>
            </a:extLst>
          </p:cNvPr>
          <p:cNvSpPr/>
          <p:nvPr/>
        </p:nvSpPr>
        <p:spPr>
          <a:xfrm>
            <a:off x="7013531" y="2039952"/>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Marktpartijen bedienen en relaties onderhouden</a:t>
            </a:r>
            <a:endParaRPr lang="nl-NL" sz="750" b="1" strike="sngStrike" kern="0">
              <a:solidFill>
                <a:schemeClr val="tx1">
                  <a:lumMod val="50000"/>
                </a:schemeClr>
              </a:solidFill>
              <a:latin typeface="Microsoft JhengHei Light"/>
            </a:endParaRPr>
          </a:p>
        </p:txBody>
      </p:sp>
      <p:sp>
        <p:nvSpPr>
          <p:cNvPr id="60" name="Afgeronde rechthoek 41">
            <a:extLst>
              <a:ext uri="{FF2B5EF4-FFF2-40B4-BE49-F238E27FC236}">
                <a16:creationId xmlns:a16="http://schemas.microsoft.com/office/drawing/2014/main" id="{E13179E8-2400-AADC-C8F3-C2823C833504}"/>
              </a:ext>
            </a:extLst>
          </p:cNvPr>
          <p:cNvSpPr/>
          <p:nvPr/>
        </p:nvSpPr>
        <p:spPr>
          <a:xfrm>
            <a:off x="7013531" y="3095883"/>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Marktprocessen uitvoeren/faciliteren</a:t>
            </a:r>
          </a:p>
        </p:txBody>
      </p:sp>
      <p:sp>
        <p:nvSpPr>
          <p:cNvPr id="61" name="Afgeronde rechthoek 40">
            <a:extLst>
              <a:ext uri="{FF2B5EF4-FFF2-40B4-BE49-F238E27FC236}">
                <a16:creationId xmlns:a16="http://schemas.microsoft.com/office/drawing/2014/main" id="{77CFC488-7BB0-A85B-26E4-46F8CF7F2B11}"/>
              </a:ext>
            </a:extLst>
          </p:cNvPr>
          <p:cNvSpPr/>
          <p:nvPr/>
        </p:nvSpPr>
        <p:spPr>
          <a:xfrm>
            <a:off x="7013531" y="2559014"/>
            <a:ext cx="1066823" cy="45543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Marktdata beheren</a:t>
            </a:r>
          </a:p>
        </p:txBody>
      </p:sp>
      <p:sp>
        <p:nvSpPr>
          <p:cNvPr id="62" name="Afgeronde rechthoek 41">
            <a:extLst>
              <a:ext uri="{FF2B5EF4-FFF2-40B4-BE49-F238E27FC236}">
                <a16:creationId xmlns:a16="http://schemas.microsoft.com/office/drawing/2014/main" id="{9B32D1F4-A685-A494-D741-78955B624DAC}"/>
              </a:ext>
            </a:extLst>
          </p:cNvPr>
          <p:cNvSpPr/>
          <p:nvPr/>
        </p:nvSpPr>
        <p:spPr>
          <a:xfrm>
            <a:off x="7013531" y="3636736"/>
            <a:ext cx="1066823" cy="460417"/>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dirty="0">
                <a:solidFill>
                  <a:srgbClr val="625D62">
                    <a:lumMod val="50000"/>
                  </a:srgbClr>
                </a:solidFill>
                <a:latin typeface="Microsoft JhengHei Light"/>
              </a:rPr>
              <a:t>.4. </a:t>
            </a:r>
            <a:r>
              <a:rPr lang="nl-NL" sz="750" b="1" kern="0" dirty="0">
                <a:solidFill>
                  <a:srgbClr val="080808"/>
                </a:solidFill>
                <a:latin typeface="Microsoft JhengHei Light"/>
              </a:rPr>
              <a:t>Delen van netbeheerdata faciliteren</a:t>
            </a:r>
          </a:p>
          <a:p>
            <a:pPr algn="ctr" defTabSz="767871">
              <a:defRPr/>
            </a:pPr>
            <a:endParaRPr lang="nl-NL" sz="750" b="1" kern="0" dirty="0">
              <a:solidFill>
                <a:srgbClr val="625D62">
                  <a:lumMod val="50000"/>
                </a:srgbClr>
              </a:solidFill>
              <a:latin typeface="Microsoft JhengHei Light"/>
            </a:endParaRPr>
          </a:p>
        </p:txBody>
      </p:sp>
    </p:spTree>
    <p:extLst>
      <p:ext uri="{BB962C8B-B14F-4D97-AF65-F5344CB8AC3E}">
        <p14:creationId xmlns:p14="http://schemas.microsoft.com/office/powerpoint/2010/main" val="360097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28123" y="1505839"/>
            <a:ext cx="2207273" cy="749400"/>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Overeenkomsten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194080"/>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37805" y="2956826"/>
            <a:ext cx="2211336" cy="1187854"/>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37071" y="2294929"/>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extLst>
              <p:ext uri="{D42A27DB-BD31-4B8C-83A1-F6EECF244321}">
                <p14:modId xmlns:p14="http://schemas.microsoft.com/office/powerpoint/2010/main" val="3352675674"/>
              </p:ext>
            </p:extLst>
          </p:nvPr>
        </p:nvGraphicFramePr>
        <p:xfrm>
          <a:off x="10430672" y="3161358"/>
          <a:ext cx="2351065" cy="85608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Energiediefstal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extLst>
              <p:ext uri="{D42A27DB-BD31-4B8C-83A1-F6EECF244321}">
                <p14:modId xmlns:p14="http://schemas.microsoft.com/office/powerpoint/2010/main" val="2359609837"/>
              </p:ext>
            </p:extLst>
          </p:nvPr>
        </p:nvGraphicFramePr>
        <p:xfrm>
          <a:off x="10432609" y="2444608"/>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extLst>
              <p:ext uri="{D42A27DB-BD31-4B8C-83A1-F6EECF244321}">
                <p14:modId xmlns:p14="http://schemas.microsoft.com/office/powerpoint/2010/main" val="994904531"/>
              </p:ext>
            </p:extLst>
          </p:nvPr>
        </p:nvGraphicFramePr>
        <p:xfrm>
          <a:off x="10436330" y="1659554"/>
          <a:ext cx="2245083" cy="55632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Overeenkomsten/SLA's afsluiten, aanpassen, beheren en beëindigen</a:t>
                      </a:r>
                    </a:p>
                  </a:txBody>
                  <a:tcPr marL="68580" marR="68580" marT="21600" marB="21600"/>
                </a:tc>
                <a:extLst>
                  <a:ext uri="{0D108BD9-81ED-4DB2-BD59-A6C34878D82A}">
                    <a16:rowId xmlns:a16="http://schemas.microsoft.com/office/drawing/2014/main" val="3523326302"/>
                  </a:ext>
                </a:extLst>
              </a:tr>
              <a:tr h="146070">
                <a:tc>
                  <a:txBody>
                    <a:bodyPr/>
                    <a:lstStyle/>
                    <a:p>
                      <a:pPr marL="182245" marR="0" lvl="0" indent="-182245" algn="l" rtl="0" eaLnBrk="1" fontAlgn="auto" latinLnBrk="0" hangingPunct="1">
                        <a:lnSpc>
                          <a:spcPct val="100000"/>
                        </a:lnSpc>
                        <a:spcBef>
                          <a:spcPts val="0"/>
                        </a:spcBef>
                        <a:spcAft>
                          <a:spcPts val="0"/>
                        </a:spcAft>
                        <a:buClrTx/>
                        <a:buSzTx/>
                        <a:buFontTx/>
                        <a:buNone/>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r>
                        <a:rPr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1909310356"/>
              </p:ext>
            </p:extLst>
          </p:nvPr>
        </p:nvGraphicFramePr>
        <p:xfrm>
          <a:off x="10461816"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77602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2568732511"/>
              </p:ext>
            </p:extLst>
          </p:nvPr>
        </p:nvGraphicFramePr>
        <p:xfrm>
          <a:off x="14889940" y="2662864"/>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..8  Technisch netverlies inkopen en minimaliseren</a:t>
                      </a: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13318"/>
            <a:ext cx="2111244" cy="73136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3528553131"/>
              </p:ext>
            </p:extLst>
          </p:nvPr>
        </p:nvGraphicFramePr>
        <p:xfrm>
          <a:off x="19536599" y="36555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maken voor derden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beschikbaar maken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59506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054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2670890926"/>
              </p:ext>
            </p:extLst>
          </p:nvPr>
        </p:nvGraphicFramePr>
        <p:xfrm>
          <a:off x="19500113" y="2321844"/>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3"/>
            <a:ext cx="2209767" cy="1118048"/>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555560822"/>
              </p:ext>
            </p:extLst>
          </p:nvPr>
        </p:nvGraphicFramePr>
        <p:xfrm>
          <a:off x="17326024" y="3738795"/>
          <a:ext cx="2260405" cy="8560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3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extLst>
              <p:ext uri="{D42A27DB-BD31-4B8C-83A1-F6EECF244321}">
                <p14:modId xmlns:p14="http://schemas.microsoft.com/office/powerpoint/2010/main" val="2634174848"/>
              </p:ext>
            </p:extLst>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Overeenkomsten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69838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3037859928"/>
              </p:ext>
            </p:extLst>
          </p:nvPr>
        </p:nvGraphicFramePr>
        <p:xfrm>
          <a:off x="12653291" y="3381239"/>
          <a:ext cx="2240837" cy="416001"/>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701187" y="3868987"/>
            <a:ext cx="2220473" cy="76138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Beschikbaar maken metingen van energietransport en -netten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479505947"/>
              </p:ext>
            </p:extLst>
          </p:nvPr>
        </p:nvGraphicFramePr>
        <p:xfrm>
          <a:off x="12660116" y="4178325"/>
          <a:ext cx="2371347" cy="50050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interpretabel maken</a:t>
                      </a:r>
                    </a:p>
                  </a:txBody>
                  <a:tcPr marL="68580" marR="0" marT="21600" marB="21600"/>
                </a:tc>
                <a:extLst>
                  <a:ext uri="{0D108BD9-81ED-4DB2-BD59-A6C34878D82A}">
                    <a16:rowId xmlns:a16="http://schemas.microsoft.com/office/drawing/2014/main" val="3623793983"/>
                  </a:ext>
                </a:extLst>
              </a:tr>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valideren</a:t>
                      </a:r>
                    </a:p>
                  </a:txBody>
                  <a:tcPr marL="68580" marR="0" marT="21600" marB="21600"/>
                </a:tc>
                <a:extLst>
                  <a:ext uri="{0D108BD9-81ED-4DB2-BD59-A6C34878D82A}">
                    <a16:rowId xmlns:a16="http://schemas.microsoft.com/office/drawing/2014/main" val="4106977662"/>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pic>
        <p:nvPicPr>
          <p:cNvPr id="5" name="Afbeelding 4" descr="Afbeelding met groen, Lettertype, schermopname, Graphics&#10;&#10;Automatisch gegenereerde beschrijving">
            <a:extLst>
              <a:ext uri="{FF2B5EF4-FFF2-40B4-BE49-F238E27FC236}">
                <a16:creationId xmlns:a16="http://schemas.microsoft.com/office/drawing/2014/main" id="{AFACD056-DF57-2C79-08AC-46430DD636C5}"/>
              </a:ext>
            </a:extLst>
          </p:cNvPr>
          <p:cNvPicPr>
            <a:picLocks noChangeAspect="1"/>
          </p:cNvPicPr>
          <p:nvPr/>
        </p:nvPicPr>
        <p:blipFill>
          <a:blip r:embed="rId3"/>
          <a:stretch>
            <a:fillRect/>
          </a:stretch>
        </p:blipFill>
        <p:spPr>
          <a:xfrm>
            <a:off x="7751731" y="102171"/>
            <a:ext cx="1316699" cy="359100"/>
          </a:xfrm>
          <a:prstGeom prst="rect">
            <a:avLst/>
          </a:prstGeom>
        </p:spPr>
      </p:pic>
      <p:pic>
        <p:nvPicPr>
          <p:cNvPr id="7" name="Afbeelding 6">
            <a:extLst>
              <a:ext uri="{FF2B5EF4-FFF2-40B4-BE49-F238E27FC236}">
                <a16:creationId xmlns:a16="http://schemas.microsoft.com/office/drawing/2014/main" id="{3AC31A3A-4C5A-45CC-2339-E4FA06C84237}"/>
              </a:ext>
            </a:extLst>
          </p:cNvPr>
          <p:cNvPicPr>
            <a:picLocks noChangeAspect="1"/>
          </p:cNvPicPr>
          <p:nvPr/>
        </p:nvPicPr>
        <p:blipFill>
          <a:blip r:embed="rId4"/>
          <a:stretch>
            <a:fillRect/>
          </a:stretch>
        </p:blipFill>
        <p:spPr>
          <a:xfrm>
            <a:off x="110021" y="476373"/>
            <a:ext cx="8923957" cy="4611192"/>
          </a:xfrm>
          <a:prstGeom prst="rect">
            <a:avLst/>
          </a:prstGeom>
        </p:spPr>
      </p:pic>
    </p:spTree>
    <p:extLst>
      <p:ext uri="{BB962C8B-B14F-4D97-AF65-F5344CB8AC3E}">
        <p14:creationId xmlns:p14="http://schemas.microsoft.com/office/powerpoint/2010/main" val="3948997514"/>
      </p:ext>
    </p:extLst>
  </p:cSld>
  <p:clrMapOvr>
    <a:masterClrMapping/>
  </p:clrMapOvr>
</p:sld>
</file>

<file path=ppt/theme/theme1.xml><?xml version="1.0" encoding="utf-8"?>
<a:theme xmlns:a="http://schemas.openxmlformats.org/drawingml/2006/main" name="Office-thema">
  <a:themeElements>
    <a:clrScheme name="Netbeheer_Nederland_Kleuren">
      <a:dk1>
        <a:srgbClr val="000000"/>
      </a:dk1>
      <a:lt1>
        <a:srgbClr val="FFFFFF"/>
      </a:lt1>
      <a:dk2>
        <a:srgbClr val="002D41"/>
      </a:dk2>
      <a:lt2>
        <a:srgbClr val="939598"/>
      </a:lt2>
      <a:accent1>
        <a:srgbClr val="002D41"/>
      </a:accent1>
      <a:accent2>
        <a:srgbClr val="005F87"/>
      </a:accent2>
      <a:accent3>
        <a:srgbClr val="649BB9"/>
      </a:accent3>
      <a:accent4>
        <a:srgbClr val="00AA78"/>
      </a:accent4>
      <a:accent5>
        <a:srgbClr val="C8D75A"/>
      </a:accent5>
      <a:accent6>
        <a:srgbClr val="C8B49B"/>
      </a:accent6>
      <a:hlink>
        <a:srgbClr val="649BB9"/>
      </a:hlink>
      <a:folHlink>
        <a:srgbClr val="005F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Netbeheer Nederland (1)" id="{05589944-0C82-43C5-BBF7-06CBA087887F}" vid="{ED690D8C-33AC-4120-90D5-14E221A8530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DE6DB72C25854290EC97E16B43B069" ma:contentTypeVersion="19" ma:contentTypeDescription="Een nieuw document maken." ma:contentTypeScope="" ma:versionID="2bbb96136b8998f7bd06caa2534307d1">
  <xsd:schema xmlns:xsd="http://www.w3.org/2001/XMLSchema" xmlns:xs="http://www.w3.org/2001/XMLSchema" xmlns:p="http://schemas.microsoft.com/office/2006/metadata/properties" xmlns:ns2="eaffc9ab-06c9-4fd1-be9e-10cf9aff85e0" xmlns:ns3="65263b26-36e8-4400-b55e-2cfd2deca88d" targetNamespace="http://schemas.microsoft.com/office/2006/metadata/properties" ma:root="true" ma:fieldsID="79ba18958ed44f5eb4dbabd21c1d3c4c" ns2:_="" ns3:_="">
    <xsd:import namespace="eaffc9ab-06c9-4fd1-be9e-10cf9aff85e0"/>
    <xsd:import namespace="65263b26-36e8-4400-b55e-2cfd2deca8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ffc9ab-06c9-4fd1-be9e-10cf9aff8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adea860-d3c5-492f-b0ff-4487c0d565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263b26-36e8-4400-b55e-2cfd2deca88d"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6e3d180-c15d-4650-9aa4-82e6927e514c}" ma:internalName="TaxCatchAll" ma:showField="CatchAllData" ma:web="65263b26-36e8-4400-b55e-2cfd2deca8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ffc9ab-06c9-4fd1-be9e-10cf9aff85e0">
      <Terms xmlns="http://schemas.microsoft.com/office/infopath/2007/PartnerControls"/>
    </lcf76f155ced4ddcb4097134ff3c332f>
    <TaxCatchAll xmlns="65263b26-36e8-4400-b55e-2cfd2deca88d" xsi:nil="true"/>
  </documentManagement>
</p:properties>
</file>

<file path=customXml/itemProps1.xml><?xml version="1.0" encoding="utf-8"?>
<ds:datastoreItem xmlns:ds="http://schemas.openxmlformats.org/officeDocument/2006/customXml" ds:itemID="{A5C859D0-DD42-42CF-9061-EE49DF8AE7CE}"/>
</file>

<file path=customXml/itemProps2.xml><?xml version="1.0" encoding="utf-8"?>
<ds:datastoreItem xmlns:ds="http://schemas.openxmlformats.org/officeDocument/2006/customXml" ds:itemID="{F2F05715-3188-49DE-A4F2-72E95916F987}">
  <ds:schemaRefs>
    <ds:schemaRef ds:uri="http://schemas.microsoft.com/sharepoint/v3/contenttype/forms"/>
  </ds:schemaRefs>
</ds:datastoreItem>
</file>

<file path=customXml/itemProps3.xml><?xml version="1.0" encoding="utf-8"?>
<ds:datastoreItem xmlns:ds="http://schemas.openxmlformats.org/officeDocument/2006/customXml" ds:itemID="{0E9CF2DC-C042-47B3-94B2-4023DE1776F9}">
  <ds:schemaRefs>
    <ds:schemaRef ds:uri="http://schemas.microsoft.com/office/infopath/2007/PartnerControls"/>
    <ds:schemaRef ds:uri="http://schemas.microsoft.com/office/2006/metadata/properties"/>
    <ds:schemaRef ds:uri="http://purl.org/dc/terms/"/>
    <ds:schemaRef ds:uri="http://purl.org/dc/dcmitype/"/>
    <ds:schemaRef ds:uri="f94ee42d-796a-4c74-b5ca-30f32e5db0e3"/>
    <ds:schemaRef ds:uri="http://purl.org/dc/elements/1.1/"/>
    <ds:schemaRef ds:uri="http://schemas.microsoft.com/office/2006/documentManagement/types"/>
    <ds:schemaRef ds:uri="http://www.w3.org/XML/1998/namespace"/>
    <ds:schemaRef ds:uri="http://schemas.openxmlformats.org/package/2006/metadata/core-properties"/>
    <ds:schemaRef ds:uri="245c1edb-bc94-4549-a776-6d3dc7e5fd9a"/>
    <ds:schemaRef ds:uri="f983c9dd-e416-4232-a746-40af9facba6b"/>
    <ds:schemaRef ds:uri="cf4f2445-ef02-4789-8813-abca7fe0ccfb"/>
  </ds:schemaRefs>
</ds:datastoreItem>
</file>

<file path=docProps/app.xml><?xml version="1.0" encoding="utf-8"?>
<Properties xmlns="http://schemas.openxmlformats.org/officeDocument/2006/extended-properties" xmlns:vt="http://schemas.openxmlformats.org/officeDocument/2006/docPropsVTypes">
  <Template/>
  <TotalTime>205</TotalTime>
  <Words>16578</Words>
  <Application>Microsoft Office PowerPoint</Application>
  <PresentationFormat>Diavoorstelling (16:9)</PresentationFormat>
  <Paragraphs>2230</Paragraphs>
  <Slides>63</Slides>
  <Notes>18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63</vt:i4>
      </vt:variant>
    </vt:vector>
  </HeadingPairs>
  <TitlesOfParts>
    <vt:vector size="71" baseType="lpstr">
      <vt:lpstr>Microsoft JhengHei Light</vt:lpstr>
      <vt:lpstr>Aptos</vt:lpstr>
      <vt:lpstr>Arial</vt:lpstr>
      <vt:lpstr>Calibri</vt:lpstr>
      <vt:lpstr>Calibri Light</vt:lpstr>
      <vt:lpstr>Open Sans</vt:lpstr>
      <vt:lpstr>Wingdings</vt:lpstr>
      <vt:lpstr>Office-thema</vt:lpstr>
      <vt:lpstr>Release 2.4</vt:lpstr>
      <vt:lpstr>Voorwoord</vt:lpstr>
      <vt:lpstr>Inhoudsopgave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Externe (primaire/core) waardestromen (1/3)</vt:lpstr>
      <vt:lpstr>PowerPoint-presentatie</vt:lpstr>
      <vt:lpstr>Externe (primaire/core) waardestromen (3/3)</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4. Frequently Asked Questions (FAQ) 1</vt:lpstr>
      <vt:lpstr>4. Frequently Asked Questions (FAQ) 2</vt:lpstr>
      <vt:lpstr>4. Frequently Asked Questions (FAQ) 3</vt:lpstr>
      <vt:lpstr>4. Frequently Asked Questions (FAQ) 4</vt:lpstr>
      <vt:lpstr>4. Frequently Asked Questions (FAQ) 6</vt:lpstr>
      <vt:lpstr>4. Frequently Asked Questions (FAQ) 5</vt:lpstr>
      <vt:lpstr>4. Frequently Asked Questions (FAQ) 7</vt:lpstr>
      <vt:lpstr>Bijlagen</vt:lpstr>
      <vt:lpstr>Bijlage A: Mapping NBility waardestromen op CMF development waardestromen</vt:lpstr>
      <vt:lpstr>Bijlage A: Mapping NBility waardestromen op CMF development waardestromen</vt:lpstr>
      <vt:lpstr>Bijlage B: Mapping externe modellen</vt:lpstr>
      <vt:lpstr>Bijlage B Mapping eTOM model</vt:lpstr>
      <vt:lpstr>Bijlage B: Mapping eTOM model</vt:lpstr>
      <vt:lpstr>Bijlage B: Mapping eTOM model</vt:lpstr>
      <vt:lpstr>Mapping 5 lagen model NORA</vt:lpstr>
      <vt:lpstr>Mapping SGAM framework</vt:lpstr>
      <vt:lpstr>Bijlage C: Contactpersonen/ambassadeurs</vt:lpstr>
      <vt:lpstr>Contactpersonen/ambassadeurs</vt:lpstr>
      <vt:lpstr>Bijlage D: Release notes</vt:lpstr>
      <vt:lpstr>Release notes versie 2.4 t.o.v. versie 2.3</vt:lpstr>
      <vt:lpstr>PowerPoint-presentatie</vt:lpstr>
      <vt:lpstr>PowerPoint-presentatie</vt:lpstr>
      <vt:lpstr>Release notes versie 2.3 t.o.v. versie 2.2 (1/2)</vt:lpstr>
      <vt:lpstr>Release notes versie 2.3 t.o.v. versie 2.2 (2/2)</vt:lpstr>
      <vt:lpstr>PowerPoint-presentatie</vt:lpstr>
      <vt:lpstr>PowerPoint-presentatie</vt:lpstr>
      <vt:lpstr>Release notes versie 2.2 t.o.v. versie 2.1</vt:lpstr>
      <vt:lpstr>Model aanpassingen in C4 en E6</vt:lpstr>
      <vt:lpstr>PowerPoint-presentatie</vt:lpstr>
      <vt:lpstr>PowerPoint-presentatie</vt:lpstr>
      <vt:lpstr>PowerPoint-presentatie</vt:lpstr>
      <vt:lpstr>PowerPoint-presentatie</vt:lpstr>
      <vt:lpstr>Release notes versie 2.1 t.o.v. versie 2.0</vt:lpstr>
      <vt:lpstr>PowerPoint-presentatie</vt:lpstr>
      <vt:lpstr>PowerPoint-presentatie</vt:lpstr>
      <vt:lpstr>Release notes versie 2.0 t.o.v. versie 1.0</vt:lpstr>
      <vt:lpstr>PowerPoint-presentatie</vt:lpstr>
      <vt:lpstr>PowerPoint-presentatie</vt:lpstr>
    </vt:vector>
  </TitlesOfParts>
  <Manager/>
  <Company>Netbeheer Nederland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Netbeheer Nederland presentatie</dc:title>
  <dc:subject/>
  <dc:creator>Gebruiker</dc:creator>
  <cp:keywords/>
  <dc:description>Netbeheer Nederland - versie 1 - junl 2018
Ontwerp: Ontwerpwerk
Template: Ton Persoon</dc:description>
  <cp:lastModifiedBy>Lex de Wolff</cp:lastModifiedBy>
  <cp:revision>35</cp:revision>
  <dcterms:created xsi:type="dcterms:W3CDTF">2017-04-18T07:59:26Z</dcterms:created>
  <dcterms:modified xsi:type="dcterms:W3CDTF">2026-06-12T15:48:36Z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0x0101007ADE6DB72C25854290EC97E16B43B069</vt:lpwstr>
  </property>
  <property fmtid="{D5CDD505-2E9C-101B-9397-08002B2CF9AE}" pid="3" name="Order">
    <vt:r8>83800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89999a2b-9a21-4e6e-bf76-863fcb82bc91_Enabled">
    <vt:lpwstr>true</vt:lpwstr>
  </property>
  <property fmtid="{D5CDD505-2E9C-101B-9397-08002B2CF9AE}" pid="9" name="MSIP_Label_89999a2b-9a21-4e6e-bf76-863fcb82bc91_SetDate">
    <vt:lpwstr>2021-05-26T13:40:45Z</vt:lpwstr>
  </property>
  <property fmtid="{D5CDD505-2E9C-101B-9397-08002B2CF9AE}" pid="10" name="MSIP_Label_89999a2b-9a21-4e6e-bf76-863fcb82bc91_Method">
    <vt:lpwstr>Standard</vt:lpwstr>
  </property>
  <property fmtid="{D5CDD505-2E9C-101B-9397-08002B2CF9AE}" pid="11" name="MSIP_Label_89999a2b-9a21-4e6e-bf76-863fcb82bc91_Name">
    <vt:lpwstr>Intern</vt:lpwstr>
  </property>
  <property fmtid="{D5CDD505-2E9C-101B-9397-08002B2CF9AE}" pid="12" name="MSIP_Label_89999a2b-9a21-4e6e-bf76-863fcb82bc91_SiteId">
    <vt:lpwstr>40ce6286-0e4a-4500-8bb1-bf46447c5f7f</vt:lpwstr>
  </property>
  <property fmtid="{D5CDD505-2E9C-101B-9397-08002B2CF9AE}" pid="13" name="MSIP_Label_89999a2b-9a21-4e6e-bf76-863fcb82bc91_ActionId">
    <vt:lpwstr>410ad35e-663d-4dc6-8bc0-4f00443abe59</vt:lpwstr>
  </property>
  <property fmtid="{D5CDD505-2E9C-101B-9397-08002B2CF9AE}" pid="14" name="MSIP_Label_89999a2b-9a21-4e6e-bf76-863fcb82bc91_ContentBits">
    <vt:lpwstr>0</vt:lpwstr>
  </property>
  <property fmtid="{D5CDD505-2E9C-101B-9397-08002B2CF9AE}" pid="15" name="StdDataClassificatie">
    <vt:lpwstr>Intern</vt:lpwstr>
  </property>
  <property fmtid="{D5CDD505-2E9C-101B-9397-08002B2CF9AE}" pid="16" name="StdDataClassificatieDoelgroep">
    <vt:lpwstr/>
  </property>
  <property fmtid="{D5CDD505-2E9C-101B-9397-08002B2CF9AE}" pid="17" name="MediaServiceImageTags">
    <vt:lpwstr/>
  </property>
</Properties>
</file>