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8"/>
  </p:notesMasterIdLst>
  <p:sldIdLst>
    <p:sldId id="285" r:id="rId5"/>
    <p:sldId id="6809" r:id="rId6"/>
    <p:sldId id="514" r:id="rId7"/>
    <p:sldId id="617" r:id="rId8"/>
    <p:sldId id="6824" r:id="rId9"/>
    <p:sldId id="6857" r:id="rId10"/>
    <p:sldId id="6862" r:id="rId11"/>
    <p:sldId id="6867" r:id="rId12"/>
    <p:sldId id="6851" r:id="rId13"/>
    <p:sldId id="6865" r:id="rId14"/>
    <p:sldId id="6846" r:id="rId15"/>
    <p:sldId id="6825" r:id="rId16"/>
    <p:sldId id="6826" r:id="rId17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CC99"/>
    <a:srgbClr val="C00000"/>
    <a:srgbClr val="FF7C80"/>
    <a:srgbClr val="005F87"/>
    <a:srgbClr val="605B9D"/>
    <a:srgbClr val="FFFFFF"/>
    <a:srgbClr val="00553C"/>
    <a:srgbClr val="BFEEFF"/>
    <a:srgbClr val="410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CD1FC4-467C-7AFD-F58E-85B74961848B}" v="5" dt="2026-04-09T06:29:30.5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8" autoAdjust="0"/>
    <p:restoredTop sz="96727" autoAdjust="0"/>
  </p:normalViewPr>
  <p:slideViewPr>
    <p:cSldViewPr>
      <p:cViewPr>
        <p:scale>
          <a:sx n="170" d="100"/>
          <a:sy n="170" d="100"/>
        </p:scale>
        <p:origin x="80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x de Wolff" userId="S::lex.de.wolff_alliander.com#ext#@edsn.onmicrosoft.com::842c0f73-aa79-47ef-93a1-14263045c94a" providerId="AD" clId="Web-{C5CD1FC4-467C-7AFD-F58E-85B74961848B}"/>
    <pc:docChg chg="modSld">
      <pc:chgData name="Lex de Wolff" userId="S::lex.de.wolff_alliander.com#ext#@edsn.onmicrosoft.com::842c0f73-aa79-47ef-93a1-14263045c94a" providerId="AD" clId="Web-{C5CD1FC4-467C-7AFD-F58E-85B74961848B}" dt="2026-04-09T06:29:30.537" v="4" actId="20577"/>
      <pc:docMkLst>
        <pc:docMk/>
      </pc:docMkLst>
      <pc:sldChg chg="modSp">
        <pc:chgData name="Lex de Wolff" userId="S::lex.de.wolff_alliander.com#ext#@edsn.onmicrosoft.com::842c0f73-aa79-47ef-93a1-14263045c94a" providerId="AD" clId="Web-{C5CD1FC4-467C-7AFD-F58E-85B74961848B}" dt="2026-04-09T06:29:19.506" v="3" actId="20577"/>
        <pc:sldMkLst>
          <pc:docMk/>
          <pc:sldMk cId="820850131" sldId="285"/>
        </pc:sldMkLst>
        <pc:spChg chg="mod">
          <ac:chgData name="Lex de Wolff" userId="S::lex.de.wolff_alliander.com#ext#@edsn.onmicrosoft.com::842c0f73-aa79-47ef-93a1-14263045c94a" providerId="AD" clId="Web-{C5CD1FC4-467C-7AFD-F58E-85B74961848B}" dt="2026-04-09T06:29:10.802" v="0" actId="20577"/>
          <ac:spMkLst>
            <pc:docMk/>
            <pc:sldMk cId="820850131" sldId="285"/>
            <ac:spMk id="2" creationId="{00000000-0000-0000-0000-000000000000}"/>
          </ac:spMkLst>
        </pc:spChg>
        <pc:spChg chg="mod">
          <ac:chgData name="Lex de Wolff" userId="S::lex.de.wolff_alliander.com#ext#@edsn.onmicrosoft.com::842c0f73-aa79-47ef-93a1-14263045c94a" providerId="AD" clId="Web-{C5CD1FC4-467C-7AFD-F58E-85B74961848B}" dt="2026-04-09T06:29:19.506" v="3" actId="20577"/>
          <ac:spMkLst>
            <pc:docMk/>
            <pc:sldMk cId="820850131" sldId="285"/>
            <ac:spMk id="5" creationId="{00000000-0000-0000-0000-000000000000}"/>
          </ac:spMkLst>
        </pc:spChg>
      </pc:sldChg>
      <pc:sldChg chg="modSp">
        <pc:chgData name="Lex de Wolff" userId="S::lex.de.wolff_alliander.com#ext#@edsn.onmicrosoft.com::842c0f73-aa79-47ef-93a1-14263045c94a" providerId="AD" clId="Web-{C5CD1FC4-467C-7AFD-F58E-85B74961848B}" dt="2026-04-09T06:29:30.537" v="4" actId="20577"/>
        <pc:sldMkLst>
          <pc:docMk/>
          <pc:sldMk cId="3114503020" sldId="6809"/>
        </pc:sldMkLst>
        <pc:spChg chg="mod">
          <ac:chgData name="Lex de Wolff" userId="S::lex.de.wolff_alliander.com#ext#@edsn.onmicrosoft.com::842c0f73-aa79-47ef-93a1-14263045c94a" providerId="AD" clId="Web-{C5CD1FC4-467C-7AFD-F58E-85B74961848B}" dt="2026-04-09T06:29:30.537" v="4" actId="20577"/>
          <ac:spMkLst>
            <pc:docMk/>
            <pc:sldMk cId="3114503020" sldId="6809"/>
            <ac:spMk id="6" creationId="{C113AC2B-AF31-48D7-8C57-4A714F53A4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EE028-570E-44B7-A4F2-7C264FA8C274}" type="datetimeFigureOut">
              <a:rPr lang="nl-NL" smtClean="0"/>
              <a:t>29-5-2026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2EE1F-9EEA-4FC9-BBDB-16B9D81E38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17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4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97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372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Waardestromen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62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CEB54-8965-2AB1-A37E-7B2E64B10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21DBFC5-4F75-E48F-4A53-1D54FA6C6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C89A2C4-A517-592B-3793-5816151BF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E1BEB2-DD5E-7674-73D5-EB14D6CAA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2EE1F-9EEA-4FC9-BBDB-16B9D81E38B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904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Waardestromen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A0F87-6A89-4F16-9D9A-A7B4B5B0CA7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382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2EE1F-9EEA-4FC9-BBDB-16B9D81E38B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913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2EE1F-9EEA-4FC9-BBDB-16B9D81E38B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17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29-5-2026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5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00" y="1369219"/>
            <a:ext cx="3888000" cy="30960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29-5-2026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14C5878-C4A0-D640-BF8A-1DB3DCA32AC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698000" y="1369219"/>
            <a:ext cx="3852000" cy="309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4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29-5-2026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031CF3D-86D1-2D4F-98DE-B9C6AAB1A49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93999" y="594000"/>
            <a:ext cx="3852000" cy="3956400"/>
          </a:xfrm>
          <a:solidFill>
            <a:schemeClr val="bg1">
              <a:lumMod val="85000"/>
            </a:schemeClr>
          </a:solidFill>
        </p:spPr>
        <p:txBody>
          <a:bodyPr lIns="720000" tIns="360000" rIns="72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5E4186E-A141-4548-BB56-623E6D1F9E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98000" y="594000"/>
            <a:ext cx="3852000" cy="3956400"/>
          </a:xfrm>
          <a:solidFill>
            <a:schemeClr val="bg1">
              <a:lumMod val="85000"/>
            </a:schemeClr>
          </a:solidFill>
        </p:spPr>
        <p:txBody>
          <a:bodyPr lIns="720000" tIns="360000" rIns="72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2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94000" y="594000"/>
            <a:ext cx="7956000" cy="3956400"/>
          </a:xfrm>
          <a:solidFill>
            <a:schemeClr val="bg1">
              <a:lumMod val="85000"/>
            </a:schemeClr>
          </a:solidFill>
        </p:spPr>
        <p:txBody>
          <a:bodyPr lIns="1440000" tIns="360000" rIns="144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29-5-2026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62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1440000" tIns="360000" rIns="144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46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29-5-2026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641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29-5-2026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35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(foto 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>
            <a:extLst>
              <a:ext uri="{FF2B5EF4-FFF2-40B4-BE49-F238E27FC236}">
                <a16:creationId xmlns:a16="http://schemas.microsoft.com/office/drawing/2014/main" id="{900B9051-01C7-465F-907B-6DDF40A66391}"/>
              </a:ext>
            </a:extLst>
          </p:cNvPr>
          <p:cNvGrpSpPr/>
          <p:nvPr userDrawn="1"/>
        </p:nvGrpSpPr>
        <p:grpSpPr>
          <a:xfrm>
            <a:off x="1" y="0"/>
            <a:ext cx="9144000" cy="5143500"/>
            <a:chOff x="1155700" y="139700"/>
            <a:chExt cx="9880600" cy="6578600"/>
          </a:xfrm>
        </p:grpSpPr>
        <p:pic>
          <p:nvPicPr>
            <p:cNvPr id="12" name="Afbeelding 11" descr="Afbeelding met voorzijde, man, vrouw, vasthouden&#10;&#10;Automatisch gegenereerde beschrijving">
              <a:extLst>
                <a:ext uri="{FF2B5EF4-FFF2-40B4-BE49-F238E27FC236}">
                  <a16:creationId xmlns:a16="http://schemas.microsoft.com/office/drawing/2014/main" id="{92FBC7B7-D3D7-4763-B413-BD3A04659A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55700" y="139700"/>
              <a:ext cx="9880600" cy="6578600"/>
            </a:xfrm>
            <a:prstGeom prst="rect">
              <a:avLst/>
            </a:prstGeom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713B3D84-868E-4834-A44A-04962C588358}"/>
                </a:ext>
              </a:extLst>
            </p:cNvPr>
            <p:cNvSpPr/>
            <p:nvPr userDrawn="1"/>
          </p:nvSpPr>
          <p:spPr>
            <a:xfrm flipH="1">
              <a:off x="7473141" y="139700"/>
              <a:ext cx="3563157" cy="3695386"/>
            </a:xfrm>
            <a:prstGeom prst="rect">
              <a:avLst/>
            </a:prstGeom>
            <a:gradFill flip="none" rotWithShape="1">
              <a:gsLst>
                <a:gs pos="0">
                  <a:srgbClr val="093D4F"/>
                </a:gs>
                <a:gs pos="100000">
                  <a:srgbClr val="03151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13"/>
            </a:p>
          </p:txBody>
        </p:sp>
      </p:grp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14350" y="3181071"/>
            <a:ext cx="3743327" cy="497747"/>
          </a:xfrm>
        </p:spPr>
        <p:txBody>
          <a:bodyPr/>
          <a:lstStyle>
            <a:lvl1pPr marL="0" indent="0" algn="l">
              <a:buNone/>
              <a:defRPr sz="1350" cap="none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err="1"/>
              <a:t>Subtitel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3807724"/>
            <a:ext cx="1685926" cy="420848"/>
          </a:xfrm>
        </p:spPr>
        <p:txBody>
          <a:bodyPr>
            <a:normAutofit/>
          </a:bodyPr>
          <a:lstStyle>
            <a:lvl1pPr marL="0" indent="0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1" y="3807724"/>
            <a:ext cx="1466066" cy="420848"/>
          </a:xfrm>
        </p:spPr>
        <p:txBody>
          <a:bodyPr>
            <a:normAutofit/>
          </a:bodyPr>
          <a:lstStyle>
            <a:lvl1pPr marL="0" indent="0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200276" y="3807659"/>
            <a:ext cx="371475" cy="42148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◼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4350" y="1321315"/>
            <a:ext cx="4571069" cy="1790700"/>
          </a:xfrm>
        </p:spPr>
        <p:txBody>
          <a:bodyPr anchor="b">
            <a:noAutofit/>
          </a:bodyPr>
          <a:lstStyle>
            <a:lvl1pPr algn="l">
              <a:defRPr sz="33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Titel</a:t>
            </a:r>
            <a:endParaRPr lang="en-GB"/>
          </a:p>
        </p:txBody>
      </p:sp>
      <p:grpSp>
        <p:nvGrpSpPr>
          <p:cNvPr id="69" name="Groep 68">
            <a:extLst>
              <a:ext uri="{FF2B5EF4-FFF2-40B4-BE49-F238E27FC236}">
                <a16:creationId xmlns:a16="http://schemas.microsoft.com/office/drawing/2014/main" id="{4E16D7E8-40FA-4269-9739-5F263742FD84}"/>
              </a:ext>
            </a:extLst>
          </p:cNvPr>
          <p:cNvGrpSpPr/>
          <p:nvPr userDrawn="1"/>
        </p:nvGrpSpPr>
        <p:grpSpPr>
          <a:xfrm>
            <a:off x="1382123" y="163036"/>
            <a:ext cx="4570784" cy="2889964"/>
            <a:chOff x="1693298" y="217381"/>
            <a:chExt cx="6094378" cy="3853285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46030D68-FA8F-404E-9906-41B0A7661A2D}"/>
                </a:ext>
              </a:extLst>
            </p:cNvPr>
            <p:cNvSpPr/>
            <p:nvPr userDrawn="1"/>
          </p:nvSpPr>
          <p:spPr>
            <a:xfrm>
              <a:off x="2319251" y="593201"/>
              <a:ext cx="4490111" cy="2387600"/>
            </a:xfrm>
            <a:prstGeom prst="rect">
              <a:avLst/>
            </a:prstGeom>
            <a:gradFill>
              <a:gsLst>
                <a:gs pos="39000">
                  <a:srgbClr val="08303F"/>
                </a:gs>
                <a:gs pos="0">
                  <a:srgbClr val="06222F"/>
                </a:gs>
                <a:gs pos="100000">
                  <a:srgbClr val="093D4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13"/>
            </a:p>
          </p:txBody>
        </p: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id="{50741612-AAAB-44EA-A1D9-40912D2564D7}"/>
                </a:ext>
              </a:extLst>
            </p:cNvPr>
            <p:cNvGrpSpPr/>
            <p:nvPr userDrawn="1"/>
          </p:nvGrpSpPr>
          <p:grpSpPr>
            <a:xfrm>
              <a:off x="1708226" y="217381"/>
              <a:ext cx="5984209" cy="3853285"/>
              <a:chOff x="3561557" y="2936567"/>
              <a:chExt cx="5068888" cy="3263902"/>
            </a:xfrm>
          </p:grpSpPr>
          <p:sp>
            <p:nvSpPr>
              <p:cNvPr id="33" name="Freeform 69">
                <a:extLst>
                  <a:ext uri="{FF2B5EF4-FFF2-40B4-BE49-F238E27FC236}">
                    <a16:creationId xmlns:a16="http://schemas.microsoft.com/office/drawing/2014/main" id="{9C62E3B2-27DA-497B-A3D2-86DCB1ADD09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843338" y="4286737"/>
                <a:ext cx="1481138" cy="565150"/>
              </a:xfrm>
              <a:custGeom>
                <a:avLst/>
                <a:gdLst>
                  <a:gd name="T0" fmla="*/ 465 w 933"/>
                  <a:gd name="T1" fmla="*/ 356 h 356"/>
                  <a:gd name="T2" fmla="*/ 0 w 933"/>
                  <a:gd name="T3" fmla="*/ 178 h 356"/>
                  <a:gd name="T4" fmla="*/ 465 w 933"/>
                  <a:gd name="T5" fmla="*/ 0 h 356"/>
                  <a:gd name="T6" fmla="*/ 933 w 933"/>
                  <a:gd name="T7" fmla="*/ 178 h 356"/>
                  <a:gd name="T8" fmla="*/ 465 w 933"/>
                  <a:gd name="T9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356">
                    <a:moveTo>
                      <a:pt x="465" y="356"/>
                    </a:moveTo>
                    <a:lnTo>
                      <a:pt x="0" y="178"/>
                    </a:lnTo>
                    <a:lnTo>
                      <a:pt x="465" y="0"/>
                    </a:lnTo>
                    <a:lnTo>
                      <a:pt x="933" y="178"/>
                    </a:lnTo>
                    <a:lnTo>
                      <a:pt x="465" y="356"/>
                    </a:lnTo>
                    <a:close/>
                  </a:path>
                </a:pathLst>
              </a:custGeom>
              <a:solidFill>
                <a:srgbClr val="814E7E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4" name="Freeform 70">
                <a:extLst>
                  <a:ext uri="{FF2B5EF4-FFF2-40B4-BE49-F238E27FC236}">
                    <a16:creationId xmlns:a16="http://schemas.microsoft.com/office/drawing/2014/main" id="{97B5521D-CB8A-4E26-BDBC-57B62DE7C78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703638" y="3686662"/>
                <a:ext cx="738188" cy="1022350"/>
              </a:xfrm>
              <a:custGeom>
                <a:avLst/>
                <a:gdLst>
                  <a:gd name="T0" fmla="*/ 465 w 465"/>
                  <a:gd name="T1" fmla="*/ 178 h 644"/>
                  <a:gd name="T2" fmla="*/ 0 w 465"/>
                  <a:gd name="T3" fmla="*/ 0 h 644"/>
                  <a:gd name="T4" fmla="*/ 0 w 465"/>
                  <a:gd name="T5" fmla="*/ 364 h 644"/>
                  <a:gd name="T6" fmla="*/ 465 w 465"/>
                  <a:gd name="T7" fmla="*/ 644 h 644"/>
                  <a:gd name="T8" fmla="*/ 465 w 465"/>
                  <a:gd name="T9" fmla="*/ 178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644">
                    <a:moveTo>
                      <a:pt x="465" y="178"/>
                    </a:moveTo>
                    <a:lnTo>
                      <a:pt x="0" y="0"/>
                    </a:lnTo>
                    <a:lnTo>
                      <a:pt x="0" y="364"/>
                    </a:lnTo>
                    <a:lnTo>
                      <a:pt x="465" y="644"/>
                    </a:lnTo>
                    <a:lnTo>
                      <a:pt x="465" y="178"/>
                    </a:lnTo>
                    <a:close/>
                  </a:path>
                </a:pathLst>
              </a:custGeom>
              <a:solidFill>
                <a:srgbClr val="BA8EB8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5" name="Freeform 71">
                <a:extLst>
                  <a:ext uri="{FF2B5EF4-FFF2-40B4-BE49-F238E27FC236}">
                    <a16:creationId xmlns:a16="http://schemas.microsoft.com/office/drawing/2014/main" id="{7889254E-8BE3-435B-BD4C-BB2A68EEE36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701257" y="4427231"/>
                <a:ext cx="742950" cy="1022350"/>
              </a:xfrm>
              <a:custGeom>
                <a:avLst/>
                <a:gdLst>
                  <a:gd name="T0" fmla="*/ 0 w 468"/>
                  <a:gd name="T1" fmla="*/ 178 h 644"/>
                  <a:gd name="T2" fmla="*/ 468 w 468"/>
                  <a:gd name="T3" fmla="*/ 0 h 644"/>
                  <a:gd name="T4" fmla="*/ 468 w 468"/>
                  <a:gd name="T5" fmla="*/ 364 h 644"/>
                  <a:gd name="T6" fmla="*/ 0 w 468"/>
                  <a:gd name="T7" fmla="*/ 644 h 644"/>
                  <a:gd name="T8" fmla="*/ 0 w 468"/>
                  <a:gd name="T9" fmla="*/ 178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44">
                    <a:moveTo>
                      <a:pt x="0" y="178"/>
                    </a:moveTo>
                    <a:lnTo>
                      <a:pt x="468" y="0"/>
                    </a:lnTo>
                    <a:lnTo>
                      <a:pt x="468" y="364"/>
                    </a:lnTo>
                    <a:lnTo>
                      <a:pt x="0" y="64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814E7E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6" name="Freeform 72">
                <a:extLst>
                  <a:ext uri="{FF2B5EF4-FFF2-40B4-BE49-F238E27FC236}">
                    <a16:creationId xmlns:a16="http://schemas.microsoft.com/office/drawing/2014/main" id="{A74AE439-462D-4128-B01B-386D18B8E45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348957" y="4390718"/>
                <a:ext cx="2371725" cy="355600"/>
              </a:xfrm>
              <a:custGeom>
                <a:avLst/>
                <a:gdLst>
                  <a:gd name="T0" fmla="*/ 746 w 1494"/>
                  <a:gd name="T1" fmla="*/ 224 h 224"/>
                  <a:gd name="T2" fmla="*/ 0 w 1494"/>
                  <a:gd name="T3" fmla="*/ 112 h 224"/>
                  <a:gd name="T4" fmla="*/ 746 w 1494"/>
                  <a:gd name="T5" fmla="*/ 0 h 224"/>
                  <a:gd name="T6" fmla="*/ 1494 w 1494"/>
                  <a:gd name="T7" fmla="*/ 112 h 224"/>
                  <a:gd name="T8" fmla="*/ 746 w 1494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4" h="224">
                    <a:moveTo>
                      <a:pt x="746" y="224"/>
                    </a:moveTo>
                    <a:lnTo>
                      <a:pt x="0" y="112"/>
                    </a:lnTo>
                    <a:lnTo>
                      <a:pt x="746" y="0"/>
                    </a:lnTo>
                    <a:lnTo>
                      <a:pt x="1494" y="112"/>
                    </a:lnTo>
                    <a:lnTo>
                      <a:pt x="746" y="224"/>
                    </a:lnTo>
                    <a:close/>
                  </a:path>
                </a:pathLst>
              </a:custGeom>
              <a:solidFill>
                <a:srgbClr val="0095CD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7" name="Freeform 73">
                <a:extLst>
                  <a:ext uri="{FF2B5EF4-FFF2-40B4-BE49-F238E27FC236}">
                    <a16:creationId xmlns:a16="http://schemas.microsoft.com/office/drawing/2014/main" id="{C0858374-F341-41AB-ACC7-87052C17E6C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52145" y="3484256"/>
                <a:ext cx="1184275" cy="981075"/>
              </a:xfrm>
              <a:custGeom>
                <a:avLst/>
                <a:gdLst>
                  <a:gd name="T0" fmla="*/ 746 w 746"/>
                  <a:gd name="T1" fmla="*/ 112 h 618"/>
                  <a:gd name="T2" fmla="*/ 0 w 746"/>
                  <a:gd name="T3" fmla="*/ 0 h 618"/>
                  <a:gd name="T4" fmla="*/ 0 w 746"/>
                  <a:gd name="T5" fmla="*/ 394 h 618"/>
                  <a:gd name="T6" fmla="*/ 746 w 746"/>
                  <a:gd name="T7" fmla="*/ 618 h 618"/>
                  <a:gd name="T8" fmla="*/ 746 w 746"/>
                  <a:gd name="T9" fmla="*/ 1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6" h="618">
                    <a:moveTo>
                      <a:pt x="746" y="112"/>
                    </a:moveTo>
                    <a:lnTo>
                      <a:pt x="0" y="0"/>
                    </a:lnTo>
                    <a:lnTo>
                      <a:pt x="0" y="394"/>
                    </a:lnTo>
                    <a:lnTo>
                      <a:pt x="746" y="618"/>
                    </a:lnTo>
                    <a:lnTo>
                      <a:pt x="746" y="112"/>
                    </a:lnTo>
                    <a:close/>
                  </a:path>
                </a:pathLst>
              </a:custGeom>
              <a:solidFill>
                <a:srgbClr val="0095CD">
                  <a:lumMod val="60000"/>
                  <a:lumOff val="40000"/>
                </a:srgb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8" name="Freeform 74">
                <a:extLst>
                  <a:ext uri="{FF2B5EF4-FFF2-40B4-BE49-F238E27FC236}">
                    <a16:creationId xmlns:a16="http://schemas.microsoft.com/office/drawing/2014/main" id="{14595E04-F72A-48B7-82CF-D2898E534EA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50557" y="4670118"/>
                <a:ext cx="1187450" cy="981075"/>
              </a:xfrm>
              <a:custGeom>
                <a:avLst/>
                <a:gdLst>
                  <a:gd name="T0" fmla="*/ 0 w 748"/>
                  <a:gd name="T1" fmla="*/ 112 h 618"/>
                  <a:gd name="T2" fmla="*/ 748 w 748"/>
                  <a:gd name="T3" fmla="*/ 0 h 618"/>
                  <a:gd name="T4" fmla="*/ 748 w 748"/>
                  <a:gd name="T5" fmla="*/ 394 h 618"/>
                  <a:gd name="T6" fmla="*/ 0 w 748"/>
                  <a:gd name="T7" fmla="*/ 618 h 618"/>
                  <a:gd name="T8" fmla="*/ 0 w 748"/>
                  <a:gd name="T9" fmla="*/ 1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8" h="618">
                    <a:moveTo>
                      <a:pt x="0" y="112"/>
                    </a:moveTo>
                    <a:lnTo>
                      <a:pt x="748" y="0"/>
                    </a:lnTo>
                    <a:lnTo>
                      <a:pt x="748" y="394"/>
                    </a:lnTo>
                    <a:lnTo>
                      <a:pt x="0" y="61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95CD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9" name="Freeform 75">
                <a:extLst>
                  <a:ext uri="{FF2B5EF4-FFF2-40B4-BE49-F238E27FC236}">
                    <a16:creationId xmlns:a16="http://schemas.microsoft.com/office/drawing/2014/main" id="{7C9476D6-F0AD-46CE-B783-FCDF9B76FC2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866731" y="4287530"/>
                <a:ext cx="1481138" cy="563563"/>
              </a:xfrm>
              <a:custGeom>
                <a:avLst/>
                <a:gdLst>
                  <a:gd name="T0" fmla="*/ 465 w 933"/>
                  <a:gd name="T1" fmla="*/ 0 h 355"/>
                  <a:gd name="T2" fmla="*/ 0 w 933"/>
                  <a:gd name="T3" fmla="*/ 177 h 355"/>
                  <a:gd name="T4" fmla="*/ 465 w 933"/>
                  <a:gd name="T5" fmla="*/ 355 h 355"/>
                  <a:gd name="T6" fmla="*/ 933 w 933"/>
                  <a:gd name="T7" fmla="*/ 177 h 355"/>
                  <a:gd name="T8" fmla="*/ 465 w 933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355">
                    <a:moveTo>
                      <a:pt x="465" y="0"/>
                    </a:moveTo>
                    <a:lnTo>
                      <a:pt x="0" y="177"/>
                    </a:lnTo>
                    <a:lnTo>
                      <a:pt x="465" y="355"/>
                    </a:lnTo>
                    <a:lnTo>
                      <a:pt x="933" y="177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324D5E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0" name="Freeform 76">
                <a:extLst>
                  <a:ext uri="{FF2B5EF4-FFF2-40B4-BE49-F238E27FC236}">
                    <a16:creationId xmlns:a16="http://schemas.microsoft.com/office/drawing/2014/main" id="{EA602964-D516-4270-81E9-4296E083CC4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750176" y="3686662"/>
                <a:ext cx="738188" cy="1022350"/>
              </a:xfrm>
              <a:custGeom>
                <a:avLst/>
                <a:gdLst>
                  <a:gd name="T0" fmla="*/ 465 w 465"/>
                  <a:gd name="T1" fmla="*/ 467 h 644"/>
                  <a:gd name="T2" fmla="*/ 0 w 465"/>
                  <a:gd name="T3" fmla="*/ 644 h 644"/>
                  <a:gd name="T4" fmla="*/ 0 w 465"/>
                  <a:gd name="T5" fmla="*/ 280 h 644"/>
                  <a:gd name="T6" fmla="*/ 465 w 465"/>
                  <a:gd name="T7" fmla="*/ 0 h 644"/>
                  <a:gd name="T8" fmla="*/ 465 w 465"/>
                  <a:gd name="T9" fmla="*/ 467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644">
                    <a:moveTo>
                      <a:pt x="465" y="467"/>
                    </a:moveTo>
                    <a:lnTo>
                      <a:pt x="0" y="644"/>
                    </a:lnTo>
                    <a:lnTo>
                      <a:pt x="0" y="280"/>
                    </a:lnTo>
                    <a:lnTo>
                      <a:pt x="465" y="0"/>
                    </a:lnTo>
                    <a:lnTo>
                      <a:pt x="465" y="467"/>
                    </a:lnTo>
                    <a:close/>
                  </a:path>
                </a:pathLst>
              </a:custGeom>
              <a:solidFill>
                <a:srgbClr val="324D5E">
                  <a:lumMod val="40000"/>
                  <a:lumOff val="60000"/>
                </a:srgb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1" name="Freeform 77">
                <a:extLst>
                  <a:ext uri="{FF2B5EF4-FFF2-40B4-BE49-F238E27FC236}">
                    <a16:creationId xmlns:a16="http://schemas.microsoft.com/office/drawing/2014/main" id="{5FF843E6-63F7-4921-9690-50EE1224F16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747795" y="4427231"/>
                <a:ext cx="742950" cy="1022350"/>
              </a:xfrm>
              <a:custGeom>
                <a:avLst/>
                <a:gdLst>
                  <a:gd name="T0" fmla="*/ 0 w 468"/>
                  <a:gd name="T1" fmla="*/ 467 h 644"/>
                  <a:gd name="T2" fmla="*/ 468 w 468"/>
                  <a:gd name="T3" fmla="*/ 644 h 644"/>
                  <a:gd name="T4" fmla="*/ 468 w 468"/>
                  <a:gd name="T5" fmla="*/ 280 h 644"/>
                  <a:gd name="T6" fmla="*/ 0 w 468"/>
                  <a:gd name="T7" fmla="*/ 0 h 644"/>
                  <a:gd name="T8" fmla="*/ 0 w 468"/>
                  <a:gd name="T9" fmla="*/ 467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44">
                    <a:moveTo>
                      <a:pt x="0" y="467"/>
                    </a:moveTo>
                    <a:lnTo>
                      <a:pt x="468" y="644"/>
                    </a:lnTo>
                    <a:lnTo>
                      <a:pt x="468" y="280"/>
                    </a:lnTo>
                    <a:lnTo>
                      <a:pt x="0" y="0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324D5E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2" name="Freeform 78">
                <a:extLst>
                  <a:ext uri="{FF2B5EF4-FFF2-40B4-BE49-F238E27FC236}">
                    <a16:creationId xmlns:a16="http://schemas.microsoft.com/office/drawing/2014/main" id="{38DCDD9C-15D3-4AD3-A083-B585BCB13B9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469732" y="4390718"/>
                <a:ext cx="2371725" cy="355600"/>
              </a:xfrm>
              <a:custGeom>
                <a:avLst/>
                <a:gdLst>
                  <a:gd name="T0" fmla="*/ 746 w 1494"/>
                  <a:gd name="T1" fmla="*/ 0 h 224"/>
                  <a:gd name="T2" fmla="*/ 0 w 1494"/>
                  <a:gd name="T3" fmla="*/ 111 h 224"/>
                  <a:gd name="T4" fmla="*/ 746 w 1494"/>
                  <a:gd name="T5" fmla="*/ 224 h 224"/>
                  <a:gd name="T6" fmla="*/ 1494 w 1494"/>
                  <a:gd name="T7" fmla="*/ 111 h 224"/>
                  <a:gd name="T8" fmla="*/ 746 w 1494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4" h="224">
                    <a:moveTo>
                      <a:pt x="746" y="0"/>
                    </a:moveTo>
                    <a:lnTo>
                      <a:pt x="0" y="111"/>
                    </a:lnTo>
                    <a:lnTo>
                      <a:pt x="746" y="224"/>
                    </a:lnTo>
                    <a:lnTo>
                      <a:pt x="1494" y="111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rgbClr val="7BB21B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3" name="Freeform 79">
                <a:extLst>
                  <a:ext uri="{FF2B5EF4-FFF2-40B4-BE49-F238E27FC236}">
                    <a16:creationId xmlns:a16="http://schemas.microsoft.com/office/drawing/2014/main" id="{B4ED4559-9342-4D1C-9D39-DD4CDB75FDE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554788" y="3485049"/>
                <a:ext cx="1184275" cy="979488"/>
              </a:xfrm>
              <a:custGeom>
                <a:avLst/>
                <a:gdLst>
                  <a:gd name="T0" fmla="*/ 746 w 746"/>
                  <a:gd name="T1" fmla="*/ 506 h 617"/>
                  <a:gd name="T2" fmla="*/ 0 w 746"/>
                  <a:gd name="T3" fmla="*/ 617 h 617"/>
                  <a:gd name="T4" fmla="*/ 0 w 746"/>
                  <a:gd name="T5" fmla="*/ 224 h 617"/>
                  <a:gd name="T6" fmla="*/ 746 w 746"/>
                  <a:gd name="T7" fmla="*/ 0 h 617"/>
                  <a:gd name="T8" fmla="*/ 746 w 746"/>
                  <a:gd name="T9" fmla="*/ 50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6" h="617">
                    <a:moveTo>
                      <a:pt x="746" y="506"/>
                    </a:moveTo>
                    <a:lnTo>
                      <a:pt x="0" y="617"/>
                    </a:lnTo>
                    <a:lnTo>
                      <a:pt x="0" y="224"/>
                    </a:lnTo>
                    <a:lnTo>
                      <a:pt x="746" y="0"/>
                    </a:lnTo>
                    <a:lnTo>
                      <a:pt x="746" y="506"/>
                    </a:lnTo>
                    <a:close/>
                  </a:path>
                </a:pathLst>
              </a:custGeom>
              <a:solidFill>
                <a:srgbClr val="7BB21B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4" name="Freeform 80">
                <a:extLst>
                  <a:ext uri="{FF2B5EF4-FFF2-40B4-BE49-F238E27FC236}">
                    <a16:creationId xmlns:a16="http://schemas.microsoft.com/office/drawing/2014/main" id="{8DC819C6-1CC9-4193-9CB3-F7EDDA87C61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553201" y="4670912"/>
                <a:ext cx="1187450" cy="979488"/>
              </a:xfrm>
              <a:custGeom>
                <a:avLst/>
                <a:gdLst>
                  <a:gd name="T0" fmla="*/ 0 w 748"/>
                  <a:gd name="T1" fmla="*/ 506 h 617"/>
                  <a:gd name="T2" fmla="*/ 748 w 748"/>
                  <a:gd name="T3" fmla="*/ 617 h 617"/>
                  <a:gd name="T4" fmla="*/ 748 w 748"/>
                  <a:gd name="T5" fmla="*/ 224 h 617"/>
                  <a:gd name="T6" fmla="*/ 0 w 748"/>
                  <a:gd name="T7" fmla="*/ 0 h 617"/>
                  <a:gd name="T8" fmla="*/ 0 w 748"/>
                  <a:gd name="T9" fmla="*/ 50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8" h="617">
                    <a:moveTo>
                      <a:pt x="0" y="506"/>
                    </a:moveTo>
                    <a:lnTo>
                      <a:pt x="748" y="617"/>
                    </a:lnTo>
                    <a:lnTo>
                      <a:pt x="748" y="224"/>
                    </a:lnTo>
                    <a:lnTo>
                      <a:pt x="0" y="0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rgbClr val="7BB21B">
                  <a:lumMod val="75000"/>
                </a:srgb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5" name="Freeform 81">
                <a:extLst>
                  <a:ext uri="{FF2B5EF4-FFF2-40B4-BE49-F238E27FC236}">
                    <a16:creationId xmlns:a16="http://schemas.microsoft.com/office/drawing/2014/main" id="{039CC178-63CF-4D91-BE15-CF46D45B60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274469" y="3242955"/>
                <a:ext cx="1630363" cy="1017588"/>
              </a:xfrm>
              <a:custGeom>
                <a:avLst/>
                <a:gdLst>
                  <a:gd name="T0" fmla="*/ 1027 w 1027"/>
                  <a:gd name="T1" fmla="*/ 641 h 641"/>
                  <a:gd name="T2" fmla="*/ 0 w 1027"/>
                  <a:gd name="T3" fmla="*/ 532 h 641"/>
                  <a:gd name="T4" fmla="*/ 0 w 1027"/>
                  <a:gd name="T5" fmla="*/ 111 h 641"/>
                  <a:gd name="T6" fmla="*/ 1027 w 1027"/>
                  <a:gd name="T7" fmla="*/ 0 h 641"/>
                  <a:gd name="T8" fmla="*/ 1027 w 1027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7" h="641">
                    <a:moveTo>
                      <a:pt x="1027" y="641"/>
                    </a:moveTo>
                    <a:lnTo>
                      <a:pt x="0" y="532"/>
                    </a:lnTo>
                    <a:lnTo>
                      <a:pt x="0" y="111"/>
                    </a:lnTo>
                    <a:lnTo>
                      <a:pt x="1027" y="0"/>
                    </a:lnTo>
                    <a:lnTo>
                      <a:pt x="1027" y="641"/>
                    </a:lnTo>
                    <a:close/>
                  </a:path>
                </a:pathLst>
              </a:custGeom>
              <a:solidFill>
                <a:srgbClr val="F3D400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6" name="Freeform 82">
                <a:extLst>
                  <a:ext uri="{FF2B5EF4-FFF2-40B4-BE49-F238E27FC236}">
                    <a16:creationId xmlns:a16="http://schemas.microsoft.com/office/drawing/2014/main" id="{7815F9D1-5FC9-4F16-88DE-AA136E8D65D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272882" y="4874906"/>
                <a:ext cx="1633538" cy="1017588"/>
              </a:xfrm>
              <a:custGeom>
                <a:avLst/>
                <a:gdLst>
                  <a:gd name="T0" fmla="*/ 0 w 1029"/>
                  <a:gd name="T1" fmla="*/ 641 h 641"/>
                  <a:gd name="T2" fmla="*/ 1029 w 1029"/>
                  <a:gd name="T3" fmla="*/ 532 h 641"/>
                  <a:gd name="T4" fmla="*/ 1029 w 1029"/>
                  <a:gd name="T5" fmla="*/ 111 h 641"/>
                  <a:gd name="T6" fmla="*/ 0 w 1029"/>
                  <a:gd name="T7" fmla="*/ 0 h 641"/>
                  <a:gd name="T8" fmla="*/ 0 w 1029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9" h="641">
                    <a:moveTo>
                      <a:pt x="0" y="641"/>
                    </a:moveTo>
                    <a:lnTo>
                      <a:pt x="1029" y="532"/>
                    </a:lnTo>
                    <a:lnTo>
                      <a:pt x="1029" y="111"/>
                    </a:lnTo>
                    <a:lnTo>
                      <a:pt x="0" y="0"/>
                    </a:lnTo>
                    <a:lnTo>
                      <a:pt x="0" y="64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7" name="Freeform 83">
                <a:extLst>
                  <a:ext uri="{FF2B5EF4-FFF2-40B4-BE49-F238E27FC236}">
                    <a16:creationId xmlns:a16="http://schemas.microsoft.com/office/drawing/2014/main" id="{71942EE0-1FF8-4C20-B8F4-244BDE02341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252620" y="4197043"/>
                <a:ext cx="12700" cy="742950"/>
              </a:xfrm>
              <a:custGeom>
                <a:avLst/>
                <a:gdLst>
                  <a:gd name="T0" fmla="*/ 8 w 8"/>
                  <a:gd name="T1" fmla="*/ 468 h 468"/>
                  <a:gd name="T2" fmla="*/ 0 w 8"/>
                  <a:gd name="T3" fmla="*/ 468 h 468"/>
                  <a:gd name="T4" fmla="*/ 0 w 8"/>
                  <a:gd name="T5" fmla="*/ 2 h 468"/>
                  <a:gd name="T6" fmla="*/ 3 w 8"/>
                  <a:gd name="T7" fmla="*/ 0 h 468"/>
                  <a:gd name="T8" fmla="*/ 8 w 8"/>
                  <a:gd name="T9" fmla="*/ 2 h 468"/>
                  <a:gd name="T10" fmla="*/ 8 w 8"/>
                  <a:gd name="T11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68">
                    <a:moveTo>
                      <a:pt x="8" y="468"/>
                    </a:moveTo>
                    <a:lnTo>
                      <a:pt x="0" y="46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8" y="468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8" name="Freeform 84">
                <a:extLst>
                  <a:ext uri="{FF2B5EF4-FFF2-40B4-BE49-F238E27FC236}">
                    <a16:creationId xmlns:a16="http://schemas.microsoft.com/office/drawing/2014/main" id="{27470BA1-D7D2-4D7C-8059-40DF046FD7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228682" y="4166880"/>
                <a:ext cx="12700" cy="803275"/>
              </a:xfrm>
              <a:custGeom>
                <a:avLst/>
                <a:gdLst>
                  <a:gd name="T0" fmla="*/ 8 w 8"/>
                  <a:gd name="T1" fmla="*/ 506 h 506"/>
                  <a:gd name="T2" fmla="*/ 0 w 8"/>
                  <a:gd name="T3" fmla="*/ 506 h 506"/>
                  <a:gd name="T4" fmla="*/ 0 w 8"/>
                  <a:gd name="T5" fmla="*/ 1 h 506"/>
                  <a:gd name="T6" fmla="*/ 3 w 8"/>
                  <a:gd name="T7" fmla="*/ 0 h 506"/>
                  <a:gd name="T8" fmla="*/ 8 w 8"/>
                  <a:gd name="T9" fmla="*/ 1 h 506"/>
                  <a:gd name="T10" fmla="*/ 8 w 8"/>
                  <a:gd name="T11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06">
                    <a:moveTo>
                      <a:pt x="8" y="506"/>
                    </a:moveTo>
                    <a:lnTo>
                      <a:pt x="0" y="506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8" y="506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9" name="Freeform 85">
                <a:extLst>
                  <a:ext uri="{FF2B5EF4-FFF2-40B4-BE49-F238E27FC236}">
                    <a16:creationId xmlns:a16="http://schemas.microsoft.com/office/drawing/2014/main" id="{511EA597-E492-4F13-9873-2FEAF736DA2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926682" y="4197043"/>
                <a:ext cx="12700" cy="742950"/>
              </a:xfrm>
              <a:custGeom>
                <a:avLst/>
                <a:gdLst>
                  <a:gd name="T0" fmla="*/ 8 w 8"/>
                  <a:gd name="T1" fmla="*/ 0 h 468"/>
                  <a:gd name="T2" fmla="*/ 0 w 8"/>
                  <a:gd name="T3" fmla="*/ 0 h 468"/>
                  <a:gd name="T4" fmla="*/ 0 w 8"/>
                  <a:gd name="T5" fmla="*/ 467 h 468"/>
                  <a:gd name="T6" fmla="*/ 3 w 8"/>
                  <a:gd name="T7" fmla="*/ 468 h 468"/>
                  <a:gd name="T8" fmla="*/ 8 w 8"/>
                  <a:gd name="T9" fmla="*/ 467 h 468"/>
                  <a:gd name="T10" fmla="*/ 8 w 8"/>
                  <a:gd name="T11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68">
                    <a:moveTo>
                      <a:pt x="8" y="0"/>
                    </a:moveTo>
                    <a:lnTo>
                      <a:pt x="0" y="0"/>
                    </a:lnTo>
                    <a:lnTo>
                      <a:pt x="0" y="467"/>
                    </a:lnTo>
                    <a:lnTo>
                      <a:pt x="3" y="468"/>
                    </a:lnTo>
                    <a:lnTo>
                      <a:pt x="8" y="46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0" name="Freeform 86">
                <a:extLst>
                  <a:ext uri="{FF2B5EF4-FFF2-40B4-BE49-F238E27FC236}">
                    <a16:creationId xmlns:a16="http://schemas.microsoft.com/office/drawing/2014/main" id="{03A3361A-1EA4-466C-BE2F-8BB28CDEBBE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949032" y="4166880"/>
                <a:ext cx="12700" cy="803275"/>
              </a:xfrm>
              <a:custGeom>
                <a:avLst/>
                <a:gdLst>
                  <a:gd name="T0" fmla="*/ 8 w 8"/>
                  <a:gd name="T1" fmla="*/ 0 h 506"/>
                  <a:gd name="T2" fmla="*/ 0 w 8"/>
                  <a:gd name="T3" fmla="*/ 0 h 506"/>
                  <a:gd name="T4" fmla="*/ 0 w 8"/>
                  <a:gd name="T5" fmla="*/ 504 h 506"/>
                  <a:gd name="T6" fmla="*/ 3 w 8"/>
                  <a:gd name="T7" fmla="*/ 506 h 506"/>
                  <a:gd name="T8" fmla="*/ 8 w 8"/>
                  <a:gd name="T9" fmla="*/ 504 h 506"/>
                  <a:gd name="T10" fmla="*/ 8 w 8"/>
                  <a:gd name="T1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06">
                    <a:moveTo>
                      <a:pt x="8" y="0"/>
                    </a:moveTo>
                    <a:lnTo>
                      <a:pt x="0" y="0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8" y="5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1" name="Freeform 87">
                <a:extLst>
                  <a:ext uri="{FF2B5EF4-FFF2-40B4-BE49-F238E27FC236}">
                    <a16:creationId xmlns:a16="http://schemas.microsoft.com/office/drawing/2014/main" id="{EF9573FD-D200-4203-92C3-69BA72A6B5C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083301" y="4059724"/>
                <a:ext cx="12700" cy="1017588"/>
              </a:xfrm>
              <a:custGeom>
                <a:avLst/>
                <a:gdLst>
                  <a:gd name="T0" fmla="*/ 8 w 8"/>
                  <a:gd name="T1" fmla="*/ 640 h 641"/>
                  <a:gd name="T2" fmla="*/ 3 w 8"/>
                  <a:gd name="T3" fmla="*/ 641 h 641"/>
                  <a:gd name="T4" fmla="*/ 0 w 8"/>
                  <a:gd name="T5" fmla="*/ 640 h 641"/>
                  <a:gd name="T6" fmla="*/ 0 w 8"/>
                  <a:gd name="T7" fmla="*/ 0 h 641"/>
                  <a:gd name="T8" fmla="*/ 3 w 8"/>
                  <a:gd name="T9" fmla="*/ 0 h 641"/>
                  <a:gd name="T10" fmla="*/ 8 w 8"/>
                  <a:gd name="T11" fmla="*/ 0 h 641"/>
                  <a:gd name="T12" fmla="*/ 8 w 8"/>
                  <a:gd name="T13" fmla="*/ 64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41">
                    <a:moveTo>
                      <a:pt x="8" y="640"/>
                    </a:moveTo>
                    <a:lnTo>
                      <a:pt x="3" y="641"/>
                    </a:lnTo>
                    <a:lnTo>
                      <a:pt x="0" y="64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64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2" name="Freeform 88">
                <a:extLst>
                  <a:ext uri="{FF2B5EF4-FFF2-40B4-BE49-F238E27FC236}">
                    <a16:creationId xmlns:a16="http://schemas.microsoft.com/office/drawing/2014/main" id="{4CE7EDE0-73D9-4496-8A97-68EDE921C4C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663657" y="4343093"/>
                <a:ext cx="1481138" cy="452438"/>
              </a:xfrm>
              <a:custGeom>
                <a:avLst/>
                <a:gdLst>
                  <a:gd name="T0" fmla="*/ 465 w 933"/>
                  <a:gd name="T1" fmla="*/ 0 h 285"/>
                  <a:gd name="T2" fmla="*/ 0 w 933"/>
                  <a:gd name="T3" fmla="*/ 280 h 285"/>
                  <a:gd name="T4" fmla="*/ 0 w 933"/>
                  <a:gd name="T5" fmla="*/ 285 h 285"/>
                  <a:gd name="T6" fmla="*/ 465 w 933"/>
                  <a:gd name="T7" fmla="*/ 10 h 285"/>
                  <a:gd name="T8" fmla="*/ 933 w 933"/>
                  <a:gd name="T9" fmla="*/ 285 h 285"/>
                  <a:gd name="T10" fmla="*/ 933 w 933"/>
                  <a:gd name="T11" fmla="*/ 280 h 285"/>
                  <a:gd name="T12" fmla="*/ 465 w 933"/>
                  <a:gd name="T1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3" h="285">
                    <a:moveTo>
                      <a:pt x="465" y="0"/>
                    </a:moveTo>
                    <a:lnTo>
                      <a:pt x="0" y="280"/>
                    </a:lnTo>
                    <a:lnTo>
                      <a:pt x="0" y="285"/>
                    </a:lnTo>
                    <a:lnTo>
                      <a:pt x="465" y="10"/>
                    </a:lnTo>
                    <a:lnTo>
                      <a:pt x="933" y="285"/>
                    </a:lnTo>
                    <a:lnTo>
                      <a:pt x="933" y="280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3" name="Freeform 89">
                <a:extLst>
                  <a:ext uri="{FF2B5EF4-FFF2-40B4-BE49-F238E27FC236}">
                    <a16:creationId xmlns:a16="http://schemas.microsoft.com/office/drawing/2014/main" id="{1C58EB0E-F6CC-4946-9276-56A60063A9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012781" y="4424055"/>
                <a:ext cx="1481138" cy="290513"/>
              </a:xfrm>
              <a:custGeom>
                <a:avLst/>
                <a:gdLst>
                  <a:gd name="T0" fmla="*/ 0 w 933"/>
                  <a:gd name="T1" fmla="*/ 183 h 183"/>
                  <a:gd name="T2" fmla="*/ 462 w 933"/>
                  <a:gd name="T3" fmla="*/ 7 h 183"/>
                  <a:gd name="T4" fmla="*/ 470 w 933"/>
                  <a:gd name="T5" fmla="*/ 7 h 183"/>
                  <a:gd name="T6" fmla="*/ 933 w 933"/>
                  <a:gd name="T7" fmla="*/ 183 h 183"/>
                  <a:gd name="T8" fmla="*/ 933 w 933"/>
                  <a:gd name="T9" fmla="*/ 178 h 183"/>
                  <a:gd name="T10" fmla="*/ 470 w 933"/>
                  <a:gd name="T11" fmla="*/ 0 h 183"/>
                  <a:gd name="T12" fmla="*/ 462 w 933"/>
                  <a:gd name="T13" fmla="*/ 0 h 183"/>
                  <a:gd name="T14" fmla="*/ 0 w 933"/>
                  <a:gd name="T15" fmla="*/ 178 h 183"/>
                  <a:gd name="T16" fmla="*/ 0 w 933"/>
                  <a:gd name="T17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3" h="183">
                    <a:moveTo>
                      <a:pt x="0" y="183"/>
                    </a:moveTo>
                    <a:lnTo>
                      <a:pt x="462" y="7"/>
                    </a:lnTo>
                    <a:lnTo>
                      <a:pt x="470" y="7"/>
                    </a:lnTo>
                    <a:lnTo>
                      <a:pt x="933" y="183"/>
                    </a:lnTo>
                    <a:lnTo>
                      <a:pt x="933" y="178"/>
                    </a:lnTo>
                    <a:lnTo>
                      <a:pt x="470" y="0"/>
                    </a:lnTo>
                    <a:lnTo>
                      <a:pt x="462" y="0"/>
                    </a:lnTo>
                    <a:lnTo>
                      <a:pt x="0" y="178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4" name="Freeform 90">
                <a:extLst>
                  <a:ext uri="{FF2B5EF4-FFF2-40B4-BE49-F238E27FC236}">
                    <a16:creationId xmlns:a16="http://schemas.microsoft.com/office/drawing/2014/main" id="{D8C253AB-5059-4441-B29F-88207AE189C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266657" y="4384368"/>
                <a:ext cx="2371725" cy="368300"/>
              </a:xfrm>
              <a:custGeom>
                <a:avLst/>
                <a:gdLst>
                  <a:gd name="T0" fmla="*/ 746 w 1494"/>
                  <a:gd name="T1" fmla="*/ 0 h 232"/>
                  <a:gd name="T2" fmla="*/ 0 w 1494"/>
                  <a:gd name="T3" fmla="*/ 224 h 232"/>
                  <a:gd name="T4" fmla="*/ 0 w 1494"/>
                  <a:gd name="T5" fmla="*/ 232 h 232"/>
                  <a:gd name="T6" fmla="*/ 746 w 1494"/>
                  <a:gd name="T7" fmla="*/ 10 h 232"/>
                  <a:gd name="T8" fmla="*/ 1494 w 1494"/>
                  <a:gd name="T9" fmla="*/ 232 h 232"/>
                  <a:gd name="T10" fmla="*/ 1494 w 1494"/>
                  <a:gd name="T11" fmla="*/ 224 h 232"/>
                  <a:gd name="T12" fmla="*/ 746 w 1494"/>
                  <a:gd name="T1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232">
                    <a:moveTo>
                      <a:pt x="746" y="0"/>
                    </a:moveTo>
                    <a:lnTo>
                      <a:pt x="0" y="224"/>
                    </a:lnTo>
                    <a:lnTo>
                      <a:pt x="0" y="232"/>
                    </a:lnTo>
                    <a:lnTo>
                      <a:pt x="746" y="10"/>
                    </a:lnTo>
                    <a:lnTo>
                      <a:pt x="1494" y="232"/>
                    </a:lnTo>
                    <a:lnTo>
                      <a:pt x="1494" y="224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5" name="Freeform 91">
                <a:extLst>
                  <a:ext uri="{FF2B5EF4-FFF2-40B4-BE49-F238E27FC236}">
                    <a16:creationId xmlns:a16="http://schemas.microsoft.com/office/drawing/2014/main" id="{BDE82499-04A0-4186-983E-B9004D1A7C7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568157" y="4471681"/>
                <a:ext cx="2371725" cy="193675"/>
              </a:xfrm>
              <a:custGeom>
                <a:avLst/>
                <a:gdLst>
                  <a:gd name="T0" fmla="*/ 743 w 1494"/>
                  <a:gd name="T1" fmla="*/ 0 h 122"/>
                  <a:gd name="T2" fmla="*/ 0 w 1494"/>
                  <a:gd name="T3" fmla="*/ 113 h 122"/>
                  <a:gd name="T4" fmla="*/ 0 w 1494"/>
                  <a:gd name="T5" fmla="*/ 122 h 122"/>
                  <a:gd name="T6" fmla="*/ 743 w 1494"/>
                  <a:gd name="T7" fmla="*/ 11 h 122"/>
                  <a:gd name="T8" fmla="*/ 751 w 1494"/>
                  <a:gd name="T9" fmla="*/ 11 h 122"/>
                  <a:gd name="T10" fmla="*/ 1494 w 1494"/>
                  <a:gd name="T11" fmla="*/ 122 h 122"/>
                  <a:gd name="T12" fmla="*/ 1494 w 1494"/>
                  <a:gd name="T13" fmla="*/ 113 h 122"/>
                  <a:gd name="T14" fmla="*/ 751 w 1494"/>
                  <a:gd name="T15" fmla="*/ 0 h 122"/>
                  <a:gd name="T16" fmla="*/ 743 w 1494"/>
                  <a:gd name="T1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4" h="122">
                    <a:moveTo>
                      <a:pt x="743" y="0"/>
                    </a:moveTo>
                    <a:lnTo>
                      <a:pt x="0" y="113"/>
                    </a:lnTo>
                    <a:lnTo>
                      <a:pt x="0" y="122"/>
                    </a:lnTo>
                    <a:lnTo>
                      <a:pt x="743" y="11"/>
                    </a:lnTo>
                    <a:lnTo>
                      <a:pt x="751" y="11"/>
                    </a:lnTo>
                    <a:lnTo>
                      <a:pt x="1494" y="122"/>
                    </a:lnTo>
                    <a:lnTo>
                      <a:pt x="1494" y="113"/>
                    </a:lnTo>
                    <a:lnTo>
                      <a:pt x="751" y="0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6" name="Freeform 92">
                <a:extLst>
                  <a:ext uri="{FF2B5EF4-FFF2-40B4-BE49-F238E27FC236}">
                    <a16:creationId xmlns:a16="http://schemas.microsoft.com/office/drawing/2014/main" id="{D125E9C9-0320-430E-AA87-41FD0F99ECD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47207" y="4343093"/>
                <a:ext cx="1481138" cy="452438"/>
              </a:xfrm>
              <a:custGeom>
                <a:avLst/>
                <a:gdLst>
                  <a:gd name="T0" fmla="*/ 465 w 933"/>
                  <a:gd name="T1" fmla="*/ 285 h 285"/>
                  <a:gd name="T2" fmla="*/ 0 w 933"/>
                  <a:gd name="T3" fmla="*/ 5 h 285"/>
                  <a:gd name="T4" fmla="*/ 0 w 933"/>
                  <a:gd name="T5" fmla="*/ 0 h 285"/>
                  <a:gd name="T6" fmla="*/ 465 w 933"/>
                  <a:gd name="T7" fmla="*/ 275 h 285"/>
                  <a:gd name="T8" fmla="*/ 933 w 933"/>
                  <a:gd name="T9" fmla="*/ 0 h 285"/>
                  <a:gd name="T10" fmla="*/ 933 w 933"/>
                  <a:gd name="T11" fmla="*/ 5 h 285"/>
                  <a:gd name="T12" fmla="*/ 465 w 933"/>
                  <a:gd name="T13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3" h="285">
                    <a:moveTo>
                      <a:pt x="465" y="28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465" y="275"/>
                    </a:lnTo>
                    <a:lnTo>
                      <a:pt x="933" y="0"/>
                    </a:lnTo>
                    <a:lnTo>
                      <a:pt x="933" y="5"/>
                    </a:lnTo>
                    <a:lnTo>
                      <a:pt x="465" y="285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7" name="Freeform 93">
                <a:extLst>
                  <a:ext uri="{FF2B5EF4-FFF2-40B4-BE49-F238E27FC236}">
                    <a16:creationId xmlns:a16="http://schemas.microsoft.com/office/drawing/2014/main" id="{E57F0EFD-5085-41BE-AED1-DD17717F35A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98081" y="4424055"/>
                <a:ext cx="1481138" cy="290513"/>
              </a:xfrm>
              <a:custGeom>
                <a:avLst/>
                <a:gdLst>
                  <a:gd name="T0" fmla="*/ 0 w 933"/>
                  <a:gd name="T1" fmla="*/ 0 h 183"/>
                  <a:gd name="T2" fmla="*/ 462 w 933"/>
                  <a:gd name="T3" fmla="*/ 176 h 183"/>
                  <a:gd name="T4" fmla="*/ 470 w 933"/>
                  <a:gd name="T5" fmla="*/ 176 h 183"/>
                  <a:gd name="T6" fmla="*/ 933 w 933"/>
                  <a:gd name="T7" fmla="*/ 0 h 183"/>
                  <a:gd name="T8" fmla="*/ 933 w 933"/>
                  <a:gd name="T9" fmla="*/ 5 h 183"/>
                  <a:gd name="T10" fmla="*/ 470 w 933"/>
                  <a:gd name="T11" fmla="*/ 183 h 183"/>
                  <a:gd name="T12" fmla="*/ 462 w 933"/>
                  <a:gd name="T13" fmla="*/ 183 h 183"/>
                  <a:gd name="T14" fmla="*/ 0 w 933"/>
                  <a:gd name="T15" fmla="*/ 5 h 183"/>
                  <a:gd name="T16" fmla="*/ 0 w 933"/>
                  <a:gd name="T1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3" h="183">
                    <a:moveTo>
                      <a:pt x="0" y="0"/>
                    </a:moveTo>
                    <a:lnTo>
                      <a:pt x="462" y="176"/>
                    </a:lnTo>
                    <a:lnTo>
                      <a:pt x="470" y="176"/>
                    </a:lnTo>
                    <a:lnTo>
                      <a:pt x="933" y="0"/>
                    </a:lnTo>
                    <a:lnTo>
                      <a:pt x="933" y="5"/>
                    </a:lnTo>
                    <a:lnTo>
                      <a:pt x="470" y="183"/>
                    </a:lnTo>
                    <a:lnTo>
                      <a:pt x="462" y="183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8" name="Freeform 94">
                <a:extLst>
                  <a:ext uri="{FF2B5EF4-FFF2-40B4-BE49-F238E27FC236}">
                    <a16:creationId xmlns:a16="http://schemas.microsoft.com/office/drawing/2014/main" id="{6AA7E624-2759-42D8-9D3D-87481E79001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52825" y="4383574"/>
                <a:ext cx="2371725" cy="369888"/>
              </a:xfrm>
              <a:custGeom>
                <a:avLst/>
                <a:gdLst>
                  <a:gd name="T0" fmla="*/ 746 w 1494"/>
                  <a:gd name="T1" fmla="*/ 233 h 233"/>
                  <a:gd name="T2" fmla="*/ 0 w 1494"/>
                  <a:gd name="T3" fmla="*/ 9 h 233"/>
                  <a:gd name="T4" fmla="*/ 0 w 1494"/>
                  <a:gd name="T5" fmla="*/ 0 h 233"/>
                  <a:gd name="T6" fmla="*/ 746 w 1494"/>
                  <a:gd name="T7" fmla="*/ 222 h 233"/>
                  <a:gd name="T8" fmla="*/ 1494 w 1494"/>
                  <a:gd name="T9" fmla="*/ 0 h 233"/>
                  <a:gd name="T10" fmla="*/ 1494 w 1494"/>
                  <a:gd name="T11" fmla="*/ 9 h 233"/>
                  <a:gd name="T12" fmla="*/ 746 w 1494"/>
                  <a:gd name="T13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233">
                    <a:moveTo>
                      <a:pt x="746" y="233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746" y="222"/>
                    </a:lnTo>
                    <a:lnTo>
                      <a:pt x="1494" y="0"/>
                    </a:lnTo>
                    <a:lnTo>
                      <a:pt x="1494" y="9"/>
                    </a:lnTo>
                    <a:lnTo>
                      <a:pt x="746" y="233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9" name="Freeform 95">
                <a:extLst>
                  <a:ext uri="{FF2B5EF4-FFF2-40B4-BE49-F238E27FC236}">
                    <a16:creationId xmlns:a16="http://schemas.microsoft.com/office/drawing/2014/main" id="{A531F82A-C462-4718-B0FA-8693821693D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252120" y="4471681"/>
                <a:ext cx="2371725" cy="193675"/>
              </a:xfrm>
              <a:custGeom>
                <a:avLst/>
                <a:gdLst>
                  <a:gd name="T0" fmla="*/ 743 w 1494"/>
                  <a:gd name="T1" fmla="*/ 122 h 122"/>
                  <a:gd name="T2" fmla="*/ 0 w 1494"/>
                  <a:gd name="T3" fmla="*/ 9 h 122"/>
                  <a:gd name="T4" fmla="*/ 0 w 1494"/>
                  <a:gd name="T5" fmla="*/ 0 h 122"/>
                  <a:gd name="T6" fmla="*/ 743 w 1494"/>
                  <a:gd name="T7" fmla="*/ 112 h 122"/>
                  <a:gd name="T8" fmla="*/ 751 w 1494"/>
                  <a:gd name="T9" fmla="*/ 112 h 122"/>
                  <a:gd name="T10" fmla="*/ 1494 w 1494"/>
                  <a:gd name="T11" fmla="*/ 0 h 122"/>
                  <a:gd name="T12" fmla="*/ 1494 w 1494"/>
                  <a:gd name="T13" fmla="*/ 9 h 122"/>
                  <a:gd name="T14" fmla="*/ 751 w 1494"/>
                  <a:gd name="T15" fmla="*/ 122 h 122"/>
                  <a:gd name="T16" fmla="*/ 743 w 1494"/>
                  <a:gd name="T1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4" h="122">
                    <a:moveTo>
                      <a:pt x="743" y="122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743" y="112"/>
                    </a:lnTo>
                    <a:lnTo>
                      <a:pt x="751" y="112"/>
                    </a:lnTo>
                    <a:lnTo>
                      <a:pt x="1494" y="0"/>
                    </a:lnTo>
                    <a:lnTo>
                      <a:pt x="1494" y="9"/>
                    </a:lnTo>
                    <a:lnTo>
                      <a:pt x="751" y="122"/>
                    </a:lnTo>
                    <a:lnTo>
                      <a:pt x="743" y="122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0" name="Freeform 96">
                <a:extLst>
                  <a:ext uri="{FF2B5EF4-FFF2-40B4-BE49-F238E27FC236}">
                    <a16:creationId xmlns:a16="http://schemas.microsoft.com/office/drawing/2014/main" id="{4548DF1D-7661-4B64-BAFB-6141C5BFB59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868863" y="4470886"/>
                <a:ext cx="3263900" cy="195263"/>
              </a:xfrm>
              <a:custGeom>
                <a:avLst/>
                <a:gdLst>
                  <a:gd name="T0" fmla="*/ 1027 w 2056"/>
                  <a:gd name="T1" fmla="*/ 0 h 123"/>
                  <a:gd name="T2" fmla="*/ 0 w 2056"/>
                  <a:gd name="T3" fmla="*/ 111 h 123"/>
                  <a:gd name="T4" fmla="*/ 0 w 2056"/>
                  <a:gd name="T5" fmla="*/ 123 h 123"/>
                  <a:gd name="T6" fmla="*/ 1027 w 2056"/>
                  <a:gd name="T7" fmla="*/ 14 h 123"/>
                  <a:gd name="T8" fmla="*/ 2056 w 2056"/>
                  <a:gd name="T9" fmla="*/ 123 h 123"/>
                  <a:gd name="T10" fmla="*/ 2056 w 2056"/>
                  <a:gd name="T11" fmla="*/ 111 h 123"/>
                  <a:gd name="T12" fmla="*/ 1027 w 2056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6" h="123">
                    <a:moveTo>
                      <a:pt x="1027" y="0"/>
                    </a:moveTo>
                    <a:lnTo>
                      <a:pt x="0" y="111"/>
                    </a:lnTo>
                    <a:lnTo>
                      <a:pt x="0" y="123"/>
                    </a:lnTo>
                    <a:lnTo>
                      <a:pt x="1027" y="14"/>
                    </a:lnTo>
                    <a:lnTo>
                      <a:pt x="2056" y="123"/>
                    </a:lnTo>
                    <a:lnTo>
                      <a:pt x="2056" y="111"/>
                    </a:lnTo>
                    <a:lnTo>
                      <a:pt x="1027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1" name="Freeform 97">
                <a:extLst>
                  <a:ext uri="{FF2B5EF4-FFF2-40B4-BE49-F238E27FC236}">
                    <a16:creationId xmlns:a16="http://schemas.microsoft.com/office/drawing/2014/main" id="{8D2F87E2-E1B1-49E5-96F8-9F09CE61645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043363" y="4474061"/>
                <a:ext cx="3263900" cy="188913"/>
              </a:xfrm>
              <a:custGeom>
                <a:avLst/>
                <a:gdLst>
                  <a:gd name="T0" fmla="*/ 1027 w 2056"/>
                  <a:gd name="T1" fmla="*/ 119 h 119"/>
                  <a:gd name="T2" fmla="*/ 0 w 2056"/>
                  <a:gd name="T3" fmla="*/ 10 h 119"/>
                  <a:gd name="T4" fmla="*/ 0 w 2056"/>
                  <a:gd name="T5" fmla="*/ 0 h 119"/>
                  <a:gd name="T6" fmla="*/ 1027 w 2056"/>
                  <a:gd name="T7" fmla="*/ 104 h 119"/>
                  <a:gd name="T8" fmla="*/ 2056 w 2056"/>
                  <a:gd name="T9" fmla="*/ 0 h 119"/>
                  <a:gd name="T10" fmla="*/ 2056 w 2056"/>
                  <a:gd name="T11" fmla="*/ 10 h 119"/>
                  <a:gd name="T12" fmla="*/ 1027 w 2056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6" h="119">
                    <a:moveTo>
                      <a:pt x="1027" y="119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27" y="104"/>
                    </a:lnTo>
                    <a:lnTo>
                      <a:pt x="2056" y="0"/>
                    </a:lnTo>
                    <a:lnTo>
                      <a:pt x="2056" y="10"/>
                    </a:lnTo>
                    <a:lnTo>
                      <a:pt x="1027" y="119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85B130BA-5AA8-4766-B60D-2C2463E814EB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861035" y="1112295"/>
              <a:ext cx="871487" cy="120696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rgbClr val="BA8EB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3" name="Freeform 73">
              <a:extLst>
                <a:ext uri="{FF2B5EF4-FFF2-40B4-BE49-F238E27FC236}">
                  <a16:creationId xmlns:a16="http://schemas.microsoft.com/office/drawing/2014/main" id="{FC6ED39D-96FC-4B19-92C0-E03AE83ED18C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2748386" y="863211"/>
              <a:ext cx="1398127" cy="1158234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rgbClr val="0095CD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4" name="Freeform 81">
              <a:extLst>
                <a:ext uri="{FF2B5EF4-FFF2-40B4-BE49-F238E27FC236}">
                  <a16:creationId xmlns:a16="http://schemas.microsoft.com/office/drawing/2014/main" id="{726E1EF4-700B-482F-A264-8D2D60B79355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3732321" y="591449"/>
              <a:ext cx="1924768" cy="1201340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rgbClr val="F3D40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5" name="Freeform 79">
              <a:extLst>
                <a:ext uri="{FF2B5EF4-FFF2-40B4-BE49-F238E27FC236}">
                  <a16:creationId xmlns:a16="http://schemas.microsoft.com/office/drawing/2014/main" id="{579EF211-40CD-455D-AF9F-20E6A9E9E290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5249506" y="864906"/>
              <a:ext cx="1398127" cy="1156360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rgbClr val="7BB21B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6" name="Freeform 76">
              <a:extLst>
                <a:ext uri="{FF2B5EF4-FFF2-40B4-BE49-F238E27FC236}">
                  <a16:creationId xmlns:a16="http://schemas.microsoft.com/office/drawing/2014/main" id="{CEDC7661-8527-4326-9787-0A316E4C45F2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6653210" y="1112295"/>
              <a:ext cx="871487" cy="120696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rgbClr val="324D5E">
                <a:lumMod val="40000"/>
                <a:lumOff val="6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F910B5F2-C7BD-49EB-86AC-98B45EACEBA0}"/>
                </a:ext>
              </a:extLst>
            </p:cNvPr>
            <p:cNvSpPr txBox="1"/>
            <p:nvPr userDrawn="1"/>
          </p:nvSpPr>
          <p:spPr>
            <a:xfrm>
              <a:off x="2824045" y="1374292"/>
              <a:ext cx="4963631" cy="14773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indent="0">
                <a:spcAft>
                  <a:spcPts val="450"/>
                </a:spcAft>
                <a:buClr>
                  <a:schemeClr val="tx2"/>
                </a:buClr>
                <a:buFont typeface="Wingdings" charset="2"/>
                <a:buNone/>
              </a:pPr>
              <a:r>
                <a:rPr lang="nl-NL" sz="6600" b="1" err="1">
                  <a:solidFill>
                    <a:schemeClr val="bg1"/>
                  </a:solidFill>
                </a:rPr>
                <a:t>NBility</a:t>
              </a:r>
              <a:endParaRPr lang="nl-NL" sz="66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768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512999" y="1172766"/>
            <a:ext cx="8109507" cy="34671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9698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29-5-2026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3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29-5-2026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8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29-5-2026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33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29-5-2026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51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0DD9C65-D00A-B64C-AC76-B68FCA7D8F8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94000" y="594000"/>
            <a:ext cx="7956000" cy="3099600"/>
          </a:xfrm>
          <a:solidFill>
            <a:schemeClr val="bg1">
              <a:lumMod val="85000"/>
            </a:schemeClr>
          </a:solidFill>
        </p:spPr>
        <p:txBody>
          <a:bodyPr lIns="1440000" tIns="360000" rIns="144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2160000"/>
            <a:ext cx="6840000" cy="792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096000"/>
            <a:ext cx="6840000" cy="43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29-5-2026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31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29-5-2026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26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29-5-2026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30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00" y="1369219"/>
            <a:ext cx="3888000" cy="30960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369219"/>
            <a:ext cx="3886200" cy="30960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29-5-2026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85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00" y="558000"/>
            <a:ext cx="7200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512000"/>
            <a:ext cx="7956000" cy="30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2418" y="4752000"/>
            <a:ext cx="126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i="1"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29-5-2026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000" y="4752000"/>
            <a:ext cx="43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5564" y="4752000"/>
            <a:ext cx="36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120F54A-F17F-45BC-A063-15C2DA2CF2A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272418" y="4596980"/>
            <a:ext cx="863018" cy="5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5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8" r:id="rId3"/>
    <p:sldLayoutId id="2147483689" r:id="rId4"/>
    <p:sldLayoutId id="2147483690" r:id="rId5"/>
    <p:sldLayoutId id="2147483684" r:id="rId6"/>
    <p:sldLayoutId id="2147483686" r:id="rId7"/>
    <p:sldLayoutId id="2147483674" r:id="rId8"/>
    <p:sldLayoutId id="2147483676" r:id="rId9"/>
    <p:sldLayoutId id="2147483691" r:id="rId10"/>
    <p:sldLayoutId id="2147483685" r:id="rId11"/>
    <p:sldLayoutId id="2147483683" r:id="rId12"/>
    <p:sldLayoutId id="2147483681" r:id="rId13"/>
    <p:sldLayoutId id="2147483678" r:id="rId14"/>
    <p:sldLayoutId id="2147483679" r:id="rId15"/>
    <p:sldLayoutId id="2147483692" r:id="rId16"/>
    <p:sldLayoutId id="2147483693" r:id="rId17"/>
  </p:sldLayoutIdLst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5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1495495"/>
            <a:ext cx="6435090" cy="1790700"/>
          </a:xfrm>
        </p:spPr>
        <p:txBody>
          <a:bodyPr/>
          <a:lstStyle/>
          <a:p>
            <a:r>
              <a:rPr lang="nl-NL"/>
              <a:t>Release 2.4 – The </a:t>
            </a:r>
            <a:r>
              <a:rPr lang="nl-NL" err="1"/>
              <a:t>NBility</a:t>
            </a:r>
            <a:r>
              <a:rPr lang="nl-NL" dirty="0"/>
              <a:t> model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4350" y="3355251"/>
            <a:ext cx="5454650" cy="497747"/>
          </a:xfrm>
        </p:spPr>
        <p:txBody>
          <a:bodyPr/>
          <a:lstStyle/>
          <a:p>
            <a:r>
              <a:rPr lang="nl-NL"/>
              <a:t>Netbeheer Business </a:t>
            </a:r>
            <a:r>
              <a:rPr lang="nl-NL" err="1"/>
              <a:t>Capability</a:t>
            </a:r>
            <a:r>
              <a:rPr lang="nl-NL"/>
              <a:t> Model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514349" y="3850586"/>
            <a:ext cx="1636265" cy="420848"/>
          </a:xfrm>
        </p:spPr>
        <p:txBody>
          <a:bodyPr>
            <a:normAutofit/>
          </a:bodyPr>
          <a:lstStyle/>
          <a:p>
            <a:r>
              <a:rPr lang="nl-NL"/>
              <a:t>May 2026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583" y="4376661"/>
            <a:ext cx="1323023" cy="6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5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4294967295"/>
          </p:nvPr>
        </p:nvSpPr>
        <p:spPr>
          <a:xfrm>
            <a:off x="595564" y="4752000"/>
            <a:ext cx="360000" cy="216000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BF4A6-40A7-E04A-A78B-7409A1BC41E0}" type="slidenum"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625D6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Vijfhoek 22"/>
          <p:cNvSpPr/>
          <p:nvPr/>
        </p:nvSpPr>
        <p:spPr>
          <a:xfrm>
            <a:off x="451754" y="1741165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Vijfhoek 23"/>
          <p:cNvSpPr/>
          <p:nvPr/>
        </p:nvSpPr>
        <p:spPr>
          <a:xfrm>
            <a:off x="458973" y="2122874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5" name="Vijfhoek 24"/>
          <p:cNvSpPr/>
          <p:nvPr/>
        </p:nvSpPr>
        <p:spPr>
          <a:xfrm>
            <a:off x="457770" y="2504583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6" name="Vijfhoek 25"/>
          <p:cNvSpPr/>
          <p:nvPr/>
        </p:nvSpPr>
        <p:spPr>
          <a:xfrm>
            <a:off x="464990" y="2886292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7" name="Vijfhoek 26"/>
          <p:cNvSpPr/>
          <p:nvPr/>
        </p:nvSpPr>
        <p:spPr>
          <a:xfrm>
            <a:off x="463787" y="3268001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8" name="Vijfhoek 27"/>
          <p:cNvSpPr/>
          <p:nvPr/>
        </p:nvSpPr>
        <p:spPr>
          <a:xfrm>
            <a:off x="471005" y="3649710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0" name="Vijfhoek 29"/>
          <p:cNvSpPr/>
          <p:nvPr/>
        </p:nvSpPr>
        <p:spPr>
          <a:xfrm>
            <a:off x="458972" y="1359456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1" name="Tijdelijke aanduiding voor verticale tekst 1"/>
          <p:cNvSpPr txBox="1">
            <a:spLocks/>
          </p:cNvSpPr>
          <p:nvPr/>
        </p:nvSpPr>
        <p:spPr>
          <a:xfrm>
            <a:off x="4786093" y="932648"/>
            <a:ext cx="4311673" cy="3409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Product</a:t>
            </a:r>
            <a:endParaRPr lang="nl-NL" dirty="0">
              <a:latin typeface="Arial"/>
              <a:cs typeface="Arial"/>
            </a:endParaRPr>
          </a:p>
          <a:p>
            <a:pPr marL="0" indent="0" defTabSz="539354">
              <a:lnSpc>
                <a:spcPct val="150000"/>
              </a:lnSpc>
              <a:spcBef>
                <a:spcPts val="5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Business </a:t>
            </a:r>
            <a:r>
              <a:rPr lang="nl-NL" sz="1200" dirty="0" err="1">
                <a:solidFill>
                  <a:srgbClr val="4D4D4D"/>
                </a:solidFill>
                <a:latin typeface="Arial"/>
                <a:cs typeface="Arial"/>
              </a:rPr>
              <a:t>direction</a:t>
            </a:r>
            <a:endParaRPr lang="nl-NL" sz="1200" b="0" i="0" u="none" strike="noStrike" kern="1200" cap="none" spc="0" normalizeH="0" baseline="0" noProof="0" dirty="0" err="1">
              <a:ln>
                <a:noFill/>
              </a:ln>
              <a:solidFill>
                <a:srgbClr val="4D4D4D"/>
              </a:solidFill>
              <a:effectLst/>
              <a:uLnTx/>
              <a:uFillTx/>
            </a:endParaRPr>
          </a:p>
          <a:p>
            <a:pPr marL="0" indent="0" defTabSz="539354">
              <a:lnSpc>
                <a:spcPct val="150000"/>
              </a:lnSpc>
              <a:spcBef>
                <a:spcPts val="500"/>
              </a:spcBef>
              <a:spcAft>
                <a:spcPts val="450"/>
              </a:spcAft>
              <a:buNone/>
              <a:defRPr/>
            </a:pPr>
            <a:r>
              <a:rPr lang="nl-NL" sz="1200" dirty="0">
                <a:solidFill>
                  <a:srgbClr val="4D4D4D"/>
                </a:solidFill>
                <a:latin typeface="Arial"/>
                <a:cs typeface="Arial"/>
              </a:rPr>
              <a:t>Business resources</a:t>
            </a: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Compliant </a:t>
            </a:r>
            <a:r>
              <a:rPr lang="nl-NL" sz="1200" dirty="0">
                <a:solidFill>
                  <a:srgbClr val="4D4D4D"/>
                </a:solidFill>
                <a:latin typeface="Arial"/>
                <a:cs typeface="Arial"/>
              </a:rPr>
              <a:t>business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Employable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employees (incl.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fysical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nl-NL" sz="1200" dirty="0" err="1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lang="nl-NL" sz="12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digitale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workspace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Executed process and/or available data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Available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goods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services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nl-NL" sz="1200" dirty="0" err="1">
                <a:solidFill>
                  <a:srgbClr val="4D4D4D"/>
                </a:solidFill>
                <a:latin typeface="Arial"/>
                <a:cs typeface="Arial"/>
              </a:rPr>
              <a:t>Available</a:t>
            </a:r>
            <a:r>
              <a:rPr lang="nl-NL" sz="1200" dirty="0">
                <a:solidFill>
                  <a:srgbClr val="4D4D4D"/>
                </a:solidFill>
                <a:latin typeface="Arial"/>
                <a:cs typeface="Arial"/>
              </a:rPr>
              <a:t> financial assets </a:t>
            </a:r>
            <a:r>
              <a:rPr lang="nl-NL" sz="1200" dirty="0" err="1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lang="nl-NL" sz="1200" dirty="0">
                <a:solidFill>
                  <a:srgbClr val="4D4D4D"/>
                </a:solidFill>
                <a:latin typeface="Arial"/>
                <a:cs typeface="Arial"/>
              </a:rPr>
              <a:t> information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2" name="Tijdelijke aanduiding voor verticale tekst 1"/>
          <p:cNvSpPr txBox="1">
            <a:spLocks/>
          </p:cNvSpPr>
          <p:nvPr/>
        </p:nvSpPr>
        <p:spPr>
          <a:xfrm>
            <a:off x="496053" y="932648"/>
            <a:ext cx="6739246" cy="3409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Value stream</a:t>
            </a:r>
            <a:endParaRPr lang="nl-NL"/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Determine and monitor strategy and plans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indent="0" defTabSz="539354">
              <a:lnSpc>
                <a:spcPct val="150000"/>
              </a:lnSpc>
              <a:spcBef>
                <a:spcPts val="500"/>
              </a:spcBef>
              <a:spcAft>
                <a:spcPts val="350"/>
              </a:spcAft>
              <a:buClr>
                <a:srgbClr val="4D4D4D"/>
              </a:buClr>
              <a:buNone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Change </a:t>
            </a:r>
            <a:r>
              <a:rPr lang="nl-NL" sz="1200" dirty="0">
                <a:solidFill>
                  <a:srgbClr val="4D4D4D"/>
                </a:solidFill>
                <a:latin typeface="Arial"/>
                <a:cs typeface="Arial"/>
              </a:rPr>
              <a:t>business resources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Ensure business continuity and compliance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Getting and keeping employees employable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nl-NL" sz="1200" err="1">
                <a:solidFill>
                  <a:srgbClr val="4D4D4D"/>
                </a:solidFill>
                <a:latin typeface="Arial"/>
                <a:cs typeface="Arial"/>
              </a:rPr>
              <a:t>Providing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information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Making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goods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services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available</a:t>
            </a:r>
            <a:endParaRPr lang="nl-NL" sz="1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Making financial assets and information available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4" name="Afgeronde rechthoek 33"/>
          <p:cNvSpPr/>
          <p:nvPr/>
        </p:nvSpPr>
        <p:spPr>
          <a:xfrm>
            <a:off x="163316" y="1400435"/>
            <a:ext cx="239091" cy="1815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E.A.</a:t>
            </a:r>
          </a:p>
        </p:txBody>
      </p:sp>
      <p:sp>
        <p:nvSpPr>
          <p:cNvPr id="35" name="Afgeronde rechthoek 34"/>
          <p:cNvSpPr/>
          <p:nvPr/>
        </p:nvSpPr>
        <p:spPr>
          <a:xfrm>
            <a:off x="163316" y="2163720"/>
            <a:ext cx="239091" cy="18157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E.C.</a:t>
            </a:r>
          </a:p>
        </p:txBody>
      </p:sp>
      <p:sp>
        <p:nvSpPr>
          <p:cNvPr id="36" name="Afgeronde rechthoek 35"/>
          <p:cNvSpPr/>
          <p:nvPr/>
        </p:nvSpPr>
        <p:spPr>
          <a:xfrm>
            <a:off x="163316" y="2545363"/>
            <a:ext cx="239091" cy="18157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E.D.</a:t>
            </a:r>
          </a:p>
        </p:txBody>
      </p:sp>
      <p:sp>
        <p:nvSpPr>
          <p:cNvPr id="37" name="Afgeronde rechthoek 36"/>
          <p:cNvSpPr/>
          <p:nvPr/>
        </p:nvSpPr>
        <p:spPr>
          <a:xfrm>
            <a:off x="163316" y="1782078"/>
            <a:ext cx="239091" cy="18157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E.B.</a:t>
            </a:r>
          </a:p>
        </p:txBody>
      </p:sp>
      <p:sp>
        <p:nvSpPr>
          <p:cNvPr id="38" name="Afgeronde rechthoek 37"/>
          <p:cNvSpPr/>
          <p:nvPr/>
        </p:nvSpPr>
        <p:spPr>
          <a:xfrm>
            <a:off x="163316" y="2927006"/>
            <a:ext cx="239091" cy="181579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E.E.</a:t>
            </a:r>
          </a:p>
        </p:txBody>
      </p:sp>
      <p:sp>
        <p:nvSpPr>
          <p:cNvPr id="39" name="Afgeronde rechthoek 38"/>
          <p:cNvSpPr/>
          <p:nvPr/>
        </p:nvSpPr>
        <p:spPr>
          <a:xfrm>
            <a:off x="163316" y="3308648"/>
            <a:ext cx="239091" cy="181579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E.F.</a:t>
            </a:r>
          </a:p>
        </p:txBody>
      </p:sp>
      <p:sp>
        <p:nvSpPr>
          <p:cNvPr id="40" name="Afgeronde rechthoek 39"/>
          <p:cNvSpPr/>
          <p:nvPr/>
        </p:nvSpPr>
        <p:spPr>
          <a:xfrm>
            <a:off x="163316" y="3690291"/>
            <a:ext cx="239091" cy="181579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E.G.</a:t>
            </a:r>
          </a:p>
        </p:txBody>
      </p:sp>
      <p:sp>
        <p:nvSpPr>
          <p:cNvPr id="42" name="Titel 1">
            <a:extLst>
              <a:ext uri="{FF2B5EF4-FFF2-40B4-BE49-F238E27FC236}">
                <a16:creationId xmlns:a16="http://schemas.microsoft.com/office/drawing/2014/main" id="{08DA13D0-9DE6-4F2D-BA68-E5D0C13F2621}"/>
              </a:ext>
            </a:extLst>
          </p:cNvPr>
          <p:cNvSpPr txBox="1">
            <a:spLocks/>
          </p:cNvSpPr>
          <p:nvPr/>
        </p:nvSpPr>
        <p:spPr>
          <a:xfrm>
            <a:off x="535676" y="322520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18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Internal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 (</a:t>
            </a: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secondary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/</a:t>
            </a: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enterprise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) </a:t>
            </a: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value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 streams</a:t>
            </a:r>
          </a:p>
        </p:txBody>
      </p:sp>
      <p:sp>
        <p:nvSpPr>
          <p:cNvPr id="43" name="Tijdelijke aanduiding voor tekst 2">
            <a:extLst>
              <a:ext uri="{FF2B5EF4-FFF2-40B4-BE49-F238E27FC236}">
                <a16:creationId xmlns:a16="http://schemas.microsoft.com/office/drawing/2014/main" id="{EE76F2FA-DD5E-4B08-BB8D-041471A59564}"/>
              </a:ext>
            </a:extLst>
          </p:cNvPr>
          <p:cNvSpPr txBox="1">
            <a:spLocks/>
          </p:cNvSpPr>
          <p:nvPr/>
        </p:nvSpPr>
        <p:spPr>
          <a:xfrm>
            <a:off x="513000" y="632190"/>
            <a:ext cx="7610465" cy="2229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Value streams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and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products</a:t>
            </a:r>
            <a:endParaRPr kumimoji="0" lang="nl-NL" sz="1500" b="0" i="0" u="none" strike="noStrike" kern="1200" cap="none" spc="0" normalizeH="0" baseline="0" noProof="0" dirty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4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Afgeronde rechthoek 20">
            <a:extLst>
              <a:ext uri="{FF2B5EF4-FFF2-40B4-BE49-F238E27FC236}">
                <a16:creationId xmlns:a16="http://schemas.microsoft.com/office/drawing/2014/main" id="{9B06EF70-DDCE-A280-62ED-9E5718336D07}"/>
              </a:ext>
            </a:extLst>
          </p:cNvPr>
          <p:cNvSpPr/>
          <p:nvPr/>
        </p:nvSpPr>
        <p:spPr>
          <a:xfrm>
            <a:off x="6509902" y="3758191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E.6.2. Manage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facilities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71" name="Afgeronde rechthoek 20">
            <a:extLst>
              <a:ext uri="{FF2B5EF4-FFF2-40B4-BE49-F238E27FC236}">
                <a16:creationId xmlns:a16="http://schemas.microsoft.com/office/drawing/2014/main" id="{948B99AE-C112-CFB7-3368-7B065EAF71D1}"/>
              </a:ext>
            </a:extLst>
          </p:cNvPr>
          <p:cNvSpPr/>
          <p:nvPr/>
        </p:nvSpPr>
        <p:spPr>
          <a:xfrm>
            <a:off x="6651149" y="1698372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E.7.3.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Manage financial transactions and ledger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72" name="Afgeronde rechthoek 20">
            <a:extLst>
              <a:ext uri="{FF2B5EF4-FFF2-40B4-BE49-F238E27FC236}">
                <a16:creationId xmlns:a16="http://schemas.microsoft.com/office/drawing/2014/main" id="{F3D352FD-49B7-ADB8-7E72-BEB1A1292A28}"/>
              </a:ext>
            </a:extLst>
          </p:cNvPr>
          <p:cNvSpPr/>
          <p:nvPr/>
        </p:nvSpPr>
        <p:spPr>
          <a:xfrm>
            <a:off x="2872912" y="3464725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E.3.3.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Retain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sp>
        <p:nvSpPr>
          <p:cNvPr id="197" name="Ovaal 196">
            <a:extLst>
              <a:ext uri="{FF2B5EF4-FFF2-40B4-BE49-F238E27FC236}">
                <a16:creationId xmlns:a16="http://schemas.microsoft.com/office/drawing/2014/main" id="{655D97CC-A1B4-15D4-4A3B-936FF58FF14D}"/>
              </a:ext>
            </a:extLst>
          </p:cNvPr>
          <p:cNvSpPr/>
          <p:nvPr/>
        </p:nvSpPr>
        <p:spPr>
          <a:xfrm>
            <a:off x="1480324" y="1070312"/>
            <a:ext cx="213064" cy="2169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94" name="Titel 1">
            <a:extLst>
              <a:ext uri="{FF2B5EF4-FFF2-40B4-BE49-F238E27FC236}">
                <a16:creationId xmlns:a16="http://schemas.microsoft.com/office/drawing/2014/main" id="{BE8D8955-CDE1-4B51-8259-CE95FD4970C4}"/>
              </a:ext>
            </a:extLst>
          </p:cNvPr>
          <p:cNvSpPr txBox="1">
            <a:spLocks/>
          </p:cNvSpPr>
          <p:nvPr/>
        </p:nvSpPr>
        <p:spPr>
          <a:xfrm>
            <a:off x="535676" y="125291"/>
            <a:ext cx="7366324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Enterprise 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capabilities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 per 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internal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/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enterprise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/>
              </a:rPr>
              <a:t> </a:t>
            </a: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/>
              </a:rPr>
              <a:t>value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/>
              </a:rPr>
              <a:t> 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stream</a:t>
            </a: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rgbClr val="821E7D"/>
              </a:solidFill>
              <a:effectLst/>
              <a:uLnTx/>
              <a:uFillTx/>
              <a:latin typeface="Microsoft JhengHei Light"/>
              <a:ea typeface="+mj-ea"/>
              <a:cs typeface="Arial"/>
            </a:endParaRPr>
          </a:p>
        </p:txBody>
      </p:sp>
      <p:sp>
        <p:nvSpPr>
          <p:cNvPr id="95" name="Tijdelijke aanduiding voor tekst 2">
            <a:extLst>
              <a:ext uri="{FF2B5EF4-FFF2-40B4-BE49-F238E27FC236}">
                <a16:creationId xmlns:a16="http://schemas.microsoft.com/office/drawing/2014/main" id="{4C857EA8-76EC-475B-A87C-672DD792D997}"/>
              </a:ext>
            </a:extLst>
          </p:cNvPr>
          <p:cNvSpPr txBox="1">
            <a:spLocks/>
          </p:cNvSpPr>
          <p:nvPr/>
        </p:nvSpPr>
        <p:spPr>
          <a:xfrm>
            <a:off x="525881" y="419490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1500" dirty="0">
                <a:solidFill>
                  <a:srgbClr val="48AED0"/>
                </a:solidFill>
                <a:latin typeface="Microsoft JhengHei Light"/>
                <a:ea typeface="Microsoft JhengHei Light"/>
                <a:cs typeface="Calibri Light"/>
              </a:rPr>
              <a:t>Overview</a:t>
            </a:r>
            <a:endParaRPr lang="nl-NL" dirty="0"/>
          </a:p>
        </p:txBody>
      </p:sp>
      <p:sp>
        <p:nvSpPr>
          <p:cNvPr id="2" name="Afgeronde rechthoek 20">
            <a:extLst>
              <a:ext uri="{FF2B5EF4-FFF2-40B4-BE49-F238E27FC236}">
                <a16:creationId xmlns:a16="http://schemas.microsoft.com/office/drawing/2014/main" id="{24C390EB-9F6B-EAB2-8FCF-742834775F8F}"/>
              </a:ext>
            </a:extLst>
          </p:cNvPr>
          <p:cNvSpPr/>
          <p:nvPr/>
        </p:nvSpPr>
        <p:spPr>
          <a:xfrm>
            <a:off x="328632" y="2474192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E.1.1.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Formulate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strategy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" name="Afgeronde rechthoek 20">
            <a:extLst>
              <a:ext uri="{FF2B5EF4-FFF2-40B4-BE49-F238E27FC236}">
                <a16:creationId xmlns:a16="http://schemas.microsoft.com/office/drawing/2014/main" id="{47976FFA-C668-BB96-8C09-0AAC732798A4}"/>
              </a:ext>
            </a:extLst>
          </p:cNvPr>
          <p:cNvSpPr/>
          <p:nvPr/>
        </p:nvSpPr>
        <p:spPr>
          <a:xfrm>
            <a:off x="328632" y="2896746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E.1.2.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Align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stakeholders</a:t>
            </a:r>
          </a:p>
        </p:txBody>
      </p:sp>
      <p:sp>
        <p:nvSpPr>
          <p:cNvPr id="4" name="Afgeronde rechthoek 20">
            <a:extLst>
              <a:ext uri="{FF2B5EF4-FFF2-40B4-BE49-F238E27FC236}">
                <a16:creationId xmlns:a16="http://schemas.microsoft.com/office/drawing/2014/main" id="{459BEF4F-A6F7-D5DD-E467-7D177B7E5D73}"/>
              </a:ext>
            </a:extLst>
          </p:cNvPr>
          <p:cNvSpPr/>
          <p:nvPr/>
        </p:nvSpPr>
        <p:spPr>
          <a:xfrm>
            <a:off x="330432" y="4148799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E.1.4.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Ensure business continuity and compliance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" name="Afgeronde rechthoek 20">
            <a:extLst>
              <a:ext uri="{FF2B5EF4-FFF2-40B4-BE49-F238E27FC236}">
                <a16:creationId xmlns:a16="http://schemas.microsoft.com/office/drawing/2014/main" id="{588E87DD-5BC0-E40F-CF49-56DE34579560}"/>
              </a:ext>
            </a:extLst>
          </p:cNvPr>
          <p:cNvSpPr/>
          <p:nvPr/>
        </p:nvSpPr>
        <p:spPr>
          <a:xfrm>
            <a:off x="2672378" y="2902093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E.3.1.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employee strategy and plans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" name="Afgeronde rechthoek 20">
            <a:extLst>
              <a:ext uri="{FF2B5EF4-FFF2-40B4-BE49-F238E27FC236}">
                <a16:creationId xmlns:a16="http://schemas.microsoft.com/office/drawing/2014/main" id="{8E5C45D2-5222-237F-AA49-7E55D7254D74}"/>
              </a:ext>
            </a:extLst>
          </p:cNvPr>
          <p:cNvSpPr/>
          <p:nvPr/>
        </p:nvSpPr>
        <p:spPr>
          <a:xfrm>
            <a:off x="3533110" y="2901869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E.4.1.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digital technology strategy and manage digital product portfolio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7" name="Afgeronde rechthoek 20">
            <a:extLst>
              <a:ext uri="{FF2B5EF4-FFF2-40B4-BE49-F238E27FC236}">
                <a16:creationId xmlns:a16="http://schemas.microsoft.com/office/drawing/2014/main" id="{E4A01484-8262-45BF-5170-81EE491628CC}"/>
              </a:ext>
            </a:extLst>
          </p:cNvPr>
          <p:cNvSpPr/>
          <p:nvPr/>
        </p:nvSpPr>
        <p:spPr>
          <a:xfrm>
            <a:off x="4399135" y="2680441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E.5.1.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goods and services strategy and plans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8" name="Afgeronde rechthoek 20">
            <a:extLst>
              <a:ext uri="{FF2B5EF4-FFF2-40B4-BE49-F238E27FC236}">
                <a16:creationId xmlns:a16="http://schemas.microsoft.com/office/drawing/2014/main" id="{AA4D3A0F-B043-81D3-1EF3-07B26FC32FEC}"/>
              </a:ext>
            </a:extLst>
          </p:cNvPr>
          <p:cNvSpPr/>
          <p:nvPr/>
        </p:nvSpPr>
        <p:spPr>
          <a:xfrm>
            <a:off x="3137074" y="1942296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E.6.1. Manage real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estate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9" name="Afgeronde rechthoek 20">
            <a:extLst>
              <a:ext uri="{FF2B5EF4-FFF2-40B4-BE49-F238E27FC236}">
                <a16:creationId xmlns:a16="http://schemas.microsoft.com/office/drawing/2014/main" id="{E7427E61-0ED9-2DF3-4315-C873D6A52C03}"/>
              </a:ext>
            </a:extLst>
          </p:cNvPr>
          <p:cNvSpPr/>
          <p:nvPr/>
        </p:nvSpPr>
        <p:spPr>
          <a:xfrm>
            <a:off x="4002639" y="1939663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E.7.1. Financiële strategie en -plannen opstellen, bewaken en rapporteren</a:t>
            </a:r>
          </a:p>
        </p:txBody>
      </p:sp>
      <p:sp>
        <p:nvSpPr>
          <p:cNvPr id="10" name="Afgeronde rechthoek 20">
            <a:extLst>
              <a:ext uri="{FF2B5EF4-FFF2-40B4-BE49-F238E27FC236}">
                <a16:creationId xmlns:a16="http://schemas.microsoft.com/office/drawing/2014/main" id="{83468032-7E80-6853-5DDD-0E0D6F5E84C4}"/>
              </a:ext>
            </a:extLst>
          </p:cNvPr>
          <p:cNvSpPr/>
          <p:nvPr/>
        </p:nvSpPr>
        <p:spPr>
          <a:xfrm>
            <a:off x="1701171" y="1959077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E.2.1. Manage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processes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1" name="Afgeronde rechthoek 20">
            <a:extLst>
              <a:ext uri="{FF2B5EF4-FFF2-40B4-BE49-F238E27FC236}">
                <a16:creationId xmlns:a16="http://schemas.microsoft.com/office/drawing/2014/main" id="{037FCD8B-A046-691C-EB8E-36C122530090}"/>
              </a:ext>
            </a:extLst>
          </p:cNvPr>
          <p:cNvSpPr/>
          <p:nvPr/>
        </p:nvSpPr>
        <p:spPr>
          <a:xfrm>
            <a:off x="1698277" y="2917743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E.2.2. Manage data</a:t>
            </a:r>
          </a:p>
        </p:txBody>
      </p:sp>
      <p:sp>
        <p:nvSpPr>
          <p:cNvPr id="12" name="Afgeronde rechthoek 20">
            <a:extLst>
              <a:ext uri="{FF2B5EF4-FFF2-40B4-BE49-F238E27FC236}">
                <a16:creationId xmlns:a16="http://schemas.microsoft.com/office/drawing/2014/main" id="{60C449A1-2662-D180-1DF3-C32E139DF82E}"/>
              </a:ext>
            </a:extLst>
          </p:cNvPr>
          <p:cNvSpPr/>
          <p:nvPr/>
        </p:nvSpPr>
        <p:spPr>
          <a:xfrm>
            <a:off x="2882885" y="3875603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E.3.4.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sp>
        <p:nvSpPr>
          <p:cNvPr id="13" name="Afgeronde rechthoek 20">
            <a:extLst>
              <a:ext uri="{FF2B5EF4-FFF2-40B4-BE49-F238E27FC236}">
                <a16:creationId xmlns:a16="http://schemas.microsoft.com/office/drawing/2014/main" id="{14A81FAF-9A6A-76F0-C26F-3EDFAD4211E4}"/>
              </a:ext>
            </a:extLst>
          </p:cNvPr>
          <p:cNvSpPr/>
          <p:nvPr/>
        </p:nvSpPr>
        <p:spPr>
          <a:xfrm>
            <a:off x="5617799" y="2678852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E.4.2.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4" name="Afgeronde rechthoek 20">
            <a:extLst>
              <a:ext uri="{FF2B5EF4-FFF2-40B4-BE49-F238E27FC236}">
                <a16:creationId xmlns:a16="http://schemas.microsoft.com/office/drawing/2014/main" id="{D2D5CB6A-4802-8C4D-B75A-B17F02C9B4B2}"/>
              </a:ext>
            </a:extLst>
          </p:cNvPr>
          <p:cNvSpPr/>
          <p:nvPr/>
        </p:nvSpPr>
        <p:spPr>
          <a:xfrm>
            <a:off x="6516052" y="2678852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E.4.3.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Deliver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5" name="Afgeronde rechthoek 20">
            <a:extLst>
              <a:ext uri="{FF2B5EF4-FFF2-40B4-BE49-F238E27FC236}">
                <a16:creationId xmlns:a16="http://schemas.microsoft.com/office/drawing/2014/main" id="{F6402943-60F2-9218-CFA7-03F69B02894D}"/>
              </a:ext>
            </a:extLst>
          </p:cNvPr>
          <p:cNvSpPr/>
          <p:nvPr/>
        </p:nvSpPr>
        <p:spPr>
          <a:xfrm>
            <a:off x="7414305" y="2678852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E.4.4.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Assure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6" name="Afgeronde rechthoek 20">
            <a:extLst>
              <a:ext uri="{FF2B5EF4-FFF2-40B4-BE49-F238E27FC236}">
                <a16:creationId xmlns:a16="http://schemas.microsoft.com/office/drawing/2014/main" id="{90C96301-B34A-B9D2-CA77-B1F8FF56927E}"/>
              </a:ext>
            </a:extLst>
          </p:cNvPr>
          <p:cNvSpPr/>
          <p:nvPr/>
        </p:nvSpPr>
        <p:spPr>
          <a:xfrm>
            <a:off x="3960105" y="1493641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E.5.2.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Close and monitor contracts with suppliers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7" name="Afgeronde rechthoek 20">
            <a:extLst>
              <a:ext uri="{FF2B5EF4-FFF2-40B4-BE49-F238E27FC236}">
                <a16:creationId xmlns:a16="http://schemas.microsoft.com/office/drawing/2014/main" id="{8D7BF238-38AE-0391-97A3-6F7B118043E3}"/>
              </a:ext>
            </a:extLst>
          </p:cNvPr>
          <p:cNvSpPr/>
          <p:nvPr/>
        </p:nvSpPr>
        <p:spPr>
          <a:xfrm>
            <a:off x="322972" y="3572981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E.1.3. Manage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enterprise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transformation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90B4246-BF9F-DA99-7D8D-16482CF0CDA0}"/>
              </a:ext>
            </a:extLst>
          </p:cNvPr>
          <p:cNvCxnSpPr>
            <a:cxnSpLocks/>
            <a:stCxn id="19" idx="6"/>
          </p:cNvCxnSpPr>
          <p:nvPr/>
        </p:nvCxnSpPr>
        <p:spPr>
          <a:xfrm flipV="1">
            <a:off x="1328825" y="4307299"/>
            <a:ext cx="3809294" cy="32737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al 18">
            <a:extLst>
              <a:ext uri="{FF2B5EF4-FFF2-40B4-BE49-F238E27FC236}">
                <a16:creationId xmlns:a16="http://schemas.microsoft.com/office/drawing/2014/main" id="{FB1B73F9-CDF6-6AFD-E627-93230533E69B}"/>
              </a:ext>
            </a:extLst>
          </p:cNvPr>
          <p:cNvSpPr/>
          <p:nvPr/>
        </p:nvSpPr>
        <p:spPr>
          <a:xfrm>
            <a:off x="1115761" y="4231585"/>
            <a:ext cx="213064" cy="2169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B5EC9EEC-8741-F2BB-5326-A6277B0B8AEF}"/>
              </a:ext>
            </a:extLst>
          </p:cNvPr>
          <p:cNvCxnSpPr>
            <a:cxnSpLocks/>
          </p:cNvCxnSpPr>
          <p:nvPr/>
        </p:nvCxnSpPr>
        <p:spPr>
          <a:xfrm flipH="1">
            <a:off x="1505164" y="2401657"/>
            <a:ext cx="1492067" cy="0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al 20">
            <a:extLst>
              <a:ext uri="{FF2B5EF4-FFF2-40B4-BE49-F238E27FC236}">
                <a16:creationId xmlns:a16="http://schemas.microsoft.com/office/drawing/2014/main" id="{8F5FF1F3-C977-F2F7-A3C2-A87E846888C8}"/>
              </a:ext>
            </a:extLst>
          </p:cNvPr>
          <p:cNvSpPr/>
          <p:nvPr/>
        </p:nvSpPr>
        <p:spPr>
          <a:xfrm>
            <a:off x="1112836" y="810988"/>
            <a:ext cx="213064" cy="2169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FCBF586B-5C4A-7435-F1E2-7283B29F5DF9}"/>
              </a:ext>
            </a:extLst>
          </p:cNvPr>
          <p:cNvCxnSpPr>
            <a:cxnSpLocks/>
            <a:stCxn id="31" idx="3"/>
            <a:endCxn id="21" idx="4"/>
          </p:cNvCxnSpPr>
          <p:nvPr/>
        </p:nvCxnSpPr>
        <p:spPr>
          <a:xfrm flipH="1" flipV="1">
            <a:off x="1219368" y="1027890"/>
            <a:ext cx="9670" cy="1538675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DEFE9594-32DC-39F5-331F-E9FA86232B75}"/>
              </a:ext>
            </a:extLst>
          </p:cNvPr>
          <p:cNvSpPr txBox="1"/>
          <p:nvPr/>
        </p:nvSpPr>
        <p:spPr>
          <a:xfrm>
            <a:off x="1630735" y="721650"/>
            <a:ext cx="2525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C.1.2 </a:t>
            </a:r>
            <a:r>
              <a:rPr kumimoji="0" lang="nl-NL" sz="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Acquire</a:t>
            </a: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manage </a:t>
            </a:r>
            <a:r>
              <a:rPr kumimoji="0" lang="nl-NL" sz="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contracts</a:t>
            </a:r>
            <a:endParaRPr kumimoji="0" lang="nl-NL" sz="8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C.3.3 </a:t>
            </a: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Establish energy grid guidelines and patterns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65D0CEB2-3851-0AC8-79DD-9E45B411665E}"/>
              </a:ext>
            </a:extLst>
          </p:cNvPr>
          <p:cNvSpPr/>
          <p:nvPr/>
        </p:nvSpPr>
        <p:spPr>
          <a:xfrm>
            <a:off x="1482508" y="724224"/>
            <a:ext cx="213064" cy="2169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8E20355E-9BFF-663B-4937-777366AA6F74}"/>
              </a:ext>
            </a:extLst>
          </p:cNvPr>
          <p:cNvSpPr/>
          <p:nvPr/>
        </p:nvSpPr>
        <p:spPr>
          <a:xfrm>
            <a:off x="1482508" y="919439"/>
            <a:ext cx="213064" cy="216902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08E892F-9B15-448E-B326-15FE9DB3753A}"/>
              </a:ext>
            </a:extLst>
          </p:cNvPr>
          <p:cNvCxnSpPr>
            <a:cxnSpLocks/>
          </p:cNvCxnSpPr>
          <p:nvPr/>
        </p:nvCxnSpPr>
        <p:spPr>
          <a:xfrm flipH="1">
            <a:off x="1297622" y="2408981"/>
            <a:ext cx="236760" cy="234739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B8E02FF-D0CC-6683-F530-C5D6A659A182}"/>
              </a:ext>
            </a:extLst>
          </p:cNvPr>
          <p:cNvCxnSpPr>
            <a:cxnSpLocks/>
          </p:cNvCxnSpPr>
          <p:nvPr/>
        </p:nvCxnSpPr>
        <p:spPr>
          <a:xfrm flipH="1">
            <a:off x="5136600" y="4081478"/>
            <a:ext cx="236760" cy="234739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8AFE2EF3-335A-2BAA-24D1-13691A3404D5}"/>
              </a:ext>
            </a:extLst>
          </p:cNvPr>
          <p:cNvCxnSpPr>
            <a:cxnSpLocks/>
          </p:cNvCxnSpPr>
          <p:nvPr/>
        </p:nvCxnSpPr>
        <p:spPr>
          <a:xfrm flipH="1" flipV="1">
            <a:off x="5136600" y="2378849"/>
            <a:ext cx="236760" cy="234739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81B0CBEB-1DD7-CCD2-09B3-ECCE3FE8DCE9}"/>
              </a:ext>
            </a:extLst>
          </p:cNvPr>
          <p:cNvCxnSpPr>
            <a:cxnSpLocks/>
          </p:cNvCxnSpPr>
          <p:nvPr/>
        </p:nvCxnSpPr>
        <p:spPr>
          <a:xfrm flipH="1" flipV="1">
            <a:off x="4723552" y="2401657"/>
            <a:ext cx="457779" cy="1844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1C5093E0-555A-C877-A32E-29BE5E331A8A}"/>
              </a:ext>
            </a:extLst>
          </p:cNvPr>
          <p:cNvCxnSpPr>
            <a:cxnSpLocks/>
          </p:cNvCxnSpPr>
          <p:nvPr/>
        </p:nvCxnSpPr>
        <p:spPr>
          <a:xfrm>
            <a:off x="5352431" y="2611955"/>
            <a:ext cx="0" cy="1469523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troomdiagram: Scheidingslijn 30">
            <a:extLst>
              <a:ext uri="{FF2B5EF4-FFF2-40B4-BE49-F238E27FC236}">
                <a16:creationId xmlns:a16="http://schemas.microsoft.com/office/drawing/2014/main" id="{74684719-1791-F150-6D35-E5503ACEBA6B}"/>
              </a:ext>
            </a:extLst>
          </p:cNvPr>
          <p:cNvSpPr/>
          <p:nvPr/>
        </p:nvSpPr>
        <p:spPr>
          <a:xfrm rot="16200000">
            <a:off x="898856" y="2799883"/>
            <a:ext cx="660363" cy="193726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2" name="Stroomdiagram: Scheidingslijn 31">
            <a:extLst>
              <a:ext uri="{FF2B5EF4-FFF2-40B4-BE49-F238E27FC236}">
                <a16:creationId xmlns:a16="http://schemas.microsoft.com/office/drawing/2014/main" id="{76097B0A-9FA6-3E52-F47D-CB0813A32A4A}"/>
              </a:ext>
            </a:extLst>
          </p:cNvPr>
          <p:cNvSpPr/>
          <p:nvPr/>
        </p:nvSpPr>
        <p:spPr>
          <a:xfrm>
            <a:off x="2997231" y="2297515"/>
            <a:ext cx="1783146" cy="207456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E85A0FE6-447A-22C1-322C-D17B40A1D5B9}"/>
              </a:ext>
            </a:extLst>
          </p:cNvPr>
          <p:cNvSpPr/>
          <p:nvPr/>
        </p:nvSpPr>
        <p:spPr>
          <a:xfrm>
            <a:off x="1108233" y="3647786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40DB292C-DB3B-C7F3-483A-2C4F5D0B134F}"/>
              </a:ext>
            </a:extLst>
          </p:cNvPr>
          <p:cNvSpPr/>
          <p:nvPr/>
        </p:nvSpPr>
        <p:spPr>
          <a:xfrm>
            <a:off x="2727485" y="3939669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AAB1F312-4D46-6290-17FF-4A8D0C5CC18E}"/>
              </a:ext>
            </a:extLst>
          </p:cNvPr>
          <p:cNvSpPr/>
          <p:nvPr/>
        </p:nvSpPr>
        <p:spPr>
          <a:xfrm>
            <a:off x="5999650" y="2484795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A86234DA-9D28-CDF7-876A-2C5069EDB3D8}"/>
              </a:ext>
            </a:extLst>
          </p:cNvPr>
          <p:cNvSpPr/>
          <p:nvPr/>
        </p:nvSpPr>
        <p:spPr>
          <a:xfrm>
            <a:off x="6839538" y="2484795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66CC0002-6F36-1DA8-1A5E-90C4499500E5}"/>
              </a:ext>
            </a:extLst>
          </p:cNvPr>
          <p:cNvSpPr/>
          <p:nvPr/>
        </p:nvSpPr>
        <p:spPr>
          <a:xfrm>
            <a:off x="7765356" y="2484795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40F30015-ADCD-9B19-A594-4060F01E2BF7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4887099" y="2584730"/>
            <a:ext cx="1112551" cy="8516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132F3934-1BF0-2E40-F3AC-EC23D5A92380}"/>
              </a:ext>
            </a:extLst>
          </p:cNvPr>
          <p:cNvCxnSpPr>
            <a:cxnSpLocks/>
            <a:stCxn id="36" idx="6"/>
            <a:endCxn id="37" idx="2"/>
          </p:cNvCxnSpPr>
          <p:nvPr/>
        </p:nvCxnSpPr>
        <p:spPr>
          <a:xfrm>
            <a:off x="6212714" y="2593246"/>
            <a:ext cx="626824" cy="0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538F6E70-986D-61C8-63B7-F6D950D15054}"/>
              </a:ext>
            </a:extLst>
          </p:cNvPr>
          <p:cNvCxnSpPr>
            <a:cxnSpLocks/>
            <a:stCxn id="37" idx="6"/>
            <a:endCxn id="38" idx="2"/>
          </p:cNvCxnSpPr>
          <p:nvPr/>
        </p:nvCxnSpPr>
        <p:spPr>
          <a:xfrm>
            <a:off x="7052602" y="2593246"/>
            <a:ext cx="712754" cy="0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al 41">
            <a:extLst>
              <a:ext uri="{FF2B5EF4-FFF2-40B4-BE49-F238E27FC236}">
                <a16:creationId xmlns:a16="http://schemas.microsoft.com/office/drawing/2014/main" id="{90A954F0-4C2A-E259-F534-ADF3193484F6}"/>
              </a:ext>
            </a:extLst>
          </p:cNvPr>
          <p:cNvSpPr/>
          <p:nvPr/>
        </p:nvSpPr>
        <p:spPr>
          <a:xfrm>
            <a:off x="3891853" y="1708754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23FDC1FB-7DFA-2C4C-05DD-90F61EF9EBB8}"/>
              </a:ext>
            </a:extLst>
          </p:cNvPr>
          <p:cNvCxnSpPr>
            <a:cxnSpLocks/>
            <a:endCxn id="42" idx="4"/>
          </p:cNvCxnSpPr>
          <p:nvPr/>
        </p:nvCxnSpPr>
        <p:spPr>
          <a:xfrm flipV="1">
            <a:off x="3991453" y="1925656"/>
            <a:ext cx="6932" cy="667203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al 43">
            <a:extLst>
              <a:ext uri="{FF2B5EF4-FFF2-40B4-BE49-F238E27FC236}">
                <a16:creationId xmlns:a16="http://schemas.microsoft.com/office/drawing/2014/main" id="{341FFD53-E022-FAC0-A0A6-3D8BF8B99A60}"/>
              </a:ext>
            </a:extLst>
          </p:cNvPr>
          <p:cNvSpPr/>
          <p:nvPr/>
        </p:nvSpPr>
        <p:spPr>
          <a:xfrm>
            <a:off x="1301965" y="811881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EE2328BC-7D0C-F914-EFE1-378B2E68DEDB}"/>
              </a:ext>
            </a:extLst>
          </p:cNvPr>
          <p:cNvCxnSpPr>
            <a:cxnSpLocks/>
          </p:cNvCxnSpPr>
          <p:nvPr/>
        </p:nvCxnSpPr>
        <p:spPr>
          <a:xfrm flipV="1">
            <a:off x="2181600" y="2593599"/>
            <a:ext cx="561725" cy="8516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B014FB9D-75BA-A9BC-03E1-238A00C22656}"/>
              </a:ext>
            </a:extLst>
          </p:cNvPr>
          <p:cNvCxnSpPr>
            <a:cxnSpLocks/>
            <a:endCxn id="44" idx="4"/>
          </p:cNvCxnSpPr>
          <p:nvPr/>
        </p:nvCxnSpPr>
        <p:spPr>
          <a:xfrm flipV="1">
            <a:off x="1401230" y="1028783"/>
            <a:ext cx="7267" cy="2544198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FBEC24B3-551D-4423-93E8-75888D38DD23}"/>
              </a:ext>
            </a:extLst>
          </p:cNvPr>
          <p:cNvCxnSpPr>
            <a:cxnSpLocks/>
            <a:stCxn id="33" idx="7"/>
          </p:cNvCxnSpPr>
          <p:nvPr/>
        </p:nvCxnSpPr>
        <p:spPr>
          <a:xfrm flipV="1">
            <a:off x="1290094" y="3545413"/>
            <a:ext cx="125908" cy="134138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1189D724-1B21-583C-4DA0-78153BE08AF0}"/>
              </a:ext>
            </a:extLst>
          </p:cNvPr>
          <p:cNvCxnSpPr>
            <a:cxnSpLocks/>
          </p:cNvCxnSpPr>
          <p:nvPr/>
        </p:nvCxnSpPr>
        <p:spPr>
          <a:xfrm flipV="1">
            <a:off x="1401230" y="2597857"/>
            <a:ext cx="357875" cy="334579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99195BAF-5EB8-8A57-E2FE-4D14DA1CC0C4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2566655" y="3808857"/>
            <a:ext cx="192033" cy="162577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troomdiagram: Scheidingslijn 51">
            <a:extLst>
              <a:ext uri="{FF2B5EF4-FFF2-40B4-BE49-F238E27FC236}">
                <a16:creationId xmlns:a16="http://schemas.microsoft.com/office/drawing/2014/main" id="{A61E30BA-FA33-F783-7662-AAF9C25BB840}"/>
              </a:ext>
            </a:extLst>
          </p:cNvPr>
          <p:cNvSpPr/>
          <p:nvPr/>
        </p:nvSpPr>
        <p:spPr>
          <a:xfrm>
            <a:off x="2712622" y="2474192"/>
            <a:ext cx="2221719" cy="21738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3" name="Stroomdiagram: Scheidingslijn 52">
            <a:extLst>
              <a:ext uri="{FF2B5EF4-FFF2-40B4-BE49-F238E27FC236}">
                <a16:creationId xmlns:a16="http://schemas.microsoft.com/office/drawing/2014/main" id="{D9650459-786D-9F36-972E-AD1124E5CFF4}"/>
              </a:ext>
            </a:extLst>
          </p:cNvPr>
          <p:cNvSpPr/>
          <p:nvPr/>
        </p:nvSpPr>
        <p:spPr>
          <a:xfrm rot="5400000">
            <a:off x="1711527" y="2486025"/>
            <a:ext cx="761327" cy="21738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63" name="Rechte verbindingslijn 62">
            <a:extLst>
              <a:ext uri="{FF2B5EF4-FFF2-40B4-BE49-F238E27FC236}">
                <a16:creationId xmlns:a16="http://schemas.microsoft.com/office/drawing/2014/main" id="{2908826D-AF9D-F712-C64C-1D705D909097}"/>
              </a:ext>
            </a:extLst>
          </p:cNvPr>
          <p:cNvCxnSpPr>
            <a:cxnSpLocks/>
          </p:cNvCxnSpPr>
          <p:nvPr/>
        </p:nvCxnSpPr>
        <p:spPr>
          <a:xfrm>
            <a:off x="1749403" y="2604479"/>
            <a:ext cx="225533" cy="0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al 71">
            <a:extLst>
              <a:ext uri="{FF2B5EF4-FFF2-40B4-BE49-F238E27FC236}">
                <a16:creationId xmlns:a16="http://schemas.microsoft.com/office/drawing/2014/main" id="{7FEE7ED0-87D1-694B-7A1C-36FD55AFCE92}"/>
              </a:ext>
            </a:extLst>
          </p:cNvPr>
          <p:cNvSpPr/>
          <p:nvPr/>
        </p:nvSpPr>
        <p:spPr>
          <a:xfrm>
            <a:off x="1122505" y="4418348"/>
            <a:ext cx="213064" cy="2169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32E334BC-D03D-CC7D-B541-4D2CC909723C}"/>
              </a:ext>
            </a:extLst>
          </p:cNvPr>
          <p:cNvCxnSpPr>
            <a:cxnSpLocks/>
          </p:cNvCxnSpPr>
          <p:nvPr/>
        </p:nvCxnSpPr>
        <p:spPr>
          <a:xfrm flipV="1">
            <a:off x="1558727" y="2808513"/>
            <a:ext cx="251538" cy="230339"/>
          </a:xfrm>
          <a:prstGeom prst="line">
            <a:avLst/>
          </a:prstGeom>
          <a:ln w="85725">
            <a:solidFill>
              <a:srgbClr val="735C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>
            <a:extLst>
              <a:ext uri="{FF2B5EF4-FFF2-40B4-BE49-F238E27FC236}">
                <a16:creationId xmlns:a16="http://schemas.microsoft.com/office/drawing/2014/main" id="{C9C9582C-8E2E-2FD9-6EDD-8CADC31FF599}"/>
              </a:ext>
            </a:extLst>
          </p:cNvPr>
          <p:cNvCxnSpPr>
            <a:cxnSpLocks/>
            <a:endCxn id="197" idx="4"/>
          </p:cNvCxnSpPr>
          <p:nvPr/>
        </p:nvCxnSpPr>
        <p:spPr>
          <a:xfrm flipV="1">
            <a:off x="1558727" y="1287214"/>
            <a:ext cx="28129" cy="2936847"/>
          </a:xfrm>
          <a:prstGeom prst="line">
            <a:avLst/>
          </a:prstGeom>
          <a:ln w="85725">
            <a:solidFill>
              <a:srgbClr val="735C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>
            <a:extLst>
              <a:ext uri="{FF2B5EF4-FFF2-40B4-BE49-F238E27FC236}">
                <a16:creationId xmlns:a16="http://schemas.microsoft.com/office/drawing/2014/main" id="{512178C9-32D0-1301-BFD6-B93A907F2198}"/>
              </a:ext>
            </a:extLst>
          </p:cNvPr>
          <p:cNvCxnSpPr>
            <a:cxnSpLocks/>
            <a:stCxn id="72" idx="7"/>
          </p:cNvCxnSpPr>
          <p:nvPr/>
        </p:nvCxnSpPr>
        <p:spPr>
          <a:xfrm flipV="1">
            <a:off x="1304366" y="4175130"/>
            <a:ext cx="282490" cy="274983"/>
          </a:xfrm>
          <a:prstGeom prst="line">
            <a:avLst/>
          </a:prstGeom>
          <a:ln w="85725">
            <a:solidFill>
              <a:srgbClr val="735C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Stroomdiagram: Scheidingslijn 75">
            <a:extLst>
              <a:ext uri="{FF2B5EF4-FFF2-40B4-BE49-F238E27FC236}">
                <a16:creationId xmlns:a16="http://schemas.microsoft.com/office/drawing/2014/main" id="{1F67C9B0-E493-B9F1-462E-692B420F1BF6}"/>
              </a:ext>
            </a:extLst>
          </p:cNvPr>
          <p:cNvSpPr/>
          <p:nvPr/>
        </p:nvSpPr>
        <p:spPr>
          <a:xfrm>
            <a:off x="2709007" y="2688851"/>
            <a:ext cx="1577246" cy="217380"/>
          </a:xfrm>
          <a:prstGeom prst="flowChartTerminator">
            <a:avLst/>
          </a:prstGeom>
          <a:solidFill>
            <a:srgbClr val="735C3F"/>
          </a:solidFill>
          <a:ln>
            <a:solidFill>
              <a:srgbClr val="735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8" name="Stroomdiagram: Scheidingslijn 137">
            <a:extLst>
              <a:ext uri="{FF2B5EF4-FFF2-40B4-BE49-F238E27FC236}">
                <a16:creationId xmlns:a16="http://schemas.microsoft.com/office/drawing/2014/main" id="{0384229C-7508-2F01-0C40-C521631195E8}"/>
              </a:ext>
            </a:extLst>
          </p:cNvPr>
          <p:cNvSpPr/>
          <p:nvPr/>
        </p:nvSpPr>
        <p:spPr>
          <a:xfrm rot="5400000">
            <a:off x="1506920" y="2483921"/>
            <a:ext cx="765530" cy="217380"/>
          </a:xfrm>
          <a:prstGeom prst="flowChartTerminator">
            <a:avLst/>
          </a:prstGeom>
          <a:solidFill>
            <a:srgbClr val="735C3F"/>
          </a:solidFill>
          <a:ln>
            <a:solidFill>
              <a:srgbClr val="735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00" name="Stroomdiagram: Scheidingslijn 199">
            <a:extLst>
              <a:ext uri="{FF2B5EF4-FFF2-40B4-BE49-F238E27FC236}">
                <a16:creationId xmlns:a16="http://schemas.microsoft.com/office/drawing/2014/main" id="{7B8DA6E7-9100-A647-2D75-13AE02759388}"/>
              </a:ext>
            </a:extLst>
          </p:cNvPr>
          <p:cNvSpPr/>
          <p:nvPr/>
        </p:nvSpPr>
        <p:spPr>
          <a:xfrm rot="5400000">
            <a:off x="3820468" y="2449656"/>
            <a:ext cx="697001" cy="217380"/>
          </a:xfrm>
          <a:prstGeom prst="flowChartTerminator">
            <a:avLst/>
          </a:prstGeom>
          <a:solidFill>
            <a:srgbClr val="735C3F"/>
          </a:solidFill>
          <a:ln>
            <a:solidFill>
              <a:srgbClr val="735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222" name="Rechte verbindingslijn 221">
            <a:extLst>
              <a:ext uri="{FF2B5EF4-FFF2-40B4-BE49-F238E27FC236}">
                <a16:creationId xmlns:a16="http://schemas.microsoft.com/office/drawing/2014/main" id="{C4A14778-9B4A-37D8-F2EA-A40CC2F868E4}"/>
              </a:ext>
            </a:extLst>
          </p:cNvPr>
          <p:cNvCxnSpPr>
            <a:cxnSpLocks/>
            <a:endCxn id="76" idx="1"/>
          </p:cNvCxnSpPr>
          <p:nvPr/>
        </p:nvCxnSpPr>
        <p:spPr>
          <a:xfrm flipV="1">
            <a:off x="1919437" y="2797541"/>
            <a:ext cx="789570" cy="10632"/>
          </a:xfrm>
          <a:prstGeom prst="line">
            <a:avLst/>
          </a:prstGeom>
          <a:ln w="85725">
            <a:solidFill>
              <a:srgbClr val="735C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72BE748F-3581-4DFF-27B0-B42642D4E574}"/>
              </a:ext>
            </a:extLst>
          </p:cNvPr>
          <p:cNvCxnSpPr>
            <a:cxnSpLocks/>
          </p:cNvCxnSpPr>
          <p:nvPr/>
        </p:nvCxnSpPr>
        <p:spPr>
          <a:xfrm>
            <a:off x="2582495" y="2820373"/>
            <a:ext cx="0" cy="1026883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B15BDAC4-6532-314F-AEAE-73286103A6FA}"/>
              </a:ext>
            </a:extLst>
          </p:cNvPr>
          <p:cNvCxnSpPr>
            <a:cxnSpLocks/>
          </p:cNvCxnSpPr>
          <p:nvPr/>
        </p:nvCxnSpPr>
        <p:spPr>
          <a:xfrm flipV="1">
            <a:off x="2566655" y="2623742"/>
            <a:ext cx="302029" cy="221546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al 232">
            <a:extLst>
              <a:ext uri="{FF2B5EF4-FFF2-40B4-BE49-F238E27FC236}">
                <a16:creationId xmlns:a16="http://schemas.microsoft.com/office/drawing/2014/main" id="{3BFCDBFE-F450-52C3-F3E3-EA4A92ED7186}"/>
              </a:ext>
            </a:extLst>
          </p:cNvPr>
          <p:cNvSpPr/>
          <p:nvPr/>
        </p:nvSpPr>
        <p:spPr>
          <a:xfrm>
            <a:off x="3649362" y="3541289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34" name="Ovaal 233">
            <a:extLst>
              <a:ext uri="{FF2B5EF4-FFF2-40B4-BE49-F238E27FC236}">
                <a16:creationId xmlns:a16="http://schemas.microsoft.com/office/drawing/2014/main" id="{A719E20B-2A7A-9AB7-7F01-F95B68FE6456}"/>
              </a:ext>
            </a:extLst>
          </p:cNvPr>
          <p:cNvSpPr/>
          <p:nvPr/>
        </p:nvSpPr>
        <p:spPr>
          <a:xfrm>
            <a:off x="2516255" y="2028911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36" name="Ovaal 235">
            <a:extLst>
              <a:ext uri="{FF2B5EF4-FFF2-40B4-BE49-F238E27FC236}">
                <a16:creationId xmlns:a16="http://schemas.microsoft.com/office/drawing/2014/main" id="{A40892D1-1ECF-DA57-ADB7-23290C78858B}"/>
              </a:ext>
            </a:extLst>
          </p:cNvPr>
          <p:cNvSpPr/>
          <p:nvPr/>
        </p:nvSpPr>
        <p:spPr>
          <a:xfrm>
            <a:off x="6829891" y="2285059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37" name="Ovaal 236">
            <a:extLst>
              <a:ext uri="{FF2B5EF4-FFF2-40B4-BE49-F238E27FC236}">
                <a16:creationId xmlns:a16="http://schemas.microsoft.com/office/drawing/2014/main" id="{487CC4E2-86D9-5CF1-624C-0D06BE6114D0}"/>
              </a:ext>
            </a:extLst>
          </p:cNvPr>
          <p:cNvSpPr/>
          <p:nvPr/>
        </p:nvSpPr>
        <p:spPr>
          <a:xfrm>
            <a:off x="7760470" y="2285059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38" name="Ovaal 237">
            <a:extLst>
              <a:ext uri="{FF2B5EF4-FFF2-40B4-BE49-F238E27FC236}">
                <a16:creationId xmlns:a16="http://schemas.microsoft.com/office/drawing/2014/main" id="{0A2D1E3E-9D3E-10BC-A4B3-44E66A3BE7EE}"/>
              </a:ext>
            </a:extLst>
          </p:cNvPr>
          <p:cNvSpPr/>
          <p:nvPr/>
        </p:nvSpPr>
        <p:spPr>
          <a:xfrm>
            <a:off x="6333435" y="2019256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39" name="Ovaal 238">
            <a:extLst>
              <a:ext uri="{FF2B5EF4-FFF2-40B4-BE49-F238E27FC236}">
                <a16:creationId xmlns:a16="http://schemas.microsoft.com/office/drawing/2014/main" id="{D4E10012-A2F8-5788-260F-7916AD0F36BC}"/>
              </a:ext>
            </a:extLst>
          </p:cNvPr>
          <p:cNvSpPr/>
          <p:nvPr/>
        </p:nvSpPr>
        <p:spPr>
          <a:xfrm>
            <a:off x="6339445" y="3809241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42" name="Ovaal 241">
            <a:extLst>
              <a:ext uri="{FF2B5EF4-FFF2-40B4-BE49-F238E27FC236}">
                <a16:creationId xmlns:a16="http://schemas.microsoft.com/office/drawing/2014/main" id="{43F3A4D4-BC49-40BD-4995-9C43BD094586}"/>
              </a:ext>
            </a:extLst>
          </p:cNvPr>
          <p:cNvSpPr/>
          <p:nvPr/>
        </p:nvSpPr>
        <p:spPr>
          <a:xfrm>
            <a:off x="4289009" y="1136664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46" name="Ovaal 245">
            <a:extLst>
              <a:ext uri="{FF2B5EF4-FFF2-40B4-BE49-F238E27FC236}">
                <a16:creationId xmlns:a16="http://schemas.microsoft.com/office/drawing/2014/main" id="{06B9EB93-7173-7EDA-E70D-20F16D1A5EBD}"/>
              </a:ext>
            </a:extLst>
          </p:cNvPr>
          <p:cNvSpPr/>
          <p:nvPr/>
        </p:nvSpPr>
        <p:spPr>
          <a:xfrm>
            <a:off x="3645415" y="3934532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247" name="Rechte verbindingslijn 246">
            <a:extLst>
              <a:ext uri="{FF2B5EF4-FFF2-40B4-BE49-F238E27FC236}">
                <a16:creationId xmlns:a16="http://schemas.microsoft.com/office/drawing/2014/main" id="{F5DA6D49-D78C-EB9A-A1A3-C71E85689EE7}"/>
              </a:ext>
            </a:extLst>
          </p:cNvPr>
          <p:cNvCxnSpPr>
            <a:cxnSpLocks/>
            <a:endCxn id="234" idx="0"/>
          </p:cNvCxnSpPr>
          <p:nvPr/>
        </p:nvCxnSpPr>
        <p:spPr>
          <a:xfrm flipH="1">
            <a:off x="2622787" y="1495520"/>
            <a:ext cx="2159" cy="533391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Rechte verbindingslijn 247">
            <a:extLst>
              <a:ext uri="{FF2B5EF4-FFF2-40B4-BE49-F238E27FC236}">
                <a16:creationId xmlns:a16="http://schemas.microsoft.com/office/drawing/2014/main" id="{437ADA07-5B2E-1168-326F-19D02E039B31}"/>
              </a:ext>
            </a:extLst>
          </p:cNvPr>
          <p:cNvCxnSpPr>
            <a:cxnSpLocks/>
            <a:stCxn id="246" idx="0"/>
            <a:endCxn id="233" idx="4"/>
          </p:cNvCxnSpPr>
          <p:nvPr/>
        </p:nvCxnSpPr>
        <p:spPr>
          <a:xfrm flipV="1">
            <a:off x="3751947" y="3758191"/>
            <a:ext cx="3947" cy="176341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Rechte verbindingslijn 248">
            <a:extLst>
              <a:ext uri="{FF2B5EF4-FFF2-40B4-BE49-F238E27FC236}">
                <a16:creationId xmlns:a16="http://schemas.microsoft.com/office/drawing/2014/main" id="{36A25DEC-F7F2-B097-614F-6743B68B9DA8}"/>
              </a:ext>
            </a:extLst>
          </p:cNvPr>
          <p:cNvCxnSpPr>
            <a:cxnSpLocks/>
            <a:endCxn id="233" idx="6"/>
          </p:cNvCxnSpPr>
          <p:nvPr/>
        </p:nvCxnSpPr>
        <p:spPr>
          <a:xfrm flipH="1">
            <a:off x="3862426" y="3647786"/>
            <a:ext cx="2173641" cy="1954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Rechte verbindingslijn 249">
            <a:extLst>
              <a:ext uri="{FF2B5EF4-FFF2-40B4-BE49-F238E27FC236}">
                <a16:creationId xmlns:a16="http://schemas.microsoft.com/office/drawing/2014/main" id="{35EFB117-A4EB-E08D-FB3D-203F685F867D}"/>
              </a:ext>
            </a:extLst>
          </p:cNvPr>
          <p:cNvCxnSpPr>
            <a:cxnSpLocks/>
            <a:endCxn id="242" idx="6"/>
          </p:cNvCxnSpPr>
          <p:nvPr/>
        </p:nvCxnSpPr>
        <p:spPr>
          <a:xfrm flipH="1" flipV="1">
            <a:off x="4502073" y="1245115"/>
            <a:ext cx="1605914" cy="4581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Rechte verbindingslijn 250">
            <a:extLst>
              <a:ext uri="{FF2B5EF4-FFF2-40B4-BE49-F238E27FC236}">
                <a16:creationId xmlns:a16="http://schemas.microsoft.com/office/drawing/2014/main" id="{9B804A90-9AD7-B9B7-3190-7BA0BB42FC5C}"/>
              </a:ext>
            </a:extLst>
          </p:cNvPr>
          <p:cNvCxnSpPr>
            <a:cxnSpLocks/>
            <a:endCxn id="239" idx="2"/>
          </p:cNvCxnSpPr>
          <p:nvPr/>
        </p:nvCxnSpPr>
        <p:spPr>
          <a:xfrm>
            <a:off x="6036067" y="3630611"/>
            <a:ext cx="303378" cy="287081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Rechte verbindingslijn 251">
            <a:extLst>
              <a:ext uri="{FF2B5EF4-FFF2-40B4-BE49-F238E27FC236}">
                <a16:creationId xmlns:a16="http://schemas.microsoft.com/office/drawing/2014/main" id="{198E0017-41CC-C5E0-94A3-A9414791A197}"/>
              </a:ext>
            </a:extLst>
          </p:cNvPr>
          <p:cNvCxnSpPr>
            <a:cxnSpLocks/>
            <a:endCxn id="239" idx="0"/>
          </p:cNvCxnSpPr>
          <p:nvPr/>
        </p:nvCxnSpPr>
        <p:spPr>
          <a:xfrm>
            <a:off x="6439967" y="2184708"/>
            <a:ext cx="6010" cy="1624533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Rechte verbindingslijn 252">
            <a:extLst>
              <a:ext uri="{FF2B5EF4-FFF2-40B4-BE49-F238E27FC236}">
                <a16:creationId xmlns:a16="http://schemas.microsoft.com/office/drawing/2014/main" id="{B1597BB3-C592-EB7E-F91B-2B8719066174}"/>
              </a:ext>
            </a:extLst>
          </p:cNvPr>
          <p:cNvCxnSpPr>
            <a:cxnSpLocks/>
            <a:stCxn id="237" idx="2"/>
            <a:endCxn id="236" idx="6"/>
          </p:cNvCxnSpPr>
          <p:nvPr/>
        </p:nvCxnSpPr>
        <p:spPr>
          <a:xfrm flipH="1">
            <a:off x="7042955" y="2393510"/>
            <a:ext cx="717515" cy="0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Rechte verbindingslijn 253">
            <a:extLst>
              <a:ext uri="{FF2B5EF4-FFF2-40B4-BE49-F238E27FC236}">
                <a16:creationId xmlns:a16="http://schemas.microsoft.com/office/drawing/2014/main" id="{7671E50A-C706-E113-67E0-D6F1DA52C187}"/>
              </a:ext>
            </a:extLst>
          </p:cNvPr>
          <p:cNvCxnSpPr>
            <a:cxnSpLocks/>
            <a:stCxn id="236" idx="2"/>
          </p:cNvCxnSpPr>
          <p:nvPr/>
        </p:nvCxnSpPr>
        <p:spPr>
          <a:xfrm flipH="1">
            <a:off x="6668010" y="2393510"/>
            <a:ext cx="161881" cy="0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Rechte verbindingslijn 254">
            <a:extLst>
              <a:ext uri="{FF2B5EF4-FFF2-40B4-BE49-F238E27FC236}">
                <a16:creationId xmlns:a16="http://schemas.microsoft.com/office/drawing/2014/main" id="{C8CE93A6-7DB6-AB38-5DBB-9693CB7914F5}"/>
              </a:ext>
            </a:extLst>
          </p:cNvPr>
          <p:cNvCxnSpPr>
            <a:cxnSpLocks/>
          </p:cNvCxnSpPr>
          <p:nvPr/>
        </p:nvCxnSpPr>
        <p:spPr>
          <a:xfrm flipH="1">
            <a:off x="6439967" y="2384407"/>
            <a:ext cx="228043" cy="194990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Rechte verbindingslijn 255">
            <a:extLst>
              <a:ext uri="{FF2B5EF4-FFF2-40B4-BE49-F238E27FC236}">
                <a16:creationId xmlns:a16="http://schemas.microsoft.com/office/drawing/2014/main" id="{5C5C11C1-AA68-DA22-ECC9-6FE97FC01A01}"/>
              </a:ext>
            </a:extLst>
          </p:cNvPr>
          <p:cNvCxnSpPr>
            <a:cxnSpLocks/>
            <a:stCxn id="238" idx="0"/>
          </p:cNvCxnSpPr>
          <p:nvPr/>
        </p:nvCxnSpPr>
        <p:spPr>
          <a:xfrm flipH="1" flipV="1">
            <a:off x="6429210" y="1490770"/>
            <a:ext cx="10757" cy="528486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Rechte verbindingslijn 256">
            <a:extLst>
              <a:ext uri="{FF2B5EF4-FFF2-40B4-BE49-F238E27FC236}">
                <a16:creationId xmlns:a16="http://schemas.microsoft.com/office/drawing/2014/main" id="{1614FD3B-3228-FFF3-AD53-742266D8D875}"/>
              </a:ext>
            </a:extLst>
          </p:cNvPr>
          <p:cNvCxnSpPr>
            <a:cxnSpLocks/>
          </p:cNvCxnSpPr>
          <p:nvPr/>
        </p:nvCxnSpPr>
        <p:spPr>
          <a:xfrm>
            <a:off x="6056053" y="1231552"/>
            <a:ext cx="386919" cy="303983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Rechte verbindingslijn 264">
            <a:extLst>
              <a:ext uri="{FF2B5EF4-FFF2-40B4-BE49-F238E27FC236}">
                <a16:creationId xmlns:a16="http://schemas.microsoft.com/office/drawing/2014/main" id="{56A0C85C-CB47-00CE-B06D-CC1AC194F929}"/>
              </a:ext>
            </a:extLst>
          </p:cNvPr>
          <p:cNvCxnSpPr>
            <a:cxnSpLocks/>
          </p:cNvCxnSpPr>
          <p:nvPr/>
        </p:nvCxnSpPr>
        <p:spPr>
          <a:xfrm flipH="1">
            <a:off x="2627404" y="1240242"/>
            <a:ext cx="386919" cy="303983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Rechte verbindingslijn 266">
            <a:extLst>
              <a:ext uri="{FF2B5EF4-FFF2-40B4-BE49-F238E27FC236}">
                <a16:creationId xmlns:a16="http://schemas.microsoft.com/office/drawing/2014/main" id="{108D5ABE-E4BF-8B36-9DCB-504489CAC46C}"/>
              </a:ext>
            </a:extLst>
          </p:cNvPr>
          <p:cNvCxnSpPr>
            <a:cxnSpLocks/>
            <a:stCxn id="242" idx="2"/>
          </p:cNvCxnSpPr>
          <p:nvPr/>
        </p:nvCxnSpPr>
        <p:spPr>
          <a:xfrm flipH="1">
            <a:off x="2997231" y="1245115"/>
            <a:ext cx="1291778" cy="9108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Ovaal 275">
            <a:extLst>
              <a:ext uri="{FF2B5EF4-FFF2-40B4-BE49-F238E27FC236}">
                <a16:creationId xmlns:a16="http://schemas.microsoft.com/office/drawing/2014/main" id="{6AD752BF-79D0-714C-59F8-299A1732A704}"/>
              </a:ext>
            </a:extLst>
          </p:cNvPr>
          <p:cNvSpPr/>
          <p:nvPr/>
        </p:nvSpPr>
        <p:spPr>
          <a:xfrm>
            <a:off x="3852483" y="3245710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77" name="Ovaal 276">
            <a:extLst>
              <a:ext uri="{FF2B5EF4-FFF2-40B4-BE49-F238E27FC236}">
                <a16:creationId xmlns:a16="http://schemas.microsoft.com/office/drawing/2014/main" id="{C76AE801-ACDA-1CBF-0A57-9AD30E8BA6E1}"/>
              </a:ext>
            </a:extLst>
          </p:cNvPr>
          <p:cNvSpPr/>
          <p:nvPr/>
        </p:nvSpPr>
        <p:spPr>
          <a:xfrm>
            <a:off x="6848847" y="3004399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78" name="Ovaal 277">
            <a:extLst>
              <a:ext uri="{FF2B5EF4-FFF2-40B4-BE49-F238E27FC236}">
                <a16:creationId xmlns:a16="http://schemas.microsoft.com/office/drawing/2014/main" id="{2D67050D-DF40-FEF2-973F-0EC29B42DD84}"/>
              </a:ext>
            </a:extLst>
          </p:cNvPr>
          <p:cNvSpPr/>
          <p:nvPr/>
        </p:nvSpPr>
        <p:spPr>
          <a:xfrm>
            <a:off x="6007981" y="3013278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9" name="Ovaal 278">
            <a:extLst>
              <a:ext uri="{FF2B5EF4-FFF2-40B4-BE49-F238E27FC236}">
                <a16:creationId xmlns:a16="http://schemas.microsoft.com/office/drawing/2014/main" id="{2D7A9640-00A7-E2CB-1E97-55534CF4C0EA}"/>
              </a:ext>
            </a:extLst>
          </p:cNvPr>
          <p:cNvSpPr/>
          <p:nvPr/>
        </p:nvSpPr>
        <p:spPr>
          <a:xfrm>
            <a:off x="6497137" y="2027490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80" name="Ovaal 279">
            <a:extLst>
              <a:ext uri="{FF2B5EF4-FFF2-40B4-BE49-F238E27FC236}">
                <a16:creationId xmlns:a16="http://schemas.microsoft.com/office/drawing/2014/main" id="{490FB317-D41B-859E-B190-9FAC35A3E8A2}"/>
              </a:ext>
            </a:extLst>
          </p:cNvPr>
          <p:cNvSpPr/>
          <p:nvPr/>
        </p:nvSpPr>
        <p:spPr>
          <a:xfrm>
            <a:off x="1978018" y="3242423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81" name="Ovaal 280">
            <a:extLst>
              <a:ext uri="{FF2B5EF4-FFF2-40B4-BE49-F238E27FC236}">
                <a16:creationId xmlns:a16="http://schemas.microsoft.com/office/drawing/2014/main" id="{193975E5-F2B7-BE62-EF89-CE657092BCE5}"/>
              </a:ext>
            </a:extLst>
          </p:cNvPr>
          <p:cNvSpPr/>
          <p:nvPr/>
        </p:nvSpPr>
        <p:spPr>
          <a:xfrm>
            <a:off x="7760470" y="3010026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282" name="Rechte verbindingslijn 281">
            <a:extLst>
              <a:ext uri="{FF2B5EF4-FFF2-40B4-BE49-F238E27FC236}">
                <a16:creationId xmlns:a16="http://schemas.microsoft.com/office/drawing/2014/main" id="{726D7535-3B59-D828-75B9-605E8EC3356D}"/>
              </a:ext>
            </a:extLst>
          </p:cNvPr>
          <p:cNvCxnSpPr>
            <a:cxnSpLocks/>
            <a:stCxn id="281" idx="2"/>
            <a:endCxn id="277" idx="6"/>
          </p:cNvCxnSpPr>
          <p:nvPr/>
        </p:nvCxnSpPr>
        <p:spPr>
          <a:xfrm flipH="1" flipV="1">
            <a:off x="7061911" y="3112850"/>
            <a:ext cx="698559" cy="5627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Rechte verbindingslijn 285">
            <a:extLst>
              <a:ext uri="{FF2B5EF4-FFF2-40B4-BE49-F238E27FC236}">
                <a16:creationId xmlns:a16="http://schemas.microsoft.com/office/drawing/2014/main" id="{D9565446-9186-C1FB-7690-3C1D30C96EA1}"/>
              </a:ext>
            </a:extLst>
          </p:cNvPr>
          <p:cNvCxnSpPr>
            <a:cxnSpLocks/>
            <a:stCxn id="277" idx="2"/>
            <a:endCxn id="278" idx="6"/>
          </p:cNvCxnSpPr>
          <p:nvPr/>
        </p:nvCxnSpPr>
        <p:spPr>
          <a:xfrm flipH="1">
            <a:off x="6221045" y="3112850"/>
            <a:ext cx="627802" cy="8879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Rechte verbindingslijn 288">
            <a:extLst>
              <a:ext uri="{FF2B5EF4-FFF2-40B4-BE49-F238E27FC236}">
                <a16:creationId xmlns:a16="http://schemas.microsoft.com/office/drawing/2014/main" id="{08C0178F-6F67-A8A5-108E-076153D2899B}"/>
              </a:ext>
            </a:extLst>
          </p:cNvPr>
          <p:cNvCxnSpPr>
            <a:cxnSpLocks/>
            <a:stCxn id="276" idx="2"/>
            <a:endCxn id="280" idx="6"/>
          </p:cNvCxnSpPr>
          <p:nvPr/>
        </p:nvCxnSpPr>
        <p:spPr>
          <a:xfrm flipH="1" flipV="1">
            <a:off x="2191082" y="3350874"/>
            <a:ext cx="1661401" cy="3287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Rechte verbindingslijn 291">
            <a:extLst>
              <a:ext uri="{FF2B5EF4-FFF2-40B4-BE49-F238E27FC236}">
                <a16:creationId xmlns:a16="http://schemas.microsoft.com/office/drawing/2014/main" id="{53505681-5B47-8CE6-379F-1168DF23D855}"/>
              </a:ext>
            </a:extLst>
          </p:cNvPr>
          <p:cNvCxnSpPr>
            <a:cxnSpLocks/>
            <a:endCxn id="276" idx="6"/>
          </p:cNvCxnSpPr>
          <p:nvPr/>
        </p:nvCxnSpPr>
        <p:spPr>
          <a:xfrm flipH="1" flipV="1">
            <a:off x="4065547" y="3354161"/>
            <a:ext cx="1483944" cy="6794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Rechte verbindingslijn 294">
            <a:extLst>
              <a:ext uri="{FF2B5EF4-FFF2-40B4-BE49-F238E27FC236}">
                <a16:creationId xmlns:a16="http://schemas.microsoft.com/office/drawing/2014/main" id="{DE941DD6-772D-B8C3-16E7-E9E973F4301F}"/>
              </a:ext>
            </a:extLst>
          </p:cNvPr>
          <p:cNvCxnSpPr>
            <a:cxnSpLocks/>
          </p:cNvCxnSpPr>
          <p:nvPr/>
        </p:nvCxnSpPr>
        <p:spPr>
          <a:xfrm flipV="1">
            <a:off x="5510263" y="3115663"/>
            <a:ext cx="266790" cy="265467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Rechte verbindingslijn 295">
            <a:extLst>
              <a:ext uri="{FF2B5EF4-FFF2-40B4-BE49-F238E27FC236}">
                <a16:creationId xmlns:a16="http://schemas.microsoft.com/office/drawing/2014/main" id="{FF3A970A-0F88-E228-A40F-4D17351C719B}"/>
              </a:ext>
            </a:extLst>
          </p:cNvPr>
          <p:cNvCxnSpPr>
            <a:cxnSpLocks/>
            <a:stCxn id="278" idx="2"/>
          </p:cNvCxnSpPr>
          <p:nvPr/>
        </p:nvCxnSpPr>
        <p:spPr>
          <a:xfrm flipH="1">
            <a:off x="5764529" y="3121729"/>
            <a:ext cx="243452" cy="6445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Rechte verbindingslijn 300">
            <a:extLst>
              <a:ext uri="{FF2B5EF4-FFF2-40B4-BE49-F238E27FC236}">
                <a16:creationId xmlns:a16="http://schemas.microsoft.com/office/drawing/2014/main" id="{9399755A-6787-E463-77C1-B83B5752845E}"/>
              </a:ext>
            </a:extLst>
          </p:cNvPr>
          <p:cNvCxnSpPr>
            <a:cxnSpLocks/>
          </p:cNvCxnSpPr>
          <p:nvPr/>
        </p:nvCxnSpPr>
        <p:spPr>
          <a:xfrm flipV="1">
            <a:off x="7131045" y="2844982"/>
            <a:ext cx="266790" cy="265467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Rechte verbindingslijn 301">
            <a:extLst>
              <a:ext uri="{FF2B5EF4-FFF2-40B4-BE49-F238E27FC236}">
                <a16:creationId xmlns:a16="http://schemas.microsoft.com/office/drawing/2014/main" id="{79A82E7E-DA67-9321-82EF-85A8112AA903}"/>
              </a:ext>
            </a:extLst>
          </p:cNvPr>
          <p:cNvCxnSpPr>
            <a:cxnSpLocks/>
          </p:cNvCxnSpPr>
          <p:nvPr/>
        </p:nvCxnSpPr>
        <p:spPr>
          <a:xfrm>
            <a:off x="7133558" y="2129211"/>
            <a:ext cx="266790" cy="265467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Rechte verbindingslijn 302">
            <a:extLst>
              <a:ext uri="{FF2B5EF4-FFF2-40B4-BE49-F238E27FC236}">
                <a16:creationId xmlns:a16="http://schemas.microsoft.com/office/drawing/2014/main" id="{419644B0-D0D6-0A36-2D0F-1FD2B2D50AB1}"/>
              </a:ext>
            </a:extLst>
          </p:cNvPr>
          <p:cNvCxnSpPr>
            <a:cxnSpLocks/>
            <a:endCxn id="279" idx="6"/>
          </p:cNvCxnSpPr>
          <p:nvPr/>
        </p:nvCxnSpPr>
        <p:spPr>
          <a:xfrm flipH="1">
            <a:off x="6710201" y="2135941"/>
            <a:ext cx="446992" cy="0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Rechte verbindingslijn 305">
            <a:extLst>
              <a:ext uri="{FF2B5EF4-FFF2-40B4-BE49-F238E27FC236}">
                <a16:creationId xmlns:a16="http://schemas.microsoft.com/office/drawing/2014/main" id="{EC56ACB9-E97D-52E9-FEC1-FB6051603D30}"/>
              </a:ext>
            </a:extLst>
          </p:cNvPr>
          <p:cNvCxnSpPr>
            <a:cxnSpLocks/>
          </p:cNvCxnSpPr>
          <p:nvPr/>
        </p:nvCxnSpPr>
        <p:spPr>
          <a:xfrm flipV="1">
            <a:off x="7380646" y="2351796"/>
            <a:ext cx="0" cy="538221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Ovaal 321">
            <a:extLst>
              <a:ext uri="{FF2B5EF4-FFF2-40B4-BE49-F238E27FC236}">
                <a16:creationId xmlns:a16="http://schemas.microsoft.com/office/drawing/2014/main" id="{C0E6D67E-4F0E-E2E9-27FE-64FA9A1DFDC3}"/>
              </a:ext>
            </a:extLst>
          </p:cNvPr>
          <p:cNvSpPr/>
          <p:nvPr/>
        </p:nvSpPr>
        <p:spPr>
          <a:xfrm>
            <a:off x="4717154" y="3039978"/>
            <a:ext cx="213064" cy="21690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23" name="Ovaal 322">
            <a:extLst>
              <a:ext uri="{FF2B5EF4-FFF2-40B4-BE49-F238E27FC236}">
                <a16:creationId xmlns:a16="http://schemas.microsoft.com/office/drawing/2014/main" id="{AEDF9BC5-9F03-C380-5BB7-78A0402EDF09}"/>
              </a:ext>
            </a:extLst>
          </p:cNvPr>
          <p:cNvSpPr/>
          <p:nvPr/>
        </p:nvSpPr>
        <p:spPr>
          <a:xfrm>
            <a:off x="6138945" y="2020796"/>
            <a:ext cx="213064" cy="21690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24" name="Ovaal 323">
            <a:extLst>
              <a:ext uri="{FF2B5EF4-FFF2-40B4-BE49-F238E27FC236}">
                <a16:creationId xmlns:a16="http://schemas.microsoft.com/office/drawing/2014/main" id="{FBEDB9AF-7A99-8EFF-290C-D5BC9FD55161}"/>
              </a:ext>
            </a:extLst>
          </p:cNvPr>
          <p:cNvSpPr/>
          <p:nvPr/>
        </p:nvSpPr>
        <p:spPr>
          <a:xfrm>
            <a:off x="4277659" y="1319407"/>
            <a:ext cx="213064" cy="21690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326" name="Rechte verbindingslijn 325">
            <a:extLst>
              <a:ext uri="{FF2B5EF4-FFF2-40B4-BE49-F238E27FC236}">
                <a16:creationId xmlns:a16="http://schemas.microsoft.com/office/drawing/2014/main" id="{2C685EC8-2CF0-E345-A026-38093C6F9853}"/>
              </a:ext>
            </a:extLst>
          </p:cNvPr>
          <p:cNvCxnSpPr>
            <a:cxnSpLocks/>
            <a:endCxn id="322" idx="6"/>
          </p:cNvCxnSpPr>
          <p:nvPr/>
        </p:nvCxnSpPr>
        <p:spPr>
          <a:xfrm flipH="1">
            <a:off x="4930218" y="3148429"/>
            <a:ext cx="296917" cy="0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Rechte verbindingslijn 328">
            <a:extLst>
              <a:ext uri="{FF2B5EF4-FFF2-40B4-BE49-F238E27FC236}">
                <a16:creationId xmlns:a16="http://schemas.microsoft.com/office/drawing/2014/main" id="{7A2B42BA-188D-5DCB-5901-62BF8394994A}"/>
              </a:ext>
            </a:extLst>
          </p:cNvPr>
          <p:cNvCxnSpPr>
            <a:cxnSpLocks/>
          </p:cNvCxnSpPr>
          <p:nvPr/>
        </p:nvCxnSpPr>
        <p:spPr>
          <a:xfrm flipV="1">
            <a:off x="5217340" y="2903081"/>
            <a:ext cx="266790" cy="265467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Rechte verbindingslijn 329">
            <a:extLst>
              <a:ext uri="{FF2B5EF4-FFF2-40B4-BE49-F238E27FC236}">
                <a16:creationId xmlns:a16="http://schemas.microsoft.com/office/drawing/2014/main" id="{7D6547B7-8773-342F-82B7-0BFC7EB7C810}"/>
              </a:ext>
            </a:extLst>
          </p:cNvPr>
          <p:cNvCxnSpPr>
            <a:cxnSpLocks/>
          </p:cNvCxnSpPr>
          <p:nvPr/>
        </p:nvCxnSpPr>
        <p:spPr>
          <a:xfrm flipH="1" flipV="1">
            <a:off x="5459026" y="1650127"/>
            <a:ext cx="17663" cy="1266943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Rechte verbindingslijn 331">
            <a:extLst>
              <a:ext uri="{FF2B5EF4-FFF2-40B4-BE49-F238E27FC236}">
                <a16:creationId xmlns:a16="http://schemas.microsoft.com/office/drawing/2014/main" id="{29730343-6E8B-B581-9148-5EA601EE25F4}"/>
              </a:ext>
            </a:extLst>
          </p:cNvPr>
          <p:cNvCxnSpPr>
            <a:cxnSpLocks/>
          </p:cNvCxnSpPr>
          <p:nvPr/>
        </p:nvCxnSpPr>
        <p:spPr>
          <a:xfrm flipH="1" flipV="1">
            <a:off x="5253421" y="1414528"/>
            <a:ext cx="240504" cy="243987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Rechte verbindingslijn 333">
            <a:extLst>
              <a:ext uri="{FF2B5EF4-FFF2-40B4-BE49-F238E27FC236}">
                <a16:creationId xmlns:a16="http://schemas.microsoft.com/office/drawing/2014/main" id="{C0299A3F-AEC0-335E-4482-0A721F11C538}"/>
              </a:ext>
            </a:extLst>
          </p:cNvPr>
          <p:cNvCxnSpPr>
            <a:cxnSpLocks/>
          </p:cNvCxnSpPr>
          <p:nvPr/>
        </p:nvCxnSpPr>
        <p:spPr>
          <a:xfrm flipH="1" flipV="1">
            <a:off x="5999650" y="1412156"/>
            <a:ext cx="234679" cy="212701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Rechte verbindingslijn 334">
            <a:extLst>
              <a:ext uri="{FF2B5EF4-FFF2-40B4-BE49-F238E27FC236}">
                <a16:creationId xmlns:a16="http://schemas.microsoft.com/office/drawing/2014/main" id="{1CBCE9BE-9887-0EBB-4E63-789944242AE9}"/>
              </a:ext>
            </a:extLst>
          </p:cNvPr>
          <p:cNvCxnSpPr>
            <a:cxnSpLocks/>
            <a:endCxn id="324" idx="6"/>
          </p:cNvCxnSpPr>
          <p:nvPr/>
        </p:nvCxnSpPr>
        <p:spPr>
          <a:xfrm flipH="1">
            <a:off x="4490723" y="1425262"/>
            <a:ext cx="1525397" cy="2596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Rechte verbindingslijn 339">
            <a:extLst>
              <a:ext uri="{FF2B5EF4-FFF2-40B4-BE49-F238E27FC236}">
                <a16:creationId xmlns:a16="http://schemas.microsoft.com/office/drawing/2014/main" id="{A1A49B9A-9259-1C37-96A3-9E8DAEC7DEE0}"/>
              </a:ext>
            </a:extLst>
          </p:cNvPr>
          <p:cNvCxnSpPr>
            <a:cxnSpLocks/>
            <a:stCxn id="323" idx="0"/>
          </p:cNvCxnSpPr>
          <p:nvPr/>
        </p:nvCxnSpPr>
        <p:spPr>
          <a:xfrm flipH="1" flipV="1">
            <a:off x="6233610" y="1609533"/>
            <a:ext cx="11867" cy="411263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Rechte verbindingslijn 343">
            <a:extLst>
              <a:ext uri="{FF2B5EF4-FFF2-40B4-BE49-F238E27FC236}">
                <a16:creationId xmlns:a16="http://schemas.microsoft.com/office/drawing/2014/main" id="{14ED76D5-DB9F-5751-72C3-1E4417AC8E33}"/>
              </a:ext>
            </a:extLst>
          </p:cNvPr>
          <p:cNvCxnSpPr>
            <a:cxnSpLocks/>
          </p:cNvCxnSpPr>
          <p:nvPr/>
        </p:nvCxnSpPr>
        <p:spPr>
          <a:xfrm flipV="1">
            <a:off x="2825520" y="1419194"/>
            <a:ext cx="234679" cy="212701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Ovaal 344">
            <a:extLst>
              <a:ext uri="{FF2B5EF4-FFF2-40B4-BE49-F238E27FC236}">
                <a16:creationId xmlns:a16="http://schemas.microsoft.com/office/drawing/2014/main" id="{CEEA963D-7B62-4436-E6AB-096A12632351}"/>
              </a:ext>
            </a:extLst>
          </p:cNvPr>
          <p:cNvSpPr/>
          <p:nvPr/>
        </p:nvSpPr>
        <p:spPr>
          <a:xfrm>
            <a:off x="2700021" y="2027691"/>
            <a:ext cx="213064" cy="21690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346" name="Rechte verbindingslijn 345">
            <a:extLst>
              <a:ext uri="{FF2B5EF4-FFF2-40B4-BE49-F238E27FC236}">
                <a16:creationId xmlns:a16="http://schemas.microsoft.com/office/drawing/2014/main" id="{87C9CDF3-3A2B-BC71-5555-ED641A340287}"/>
              </a:ext>
            </a:extLst>
          </p:cNvPr>
          <p:cNvCxnSpPr>
            <a:cxnSpLocks/>
            <a:stCxn id="345" idx="0"/>
          </p:cNvCxnSpPr>
          <p:nvPr/>
        </p:nvCxnSpPr>
        <p:spPr>
          <a:xfrm flipV="1">
            <a:off x="2806553" y="1624857"/>
            <a:ext cx="8432" cy="402834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Rechte verbindingslijn 348">
            <a:extLst>
              <a:ext uri="{FF2B5EF4-FFF2-40B4-BE49-F238E27FC236}">
                <a16:creationId xmlns:a16="http://schemas.microsoft.com/office/drawing/2014/main" id="{B293695F-ED7C-7AB7-20F8-F8A22359ADA0}"/>
              </a:ext>
            </a:extLst>
          </p:cNvPr>
          <p:cNvCxnSpPr>
            <a:cxnSpLocks/>
            <a:endCxn id="324" idx="2"/>
          </p:cNvCxnSpPr>
          <p:nvPr/>
        </p:nvCxnSpPr>
        <p:spPr>
          <a:xfrm flipV="1">
            <a:off x="3021782" y="1427858"/>
            <a:ext cx="1255877" cy="9108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Afgeronde rechthoek 20">
            <a:extLst>
              <a:ext uri="{FF2B5EF4-FFF2-40B4-BE49-F238E27FC236}">
                <a16:creationId xmlns:a16="http://schemas.microsoft.com/office/drawing/2014/main" id="{FF9147CE-C823-773F-7172-8D284418CD25}"/>
              </a:ext>
            </a:extLst>
          </p:cNvPr>
          <p:cNvSpPr/>
          <p:nvPr/>
        </p:nvSpPr>
        <p:spPr>
          <a:xfrm>
            <a:off x="6139988" y="742277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E.7.1.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Create and monitor finance strategy and plans and financial justification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53" name="Afgeronde rechthoek 20">
            <a:extLst>
              <a:ext uri="{FF2B5EF4-FFF2-40B4-BE49-F238E27FC236}">
                <a16:creationId xmlns:a16="http://schemas.microsoft.com/office/drawing/2014/main" id="{B2BD0D67-4C18-89FE-03A1-195057BB8536}"/>
              </a:ext>
            </a:extLst>
          </p:cNvPr>
          <p:cNvSpPr/>
          <p:nvPr/>
        </p:nvSpPr>
        <p:spPr>
          <a:xfrm>
            <a:off x="6651149" y="1278003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E.7.2.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Acquire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Manage financing</a:t>
            </a:r>
          </a:p>
        </p:txBody>
      </p:sp>
      <p:sp>
        <p:nvSpPr>
          <p:cNvPr id="355" name="Ovaal 354">
            <a:extLst>
              <a:ext uri="{FF2B5EF4-FFF2-40B4-BE49-F238E27FC236}">
                <a16:creationId xmlns:a16="http://schemas.microsoft.com/office/drawing/2014/main" id="{A3E1766E-0AEF-6C76-FEA1-FBAB1D49E2CA}"/>
              </a:ext>
            </a:extLst>
          </p:cNvPr>
          <p:cNvSpPr/>
          <p:nvPr/>
        </p:nvSpPr>
        <p:spPr>
          <a:xfrm>
            <a:off x="5965900" y="938695"/>
            <a:ext cx="213064" cy="2169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56" name="Ovaal 355">
            <a:extLst>
              <a:ext uri="{FF2B5EF4-FFF2-40B4-BE49-F238E27FC236}">
                <a16:creationId xmlns:a16="http://schemas.microsoft.com/office/drawing/2014/main" id="{E57B1638-C970-0007-5D46-75D6C3C9BCC5}"/>
              </a:ext>
            </a:extLst>
          </p:cNvPr>
          <p:cNvSpPr/>
          <p:nvPr/>
        </p:nvSpPr>
        <p:spPr>
          <a:xfrm>
            <a:off x="6501688" y="1405548"/>
            <a:ext cx="213064" cy="2169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57" name="Ovaal 356">
            <a:extLst>
              <a:ext uri="{FF2B5EF4-FFF2-40B4-BE49-F238E27FC236}">
                <a16:creationId xmlns:a16="http://schemas.microsoft.com/office/drawing/2014/main" id="{DBF72383-BF77-B1CE-D135-EB9F5F70DB77}"/>
              </a:ext>
            </a:extLst>
          </p:cNvPr>
          <p:cNvSpPr/>
          <p:nvPr/>
        </p:nvSpPr>
        <p:spPr>
          <a:xfrm>
            <a:off x="2301442" y="1778428"/>
            <a:ext cx="213064" cy="2169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58" name="Ovaal 357">
            <a:extLst>
              <a:ext uri="{FF2B5EF4-FFF2-40B4-BE49-F238E27FC236}">
                <a16:creationId xmlns:a16="http://schemas.microsoft.com/office/drawing/2014/main" id="{EF166BB5-2971-9159-8016-2B9A21F2D6EF}"/>
              </a:ext>
            </a:extLst>
          </p:cNvPr>
          <p:cNvSpPr/>
          <p:nvPr/>
        </p:nvSpPr>
        <p:spPr>
          <a:xfrm>
            <a:off x="6497137" y="1816508"/>
            <a:ext cx="213064" cy="2169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359" name="Rechte verbindingslijn 358">
            <a:extLst>
              <a:ext uri="{FF2B5EF4-FFF2-40B4-BE49-F238E27FC236}">
                <a16:creationId xmlns:a16="http://schemas.microsoft.com/office/drawing/2014/main" id="{8B35D578-A06C-73D4-E3E6-F68FDE24CFDA}"/>
              </a:ext>
            </a:extLst>
          </p:cNvPr>
          <p:cNvCxnSpPr>
            <a:cxnSpLocks/>
          </p:cNvCxnSpPr>
          <p:nvPr/>
        </p:nvCxnSpPr>
        <p:spPr>
          <a:xfrm flipV="1">
            <a:off x="2410798" y="1034913"/>
            <a:ext cx="570308" cy="490631"/>
          </a:xfrm>
          <a:prstGeom prst="line">
            <a:avLst/>
          </a:prstGeom>
          <a:ln w="857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Rechte verbindingslijn 360">
            <a:extLst>
              <a:ext uri="{FF2B5EF4-FFF2-40B4-BE49-F238E27FC236}">
                <a16:creationId xmlns:a16="http://schemas.microsoft.com/office/drawing/2014/main" id="{FD085686-C040-1A33-30D2-F7FA283AF66C}"/>
              </a:ext>
            </a:extLst>
          </p:cNvPr>
          <p:cNvCxnSpPr>
            <a:cxnSpLocks/>
            <a:stCxn id="355" idx="2"/>
          </p:cNvCxnSpPr>
          <p:nvPr/>
        </p:nvCxnSpPr>
        <p:spPr>
          <a:xfrm flipH="1" flipV="1">
            <a:off x="2940549" y="1034913"/>
            <a:ext cx="3025351" cy="12233"/>
          </a:xfrm>
          <a:prstGeom prst="line">
            <a:avLst/>
          </a:prstGeom>
          <a:ln w="857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Rechte verbindingslijn 368">
            <a:extLst>
              <a:ext uri="{FF2B5EF4-FFF2-40B4-BE49-F238E27FC236}">
                <a16:creationId xmlns:a16="http://schemas.microsoft.com/office/drawing/2014/main" id="{C2C70EEC-33AE-49C7-EEA1-788CD88B0850}"/>
              </a:ext>
            </a:extLst>
          </p:cNvPr>
          <p:cNvCxnSpPr>
            <a:cxnSpLocks/>
            <a:stCxn id="355" idx="5"/>
            <a:endCxn id="356" idx="1"/>
          </p:cNvCxnSpPr>
          <p:nvPr/>
        </p:nvCxnSpPr>
        <p:spPr>
          <a:xfrm>
            <a:off x="6147761" y="1123832"/>
            <a:ext cx="385130" cy="313481"/>
          </a:xfrm>
          <a:prstGeom prst="line">
            <a:avLst/>
          </a:prstGeom>
          <a:ln w="857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Rechte verbindingslijn 372">
            <a:extLst>
              <a:ext uri="{FF2B5EF4-FFF2-40B4-BE49-F238E27FC236}">
                <a16:creationId xmlns:a16="http://schemas.microsoft.com/office/drawing/2014/main" id="{4E6B0385-977E-0966-C33A-D9B4E5DA8496}"/>
              </a:ext>
            </a:extLst>
          </p:cNvPr>
          <p:cNvCxnSpPr>
            <a:cxnSpLocks/>
            <a:stCxn id="358" idx="0"/>
            <a:endCxn id="356" idx="4"/>
          </p:cNvCxnSpPr>
          <p:nvPr/>
        </p:nvCxnSpPr>
        <p:spPr>
          <a:xfrm flipV="1">
            <a:off x="6603669" y="1622450"/>
            <a:ext cx="4551" cy="194058"/>
          </a:xfrm>
          <a:prstGeom prst="line">
            <a:avLst/>
          </a:prstGeom>
          <a:ln w="857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Rechte verbindingslijn 375">
            <a:extLst>
              <a:ext uri="{FF2B5EF4-FFF2-40B4-BE49-F238E27FC236}">
                <a16:creationId xmlns:a16="http://schemas.microsoft.com/office/drawing/2014/main" id="{C9B5AC99-D1DF-FCF0-EF62-9CBFF0AF689D}"/>
              </a:ext>
            </a:extLst>
          </p:cNvPr>
          <p:cNvCxnSpPr>
            <a:cxnSpLocks/>
            <a:stCxn id="357" idx="0"/>
          </p:cNvCxnSpPr>
          <p:nvPr/>
        </p:nvCxnSpPr>
        <p:spPr>
          <a:xfrm flipV="1">
            <a:off x="2407974" y="1521054"/>
            <a:ext cx="0" cy="257374"/>
          </a:xfrm>
          <a:prstGeom prst="line">
            <a:avLst/>
          </a:prstGeom>
          <a:ln w="857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2" name="Groep 381">
            <a:extLst>
              <a:ext uri="{FF2B5EF4-FFF2-40B4-BE49-F238E27FC236}">
                <a16:creationId xmlns:a16="http://schemas.microsoft.com/office/drawing/2014/main" id="{5623E605-20F2-0610-A2F9-4F600B442A9F}"/>
              </a:ext>
            </a:extLst>
          </p:cNvPr>
          <p:cNvGrpSpPr/>
          <p:nvPr/>
        </p:nvGrpSpPr>
        <p:grpSpPr>
          <a:xfrm>
            <a:off x="3922404" y="4096322"/>
            <a:ext cx="2695947" cy="965598"/>
            <a:chOff x="6584950" y="5080079"/>
            <a:chExt cx="3594596" cy="1287464"/>
          </a:xfrm>
        </p:grpSpPr>
        <p:sp>
          <p:nvSpPr>
            <p:cNvPr id="383" name="Rechthoek 382">
              <a:extLst>
                <a:ext uri="{FF2B5EF4-FFF2-40B4-BE49-F238E27FC236}">
                  <a16:creationId xmlns:a16="http://schemas.microsoft.com/office/drawing/2014/main" id="{AC09CF7E-2D7B-681A-1441-D65C15E87234}"/>
                </a:ext>
              </a:extLst>
            </p:cNvPr>
            <p:cNvSpPr/>
            <p:nvPr/>
          </p:nvSpPr>
          <p:spPr>
            <a:xfrm>
              <a:off x="6584950" y="5080079"/>
              <a:ext cx="3594596" cy="12109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Afgeronde rechthoek 33">
              <a:extLst>
                <a:ext uri="{FF2B5EF4-FFF2-40B4-BE49-F238E27FC236}">
                  <a16:creationId xmlns:a16="http://schemas.microsoft.com/office/drawing/2014/main" id="{443D38C4-4C4F-93F8-08D4-802EDC2C36BD}"/>
                </a:ext>
              </a:extLst>
            </p:cNvPr>
            <p:cNvSpPr/>
            <p:nvPr/>
          </p:nvSpPr>
          <p:spPr>
            <a:xfrm>
              <a:off x="6638971" y="5294728"/>
              <a:ext cx="144000" cy="7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5" name="Afgeronde rechthoek 34">
              <a:extLst>
                <a:ext uri="{FF2B5EF4-FFF2-40B4-BE49-F238E27FC236}">
                  <a16:creationId xmlns:a16="http://schemas.microsoft.com/office/drawing/2014/main" id="{75EF35CA-AC77-F855-3C6A-B97A6AF6A1DE}"/>
                </a:ext>
              </a:extLst>
            </p:cNvPr>
            <p:cNvSpPr/>
            <p:nvPr/>
          </p:nvSpPr>
          <p:spPr>
            <a:xfrm>
              <a:off x="6638971" y="5567976"/>
              <a:ext cx="144000" cy="720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6" name="Afgeronde rechthoek 35">
              <a:extLst>
                <a:ext uri="{FF2B5EF4-FFF2-40B4-BE49-F238E27FC236}">
                  <a16:creationId xmlns:a16="http://schemas.microsoft.com/office/drawing/2014/main" id="{E3147FC5-1F39-7502-AF82-8F0867DFE7DD}"/>
                </a:ext>
              </a:extLst>
            </p:cNvPr>
            <p:cNvSpPr/>
            <p:nvPr/>
          </p:nvSpPr>
          <p:spPr>
            <a:xfrm>
              <a:off x="6638971" y="5704600"/>
              <a:ext cx="144000" cy="7200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7" name="Afgeronde rechthoek 36">
              <a:extLst>
                <a:ext uri="{FF2B5EF4-FFF2-40B4-BE49-F238E27FC236}">
                  <a16:creationId xmlns:a16="http://schemas.microsoft.com/office/drawing/2014/main" id="{7A3E5276-1441-26C7-CBB9-83E8CE0F693E}"/>
                </a:ext>
              </a:extLst>
            </p:cNvPr>
            <p:cNvSpPr/>
            <p:nvPr/>
          </p:nvSpPr>
          <p:spPr>
            <a:xfrm>
              <a:off x="6638971" y="5431352"/>
              <a:ext cx="144000" cy="72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8" name="Afgeronde rechthoek 37">
              <a:extLst>
                <a:ext uri="{FF2B5EF4-FFF2-40B4-BE49-F238E27FC236}">
                  <a16:creationId xmlns:a16="http://schemas.microsoft.com/office/drawing/2014/main" id="{26803341-BABA-0576-B850-94F1BD146AB0}"/>
                </a:ext>
              </a:extLst>
            </p:cNvPr>
            <p:cNvSpPr/>
            <p:nvPr/>
          </p:nvSpPr>
          <p:spPr>
            <a:xfrm>
              <a:off x="6638971" y="5841224"/>
              <a:ext cx="144000" cy="7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9" name="Afgeronde rechthoek 38">
              <a:extLst>
                <a:ext uri="{FF2B5EF4-FFF2-40B4-BE49-F238E27FC236}">
                  <a16:creationId xmlns:a16="http://schemas.microsoft.com/office/drawing/2014/main" id="{6D78ED39-A0B6-1885-4AE3-35E28BB8B699}"/>
                </a:ext>
              </a:extLst>
            </p:cNvPr>
            <p:cNvSpPr/>
            <p:nvPr/>
          </p:nvSpPr>
          <p:spPr>
            <a:xfrm>
              <a:off x="6638971" y="5977848"/>
              <a:ext cx="144000" cy="72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90" name="Afgeronde rechthoek 39">
              <a:extLst>
                <a:ext uri="{FF2B5EF4-FFF2-40B4-BE49-F238E27FC236}">
                  <a16:creationId xmlns:a16="http://schemas.microsoft.com/office/drawing/2014/main" id="{9B9EB727-E6D1-C23C-FB95-36515762D9D9}"/>
                </a:ext>
              </a:extLst>
            </p:cNvPr>
            <p:cNvSpPr/>
            <p:nvPr/>
          </p:nvSpPr>
          <p:spPr>
            <a:xfrm>
              <a:off x="6638971" y="6114472"/>
              <a:ext cx="144000" cy="72000"/>
            </a:xfrm>
            <a:prstGeom prst="roundRect">
              <a:avLst/>
            </a:prstGeom>
            <a:solidFill>
              <a:schemeClr val="tx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92" name="Tijdelijke aanduiding voor verticale tekst 1">
              <a:extLst>
                <a:ext uri="{FF2B5EF4-FFF2-40B4-BE49-F238E27FC236}">
                  <a16:creationId xmlns:a16="http://schemas.microsoft.com/office/drawing/2014/main" id="{9B59C4EB-8702-F8DD-8F08-2D6E684736D2}"/>
                </a:ext>
              </a:extLst>
            </p:cNvPr>
            <p:cNvSpPr txBox="1">
              <a:spLocks/>
            </p:cNvSpPr>
            <p:nvPr/>
          </p:nvSpPr>
          <p:spPr>
            <a:xfrm>
              <a:off x="6850873" y="5120588"/>
              <a:ext cx="3303912" cy="1246955"/>
            </a:xfrm>
            <a:prstGeom prst="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vert="horz" lIns="0" tIns="0" rIns="0" bIns="0" rtlCol="0" anchor="t">
              <a:noAutofit/>
            </a:bodyPr>
            <a:lstStyle>
              <a:lvl1pPr marL="238125" indent="-238125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00063" indent="-261938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0" indent="0" algn="l" defTabSz="719138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sz="160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0" indent="0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800" b="1" kern="1200" cap="all" spc="3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0" indent="0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Clr>
                  <a:schemeClr val="bg2"/>
                </a:buClr>
                <a:buFont typeface="+mj-lt"/>
                <a:buNone/>
                <a:defRPr sz="1800" b="1" i="0" kern="1200" baseline="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i="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5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Value streams</a:t>
              </a: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E.A Determine and monitor strategy and plans</a:t>
              </a:r>
              <a:endParaRPr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indent="0" defTabSz="53935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kumimoji="0" lang="en-US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E.B Change </a:t>
              </a:r>
              <a:r>
                <a:rPr lang="en-US" sz="650" dirty="0">
                  <a:solidFill>
                    <a:srgbClr val="4D4D4D"/>
                  </a:solidFill>
                  <a:latin typeface="Arial"/>
                  <a:cs typeface="Arial"/>
                </a:rPr>
                <a:t>business resources</a:t>
              </a:r>
              <a:endParaRPr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E.C Ensure business continuity and compliance</a:t>
              </a:r>
              <a:endParaRPr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E.D Getting and keeping employees employable</a:t>
              </a:r>
              <a:endParaRPr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lang="en-US" sz="650" dirty="0">
                  <a:solidFill>
                    <a:srgbClr val="4D4D4D"/>
                  </a:solidFill>
                  <a:latin typeface="Arial"/>
                  <a:cs typeface="Arial"/>
                </a:rPr>
                <a:t>E.E Providing</a:t>
              </a:r>
              <a:r>
                <a:rPr kumimoji="0" lang="en-US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information</a:t>
              </a:r>
              <a:endParaRPr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E.F Making goods and services available</a:t>
              </a:r>
              <a:endParaRPr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E.G Making financial assets and information available</a:t>
              </a:r>
              <a:endParaRPr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17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!!Klant">
            <a:extLst>
              <a:ext uri="{FF2B5EF4-FFF2-40B4-BE49-F238E27FC236}">
                <a16:creationId xmlns:a16="http://schemas.microsoft.com/office/drawing/2014/main" id="{5105CC38-3865-48AB-AE9A-DB10B1B66F99}"/>
              </a:ext>
            </a:extLst>
          </p:cNvPr>
          <p:cNvSpPr/>
          <p:nvPr/>
        </p:nvSpPr>
        <p:spPr>
          <a:xfrm>
            <a:off x="522000" y="1087439"/>
            <a:ext cx="1665000" cy="719312"/>
          </a:xfrm>
          <a:prstGeom prst="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5E872D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Customer</a:t>
            </a:r>
          </a:p>
        </p:txBody>
      </p:sp>
      <p:sp>
        <p:nvSpPr>
          <p:cNvPr id="92" name="Titel 1">
            <a:extLst>
              <a:ext uri="{FF2B5EF4-FFF2-40B4-BE49-F238E27FC236}">
                <a16:creationId xmlns:a16="http://schemas.microsoft.com/office/drawing/2014/main" id="{7BD2D990-713F-47EC-9317-58FA09C75FEC}"/>
              </a:ext>
            </a:extLst>
          </p:cNvPr>
          <p:cNvSpPr txBox="1">
            <a:spLocks/>
          </p:cNvSpPr>
          <p:nvPr/>
        </p:nvSpPr>
        <p:spPr>
          <a:xfrm>
            <a:off x="535676" y="155369"/>
            <a:ext cx="882852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685814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>
                <a:solidFill>
                  <a:srgbClr val="821E7D"/>
                </a:solidFill>
                <a:latin typeface="Microsoft JhengHei Light"/>
              </a:rPr>
              <a:t>Business objects</a:t>
            </a:r>
            <a:endParaRPr kumimoji="0" lang="en-GB" sz="2100" b="0" i="0" u="none" strike="noStrike" kern="1200" cap="none" spc="0" normalizeH="0" baseline="0" dirty="0">
              <a:ln>
                <a:noFill/>
              </a:ln>
              <a:solidFill>
                <a:srgbClr val="821E7D"/>
              </a:solidFill>
              <a:effectLst/>
              <a:uLnTx/>
              <a:uFillTx/>
              <a:latin typeface="Microsoft JhengHei Light"/>
              <a:ea typeface="+mj-ea"/>
              <a:cs typeface="Arial" pitchFamily="34" charset="0"/>
            </a:endParaRPr>
          </a:p>
        </p:txBody>
      </p:sp>
      <p:sp>
        <p:nvSpPr>
          <p:cNvPr id="93" name="Tijdelijke aanduiding voor tekst 2">
            <a:extLst>
              <a:ext uri="{FF2B5EF4-FFF2-40B4-BE49-F238E27FC236}">
                <a16:creationId xmlns:a16="http://schemas.microsoft.com/office/drawing/2014/main" id="{035ABF92-FE22-4964-80DD-E1A6051A59B0}"/>
              </a:ext>
            </a:extLst>
          </p:cNvPr>
          <p:cNvSpPr txBox="1">
            <a:spLocks/>
          </p:cNvSpPr>
          <p:nvPr/>
        </p:nvSpPr>
        <p:spPr>
          <a:xfrm>
            <a:off x="538490" y="363832"/>
            <a:ext cx="7093510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lang="en-GB" sz="1500" dirty="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Core – Level 1</a:t>
            </a:r>
            <a:endParaRPr kumimoji="0" lang="en-GB" sz="1500" b="0" i="0" u="none" strike="noStrike" kern="1200" cap="none" spc="0" normalizeH="0" baseline="0" dirty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sp>
        <p:nvSpPr>
          <p:cNvPr id="28" name="!!Energienet">
            <a:extLst>
              <a:ext uri="{FF2B5EF4-FFF2-40B4-BE49-F238E27FC236}">
                <a16:creationId xmlns:a16="http://schemas.microsoft.com/office/drawing/2014/main" id="{E991AFA2-9EE0-4B83-8CA8-08E4B0A24A18}"/>
              </a:ext>
            </a:extLst>
          </p:cNvPr>
          <p:cNvSpPr/>
          <p:nvPr/>
        </p:nvSpPr>
        <p:spPr>
          <a:xfrm>
            <a:off x="3222000" y="2437400"/>
            <a:ext cx="1666796" cy="719937"/>
          </a:xfrm>
          <a:prstGeom prst="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Energy grid</a:t>
            </a:r>
          </a:p>
        </p:txBody>
      </p:sp>
      <p:sp>
        <p:nvSpPr>
          <p:cNvPr id="29" name="!!Energietransport">
            <a:extLst>
              <a:ext uri="{FF2B5EF4-FFF2-40B4-BE49-F238E27FC236}">
                <a16:creationId xmlns:a16="http://schemas.microsoft.com/office/drawing/2014/main" id="{8CCBC9E7-40B5-4EA9-94D1-77D8FA9D0839}"/>
              </a:ext>
            </a:extLst>
          </p:cNvPr>
          <p:cNvSpPr/>
          <p:nvPr/>
        </p:nvSpPr>
        <p:spPr>
          <a:xfrm>
            <a:off x="5922000" y="2437400"/>
            <a:ext cx="1664067" cy="719937"/>
          </a:xfrm>
          <a:prstGeom prst="rect">
            <a:avLst/>
          </a:prstGeom>
          <a:solidFill>
            <a:srgbClr val="BFEEFF"/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Energy transport</a:t>
            </a:r>
          </a:p>
        </p:txBody>
      </p:sp>
      <p:sp>
        <p:nvSpPr>
          <p:cNvPr id="30" name="!!Meting">
            <a:extLst>
              <a:ext uri="{FF2B5EF4-FFF2-40B4-BE49-F238E27FC236}">
                <a16:creationId xmlns:a16="http://schemas.microsoft.com/office/drawing/2014/main" id="{D10C1A96-92CB-4412-9259-26F28F2CDC31}"/>
              </a:ext>
            </a:extLst>
          </p:cNvPr>
          <p:cNvSpPr/>
          <p:nvPr/>
        </p:nvSpPr>
        <p:spPr>
          <a:xfrm>
            <a:off x="3222000" y="3876750"/>
            <a:ext cx="4320000" cy="720587"/>
          </a:xfrm>
          <a:prstGeom prst="rect">
            <a:avLst/>
          </a:prstGeom>
          <a:solidFill>
            <a:srgbClr val="EDEBF9"/>
          </a:solidFill>
          <a:ln w="3175" cap="flat" cmpd="sng" algn="ctr">
            <a:solidFill>
              <a:srgbClr val="410F3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Measurement</a:t>
            </a:r>
          </a:p>
        </p:txBody>
      </p:sp>
      <p:sp>
        <p:nvSpPr>
          <p:cNvPr id="31" name="!!Werk">
            <a:extLst>
              <a:ext uri="{FF2B5EF4-FFF2-40B4-BE49-F238E27FC236}">
                <a16:creationId xmlns:a16="http://schemas.microsoft.com/office/drawing/2014/main" id="{6A81781A-0D87-489F-8C1E-B875C57694C1}"/>
              </a:ext>
            </a:extLst>
          </p:cNvPr>
          <p:cNvSpPr/>
          <p:nvPr/>
        </p:nvSpPr>
        <p:spPr>
          <a:xfrm>
            <a:off x="522000" y="2437400"/>
            <a:ext cx="1665000" cy="719937"/>
          </a:xfrm>
          <a:prstGeom prst="rect">
            <a:avLst/>
          </a:prstGeom>
          <a:solidFill>
            <a:srgbClr val="FFFFCC"/>
          </a:solidFill>
          <a:ln w="3175" cap="flat" cmpd="sng" algn="ctr">
            <a:solidFill>
              <a:srgbClr val="F2B8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Work</a:t>
            </a:r>
          </a:p>
        </p:txBody>
      </p:sp>
      <p:sp>
        <p:nvSpPr>
          <p:cNvPr id="33" name="!!Energiemarkt">
            <a:extLst>
              <a:ext uri="{FF2B5EF4-FFF2-40B4-BE49-F238E27FC236}">
                <a16:creationId xmlns:a16="http://schemas.microsoft.com/office/drawing/2014/main" id="{15C6166A-00FA-4E83-B27C-FD960CFB8E38}"/>
              </a:ext>
            </a:extLst>
          </p:cNvPr>
          <p:cNvSpPr/>
          <p:nvPr/>
        </p:nvSpPr>
        <p:spPr>
          <a:xfrm>
            <a:off x="3177000" y="1088026"/>
            <a:ext cx="4410000" cy="719312"/>
          </a:xfrm>
          <a:prstGeom prst="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Energy market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FAE50FBB-EDC7-4A79-97DD-174516E950DB}"/>
              </a:ext>
            </a:extLst>
          </p:cNvPr>
          <p:cNvCxnSpPr>
            <a:cxnSpLocks/>
            <a:stCxn id="33" idx="1"/>
            <a:endCxn id="44" idx="3"/>
          </p:cNvCxnSpPr>
          <p:nvPr/>
        </p:nvCxnSpPr>
        <p:spPr>
          <a:xfrm flipH="1" flipV="1">
            <a:off x="2187000" y="1447095"/>
            <a:ext cx="990000" cy="587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B6774CB-96AA-48D7-A2B9-EA74398A5C34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4055398" y="1806750"/>
            <a:ext cx="0" cy="63065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61A0BD9-726B-4B4E-B697-EDE97D6AF7BC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6754034" y="1806750"/>
            <a:ext cx="0" cy="63065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D6D67B5-90BF-4506-8530-8DC9EBE486DE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4055398" y="3157337"/>
            <a:ext cx="0" cy="719413"/>
          </a:xfrm>
          <a:prstGeom prst="line">
            <a:avLst/>
          </a:prstGeom>
          <a:ln w="3175">
            <a:solidFill>
              <a:srgbClr val="410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8F00798-3F49-4173-B1E9-28A0DEC881B7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6754034" y="3157337"/>
            <a:ext cx="0" cy="719413"/>
          </a:xfrm>
          <a:prstGeom prst="line">
            <a:avLst/>
          </a:prstGeom>
          <a:ln w="3175">
            <a:solidFill>
              <a:srgbClr val="410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0C8AF3A-12CA-4488-8439-E096E38CD9B2}"/>
              </a:ext>
            </a:extLst>
          </p:cNvPr>
          <p:cNvCxnSpPr>
            <a:cxnSpLocks/>
            <a:stCxn id="29" idx="1"/>
            <a:endCxn id="28" idx="3"/>
          </p:cNvCxnSpPr>
          <p:nvPr/>
        </p:nvCxnSpPr>
        <p:spPr>
          <a:xfrm flipH="1">
            <a:off x="4888796" y="2797369"/>
            <a:ext cx="1033204" cy="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9DCD54B9-7A0B-4ED9-81EF-E6BC44494835}"/>
              </a:ext>
            </a:extLst>
          </p:cNvPr>
          <p:cNvCxnSpPr>
            <a:cxnSpLocks/>
            <a:stCxn id="31" idx="3"/>
            <a:endCxn id="28" idx="1"/>
          </p:cNvCxnSpPr>
          <p:nvPr/>
        </p:nvCxnSpPr>
        <p:spPr>
          <a:xfrm>
            <a:off x="2187000" y="2797369"/>
            <a:ext cx="1035000" cy="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E27280F8-073A-49E8-A00D-63391E2D2170}"/>
              </a:ext>
            </a:extLst>
          </p:cNvPr>
          <p:cNvSpPr txBox="1"/>
          <p:nvPr/>
        </p:nvSpPr>
        <p:spPr>
          <a:xfrm>
            <a:off x="2322000" y="2751750"/>
            <a:ext cx="86562" cy="92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">
                <a:latin typeface="Arial"/>
              </a:rPr>
              <a:t>o</a:t>
            </a: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709D22FA-E6AB-4B85-AA47-71345AEF393F}"/>
              </a:ext>
            </a:extLst>
          </p:cNvPr>
          <p:cNvSpPr txBox="1"/>
          <p:nvPr/>
        </p:nvSpPr>
        <p:spPr>
          <a:xfrm>
            <a:off x="5652000" y="2751750"/>
            <a:ext cx="150682" cy="92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over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27D76F86-3902-4C75-B119-8AEFE7A0A19E}"/>
              </a:ext>
            </a:extLst>
          </p:cNvPr>
          <p:cNvSpPr txBox="1"/>
          <p:nvPr/>
        </p:nvSpPr>
        <p:spPr>
          <a:xfrm>
            <a:off x="5922000" y="2256750"/>
            <a:ext cx="1665000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latin typeface="Arial"/>
              </a:rPr>
              <a:t>f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or use on</a:t>
            </a:r>
            <a:endParaRPr kumimoji="0" lang="nl-NL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24C727DD-8263-4F3D-97EC-979262C0371C}"/>
              </a:ext>
            </a:extLst>
          </p:cNvPr>
          <p:cNvSpPr txBox="1"/>
          <p:nvPr/>
        </p:nvSpPr>
        <p:spPr>
          <a:xfrm>
            <a:off x="3222000" y="2254419"/>
            <a:ext cx="1665000" cy="92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for use on</a:t>
            </a:r>
            <a:endParaRPr kumimoji="0" lang="nl-NL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EFAA33D4-6765-46FF-8665-50FCA6E22B75}"/>
              </a:ext>
            </a:extLst>
          </p:cNvPr>
          <p:cNvSpPr txBox="1"/>
          <p:nvPr/>
        </p:nvSpPr>
        <p:spPr>
          <a:xfrm>
            <a:off x="2322000" y="1401750"/>
            <a:ext cx="431208" cy="92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demander</a:t>
            </a: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in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EF250BD8-4843-4927-A759-C9CF57ADDD26}"/>
              </a:ext>
            </a:extLst>
          </p:cNvPr>
          <p:cNvSpPr txBox="1"/>
          <p:nvPr/>
        </p:nvSpPr>
        <p:spPr>
          <a:xfrm>
            <a:off x="3222000" y="3694419"/>
            <a:ext cx="1665000" cy="92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9C984B9C-8BA3-4235-8FA9-B058003020DE}"/>
              </a:ext>
            </a:extLst>
          </p:cNvPr>
          <p:cNvSpPr txBox="1"/>
          <p:nvPr/>
        </p:nvSpPr>
        <p:spPr>
          <a:xfrm>
            <a:off x="5922000" y="3651750"/>
            <a:ext cx="1665000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326730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!!Klant">
            <a:extLst>
              <a:ext uri="{FF2B5EF4-FFF2-40B4-BE49-F238E27FC236}">
                <a16:creationId xmlns:a16="http://schemas.microsoft.com/office/drawing/2014/main" id="{CC1687F5-75D9-4057-AD1A-8321CE9A6BC8}"/>
              </a:ext>
            </a:extLst>
          </p:cNvPr>
          <p:cNvSpPr/>
          <p:nvPr/>
        </p:nvSpPr>
        <p:spPr>
          <a:xfrm>
            <a:off x="522000" y="636751"/>
            <a:ext cx="1080000" cy="4455000"/>
          </a:xfrm>
          <a:prstGeom prst="rect">
            <a:avLst/>
          </a:prstGeom>
          <a:solidFill>
            <a:schemeClr val="bg1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568E26EA-7375-4F01-8215-CAAECCFB3084}"/>
              </a:ext>
            </a:extLst>
          </p:cNvPr>
          <p:cNvSpPr/>
          <p:nvPr/>
        </p:nvSpPr>
        <p:spPr>
          <a:xfrm>
            <a:off x="612000" y="861751"/>
            <a:ext cx="900000" cy="126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92" name="Titel 1">
            <a:extLst>
              <a:ext uri="{FF2B5EF4-FFF2-40B4-BE49-F238E27FC236}">
                <a16:creationId xmlns:a16="http://schemas.microsoft.com/office/drawing/2014/main" id="{7BD2D990-713F-47EC-9317-58FA09C75FEC}"/>
              </a:ext>
            </a:extLst>
          </p:cNvPr>
          <p:cNvSpPr txBox="1">
            <a:spLocks/>
          </p:cNvSpPr>
          <p:nvPr/>
        </p:nvSpPr>
        <p:spPr>
          <a:xfrm>
            <a:off x="535676" y="155369"/>
            <a:ext cx="882852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685814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Business objects</a:t>
            </a:r>
            <a:endParaRPr kumimoji="0" lang="en-GB" sz="2100" b="0" i="0" u="none" strike="noStrike" kern="1200" cap="none" spc="0" normalizeH="0" baseline="0" dirty="0">
              <a:ln>
                <a:noFill/>
              </a:ln>
              <a:solidFill>
                <a:srgbClr val="821E7D"/>
              </a:solidFill>
              <a:effectLst/>
              <a:uLnTx/>
              <a:uFillTx/>
              <a:latin typeface="Microsoft JhengHei Light"/>
              <a:ea typeface="+mj-ea"/>
              <a:cs typeface="Arial" pitchFamily="34" charset="0"/>
            </a:endParaRPr>
          </a:p>
        </p:txBody>
      </p:sp>
      <p:sp>
        <p:nvSpPr>
          <p:cNvPr id="93" name="Tijdelijke aanduiding voor tekst 2">
            <a:extLst>
              <a:ext uri="{FF2B5EF4-FFF2-40B4-BE49-F238E27FC236}">
                <a16:creationId xmlns:a16="http://schemas.microsoft.com/office/drawing/2014/main" id="{035ABF92-FE22-4964-80DD-E1A6051A59B0}"/>
              </a:ext>
            </a:extLst>
          </p:cNvPr>
          <p:cNvSpPr txBox="1">
            <a:spLocks/>
          </p:cNvSpPr>
          <p:nvPr/>
        </p:nvSpPr>
        <p:spPr>
          <a:xfrm>
            <a:off x="538490" y="363832"/>
            <a:ext cx="7093510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Core – All levels</a:t>
            </a:r>
            <a:endParaRPr kumimoji="0" lang="en-GB" sz="1500" b="0" i="0" u="none" strike="noStrike" kern="1200" cap="none" spc="0" normalizeH="0" baseline="0" dirty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182C9338-1F96-45B0-83FE-298CBCCC8A12}"/>
              </a:ext>
            </a:extLst>
          </p:cNvPr>
          <p:cNvSpPr/>
          <p:nvPr/>
        </p:nvSpPr>
        <p:spPr>
          <a:xfrm>
            <a:off x="657000" y="1041751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11111403-F385-4095-881C-5DD5EE30DD51}"/>
              </a:ext>
            </a:extLst>
          </p:cNvPr>
          <p:cNvSpPr/>
          <p:nvPr/>
        </p:nvSpPr>
        <p:spPr>
          <a:xfrm>
            <a:off x="610510" y="3471751"/>
            <a:ext cx="900000" cy="126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Revenue loss</a:t>
            </a:r>
          </a:p>
        </p:txBody>
      </p:sp>
      <p:sp>
        <p:nvSpPr>
          <p:cNvPr id="61" name="Rechthoek 60">
            <a:extLst>
              <a:ext uri="{FF2B5EF4-FFF2-40B4-BE49-F238E27FC236}">
                <a16:creationId xmlns:a16="http://schemas.microsoft.com/office/drawing/2014/main" id="{36EDB2D1-536A-4C63-B0E6-389F35CD8D10}"/>
              </a:ext>
            </a:extLst>
          </p:cNvPr>
          <p:cNvSpPr/>
          <p:nvPr/>
        </p:nvSpPr>
        <p:spPr>
          <a:xfrm>
            <a:off x="657000" y="1221751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Transport demand</a:t>
            </a:r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65EB9F87-649A-4C1A-9E80-A5E8E16A8D01}"/>
              </a:ext>
            </a:extLst>
          </p:cNvPr>
          <p:cNvSpPr/>
          <p:nvPr/>
        </p:nvSpPr>
        <p:spPr>
          <a:xfrm>
            <a:off x="657000" y="1401751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interaction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9660BC3D-6169-4595-9EB2-911073D86D94}"/>
              </a:ext>
            </a:extLst>
          </p:cNvPr>
          <p:cNvSpPr/>
          <p:nvPr/>
        </p:nvSpPr>
        <p:spPr>
          <a:xfrm>
            <a:off x="657000" y="1760532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notification</a:t>
            </a:r>
          </a:p>
        </p:txBody>
      </p:sp>
      <p:sp>
        <p:nvSpPr>
          <p:cNvPr id="87" name="Rechthoek 86">
            <a:extLst>
              <a:ext uri="{FF2B5EF4-FFF2-40B4-BE49-F238E27FC236}">
                <a16:creationId xmlns:a16="http://schemas.microsoft.com/office/drawing/2014/main" id="{A990E25C-0B74-4793-B659-F36C18D3D0C3}"/>
              </a:ext>
            </a:extLst>
          </p:cNvPr>
          <p:cNvSpPr/>
          <p:nvPr/>
        </p:nvSpPr>
        <p:spPr>
          <a:xfrm>
            <a:off x="612000" y="2211751"/>
            <a:ext cx="900000" cy="72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Customer agreement</a:t>
            </a:r>
          </a:p>
        </p:txBody>
      </p:sp>
      <p:sp>
        <p:nvSpPr>
          <p:cNvPr id="88" name="Rechthoek 87">
            <a:extLst>
              <a:ext uri="{FF2B5EF4-FFF2-40B4-BE49-F238E27FC236}">
                <a16:creationId xmlns:a16="http://schemas.microsoft.com/office/drawing/2014/main" id="{7CA44023-9B09-4558-A3A8-4845C99C5798}"/>
              </a:ext>
            </a:extLst>
          </p:cNvPr>
          <p:cNvSpPr/>
          <p:nvPr/>
        </p:nvSpPr>
        <p:spPr>
          <a:xfrm>
            <a:off x="657000" y="2391751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quote</a:t>
            </a:r>
          </a:p>
        </p:txBody>
      </p:sp>
      <p:sp>
        <p:nvSpPr>
          <p:cNvPr id="89" name="!!3Klantovereenkomst">
            <a:extLst>
              <a:ext uri="{FF2B5EF4-FFF2-40B4-BE49-F238E27FC236}">
                <a16:creationId xmlns:a16="http://schemas.microsoft.com/office/drawing/2014/main" id="{C7C4CF21-2862-4F27-94E6-4F1597087079}"/>
              </a:ext>
            </a:extLst>
          </p:cNvPr>
          <p:cNvSpPr/>
          <p:nvPr/>
        </p:nvSpPr>
        <p:spPr>
          <a:xfrm>
            <a:off x="657000" y="2571751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agreement</a:t>
            </a:r>
          </a:p>
        </p:txBody>
      </p:sp>
      <p:sp>
        <p:nvSpPr>
          <p:cNvPr id="90" name="Rechthoek 89">
            <a:extLst>
              <a:ext uri="{FF2B5EF4-FFF2-40B4-BE49-F238E27FC236}">
                <a16:creationId xmlns:a16="http://schemas.microsoft.com/office/drawing/2014/main" id="{95DCA934-EAFC-4CE6-BAF2-94D3F2091815}"/>
              </a:ext>
            </a:extLst>
          </p:cNvPr>
          <p:cNvSpPr/>
          <p:nvPr/>
        </p:nvSpPr>
        <p:spPr>
          <a:xfrm>
            <a:off x="612000" y="3021751"/>
            <a:ext cx="900000" cy="36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Customer invoice</a:t>
            </a:r>
          </a:p>
        </p:txBody>
      </p:sp>
      <p:sp>
        <p:nvSpPr>
          <p:cNvPr id="91" name="Rechthoek 90">
            <a:extLst>
              <a:ext uri="{FF2B5EF4-FFF2-40B4-BE49-F238E27FC236}">
                <a16:creationId xmlns:a16="http://schemas.microsoft.com/office/drawing/2014/main" id="{284D2294-733A-4F4F-A7FF-71DEDB5D1C38}"/>
              </a:ext>
            </a:extLst>
          </p:cNvPr>
          <p:cNvSpPr/>
          <p:nvPr/>
        </p:nvSpPr>
        <p:spPr>
          <a:xfrm>
            <a:off x="657000" y="3201751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invoice</a:t>
            </a:r>
          </a:p>
        </p:txBody>
      </p:sp>
      <p:sp>
        <p:nvSpPr>
          <p:cNvPr id="190" name="!!Energietransport">
            <a:extLst>
              <a:ext uri="{FF2B5EF4-FFF2-40B4-BE49-F238E27FC236}">
                <a16:creationId xmlns:a16="http://schemas.microsoft.com/office/drawing/2014/main" id="{B1724192-B55B-40EC-825A-736E7442AD48}"/>
              </a:ext>
            </a:extLst>
          </p:cNvPr>
          <p:cNvSpPr/>
          <p:nvPr/>
        </p:nvSpPr>
        <p:spPr>
          <a:xfrm>
            <a:off x="1737000" y="636751"/>
            <a:ext cx="1080000" cy="4455000"/>
          </a:xfrm>
          <a:prstGeom prst="rect">
            <a:avLst/>
          </a:prstGeom>
          <a:solidFill>
            <a:schemeClr val="bg1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Energy transport</a:t>
            </a:r>
          </a:p>
        </p:txBody>
      </p:sp>
      <p:sp>
        <p:nvSpPr>
          <p:cNvPr id="191" name="!!Energienet">
            <a:extLst>
              <a:ext uri="{FF2B5EF4-FFF2-40B4-BE49-F238E27FC236}">
                <a16:creationId xmlns:a16="http://schemas.microsoft.com/office/drawing/2014/main" id="{69FC7E07-DD1E-4E74-9466-4ACFB3BEA97E}"/>
              </a:ext>
            </a:extLst>
          </p:cNvPr>
          <p:cNvSpPr/>
          <p:nvPr/>
        </p:nvSpPr>
        <p:spPr>
          <a:xfrm>
            <a:off x="2952000" y="636750"/>
            <a:ext cx="1080000" cy="445500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Energy grid</a:t>
            </a:r>
          </a:p>
        </p:txBody>
      </p:sp>
      <p:sp>
        <p:nvSpPr>
          <p:cNvPr id="192" name="!!Meting">
            <a:extLst>
              <a:ext uri="{FF2B5EF4-FFF2-40B4-BE49-F238E27FC236}">
                <a16:creationId xmlns:a16="http://schemas.microsoft.com/office/drawing/2014/main" id="{48840206-EE0E-456E-971D-BEA165F37F14}"/>
              </a:ext>
            </a:extLst>
          </p:cNvPr>
          <p:cNvSpPr/>
          <p:nvPr/>
        </p:nvSpPr>
        <p:spPr>
          <a:xfrm>
            <a:off x="4167000" y="636751"/>
            <a:ext cx="1080000" cy="4455000"/>
          </a:xfrm>
          <a:prstGeom prst="rect">
            <a:avLst/>
          </a:prstGeom>
          <a:solidFill>
            <a:schemeClr val="bg1"/>
          </a:solidFill>
          <a:ln w="3175">
            <a:solidFill>
              <a:srgbClr val="410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193" name="!!Werk">
            <a:extLst>
              <a:ext uri="{FF2B5EF4-FFF2-40B4-BE49-F238E27FC236}">
                <a16:creationId xmlns:a16="http://schemas.microsoft.com/office/drawing/2014/main" id="{94C3F32D-EA5B-4DA0-BB70-DEAFB8495ACF}"/>
              </a:ext>
            </a:extLst>
          </p:cNvPr>
          <p:cNvSpPr/>
          <p:nvPr/>
        </p:nvSpPr>
        <p:spPr>
          <a:xfrm>
            <a:off x="5382000" y="636751"/>
            <a:ext cx="1080000" cy="4455000"/>
          </a:xfrm>
          <a:prstGeom prst="rect">
            <a:avLst/>
          </a:prstGeom>
          <a:solidFill>
            <a:schemeClr val="bg1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Work</a:t>
            </a:r>
          </a:p>
        </p:txBody>
      </p:sp>
      <p:sp>
        <p:nvSpPr>
          <p:cNvPr id="194" name="!!Energiemarkt">
            <a:extLst>
              <a:ext uri="{FF2B5EF4-FFF2-40B4-BE49-F238E27FC236}">
                <a16:creationId xmlns:a16="http://schemas.microsoft.com/office/drawing/2014/main" id="{93C5B65A-134A-4BDB-8C85-35B4EF598158}"/>
              </a:ext>
            </a:extLst>
          </p:cNvPr>
          <p:cNvSpPr/>
          <p:nvPr/>
        </p:nvSpPr>
        <p:spPr>
          <a:xfrm>
            <a:off x="6597000" y="636750"/>
            <a:ext cx="1080000" cy="4455000"/>
          </a:xfrm>
          <a:prstGeom prst="rect">
            <a:avLst/>
          </a:prstGeom>
          <a:solidFill>
            <a:schemeClr val="bg1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Energy market</a:t>
            </a:r>
          </a:p>
        </p:txBody>
      </p:sp>
      <p:sp>
        <p:nvSpPr>
          <p:cNvPr id="198" name="Rechthoek 197">
            <a:extLst>
              <a:ext uri="{FF2B5EF4-FFF2-40B4-BE49-F238E27FC236}">
                <a16:creationId xmlns:a16="http://schemas.microsoft.com/office/drawing/2014/main" id="{2BC67393-1A20-4437-9C0A-91738E44408E}"/>
              </a:ext>
            </a:extLst>
          </p:cNvPr>
          <p:cNvSpPr/>
          <p:nvPr/>
        </p:nvSpPr>
        <p:spPr>
          <a:xfrm>
            <a:off x="1827000" y="861751"/>
            <a:ext cx="900000" cy="1303152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Energy transport</a:t>
            </a:r>
          </a:p>
        </p:txBody>
      </p:sp>
      <p:sp>
        <p:nvSpPr>
          <p:cNvPr id="199" name="Rechthoek 198">
            <a:extLst>
              <a:ext uri="{FF2B5EF4-FFF2-40B4-BE49-F238E27FC236}">
                <a16:creationId xmlns:a16="http://schemas.microsoft.com/office/drawing/2014/main" id="{3953BF21-8203-4B4D-96D9-EFCB8B253A29}"/>
              </a:ext>
            </a:extLst>
          </p:cNvPr>
          <p:cNvSpPr/>
          <p:nvPr/>
        </p:nvSpPr>
        <p:spPr>
          <a:xfrm>
            <a:off x="1872000" y="1041751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Energy transport</a:t>
            </a:r>
          </a:p>
        </p:txBody>
      </p:sp>
      <p:sp>
        <p:nvSpPr>
          <p:cNvPr id="200" name="Rechthoek 199">
            <a:extLst>
              <a:ext uri="{FF2B5EF4-FFF2-40B4-BE49-F238E27FC236}">
                <a16:creationId xmlns:a16="http://schemas.microsoft.com/office/drawing/2014/main" id="{7FBD5C83-A779-4A35-BB5F-9CD41DC030F2}"/>
              </a:ext>
            </a:extLst>
          </p:cNvPr>
          <p:cNvSpPr/>
          <p:nvPr/>
        </p:nvSpPr>
        <p:spPr>
          <a:xfrm>
            <a:off x="1872000" y="1221751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Switching situation</a:t>
            </a:r>
          </a:p>
        </p:txBody>
      </p:sp>
      <p:sp>
        <p:nvSpPr>
          <p:cNvPr id="201" name="Rechthoek 200">
            <a:extLst>
              <a:ext uri="{FF2B5EF4-FFF2-40B4-BE49-F238E27FC236}">
                <a16:creationId xmlns:a16="http://schemas.microsoft.com/office/drawing/2014/main" id="{AC3988FB-BFF0-4366-B482-F52DE585A1A8}"/>
              </a:ext>
            </a:extLst>
          </p:cNvPr>
          <p:cNvSpPr/>
          <p:nvPr/>
        </p:nvSpPr>
        <p:spPr>
          <a:xfrm>
            <a:off x="3042000" y="861751"/>
            <a:ext cx="900000" cy="2012632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Energy grid</a:t>
            </a:r>
          </a:p>
        </p:txBody>
      </p:sp>
      <p:sp>
        <p:nvSpPr>
          <p:cNvPr id="203" name="Rechthoek 202">
            <a:extLst>
              <a:ext uri="{FF2B5EF4-FFF2-40B4-BE49-F238E27FC236}">
                <a16:creationId xmlns:a16="http://schemas.microsoft.com/office/drawing/2014/main" id="{4244BABA-A371-4575-9D7D-38D270D685D0}"/>
              </a:ext>
            </a:extLst>
          </p:cNvPr>
          <p:cNvSpPr/>
          <p:nvPr/>
        </p:nvSpPr>
        <p:spPr>
          <a:xfrm>
            <a:off x="3087000" y="1952848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function</a:t>
            </a:r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C9B71DB7-818C-4494-AA89-141224D9FE04}"/>
              </a:ext>
            </a:extLst>
          </p:cNvPr>
          <p:cNvSpPr/>
          <p:nvPr/>
        </p:nvSpPr>
        <p:spPr>
          <a:xfrm>
            <a:off x="4257000" y="861751"/>
            <a:ext cx="900000" cy="360000"/>
          </a:xfrm>
          <a:prstGeom prst="rect">
            <a:avLst/>
          </a:prstGeom>
          <a:solidFill>
            <a:srgbClr val="EDEBF9"/>
          </a:solidFill>
          <a:ln w="3175">
            <a:solidFill>
              <a:srgbClr val="410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205" name="Rechthoek 204">
            <a:extLst>
              <a:ext uri="{FF2B5EF4-FFF2-40B4-BE49-F238E27FC236}">
                <a16:creationId xmlns:a16="http://schemas.microsoft.com/office/drawing/2014/main" id="{CA2A8EA1-8577-4820-9EE9-9B8B6D13537F}"/>
              </a:ext>
            </a:extLst>
          </p:cNvPr>
          <p:cNvSpPr/>
          <p:nvPr/>
        </p:nvSpPr>
        <p:spPr>
          <a:xfrm>
            <a:off x="4302000" y="1041751"/>
            <a:ext cx="810000" cy="135000"/>
          </a:xfrm>
          <a:prstGeom prst="rect">
            <a:avLst/>
          </a:prstGeom>
          <a:solidFill>
            <a:srgbClr val="EDEBF9"/>
          </a:solidFill>
          <a:ln w="3175">
            <a:solidFill>
              <a:srgbClr val="410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57B674D7-B071-4374-9789-6DFCD9CA4B12}"/>
              </a:ext>
            </a:extLst>
          </p:cNvPr>
          <p:cNvSpPr/>
          <p:nvPr/>
        </p:nvSpPr>
        <p:spPr>
          <a:xfrm>
            <a:off x="6687000" y="861751"/>
            <a:ext cx="900000" cy="733619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Market participant</a:t>
            </a:r>
          </a:p>
        </p:txBody>
      </p:sp>
      <p:sp>
        <p:nvSpPr>
          <p:cNvPr id="211" name="!!3Marktpartij">
            <a:extLst>
              <a:ext uri="{FF2B5EF4-FFF2-40B4-BE49-F238E27FC236}">
                <a16:creationId xmlns:a16="http://schemas.microsoft.com/office/drawing/2014/main" id="{80910924-F818-47EA-8249-EC2440D8A73F}"/>
              </a:ext>
            </a:extLst>
          </p:cNvPr>
          <p:cNvSpPr/>
          <p:nvPr/>
        </p:nvSpPr>
        <p:spPr>
          <a:xfrm>
            <a:off x="6732000" y="1041751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Market participant</a:t>
            </a:r>
          </a:p>
        </p:txBody>
      </p:sp>
      <p:sp>
        <p:nvSpPr>
          <p:cNvPr id="212" name="Rechthoek 211">
            <a:extLst>
              <a:ext uri="{FF2B5EF4-FFF2-40B4-BE49-F238E27FC236}">
                <a16:creationId xmlns:a16="http://schemas.microsoft.com/office/drawing/2014/main" id="{2ABD10F4-20D9-44CD-A100-4378C5E27DE8}"/>
              </a:ext>
            </a:extLst>
          </p:cNvPr>
          <p:cNvSpPr/>
          <p:nvPr/>
        </p:nvSpPr>
        <p:spPr>
          <a:xfrm>
            <a:off x="6732000" y="1221751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Market request</a:t>
            </a:r>
          </a:p>
        </p:txBody>
      </p:sp>
      <p:sp>
        <p:nvSpPr>
          <p:cNvPr id="213" name="Rechthoek 212">
            <a:extLst>
              <a:ext uri="{FF2B5EF4-FFF2-40B4-BE49-F238E27FC236}">
                <a16:creationId xmlns:a16="http://schemas.microsoft.com/office/drawing/2014/main" id="{ECBA1D1C-C693-42A7-B13A-3F3D6F5CA6DC}"/>
              </a:ext>
            </a:extLst>
          </p:cNvPr>
          <p:cNvSpPr/>
          <p:nvPr/>
        </p:nvSpPr>
        <p:spPr>
          <a:xfrm>
            <a:off x="6732000" y="1401751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Energy market</a:t>
            </a:r>
          </a:p>
        </p:txBody>
      </p:sp>
      <p:sp>
        <p:nvSpPr>
          <p:cNvPr id="215" name="Rechthoek 214">
            <a:extLst>
              <a:ext uri="{FF2B5EF4-FFF2-40B4-BE49-F238E27FC236}">
                <a16:creationId xmlns:a16="http://schemas.microsoft.com/office/drawing/2014/main" id="{75B8084D-F99E-45EC-82FB-F3F8E5D46732}"/>
              </a:ext>
            </a:extLst>
          </p:cNvPr>
          <p:cNvSpPr/>
          <p:nvPr/>
        </p:nvSpPr>
        <p:spPr>
          <a:xfrm>
            <a:off x="6687000" y="1688067"/>
            <a:ext cx="900000" cy="733619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216" name="Rechthoek 215">
            <a:extLst>
              <a:ext uri="{FF2B5EF4-FFF2-40B4-BE49-F238E27FC236}">
                <a16:creationId xmlns:a16="http://schemas.microsoft.com/office/drawing/2014/main" id="{267BBDA3-5184-4C65-A936-48F9F2CB63F4}"/>
              </a:ext>
            </a:extLst>
          </p:cNvPr>
          <p:cNvSpPr/>
          <p:nvPr/>
        </p:nvSpPr>
        <p:spPr>
          <a:xfrm>
            <a:off x="6732000" y="1868067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219" name="Rechthoek 218">
            <a:extLst>
              <a:ext uri="{FF2B5EF4-FFF2-40B4-BE49-F238E27FC236}">
                <a16:creationId xmlns:a16="http://schemas.microsoft.com/office/drawing/2014/main" id="{68DE76EC-6398-4A97-A389-D384C2BDBDDB}"/>
              </a:ext>
            </a:extLst>
          </p:cNvPr>
          <p:cNvSpPr/>
          <p:nvPr/>
        </p:nvSpPr>
        <p:spPr>
          <a:xfrm>
            <a:off x="6732000" y="2050037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Facility</a:t>
            </a:r>
          </a:p>
        </p:txBody>
      </p:sp>
      <p:sp>
        <p:nvSpPr>
          <p:cNvPr id="220" name="Rechthoek 219">
            <a:extLst>
              <a:ext uri="{FF2B5EF4-FFF2-40B4-BE49-F238E27FC236}">
                <a16:creationId xmlns:a16="http://schemas.microsoft.com/office/drawing/2014/main" id="{0DC133C6-D801-4C11-957B-239AFE01DE3D}"/>
              </a:ext>
            </a:extLst>
          </p:cNvPr>
          <p:cNvSpPr/>
          <p:nvPr/>
        </p:nvSpPr>
        <p:spPr>
          <a:xfrm>
            <a:off x="6732000" y="2230037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Congestion area</a:t>
            </a:r>
          </a:p>
        </p:txBody>
      </p:sp>
      <p:sp>
        <p:nvSpPr>
          <p:cNvPr id="221" name="Rechthoek 220">
            <a:extLst>
              <a:ext uri="{FF2B5EF4-FFF2-40B4-BE49-F238E27FC236}">
                <a16:creationId xmlns:a16="http://schemas.microsoft.com/office/drawing/2014/main" id="{ED659769-3584-477F-B5EC-F8B8284DF09A}"/>
              </a:ext>
            </a:extLst>
          </p:cNvPr>
          <p:cNvSpPr/>
          <p:nvPr/>
        </p:nvSpPr>
        <p:spPr>
          <a:xfrm>
            <a:off x="6687000" y="2514382"/>
            <a:ext cx="900000" cy="1260719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Market process</a:t>
            </a:r>
          </a:p>
        </p:txBody>
      </p:sp>
      <p:sp>
        <p:nvSpPr>
          <p:cNvPr id="222" name="Rechthoek 221">
            <a:extLst>
              <a:ext uri="{FF2B5EF4-FFF2-40B4-BE49-F238E27FC236}">
                <a16:creationId xmlns:a16="http://schemas.microsoft.com/office/drawing/2014/main" id="{816DEA19-8F4A-45B2-94D3-1941B1213F57}"/>
              </a:ext>
            </a:extLst>
          </p:cNvPr>
          <p:cNvSpPr/>
          <p:nvPr/>
        </p:nvSpPr>
        <p:spPr>
          <a:xfrm>
            <a:off x="6732000" y="2694383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Market activity</a:t>
            </a:r>
          </a:p>
        </p:txBody>
      </p:sp>
      <p:sp>
        <p:nvSpPr>
          <p:cNvPr id="223" name="!!3Energieprogramma of prognose">
            <a:extLst>
              <a:ext uri="{FF2B5EF4-FFF2-40B4-BE49-F238E27FC236}">
                <a16:creationId xmlns:a16="http://schemas.microsoft.com/office/drawing/2014/main" id="{CD7A640D-7AF7-4D5E-AA9B-93996A3054C9}"/>
              </a:ext>
            </a:extLst>
          </p:cNvPr>
          <p:cNvSpPr/>
          <p:nvPr/>
        </p:nvSpPr>
        <p:spPr>
          <a:xfrm>
            <a:off x="6732000" y="2874383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Energy prediction</a:t>
            </a:r>
          </a:p>
        </p:txBody>
      </p:sp>
      <p:sp>
        <p:nvSpPr>
          <p:cNvPr id="224" name="Rechthoek 223">
            <a:extLst>
              <a:ext uri="{FF2B5EF4-FFF2-40B4-BE49-F238E27FC236}">
                <a16:creationId xmlns:a16="http://schemas.microsoft.com/office/drawing/2014/main" id="{9CC4DFAD-BFD7-4838-94D6-9838F7AD39B7}"/>
              </a:ext>
            </a:extLst>
          </p:cNvPr>
          <p:cNvSpPr/>
          <p:nvPr/>
        </p:nvSpPr>
        <p:spPr>
          <a:xfrm>
            <a:off x="6732000" y="3054383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Energy exchange</a:t>
            </a:r>
          </a:p>
        </p:txBody>
      </p:sp>
      <p:sp>
        <p:nvSpPr>
          <p:cNvPr id="226" name="Rechthoek 225">
            <a:extLst>
              <a:ext uri="{FF2B5EF4-FFF2-40B4-BE49-F238E27FC236}">
                <a16:creationId xmlns:a16="http://schemas.microsoft.com/office/drawing/2014/main" id="{755F6670-6B56-4FD6-8026-4795AC2B2D8F}"/>
              </a:ext>
            </a:extLst>
          </p:cNvPr>
          <p:cNvSpPr/>
          <p:nvPr/>
        </p:nvSpPr>
        <p:spPr>
          <a:xfrm>
            <a:off x="6732000" y="3411061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Capacity service</a:t>
            </a:r>
          </a:p>
        </p:txBody>
      </p:sp>
      <p:sp>
        <p:nvSpPr>
          <p:cNvPr id="227" name="Rechthoek 226">
            <a:extLst>
              <a:ext uri="{FF2B5EF4-FFF2-40B4-BE49-F238E27FC236}">
                <a16:creationId xmlns:a16="http://schemas.microsoft.com/office/drawing/2014/main" id="{FC0FDE7F-8461-4310-B102-2038DA30C602}"/>
              </a:ext>
            </a:extLst>
          </p:cNvPr>
          <p:cNvSpPr/>
          <p:nvPr/>
        </p:nvSpPr>
        <p:spPr>
          <a:xfrm>
            <a:off x="6732000" y="3591061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Transport release</a:t>
            </a:r>
          </a:p>
        </p:txBody>
      </p:sp>
      <p:sp>
        <p:nvSpPr>
          <p:cNvPr id="228" name="Rechthoek 227">
            <a:extLst>
              <a:ext uri="{FF2B5EF4-FFF2-40B4-BE49-F238E27FC236}">
                <a16:creationId xmlns:a16="http://schemas.microsoft.com/office/drawing/2014/main" id="{3BF0B441-4295-43CD-87D9-F9891393D96B}"/>
              </a:ext>
            </a:extLst>
          </p:cNvPr>
          <p:cNvSpPr/>
          <p:nvPr/>
        </p:nvSpPr>
        <p:spPr>
          <a:xfrm>
            <a:off x="6687000" y="3867797"/>
            <a:ext cx="900000" cy="593954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Grid operator data provision</a:t>
            </a:r>
          </a:p>
        </p:txBody>
      </p:sp>
      <p:sp>
        <p:nvSpPr>
          <p:cNvPr id="229" name="Rechthoek 228">
            <a:extLst>
              <a:ext uri="{FF2B5EF4-FFF2-40B4-BE49-F238E27FC236}">
                <a16:creationId xmlns:a16="http://schemas.microsoft.com/office/drawing/2014/main" id="{834741CC-EBA9-4FE8-B17C-A2CE40B51F57}"/>
              </a:ext>
            </a:extLst>
          </p:cNvPr>
          <p:cNvSpPr/>
          <p:nvPr/>
        </p:nvSpPr>
        <p:spPr>
          <a:xfrm>
            <a:off x="6732000" y="4047797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operator data provision</a:t>
            </a:r>
          </a:p>
        </p:txBody>
      </p:sp>
      <p:sp>
        <p:nvSpPr>
          <p:cNvPr id="230" name="!!3Netcomponentconfiguratie">
            <a:extLst>
              <a:ext uri="{FF2B5EF4-FFF2-40B4-BE49-F238E27FC236}">
                <a16:creationId xmlns:a16="http://schemas.microsoft.com/office/drawing/2014/main" id="{41B3F29B-5279-4D9D-B851-E47518796821}"/>
              </a:ext>
            </a:extLst>
          </p:cNvPr>
          <p:cNvSpPr/>
          <p:nvPr/>
        </p:nvSpPr>
        <p:spPr>
          <a:xfrm>
            <a:off x="3090594" y="2683308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component</a:t>
            </a:r>
          </a:p>
        </p:txBody>
      </p:sp>
      <p:sp>
        <p:nvSpPr>
          <p:cNvPr id="231" name="Rechthoek 230">
            <a:extLst>
              <a:ext uri="{FF2B5EF4-FFF2-40B4-BE49-F238E27FC236}">
                <a16:creationId xmlns:a16="http://schemas.microsoft.com/office/drawing/2014/main" id="{27737CCD-2FB8-4B65-BA37-5D8D41620C29}"/>
              </a:ext>
            </a:extLst>
          </p:cNvPr>
          <p:cNvSpPr/>
          <p:nvPr/>
        </p:nvSpPr>
        <p:spPr>
          <a:xfrm>
            <a:off x="3087000" y="213320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Environmental analysis</a:t>
            </a:r>
          </a:p>
        </p:txBody>
      </p:sp>
      <p:sp>
        <p:nvSpPr>
          <p:cNvPr id="232" name="Rechthoek 231">
            <a:extLst>
              <a:ext uri="{FF2B5EF4-FFF2-40B4-BE49-F238E27FC236}">
                <a16:creationId xmlns:a16="http://schemas.microsoft.com/office/drawing/2014/main" id="{D5FA7EB2-1597-45D9-AE40-949C67B4B1CF}"/>
              </a:ext>
            </a:extLst>
          </p:cNvPr>
          <p:cNvSpPr/>
          <p:nvPr/>
        </p:nvSpPr>
        <p:spPr>
          <a:xfrm>
            <a:off x="3087000" y="231744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Right in rem or route permit</a:t>
            </a:r>
          </a:p>
        </p:txBody>
      </p:sp>
      <p:sp>
        <p:nvSpPr>
          <p:cNvPr id="234" name="Rechthoek 233">
            <a:extLst>
              <a:ext uri="{FF2B5EF4-FFF2-40B4-BE49-F238E27FC236}">
                <a16:creationId xmlns:a16="http://schemas.microsoft.com/office/drawing/2014/main" id="{CEF52957-6470-4DA7-8720-255DAF8C1E8B}"/>
              </a:ext>
            </a:extLst>
          </p:cNvPr>
          <p:cNvSpPr/>
          <p:nvPr/>
        </p:nvSpPr>
        <p:spPr>
          <a:xfrm>
            <a:off x="3087000" y="1041751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calculation</a:t>
            </a:r>
          </a:p>
        </p:txBody>
      </p:sp>
      <p:sp>
        <p:nvSpPr>
          <p:cNvPr id="235" name="Rechthoek 234">
            <a:extLst>
              <a:ext uri="{FF2B5EF4-FFF2-40B4-BE49-F238E27FC236}">
                <a16:creationId xmlns:a16="http://schemas.microsoft.com/office/drawing/2014/main" id="{80F69209-2C33-4B04-86D9-B3E5B1110C97}"/>
              </a:ext>
            </a:extLst>
          </p:cNvPr>
          <p:cNvSpPr/>
          <p:nvPr/>
        </p:nvSpPr>
        <p:spPr>
          <a:xfrm>
            <a:off x="3087000" y="1221751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Capacity bottleneck</a:t>
            </a:r>
          </a:p>
        </p:txBody>
      </p:sp>
      <p:sp>
        <p:nvSpPr>
          <p:cNvPr id="236" name="Rechthoek 235">
            <a:extLst>
              <a:ext uri="{FF2B5EF4-FFF2-40B4-BE49-F238E27FC236}">
                <a16:creationId xmlns:a16="http://schemas.microsoft.com/office/drawing/2014/main" id="{06853E20-8050-4750-A0D1-A8C9F1E95DD7}"/>
              </a:ext>
            </a:extLst>
          </p:cNvPr>
          <p:cNvSpPr/>
          <p:nvPr/>
        </p:nvSpPr>
        <p:spPr>
          <a:xfrm>
            <a:off x="3087000" y="2503308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modification order</a:t>
            </a:r>
          </a:p>
        </p:txBody>
      </p:sp>
      <p:sp>
        <p:nvSpPr>
          <p:cNvPr id="237" name="Rechthoek 236">
            <a:extLst>
              <a:ext uri="{FF2B5EF4-FFF2-40B4-BE49-F238E27FC236}">
                <a16:creationId xmlns:a16="http://schemas.microsoft.com/office/drawing/2014/main" id="{37ED6FD8-2EB9-4EF1-BE2B-1F649BFFB000}"/>
              </a:ext>
            </a:extLst>
          </p:cNvPr>
          <p:cNvSpPr/>
          <p:nvPr/>
        </p:nvSpPr>
        <p:spPr>
          <a:xfrm>
            <a:off x="3087000" y="159320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Investment plan</a:t>
            </a:r>
          </a:p>
        </p:txBody>
      </p:sp>
      <p:sp>
        <p:nvSpPr>
          <p:cNvPr id="239" name="Rechthoek 238">
            <a:extLst>
              <a:ext uri="{FF2B5EF4-FFF2-40B4-BE49-F238E27FC236}">
                <a16:creationId xmlns:a16="http://schemas.microsoft.com/office/drawing/2014/main" id="{DFA871A2-04EE-4F8A-97D0-50C66169009E}"/>
              </a:ext>
            </a:extLst>
          </p:cNvPr>
          <p:cNvSpPr/>
          <p:nvPr/>
        </p:nvSpPr>
        <p:spPr>
          <a:xfrm>
            <a:off x="3042000" y="2976750"/>
            <a:ext cx="900000" cy="1440001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Grid quality</a:t>
            </a:r>
          </a:p>
        </p:txBody>
      </p:sp>
      <p:sp>
        <p:nvSpPr>
          <p:cNvPr id="240" name="Rechthoek 239">
            <a:extLst>
              <a:ext uri="{FF2B5EF4-FFF2-40B4-BE49-F238E27FC236}">
                <a16:creationId xmlns:a16="http://schemas.microsoft.com/office/drawing/2014/main" id="{62A12900-9205-434E-A7F1-5CEA3B01DE7D}"/>
              </a:ext>
            </a:extLst>
          </p:cNvPr>
          <p:cNvSpPr/>
          <p:nvPr/>
        </p:nvSpPr>
        <p:spPr>
          <a:xfrm>
            <a:off x="3087000" y="3156751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component condition</a:t>
            </a:r>
          </a:p>
        </p:txBody>
      </p:sp>
      <p:sp>
        <p:nvSpPr>
          <p:cNvPr id="241" name="Rechthoek 240">
            <a:extLst>
              <a:ext uri="{FF2B5EF4-FFF2-40B4-BE49-F238E27FC236}">
                <a16:creationId xmlns:a16="http://schemas.microsoft.com/office/drawing/2014/main" id="{DC0856D1-63E7-4587-BC46-388DFC35B8BC}"/>
              </a:ext>
            </a:extLst>
          </p:cNvPr>
          <p:cNvSpPr/>
          <p:nvPr/>
        </p:nvSpPr>
        <p:spPr>
          <a:xfrm>
            <a:off x="3087000" y="3336751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Quality bottleneck</a:t>
            </a:r>
          </a:p>
        </p:txBody>
      </p:sp>
      <p:sp>
        <p:nvSpPr>
          <p:cNvPr id="242" name="Rechthoek 241">
            <a:extLst>
              <a:ext uri="{FF2B5EF4-FFF2-40B4-BE49-F238E27FC236}">
                <a16:creationId xmlns:a16="http://schemas.microsoft.com/office/drawing/2014/main" id="{98DB95AB-4761-46AD-8447-FF6B3EE7FB5E}"/>
              </a:ext>
            </a:extLst>
          </p:cNvPr>
          <p:cNvSpPr/>
          <p:nvPr/>
        </p:nvSpPr>
        <p:spPr>
          <a:xfrm>
            <a:off x="3087000" y="3691594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Maintenance or inspection plan</a:t>
            </a:r>
          </a:p>
        </p:txBody>
      </p:sp>
      <p:sp>
        <p:nvSpPr>
          <p:cNvPr id="243" name="Rechthoek 242">
            <a:extLst>
              <a:ext uri="{FF2B5EF4-FFF2-40B4-BE49-F238E27FC236}">
                <a16:creationId xmlns:a16="http://schemas.microsoft.com/office/drawing/2014/main" id="{6FB82A54-356F-4539-9343-23E77F8129C6}"/>
              </a:ext>
            </a:extLst>
          </p:cNvPr>
          <p:cNvSpPr/>
          <p:nvPr/>
        </p:nvSpPr>
        <p:spPr>
          <a:xfrm>
            <a:off x="3087000" y="3871594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Maintenance or inspection order</a:t>
            </a:r>
          </a:p>
        </p:txBody>
      </p:sp>
      <p:sp>
        <p:nvSpPr>
          <p:cNvPr id="244" name="Rechthoek 243">
            <a:extLst>
              <a:ext uri="{FF2B5EF4-FFF2-40B4-BE49-F238E27FC236}">
                <a16:creationId xmlns:a16="http://schemas.microsoft.com/office/drawing/2014/main" id="{5C879B11-F09E-49C8-BAF7-51415C953EBD}"/>
              </a:ext>
            </a:extLst>
          </p:cNvPr>
          <p:cNvSpPr/>
          <p:nvPr/>
        </p:nvSpPr>
        <p:spPr>
          <a:xfrm>
            <a:off x="3087000" y="4051594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Digging message</a:t>
            </a:r>
          </a:p>
        </p:txBody>
      </p:sp>
      <p:sp>
        <p:nvSpPr>
          <p:cNvPr id="245" name="Rechthoek 244">
            <a:extLst>
              <a:ext uri="{FF2B5EF4-FFF2-40B4-BE49-F238E27FC236}">
                <a16:creationId xmlns:a16="http://schemas.microsoft.com/office/drawing/2014/main" id="{97CACB5D-A047-4DF5-B84E-CA8500ABE954}"/>
              </a:ext>
            </a:extLst>
          </p:cNvPr>
          <p:cNvSpPr/>
          <p:nvPr/>
        </p:nvSpPr>
        <p:spPr>
          <a:xfrm>
            <a:off x="3042000" y="4519167"/>
            <a:ext cx="900000" cy="54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Grid strategy</a:t>
            </a:r>
          </a:p>
        </p:txBody>
      </p:sp>
      <p:sp>
        <p:nvSpPr>
          <p:cNvPr id="246" name="Rechthoek 245">
            <a:extLst>
              <a:ext uri="{FF2B5EF4-FFF2-40B4-BE49-F238E27FC236}">
                <a16:creationId xmlns:a16="http://schemas.microsoft.com/office/drawing/2014/main" id="{A351AF6D-6B64-4409-9245-7FF64A8C9580}"/>
              </a:ext>
            </a:extLst>
          </p:cNvPr>
          <p:cNvSpPr/>
          <p:nvPr/>
        </p:nvSpPr>
        <p:spPr>
          <a:xfrm>
            <a:off x="3087000" y="4699167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strategy</a:t>
            </a:r>
          </a:p>
        </p:txBody>
      </p:sp>
      <p:sp>
        <p:nvSpPr>
          <p:cNvPr id="251" name="Rechthoek 250">
            <a:extLst>
              <a:ext uri="{FF2B5EF4-FFF2-40B4-BE49-F238E27FC236}">
                <a16:creationId xmlns:a16="http://schemas.microsoft.com/office/drawing/2014/main" id="{AF1BA21E-8632-4CA3-B9FA-6320C7D12C43}"/>
              </a:ext>
            </a:extLst>
          </p:cNvPr>
          <p:cNvSpPr/>
          <p:nvPr/>
        </p:nvSpPr>
        <p:spPr>
          <a:xfrm>
            <a:off x="1872000" y="1401751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Operating instruction</a:t>
            </a:r>
          </a:p>
        </p:txBody>
      </p:sp>
      <p:sp>
        <p:nvSpPr>
          <p:cNvPr id="252" name="Rechthoek 251">
            <a:extLst>
              <a:ext uri="{FF2B5EF4-FFF2-40B4-BE49-F238E27FC236}">
                <a16:creationId xmlns:a16="http://schemas.microsoft.com/office/drawing/2014/main" id="{5FEC0537-E86C-4CBA-B3DC-066477124A18}"/>
              </a:ext>
            </a:extLst>
          </p:cNvPr>
          <p:cNvSpPr/>
          <p:nvPr/>
        </p:nvSpPr>
        <p:spPr>
          <a:xfrm>
            <a:off x="1872000" y="1581751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Capacity deployment decision</a:t>
            </a:r>
          </a:p>
        </p:txBody>
      </p:sp>
      <p:sp>
        <p:nvSpPr>
          <p:cNvPr id="253" name="Rechthoek 252">
            <a:extLst>
              <a:ext uri="{FF2B5EF4-FFF2-40B4-BE49-F238E27FC236}">
                <a16:creationId xmlns:a16="http://schemas.microsoft.com/office/drawing/2014/main" id="{DF054EE2-C3A0-4A93-91DA-1E4AD2823B60}"/>
              </a:ext>
            </a:extLst>
          </p:cNvPr>
          <p:cNvSpPr/>
          <p:nvPr/>
        </p:nvSpPr>
        <p:spPr>
          <a:xfrm>
            <a:off x="1872000" y="1761751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component performance</a:t>
            </a:r>
          </a:p>
        </p:txBody>
      </p:sp>
      <p:sp>
        <p:nvSpPr>
          <p:cNvPr id="254" name="Rechthoek 253">
            <a:extLst>
              <a:ext uri="{FF2B5EF4-FFF2-40B4-BE49-F238E27FC236}">
                <a16:creationId xmlns:a16="http://schemas.microsoft.com/office/drawing/2014/main" id="{F93216A2-7F04-4B2C-B746-DF1183E19FE7}"/>
              </a:ext>
            </a:extLst>
          </p:cNvPr>
          <p:cNvSpPr/>
          <p:nvPr/>
        </p:nvSpPr>
        <p:spPr>
          <a:xfrm>
            <a:off x="1827000" y="2217529"/>
            <a:ext cx="900000" cy="360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Disturbance</a:t>
            </a:r>
          </a:p>
        </p:txBody>
      </p:sp>
      <p:sp>
        <p:nvSpPr>
          <p:cNvPr id="255" name="Rechthoek 254">
            <a:extLst>
              <a:ext uri="{FF2B5EF4-FFF2-40B4-BE49-F238E27FC236}">
                <a16:creationId xmlns:a16="http://schemas.microsoft.com/office/drawing/2014/main" id="{12BD0838-CCD0-48AB-BC8E-045632F13BBD}"/>
              </a:ext>
            </a:extLst>
          </p:cNvPr>
          <p:cNvSpPr/>
          <p:nvPr/>
        </p:nvSpPr>
        <p:spPr>
          <a:xfrm>
            <a:off x="1872000" y="2397529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Disturbance</a:t>
            </a:r>
          </a:p>
        </p:txBody>
      </p:sp>
      <p:sp>
        <p:nvSpPr>
          <p:cNvPr id="261" name="Rechthoek 260">
            <a:extLst>
              <a:ext uri="{FF2B5EF4-FFF2-40B4-BE49-F238E27FC236}">
                <a16:creationId xmlns:a16="http://schemas.microsoft.com/office/drawing/2014/main" id="{B55FCF50-26DC-4B41-92F2-ADBF39BDBE19}"/>
              </a:ext>
            </a:extLst>
          </p:cNvPr>
          <p:cNvSpPr/>
          <p:nvPr/>
        </p:nvSpPr>
        <p:spPr>
          <a:xfrm>
            <a:off x="1827000" y="2667529"/>
            <a:ext cx="900000" cy="900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Transport planning</a:t>
            </a:r>
          </a:p>
        </p:txBody>
      </p:sp>
      <p:sp>
        <p:nvSpPr>
          <p:cNvPr id="262" name="!!3Transportberekening">
            <a:extLst>
              <a:ext uri="{FF2B5EF4-FFF2-40B4-BE49-F238E27FC236}">
                <a16:creationId xmlns:a16="http://schemas.microsoft.com/office/drawing/2014/main" id="{3B8215E1-CBFC-43DB-83A7-A71D4FC03826}"/>
              </a:ext>
            </a:extLst>
          </p:cNvPr>
          <p:cNvSpPr/>
          <p:nvPr/>
        </p:nvSpPr>
        <p:spPr>
          <a:xfrm>
            <a:off x="1872000" y="2847529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Transport analysis</a:t>
            </a:r>
          </a:p>
        </p:txBody>
      </p:sp>
      <p:sp>
        <p:nvSpPr>
          <p:cNvPr id="263" name="Rechthoek 262">
            <a:extLst>
              <a:ext uri="{FF2B5EF4-FFF2-40B4-BE49-F238E27FC236}">
                <a16:creationId xmlns:a16="http://schemas.microsoft.com/office/drawing/2014/main" id="{A508D745-F558-47FE-A32D-70A30CE1C231}"/>
              </a:ext>
            </a:extLst>
          </p:cNvPr>
          <p:cNvSpPr/>
          <p:nvPr/>
        </p:nvSpPr>
        <p:spPr>
          <a:xfrm>
            <a:off x="1872000" y="3379903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Switching plan</a:t>
            </a:r>
          </a:p>
        </p:txBody>
      </p:sp>
      <p:sp>
        <p:nvSpPr>
          <p:cNvPr id="264" name="Rechthoek 263">
            <a:extLst>
              <a:ext uri="{FF2B5EF4-FFF2-40B4-BE49-F238E27FC236}">
                <a16:creationId xmlns:a16="http://schemas.microsoft.com/office/drawing/2014/main" id="{2BF250A8-35B5-4737-B119-B9803FA95947}"/>
              </a:ext>
            </a:extLst>
          </p:cNvPr>
          <p:cNvSpPr/>
          <p:nvPr/>
        </p:nvSpPr>
        <p:spPr>
          <a:xfrm>
            <a:off x="1872000" y="3202868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Outage</a:t>
            </a:r>
          </a:p>
        </p:txBody>
      </p:sp>
      <p:sp>
        <p:nvSpPr>
          <p:cNvPr id="270" name="Rechthoek 269">
            <a:extLst>
              <a:ext uri="{FF2B5EF4-FFF2-40B4-BE49-F238E27FC236}">
                <a16:creationId xmlns:a16="http://schemas.microsoft.com/office/drawing/2014/main" id="{B11587A9-B767-4041-B711-BB2F0F73BAE1}"/>
              </a:ext>
            </a:extLst>
          </p:cNvPr>
          <p:cNvSpPr/>
          <p:nvPr/>
        </p:nvSpPr>
        <p:spPr>
          <a:xfrm>
            <a:off x="5472000" y="1311751"/>
            <a:ext cx="900000" cy="360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Work order</a:t>
            </a:r>
          </a:p>
        </p:txBody>
      </p:sp>
      <p:sp>
        <p:nvSpPr>
          <p:cNvPr id="271" name="Rechthoek 270">
            <a:extLst>
              <a:ext uri="{FF2B5EF4-FFF2-40B4-BE49-F238E27FC236}">
                <a16:creationId xmlns:a16="http://schemas.microsoft.com/office/drawing/2014/main" id="{D9DD172C-4D02-4DAB-A11C-107910306D89}"/>
              </a:ext>
            </a:extLst>
          </p:cNvPr>
          <p:cNvSpPr/>
          <p:nvPr/>
        </p:nvSpPr>
        <p:spPr>
          <a:xfrm>
            <a:off x="5517000" y="1491751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Work order</a:t>
            </a:r>
          </a:p>
        </p:txBody>
      </p:sp>
      <p:sp>
        <p:nvSpPr>
          <p:cNvPr id="273" name="Rechthoek 272">
            <a:extLst>
              <a:ext uri="{FF2B5EF4-FFF2-40B4-BE49-F238E27FC236}">
                <a16:creationId xmlns:a16="http://schemas.microsoft.com/office/drawing/2014/main" id="{0D36E902-64DF-41E9-B21A-230C6D7DF3C4}"/>
              </a:ext>
            </a:extLst>
          </p:cNvPr>
          <p:cNvSpPr/>
          <p:nvPr/>
        </p:nvSpPr>
        <p:spPr>
          <a:xfrm>
            <a:off x="5472000" y="1761751"/>
            <a:ext cx="900000" cy="12825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Work activity</a:t>
            </a:r>
          </a:p>
        </p:txBody>
      </p:sp>
      <p:sp>
        <p:nvSpPr>
          <p:cNvPr id="274" name="Rechthoek 273">
            <a:extLst>
              <a:ext uri="{FF2B5EF4-FFF2-40B4-BE49-F238E27FC236}">
                <a16:creationId xmlns:a16="http://schemas.microsoft.com/office/drawing/2014/main" id="{5EFF135A-785D-4B60-814E-8E4525EFC788}"/>
              </a:ext>
            </a:extLst>
          </p:cNvPr>
          <p:cNvSpPr/>
          <p:nvPr/>
        </p:nvSpPr>
        <p:spPr>
          <a:xfrm>
            <a:off x="5517000" y="1941751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Preliminary or final design</a:t>
            </a:r>
          </a:p>
        </p:txBody>
      </p:sp>
      <p:sp>
        <p:nvSpPr>
          <p:cNvPr id="275" name="Rechthoek 274">
            <a:extLst>
              <a:ext uri="{FF2B5EF4-FFF2-40B4-BE49-F238E27FC236}">
                <a16:creationId xmlns:a16="http://schemas.microsoft.com/office/drawing/2014/main" id="{4668048B-5EF7-48CB-81E5-E2652222281A}"/>
              </a:ext>
            </a:extLst>
          </p:cNvPr>
          <p:cNvSpPr/>
          <p:nvPr/>
        </p:nvSpPr>
        <p:spPr>
          <a:xfrm>
            <a:off x="5513203" y="2125991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Work plan</a:t>
            </a:r>
          </a:p>
        </p:txBody>
      </p:sp>
      <p:sp>
        <p:nvSpPr>
          <p:cNvPr id="276" name="Rechthoek 275">
            <a:extLst>
              <a:ext uri="{FF2B5EF4-FFF2-40B4-BE49-F238E27FC236}">
                <a16:creationId xmlns:a16="http://schemas.microsoft.com/office/drawing/2014/main" id="{2CD79CB8-49C2-4134-9C75-E07A3FB0514E}"/>
              </a:ext>
            </a:extLst>
          </p:cNvPr>
          <p:cNvSpPr/>
          <p:nvPr/>
        </p:nvSpPr>
        <p:spPr>
          <a:xfrm>
            <a:off x="5513203" y="249537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Worker deployment</a:t>
            </a:r>
          </a:p>
        </p:txBody>
      </p:sp>
      <p:sp>
        <p:nvSpPr>
          <p:cNvPr id="277" name="Rechthoek 276">
            <a:extLst>
              <a:ext uri="{FF2B5EF4-FFF2-40B4-BE49-F238E27FC236}">
                <a16:creationId xmlns:a16="http://schemas.microsoft.com/office/drawing/2014/main" id="{03DCB9F0-DA56-48E8-BFE0-15A6632179B0}"/>
              </a:ext>
            </a:extLst>
          </p:cNvPr>
          <p:cNvSpPr/>
          <p:nvPr/>
        </p:nvSpPr>
        <p:spPr>
          <a:xfrm>
            <a:off x="5513203" y="267537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Work activity</a:t>
            </a:r>
          </a:p>
        </p:txBody>
      </p:sp>
      <p:sp>
        <p:nvSpPr>
          <p:cNvPr id="278" name="Rechthoek 277">
            <a:extLst>
              <a:ext uri="{FF2B5EF4-FFF2-40B4-BE49-F238E27FC236}">
                <a16:creationId xmlns:a16="http://schemas.microsoft.com/office/drawing/2014/main" id="{9F105096-2847-4BA1-A130-CFD75D43F740}"/>
              </a:ext>
            </a:extLst>
          </p:cNvPr>
          <p:cNvSpPr/>
          <p:nvPr/>
        </p:nvSpPr>
        <p:spPr>
          <a:xfrm>
            <a:off x="5472000" y="3132860"/>
            <a:ext cx="900000" cy="112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Work resource</a:t>
            </a:r>
          </a:p>
        </p:txBody>
      </p:sp>
      <p:sp>
        <p:nvSpPr>
          <p:cNvPr id="279" name="Rechthoek 278">
            <a:extLst>
              <a:ext uri="{FF2B5EF4-FFF2-40B4-BE49-F238E27FC236}">
                <a16:creationId xmlns:a16="http://schemas.microsoft.com/office/drawing/2014/main" id="{5582CAD9-8E8B-4693-999C-8E01D0F2C29D}"/>
              </a:ext>
            </a:extLst>
          </p:cNvPr>
          <p:cNvSpPr/>
          <p:nvPr/>
        </p:nvSpPr>
        <p:spPr>
          <a:xfrm>
            <a:off x="5517000" y="331286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Standard work product</a:t>
            </a:r>
          </a:p>
        </p:txBody>
      </p:sp>
      <p:sp>
        <p:nvSpPr>
          <p:cNvPr id="280" name="Rechthoek 279">
            <a:extLst>
              <a:ext uri="{FF2B5EF4-FFF2-40B4-BE49-F238E27FC236}">
                <a16:creationId xmlns:a16="http://schemas.microsoft.com/office/drawing/2014/main" id="{43714740-AB53-4133-AAB0-7EE86C6F8A37}"/>
              </a:ext>
            </a:extLst>
          </p:cNvPr>
          <p:cNvSpPr/>
          <p:nvPr/>
        </p:nvSpPr>
        <p:spPr>
          <a:xfrm>
            <a:off x="5517000" y="349286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Execution capacity</a:t>
            </a:r>
          </a:p>
        </p:txBody>
      </p:sp>
      <p:sp>
        <p:nvSpPr>
          <p:cNvPr id="281" name="Rechthoek 280">
            <a:extLst>
              <a:ext uri="{FF2B5EF4-FFF2-40B4-BE49-F238E27FC236}">
                <a16:creationId xmlns:a16="http://schemas.microsoft.com/office/drawing/2014/main" id="{D4AB0777-D33B-481B-93AE-0F416651B6FE}"/>
              </a:ext>
            </a:extLst>
          </p:cNvPr>
          <p:cNvSpPr/>
          <p:nvPr/>
        </p:nvSpPr>
        <p:spPr>
          <a:xfrm>
            <a:off x="5517000" y="367286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Material</a:t>
            </a:r>
          </a:p>
        </p:txBody>
      </p:sp>
      <p:sp>
        <p:nvSpPr>
          <p:cNvPr id="282" name="Rechthoek 281">
            <a:extLst>
              <a:ext uri="{FF2B5EF4-FFF2-40B4-BE49-F238E27FC236}">
                <a16:creationId xmlns:a16="http://schemas.microsoft.com/office/drawing/2014/main" id="{07384D2C-38D5-4ECF-B5F3-9B7CED3B6CE1}"/>
              </a:ext>
            </a:extLst>
          </p:cNvPr>
          <p:cNvSpPr/>
          <p:nvPr/>
        </p:nvSpPr>
        <p:spPr>
          <a:xfrm>
            <a:off x="5513203" y="2851353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revision or finding</a:t>
            </a:r>
          </a:p>
        </p:txBody>
      </p:sp>
      <p:sp>
        <p:nvSpPr>
          <p:cNvPr id="284" name="Rechthoek 283">
            <a:extLst>
              <a:ext uri="{FF2B5EF4-FFF2-40B4-BE49-F238E27FC236}">
                <a16:creationId xmlns:a16="http://schemas.microsoft.com/office/drawing/2014/main" id="{DAED703E-E7F2-4166-A704-74BF5CCEA572}"/>
              </a:ext>
            </a:extLst>
          </p:cNvPr>
          <p:cNvSpPr/>
          <p:nvPr/>
        </p:nvSpPr>
        <p:spPr>
          <a:xfrm>
            <a:off x="5516231" y="3856618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Goods movement</a:t>
            </a:r>
          </a:p>
        </p:txBody>
      </p:sp>
      <p:sp>
        <p:nvSpPr>
          <p:cNvPr id="285" name="Rechthoek 284">
            <a:extLst>
              <a:ext uri="{FF2B5EF4-FFF2-40B4-BE49-F238E27FC236}">
                <a16:creationId xmlns:a16="http://schemas.microsoft.com/office/drawing/2014/main" id="{2D876E98-AC83-4E76-9560-3EBE14FEAC0E}"/>
              </a:ext>
            </a:extLst>
          </p:cNvPr>
          <p:cNvSpPr/>
          <p:nvPr/>
        </p:nvSpPr>
        <p:spPr>
          <a:xfrm>
            <a:off x="5513203" y="2310231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Execution permit</a:t>
            </a:r>
          </a:p>
        </p:txBody>
      </p:sp>
      <p:sp>
        <p:nvSpPr>
          <p:cNvPr id="102" name="Rechthoek 101">
            <a:extLst>
              <a:ext uri="{FF2B5EF4-FFF2-40B4-BE49-F238E27FC236}">
                <a16:creationId xmlns:a16="http://schemas.microsoft.com/office/drawing/2014/main" id="{1A066416-91AA-40F9-95D8-F451FEBF42B1}"/>
              </a:ext>
            </a:extLst>
          </p:cNvPr>
          <p:cNvSpPr/>
          <p:nvPr/>
        </p:nvSpPr>
        <p:spPr>
          <a:xfrm>
            <a:off x="3087000" y="177320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design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250325D-9C6C-9044-4D04-2B55C4481D94}"/>
              </a:ext>
            </a:extLst>
          </p:cNvPr>
          <p:cNvSpPr/>
          <p:nvPr/>
        </p:nvSpPr>
        <p:spPr>
          <a:xfrm>
            <a:off x="657000" y="1940532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Customer experience</a:t>
            </a:r>
          </a:p>
        </p:txBody>
      </p:sp>
      <p:sp>
        <p:nvSpPr>
          <p:cNvPr id="3" name="!!3Klantovereenkomst">
            <a:extLst>
              <a:ext uri="{FF2B5EF4-FFF2-40B4-BE49-F238E27FC236}">
                <a16:creationId xmlns:a16="http://schemas.microsoft.com/office/drawing/2014/main" id="{B92D2257-B234-4911-8895-2457381AB77E}"/>
              </a:ext>
            </a:extLst>
          </p:cNvPr>
          <p:cNvSpPr/>
          <p:nvPr/>
        </p:nvSpPr>
        <p:spPr>
          <a:xfrm>
            <a:off x="657000" y="2751751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 dirty="0">
                <a:solidFill>
                  <a:schemeClr val="tx1"/>
                </a:solidFill>
              </a:rPr>
              <a:t>Customer product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7874190-5F99-9FAD-9B6F-38416A1937AA}"/>
              </a:ext>
            </a:extLst>
          </p:cNvPr>
          <p:cNvSpPr/>
          <p:nvPr/>
        </p:nvSpPr>
        <p:spPr>
          <a:xfrm>
            <a:off x="1872000" y="3022868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Non-availability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9BDBDF9-B356-D1D7-AC8B-E5D23B433A72}"/>
              </a:ext>
            </a:extLst>
          </p:cNvPr>
          <p:cNvSpPr/>
          <p:nvPr/>
        </p:nvSpPr>
        <p:spPr>
          <a:xfrm>
            <a:off x="657000" y="1580532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Customer request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35D1D9C-1680-C02E-ED0D-65054F9C84E0}"/>
              </a:ext>
            </a:extLst>
          </p:cNvPr>
          <p:cNvSpPr/>
          <p:nvPr/>
        </p:nvSpPr>
        <p:spPr>
          <a:xfrm>
            <a:off x="655510" y="3651751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Damage recovery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CD62F96-63D4-F8F3-82AD-4CB67DA9EAC6}"/>
              </a:ext>
            </a:extLst>
          </p:cNvPr>
          <p:cNvSpPr/>
          <p:nvPr/>
        </p:nvSpPr>
        <p:spPr>
          <a:xfrm>
            <a:off x="655510" y="3831751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Disturbance compensation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8F86C2C-5381-9377-E5BB-B2D4B7D8F225}"/>
              </a:ext>
            </a:extLst>
          </p:cNvPr>
          <p:cNvSpPr/>
          <p:nvPr/>
        </p:nvSpPr>
        <p:spPr>
          <a:xfrm>
            <a:off x="655510" y="4011751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Damage compensation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E47C444-9E52-0AE0-71EF-EAD1F39F47D1}"/>
              </a:ext>
            </a:extLst>
          </p:cNvPr>
          <p:cNvSpPr/>
          <p:nvPr/>
        </p:nvSpPr>
        <p:spPr>
          <a:xfrm>
            <a:off x="655510" y="4191751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 err="1">
                <a:solidFill>
                  <a:schemeClr val="tx1"/>
                </a:solidFill>
              </a:rPr>
              <a:t>Contractless</a:t>
            </a:r>
            <a:r>
              <a:rPr lang="en-GB" sz="400" dirty="0">
                <a:solidFill>
                  <a:schemeClr val="tx1"/>
                </a:solidFill>
              </a:rPr>
              <a:t> situation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3999B01-204C-A317-417E-2FB3849121CB}"/>
              </a:ext>
            </a:extLst>
          </p:cNvPr>
          <p:cNvSpPr/>
          <p:nvPr/>
        </p:nvSpPr>
        <p:spPr>
          <a:xfrm>
            <a:off x="655510" y="4371751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Energy theft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0A8E6EE-40F4-5EE2-D07F-6B083B8B15E5}"/>
              </a:ext>
            </a:extLst>
          </p:cNvPr>
          <p:cNvSpPr/>
          <p:nvPr/>
        </p:nvSpPr>
        <p:spPr>
          <a:xfrm>
            <a:off x="3087000" y="4879167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Technical business standard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0A01FE2-C070-33D6-434D-A25D3E6D9CBC}"/>
              </a:ext>
            </a:extLst>
          </p:cNvPr>
          <p:cNvSpPr/>
          <p:nvPr/>
        </p:nvSpPr>
        <p:spPr>
          <a:xfrm>
            <a:off x="5472000" y="861751"/>
            <a:ext cx="900000" cy="360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Work portfolio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E26CF3C-E6AD-EE5B-EB99-0979B3443B38}"/>
              </a:ext>
            </a:extLst>
          </p:cNvPr>
          <p:cNvSpPr/>
          <p:nvPr/>
        </p:nvSpPr>
        <p:spPr>
          <a:xfrm>
            <a:off x="5517000" y="1041751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Work portfolio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AA2A063-D084-7A4D-CEB6-9C1E234C1608}"/>
              </a:ext>
            </a:extLst>
          </p:cNvPr>
          <p:cNvSpPr/>
          <p:nvPr/>
        </p:nvSpPr>
        <p:spPr>
          <a:xfrm>
            <a:off x="657000" y="4560998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loss procurement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8312682-731B-286D-932D-1729AC8F1381}"/>
              </a:ext>
            </a:extLst>
          </p:cNvPr>
          <p:cNvSpPr/>
          <p:nvPr/>
        </p:nvSpPr>
        <p:spPr>
          <a:xfrm>
            <a:off x="1868746" y="1945875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component configuration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E71D10F-7EB9-73E0-FC6C-CFCB72DDFB02}"/>
              </a:ext>
            </a:extLst>
          </p:cNvPr>
          <p:cNvSpPr/>
          <p:nvPr/>
        </p:nvSpPr>
        <p:spPr>
          <a:xfrm>
            <a:off x="3087000" y="3518498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Quality measure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2F90E61-81AF-C705-1EDE-36104EF26A33}"/>
              </a:ext>
            </a:extLst>
          </p:cNvPr>
          <p:cNvSpPr/>
          <p:nvPr/>
        </p:nvSpPr>
        <p:spPr>
          <a:xfrm>
            <a:off x="5517000" y="405536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Work resource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9AB83FD-65B6-C529-04D1-7AFD69160EE3}"/>
              </a:ext>
            </a:extLst>
          </p:cNvPr>
          <p:cNvSpPr/>
          <p:nvPr/>
        </p:nvSpPr>
        <p:spPr>
          <a:xfrm>
            <a:off x="6733383" y="3234383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Energy attribution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F1893CA6-9159-0A91-38C5-EAA3A528B308}"/>
              </a:ext>
            </a:extLst>
          </p:cNvPr>
          <p:cNvSpPr/>
          <p:nvPr/>
        </p:nvSpPr>
        <p:spPr>
          <a:xfrm>
            <a:off x="6732000" y="4227797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Consent from system user</a:t>
            </a:r>
          </a:p>
        </p:txBody>
      </p:sp>
      <p:sp>
        <p:nvSpPr>
          <p:cNvPr id="5" name="!!3Netcomponentconfiguratie">
            <a:extLst>
              <a:ext uri="{FF2B5EF4-FFF2-40B4-BE49-F238E27FC236}">
                <a16:creationId xmlns:a16="http://schemas.microsoft.com/office/drawing/2014/main" id="{871A51AD-FEA1-11BF-57CB-0EEE0C112A1A}"/>
              </a:ext>
            </a:extLst>
          </p:cNvPr>
          <p:cNvSpPr/>
          <p:nvPr/>
        </p:nvSpPr>
        <p:spPr>
          <a:xfrm>
            <a:off x="3087000" y="1400491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Capacity measure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4F5CC9E-7F2D-9C51-1855-9DCC34AAD724}"/>
              </a:ext>
            </a:extLst>
          </p:cNvPr>
          <p:cNvSpPr/>
          <p:nvPr/>
        </p:nvSpPr>
        <p:spPr>
          <a:xfrm>
            <a:off x="3086647" y="4236751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Disturbance root cause</a:t>
            </a:r>
          </a:p>
        </p:txBody>
      </p:sp>
    </p:spTree>
    <p:extLst>
      <p:ext uri="{BB962C8B-B14F-4D97-AF65-F5344CB8AC3E}">
        <p14:creationId xmlns:p14="http://schemas.microsoft.com/office/powerpoint/2010/main" val="3647677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3DC1759-3ECB-4E66-BDAD-216C890143C1}"/>
              </a:ext>
            </a:extLst>
          </p:cNvPr>
          <p:cNvSpPr txBox="1">
            <a:spLocks/>
          </p:cNvSpPr>
          <p:nvPr/>
        </p:nvSpPr>
        <p:spPr>
          <a:xfrm>
            <a:off x="535676" y="396000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n-GB" sz="2100">
                <a:solidFill>
                  <a:srgbClr val="821E7D"/>
                </a:solidFill>
                <a:latin typeface="Microsoft JhengHei Light"/>
              </a:rPr>
              <a:t>Content presentation: the NBility model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113AC2B-AF31-48D7-8C57-4A714F53A4F6}"/>
              </a:ext>
            </a:extLst>
          </p:cNvPr>
          <p:cNvSpPr txBox="1">
            <a:spLocks/>
          </p:cNvSpPr>
          <p:nvPr/>
        </p:nvSpPr>
        <p:spPr>
          <a:xfrm>
            <a:off x="513000" y="1137031"/>
            <a:ext cx="8032044" cy="376715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06000" indent="-30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charset="2"/>
              <a:buChar char="§"/>
              <a:tabLst>
                <a:tab pos="39052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Wingdings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>
              <a:spcAft>
                <a:spcPts val="450"/>
              </a:spcAft>
            </a:pPr>
            <a:r>
              <a:rPr lang="en-GB" sz="1200" dirty="0">
                <a:solidFill>
                  <a:srgbClr val="605B9D"/>
                </a:solidFill>
                <a:latin typeface="Microsoft JhengHei Light"/>
                <a:ea typeface="Microsoft JhengHei Light"/>
              </a:rPr>
              <a:t>This presentation contains the </a:t>
            </a:r>
            <a:r>
              <a:rPr lang="en-GB" sz="1200" dirty="0" err="1">
                <a:solidFill>
                  <a:srgbClr val="605B9D"/>
                </a:solidFill>
                <a:latin typeface="Microsoft JhengHei Light"/>
                <a:ea typeface="Microsoft JhengHei Light"/>
              </a:rPr>
              <a:t>NBility</a:t>
            </a:r>
            <a:r>
              <a:rPr lang="en-GB" sz="1200" dirty="0">
                <a:solidFill>
                  <a:srgbClr val="605B9D"/>
                </a:solidFill>
                <a:latin typeface="Microsoft JhengHei Light"/>
                <a:ea typeface="Microsoft JhengHei Light"/>
              </a:rPr>
              <a:t> model with the Business capabilities, the Value streams and the Business objects of a Grid operator.</a:t>
            </a:r>
            <a:endParaRPr lang="nl-NL" dirty="0">
              <a:latin typeface="Microsoft JhengHei Light"/>
              <a:ea typeface="Microsoft JhengHei Light"/>
            </a:endParaRPr>
          </a:p>
          <a:p>
            <a:pPr marL="665480" lvl="1" indent="-305435">
              <a:spcAft>
                <a:spcPts val="450"/>
              </a:spcAft>
            </a:pPr>
            <a:r>
              <a:rPr lang="en-GB" sz="1100" dirty="0">
                <a:solidFill>
                  <a:srgbClr val="605B9D"/>
                </a:solidFill>
                <a:latin typeface="Microsoft JhengHei Light"/>
                <a:ea typeface="Microsoft JhengHei Light"/>
              </a:rPr>
              <a:t>This presentation contains animations.</a:t>
            </a:r>
          </a:p>
          <a:p>
            <a:pPr marL="359410" lvl="1" indent="0">
              <a:spcAft>
                <a:spcPts val="450"/>
              </a:spcAft>
              <a:buNone/>
            </a:pPr>
            <a:endParaRPr lang="en-GB" sz="1100">
              <a:solidFill>
                <a:srgbClr val="605B9D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305435" indent="-305435">
              <a:spcAft>
                <a:spcPts val="450"/>
              </a:spcAft>
            </a:pPr>
            <a:r>
              <a:rPr lang="en-GB" sz="1200" dirty="0">
                <a:solidFill>
                  <a:srgbClr val="605B9D"/>
                </a:solidFill>
                <a:latin typeface="Microsoft JhengHei Light"/>
                <a:ea typeface="Microsoft JhengHei Light"/>
              </a:rPr>
              <a:t>The English descriptions of the business capabilities are in column F of excel file `</a:t>
            </a:r>
            <a:r>
              <a:rPr lang="en-GB" sz="1200" dirty="0" err="1">
                <a:solidFill>
                  <a:srgbClr val="605B9D"/>
                </a:solidFill>
                <a:latin typeface="Microsoft JhengHei Light"/>
                <a:ea typeface="Microsoft JhengHei Light"/>
              </a:rPr>
              <a:t>NBility</a:t>
            </a:r>
            <a:r>
              <a:rPr lang="en-GB" sz="1200">
                <a:solidFill>
                  <a:srgbClr val="605B9D"/>
                </a:solidFill>
                <a:latin typeface="Microsoft JhengHei Light"/>
                <a:ea typeface="Microsoft JhengHei Light"/>
              </a:rPr>
              <a:t> 2.4` </a:t>
            </a:r>
            <a:endParaRPr lang="en-GB" sz="1200">
              <a:solidFill>
                <a:srgbClr val="605B9D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0" indent="0">
              <a:spcAft>
                <a:spcPts val="450"/>
              </a:spcAft>
              <a:buNone/>
            </a:pPr>
            <a:endParaRPr lang="en-GB" sz="900">
              <a:solidFill>
                <a:srgbClr val="605B9D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98DBD477-C6BC-402B-8D23-DA923BDCCA3A}"/>
              </a:ext>
            </a:extLst>
          </p:cNvPr>
          <p:cNvSpPr txBox="1">
            <a:spLocks/>
          </p:cNvSpPr>
          <p:nvPr/>
        </p:nvSpPr>
        <p:spPr>
          <a:xfrm>
            <a:off x="513000" y="705494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en-GB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Description parts of the NBility model</a:t>
            </a:r>
          </a:p>
        </p:txBody>
      </p:sp>
      <p:sp>
        <p:nvSpPr>
          <p:cNvPr id="8" name="Tijdelijke aanduiding voor dianummer 2">
            <a:extLst>
              <a:ext uri="{FF2B5EF4-FFF2-40B4-BE49-F238E27FC236}">
                <a16:creationId xmlns:a16="http://schemas.microsoft.com/office/drawing/2014/main" id="{9EE902FF-D8AB-4366-A792-1B2784EE146F}"/>
              </a:ext>
            </a:extLst>
          </p:cNvPr>
          <p:cNvSpPr txBox="1">
            <a:spLocks/>
          </p:cNvSpPr>
          <p:nvPr/>
        </p:nvSpPr>
        <p:spPr>
          <a:xfrm>
            <a:off x="747964" y="4904400"/>
            <a:ext cx="36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6858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F68BF4A6-40A7-E04A-A78B-7409A1BC41E0}" type="slidenum">
              <a:rPr lang="en-GB" sz="750" smtClean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2</a:t>
            </a:fld>
            <a:endParaRPr lang="en-GB" sz="75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50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EC8CF1C0-35C2-487E-929B-3AD144051E78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D4C98257-1FBA-4096-B41F-64304512F7D7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Level 1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712152BD-2E90-4F0D-98D2-85C0BD8323DE}"/>
              </a:ext>
            </a:extLst>
          </p:cNvPr>
          <p:cNvSpPr/>
          <p:nvPr/>
        </p:nvSpPr>
        <p:spPr>
          <a:xfrm>
            <a:off x="306588" y="1309158"/>
            <a:ext cx="7937821" cy="29633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endParaRPr lang="en-GB" sz="1511" kern="0">
              <a:solidFill>
                <a:prstClr val="white"/>
              </a:solidFill>
              <a:latin typeface="Microsoft JhengHei Light"/>
            </a:endParaRPr>
          </a:p>
        </p:txBody>
      </p:sp>
      <p:sp>
        <p:nvSpPr>
          <p:cNvPr id="20" name="Afgeronde rechthoek 14">
            <a:extLst>
              <a:ext uri="{FF2B5EF4-FFF2-40B4-BE49-F238E27FC236}">
                <a16:creationId xmlns:a16="http://schemas.microsoft.com/office/drawing/2014/main" id="{FA24F164-B656-4A74-BB35-E1DD2F6E72CB}"/>
              </a:ext>
            </a:extLst>
          </p:cNvPr>
          <p:cNvSpPr/>
          <p:nvPr/>
        </p:nvSpPr>
        <p:spPr>
          <a:xfrm>
            <a:off x="413538" y="1402714"/>
            <a:ext cx="1187966" cy="278957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Serve</a:t>
            </a:r>
          </a:p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customers</a:t>
            </a:r>
          </a:p>
        </p:txBody>
      </p:sp>
      <p:sp>
        <p:nvSpPr>
          <p:cNvPr id="21" name="Afgeronde rechthoek 16">
            <a:extLst>
              <a:ext uri="{FF2B5EF4-FFF2-40B4-BE49-F238E27FC236}">
                <a16:creationId xmlns:a16="http://schemas.microsoft.com/office/drawing/2014/main" id="{712357A7-B263-43B0-B9DF-738C6D89762F}"/>
              </a:ext>
            </a:extLst>
          </p:cNvPr>
          <p:cNvSpPr/>
          <p:nvPr/>
        </p:nvSpPr>
        <p:spPr>
          <a:xfrm>
            <a:off x="3005827" y="1402714"/>
            <a:ext cx="1183649" cy="278957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Manage development and maintenance of energy grids</a:t>
            </a:r>
          </a:p>
        </p:txBody>
      </p:sp>
      <p:sp>
        <p:nvSpPr>
          <p:cNvPr id="22" name="Afgeronde rechthoek 17">
            <a:extLst>
              <a:ext uri="{FF2B5EF4-FFF2-40B4-BE49-F238E27FC236}">
                <a16:creationId xmlns:a16="http://schemas.microsoft.com/office/drawing/2014/main" id="{F46DE7EF-8C26-4E93-A92A-2A894636A16D}"/>
              </a:ext>
            </a:extLst>
          </p:cNvPr>
          <p:cNvSpPr/>
          <p:nvPr/>
        </p:nvSpPr>
        <p:spPr>
          <a:xfrm>
            <a:off x="5651954" y="1402714"/>
            <a:ext cx="1199726" cy="278957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F2B800"/>
            </a:solidFill>
            <a:prstDash val="solid"/>
          </a:ln>
          <a:effectLst/>
        </p:spPr>
        <p:txBody>
          <a:bodyPr rot="0" spcFirstLastPara="0" vertOverflow="overflow" horzOverflow="overflow" vert="horz" wrap="non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rgbClr val="00553C"/>
                </a:solidFill>
                <a:latin typeface="Microsoft JhengHei Light"/>
              </a:rPr>
              <a:t>Perform work</a:t>
            </a:r>
            <a:br>
              <a:rPr lang="en-GB" sz="1400" b="1" kern="0">
                <a:solidFill>
                  <a:srgbClr val="00553C"/>
                </a:solidFill>
                <a:latin typeface="Microsoft JhengHei Light"/>
              </a:rPr>
            </a:br>
            <a:r>
              <a:rPr lang="en-GB" sz="1400" b="1" kern="0">
                <a:solidFill>
                  <a:srgbClr val="00553C"/>
                </a:solidFill>
                <a:latin typeface="Microsoft JhengHei Light"/>
              </a:rPr>
              <a:t>on </a:t>
            </a:r>
          </a:p>
          <a:p>
            <a:pPr algn="ctr" defTabSz="767871">
              <a:defRPr/>
            </a:pPr>
            <a:r>
              <a:rPr lang="en-GB" sz="1400" b="1" kern="0">
                <a:solidFill>
                  <a:srgbClr val="00553C"/>
                </a:solidFill>
                <a:latin typeface="Microsoft JhengHei Light"/>
              </a:rPr>
              <a:t>energy grids</a:t>
            </a:r>
          </a:p>
        </p:txBody>
      </p:sp>
      <p:sp>
        <p:nvSpPr>
          <p:cNvPr id="23" name="Afgeronde rechthoek 18">
            <a:extLst>
              <a:ext uri="{FF2B5EF4-FFF2-40B4-BE49-F238E27FC236}">
                <a16:creationId xmlns:a16="http://schemas.microsoft.com/office/drawing/2014/main" id="{6DAAE3EF-F579-4C51-A531-47B6E9863E80}"/>
              </a:ext>
            </a:extLst>
          </p:cNvPr>
          <p:cNvSpPr/>
          <p:nvPr/>
        </p:nvSpPr>
        <p:spPr>
          <a:xfrm>
            <a:off x="1708198" y="1402714"/>
            <a:ext cx="1189616" cy="278957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Transport energy</a:t>
            </a:r>
          </a:p>
        </p:txBody>
      </p:sp>
      <p:sp>
        <p:nvSpPr>
          <p:cNvPr id="26" name="Afgeronde rechthoek 21">
            <a:extLst>
              <a:ext uri="{FF2B5EF4-FFF2-40B4-BE49-F238E27FC236}">
                <a16:creationId xmlns:a16="http://schemas.microsoft.com/office/drawing/2014/main" id="{79202653-CDF6-4E08-9B39-8DCB17F566EC}"/>
              </a:ext>
            </a:extLst>
          </p:cNvPr>
          <p:cNvSpPr/>
          <p:nvPr/>
        </p:nvSpPr>
        <p:spPr>
          <a:xfrm>
            <a:off x="4306453" y="1402714"/>
            <a:ext cx="1183649" cy="278957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rgbClr val="00553C"/>
                </a:solidFill>
                <a:latin typeface="Microsoft JhengHei Light"/>
              </a:rPr>
              <a:t>Measure energy flows and energy </a:t>
            </a: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grids</a:t>
            </a:r>
          </a:p>
        </p:txBody>
      </p:sp>
      <p:sp>
        <p:nvSpPr>
          <p:cNvPr id="27" name="Afgeronde rechthoek 15">
            <a:extLst>
              <a:ext uri="{FF2B5EF4-FFF2-40B4-BE49-F238E27FC236}">
                <a16:creationId xmlns:a16="http://schemas.microsoft.com/office/drawing/2014/main" id="{19B9A472-245F-4D25-92FF-A2F39F6877EC}"/>
              </a:ext>
            </a:extLst>
          </p:cNvPr>
          <p:cNvSpPr/>
          <p:nvPr/>
        </p:nvSpPr>
        <p:spPr>
          <a:xfrm>
            <a:off x="6961087" y="1402714"/>
            <a:ext cx="1187966" cy="278957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Facilitate the energy market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2488F77-7458-964D-E8D2-172FEA7FD76D}"/>
              </a:ext>
            </a:extLst>
          </p:cNvPr>
          <p:cNvSpPr/>
          <p:nvPr/>
        </p:nvSpPr>
        <p:spPr>
          <a:xfrm>
            <a:off x="306588" y="681541"/>
            <a:ext cx="7937820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en-GB" sz="1050" kern="0">
                <a:solidFill>
                  <a:schemeClr val="bg1"/>
                </a:solidFill>
                <a:latin typeface="Microsoft JhengHei Light"/>
              </a:rPr>
              <a:t>C. Core Capabilities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FE5140F-E687-1D99-066D-89197B3F5B84}"/>
              </a:ext>
            </a:extLst>
          </p:cNvPr>
          <p:cNvSpPr/>
          <p:nvPr/>
        </p:nvSpPr>
        <p:spPr>
          <a:xfrm>
            <a:off x="305526" y="4353949"/>
            <a:ext cx="7938882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E. Enterprise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capabilities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: Guide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and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support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the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company</a:t>
            </a:r>
            <a:endParaRPr lang="nl-NL" sz="105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6663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1">
            <a:extLst>
              <a:ext uri="{FF2B5EF4-FFF2-40B4-BE49-F238E27FC236}">
                <a16:creationId xmlns:a16="http://schemas.microsoft.com/office/drawing/2014/main" id="{E4203040-0B10-485A-90DC-39B9578B10E9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53" name="Tijdelijke aanduiding voor tekst 2">
            <a:extLst>
              <a:ext uri="{FF2B5EF4-FFF2-40B4-BE49-F238E27FC236}">
                <a16:creationId xmlns:a16="http://schemas.microsoft.com/office/drawing/2014/main" id="{DCE95523-D6F5-46AE-9760-C2E9AD4D7894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Level 2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CEF57073-DC74-4A64-BBFC-F2892969BECE}"/>
              </a:ext>
            </a:extLst>
          </p:cNvPr>
          <p:cNvSpPr/>
          <p:nvPr/>
        </p:nvSpPr>
        <p:spPr>
          <a:xfrm>
            <a:off x="306588" y="681541"/>
            <a:ext cx="7937820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en-GB" sz="1050" kern="0">
                <a:solidFill>
                  <a:schemeClr val="bg1"/>
                </a:solidFill>
                <a:latin typeface="Microsoft JhengHei Light"/>
              </a:rPr>
              <a:t>C. Core Capabilities</a:t>
            </a: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ADA302C4-26B1-4B00-836A-8918FB92F30A}"/>
              </a:ext>
            </a:extLst>
          </p:cNvPr>
          <p:cNvSpPr/>
          <p:nvPr/>
        </p:nvSpPr>
        <p:spPr>
          <a:xfrm>
            <a:off x="305526" y="4353949"/>
            <a:ext cx="7938882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E. Enterprise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capabilities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: Guide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and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support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the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company</a:t>
            </a:r>
            <a:endParaRPr lang="nl-NL" sz="105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7AF430C0-37CB-44D7-B3D8-6538E0E755B4}"/>
              </a:ext>
            </a:extLst>
          </p:cNvPr>
          <p:cNvSpPr/>
          <p:nvPr/>
        </p:nvSpPr>
        <p:spPr>
          <a:xfrm>
            <a:off x="305526" y="1315823"/>
            <a:ext cx="7937821" cy="29633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endParaRPr lang="en-GB" sz="1511" kern="0">
              <a:solidFill>
                <a:prstClr val="white"/>
              </a:solidFill>
              <a:latin typeface="Microsoft JhengHei Light"/>
            </a:endParaRPr>
          </a:p>
        </p:txBody>
      </p:sp>
      <p:sp>
        <p:nvSpPr>
          <p:cNvPr id="49" name="Afgeronde rechthoek 14">
            <a:extLst>
              <a:ext uri="{FF2B5EF4-FFF2-40B4-BE49-F238E27FC236}">
                <a16:creationId xmlns:a16="http://schemas.microsoft.com/office/drawing/2014/main" id="{21301469-2D92-40E2-92F0-75086B69E73B}"/>
              </a:ext>
            </a:extLst>
          </p:cNvPr>
          <p:cNvSpPr/>
          <p:nvPr/>
        </p:nvSpPr>
        <p:spPr>
          <a:xfrm>
            <a:off x="413538" y="1402714"/>
            <a:ext cx="1187966" cy="278957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 dirty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C.1. Serve</a:t>
            </a:r>
          </a:p>
          <a:p>
            <a:pPr algn="ctr" defTabSz="767871">
              <a:defRPr/>
            </a:pPr>
            <a:r>
              <a:rPr lang="en-GB" sz="900" b="1" kern="0" dirty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customers</a:t>
            </a:r>
            <a:endParaRPr lang="en-GB" sz="900" b="1" strike="sngStrike" kern="0" dirty="0">
              <a:solidFill>
                <a:srgbClr val="FF0000"/>
              </a:solidFill>
              <a:latin typeface="Microsoft JhengHei Light"/>
            </a:endParaRPr>
          </a:p>
        </p:txBody>
      </p:sp>
      <p:sp>
        <p:nvSpPr>
          <p:cNvPr id="50" name="Afgeronde rechthoek 16">
            <a:extLst>
              <a:ext uri="{FF2B5EF4-FFF2-40B4-BE49-F238E27FC236}">
                <a16:creationId xmlns:a16="http://schemas.microsoft.com/office/drawing/2014/main" id="{8A7FBC9F-AC24-4EC0-82A8-64302F5A5D53}"/>
              </a:ext>
            </a:extLst>
          </p:cNvPr>
          <p:cNvSpPr/>
          <p:nvPr/>
        </p:nvSpPr>
        <p:spPr>
          <a:xfrm>
            <a:off x="3005827" y="1402714"/>
            <a:ext cx="1183649" cy="278957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 dirty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C.3. Manage development and maintenance of energy grids</a:t>
            </a:r>
          </a:p>
        </p:txBody>
      </p:sp>
      <p:sp>
        <p:nvSpPr>
          <p:cNvPr id="51" name="Afgeronde rechthoek 17">
            <a:extLst>
              <a:ext uri="{FF2B5EF4-FFF2-40B4-BE49-F238E27FC236}">
                <a16:creationId xmlns:a16="http://schemas.microsoft.com/office/drawing/2014/main" id="{B3DCB590-092B-45F2-AA09-4E8086D46AFF}"/>
              </a:ext>
            </a:extLst>
          </p:cNvPr>
          <p:cNvSpPr/>
          <p:nvPr/>
        </p:nvSpPr>
        <p:spPr>
          <a:xfrm>
            <a:off x="5651954" y="1402714"/>
            <a:ext cx="1199726" cy="278957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F2B800"/>
            </a:solidFill>
            <a:prstDash val="solid"/>
          </a:ln>
          <a:effectLst/>
        </p:spPr>
        <p:txBody>
          <a:bodyPr rot="0" spcFirstLastPara="0" vertOverflow="overflow" horzOverflow="overflow" vert="horz" wrap="non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 dirty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C.5. Perform work on </a:t>
            </a:r>
          </a:p>
          <a:p>
            <a:pPr algn="ctr" defTabSz="767871">
              <a:defRPr/>
            </a:pPr>
            <a:r>
              <a:rPr lang="en-GB" sz="900" b="1" kern="0" dirty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energy grids</a:t>
            </a:r>
          </a:p>
        </p:txBody>
      </p:sp>
      <p:sp>
        <p:nvSpPr>
          <p:cNvPr id="52" name="Afgeronde rechthoek 18">
            <a:extLst>
              <a:ext uri="{FF2B5EF4-FFF2-40B4-BE49-F238E27FC236}">
                <a16:creationId xmlns:a16="http://schemas.microsoft.com/office/drawing/2014/main" id="{F678EE16-1205-4BC1-BFB2-83339FCD9772}"/>
              </a:ext>
            </a:extLst>
          </p:cNvPr>
          <p:cNvSpPr/>
          <p:nvPr/>
        </p:nvSpPr>
        <p:spPr>
          <a:xfrm>
            <a:off x="1708198" y="1402714"/>
            <a:ext cx="1189616" cy="278957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 dirty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C.2. Transport energy</a:t>
            </a:r>
          </a:p>
        </p:txBody>
      </p:sp>
      <p:sp>
        <p:nvSpPr>
          <p:cNvPr id="54" name="Afgeronde rechthoek 21">
            <a:extLst>
              <a:ext uri="{FF2B5EF4-FFF2-40B4-BE49-F238E27FC236}">
                <a16:creationId xmlns:a16="http://schemas.microsoft.com/office/drawing/2014/main" id="{06640801-F631-41D9-8BE8-3806CCB1957E}"/>
              </a:ext>
            </a:extLst>
          </p:cNvPr>
          <p:cNvSpPr/>
          <p:nvPr/>
        </p:nvSpPr>
        <p:spPr>
          <a:xfrm>
            <a:off x="4306453" y="1402714"/>
            <a:ext cx="1183649" cy="278957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 dirty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C.4. Measure energy flows and energy grids</a:t>
            </a:r>
          </a:p>
        </p:txBody>
      </p:sp>
      <p:sp>
        <p:nvSpPr>
          <p:cNvPr id="60" name="Afgeronde rechthoek 19">
            <a:extLst>
              <a:ext uri="{FF2B5EF4-FFF2-40B4-BE49-F238E27FC236}">
                <a16:creationId xmlns:a16="http://schemas.microsoft.com/office/drawing/2014/main" id="{F1BC2708-0505-4363-B4D0-91596428B6E1}"/>
              </a:ext>
            </a:extLst>
          </p:cNvPr>
          <p:cNvSpPr/>
          <p:nvPr/>
        </p:nvSpPr>
        <p:spPr>
          <a:xfrm>
            <a:off x="494674" y="2592590"/>
            <a:ext cx="1050365" cy="47416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750" b="1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Acquire and manage customer agreements</a:t>
            </a:r>
          </a:p>
        </p:txBody>
      </p:sp>
      <p:sp>
        <p:nvSpPr>
          <p:cNvPr id="61" name="Afgeronde rechthoek 20">
            <a:extLst>
              <a:ext uri="{FF2B5EF4-FFF2-40B4-BE49-F238E27FC236}">
                <a16:creationId xmlns:a16="http://schemas.microsoft.com/office/drawing/2014/main" id="{096B0BE5-337C-42BD-B98E-3F29CE0689BA}"/>
              </a:ext>
            </a:extLst>
          </p:cNvPr>
          <p:cNvSpPr/>
          <p:nvPr/>
        </p:nvSpPr>
        <p:spPr>
          <a:xfrm>
            <a:off x="504245" y="2070087"/>
            <a:ext cx="1050365" cy="462139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Serve customers and maintain relations</a:t>
            </a:r>
          </a:p>
        </p:txBody>
      </p:sp>
      <p:sp>
        <p:nvSpPr>
          <p:cNvPr id="62" name="Afgeronde rechthoek 24">
            <a:extLst>
              <a:ext uri="{FF2B5EF4-FFF2-40B4-BE49-F238E27FC236}">
                <a16:creationId xmlns:a16="http://schemas.microsoft.com/office/drawing/2014/main" id="{8DD224DF-1AE3-45D9-A4CD-F124F3C66BEC}"/>
              </a:ext>
            </a:extLst>
          </p:cNvPr>
          <p:cNvSpPr/>
          <p:nvPr/>
        </p:nvSpPr>
        <p:spPr>
          <a:xfrm>
            <a:off x="497915" y="3120750"/>
            <a:ext cx="1050365" cy="486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Invoice and collect</a:t>
            </a:r>
          </a:p>
        </p:txBody>
      </p:sp>
      <p:sp>
        <p:nvSpPr>
          <p:cNvPr id="63" name="Afgeronde rechthoek 25">
            <a:extLst>
              <a:ext uri="{FF2B5EF4-FFF2-40B4-BE49-F238E27FC236}">
                <a16:creationId xmlns:a16="http://schemas.microsoft.com/office/drawing/2014/main" id="{2B5205B0-44B7-4605-8F44-FAC3A0634030}"/>
              </a:ext>
            </a:extLst>
          </p:cNvPr>
          <p:cNvSpPr/>
          <p:nvPr/>
        </p:nvSpPr>
        <p:spPr>
          <a:xfrm>
            <a:off x="497915" y="3651750"/>
            <a:ext cx="1050365" cy="460417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.4. Limit revenue loss</a:t>
            </a:r>
          </a:p>
        </p:txBody>
      </p:sp>
      <p:sp>
        <p:nvSpPr>
          <p:cNvPr id="64" name="Afgeronde rechthoek 26">
            <a:extLst>
              <a:ext uri="{FF2B5EF4-FFF2-40B4-BE49-F238E27FC236}">
                <a16:creationId xmlns:a16="http://schemas.microsoft.com/office/drawing/2014/main" id="{413BA5FE-B9AC-49FC-945D-8DAFAF123682}"/>
              </a:ext>
            </a:extLst>
          </p:cNvPr>
          <p:cNvSpPr/>
          <p:nvPr/>
        </p:nvSpPr>
        <p:spPr>
          <a:xfrm>
            <a:off x="5735881" y="3651750"/>
            <a:ext cx="1050365" cy="460417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.4. Support work</a:t>
            </a:r>
          </a:p>
          <a:p>
            <a:pPr algn="ctr" defTabSz="767871">
              <a:defRPr/>
            </a:pPr>
            <a:endParaRPr lang="en-GB" sz="750" b="1" kern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65" name="Afgeronde rechthoek 27">
            <a:extLst>
              <a:ext uri="{FF2B5EF4-FFF2-40B4-BE49-F238E27FC236}">
                <a16:creationId xmlns:a16="http://schemas.microsoft.com/office/drawing/2014/main" id="{80E0B830-EFCC-460D-8B9E-7C08FB1B961C}"/>
              </a:ext>
            </a:extLst>
          </p:cNvPr>
          <p:cNvSpPr/>
          <p:nvPr/>
        </p:nvSpPr>
        <p:spPr>
          <a:xfrm>
            <a:off x="5735881" y="3120750"/>
            <a:ext cx="1050365" cy="46232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Execute work</a:t>
            </a:r>
          </a:p>
        </p:txBody>
      </p:sp>
      <p:sp>
        <p:nvSpPr>
          <p:cNvPr id="66" name="Afgeronde rechthoek 28">
            <a:extLst>
              <a:ext uri="{FF2B5EF4-FFF2-40B4-BE49-F238E27FC236}">
                <a16:creationId xmlns:a16="http://schemas.microsoft.com/office/drawing/2014/main" id="{8042AA69-AA44-494E-9A0A-7A6F2E725E3A}"/>
              </a:ext>
            </a:extLst>
          </p:cNvPr>
          <p:cNvSpPr/>
          <p:nvPr/>
        </p:nvSpPr>
        <p:spPr>
          <a:xfrm>
            <a:off x="5735881" y="2070087"/>
            <a:ext cx="1050365" cy="473863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27000" tIns="34290" rIns="270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Create and maintain work portfolio</a:t>
            </a:r>
          </a:p>
        </p:txBody>
      </p:sp>
      <p:sp>
        <p:nvSpPr>
          <p:cNvPr id="67" name="Afgeronde rechthoek 29">
            <a:extLst>
              <a:ext uri="{FF2B5EF4-FFF2-40B4-BE49-F238E27FC236}">
                <a16:creationId xmlns:a16="http://schemas.microsoft.com/office/drawing/2014/main" id="{40AB1095-4B54-4398-BBC7-516343B13F65}"/>
              </a:ext>
            </a:extLst>
          </p:cNvPr>
          <p:cNvSpPr/>
          <p:nvPr/>
        </p:nvSpPr>
        <p:spPr>
          <a:xfrm>
            <a:off x="5735881" y="2592590"/>
            <a:ext cx="1050365" cy="461898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Direct work execution</a:t>
            </a:r>
          </a:p>
        </p:txBody>
      </p:sp>
      <p:sp>
        <p:nvSpPr>
          <p:cNvPr id="68" name="Afgeronde rechthoek 30">
            <a:extLst>
              <a:ext uri="{FF2B5EF4-FFF2-40B4-BE49-F238E27FC236}">
                <a16:creationId xmlns:a16="http://schemas.microsoft.com/office/drawing/2014/main" id="{62585EED-126C-4EE2-8645-3FB82E8925F1}"/>
              </a:ext>
            </a:extLst>
          </p:cNvPr>
          <p:cNvSpPr/>
          <p:nvPr/>
        </p:nvSpPr>
        <p:spPr>
          <a:xfrm>
            <a:off x="1775605" y="3120750"/>
            <a:ext cx="1050365" cy="46232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Create transport and switching plans</a:t>
            </a:r>
          </a:p>
        </p:txBody>
      </p:sp>
      <p:sp>
        <p:nvSpPr>
          <p:cNvPr id="69" name="Afgeronde rechthoek 32">
            <a:extLst>
              <a:ext uri="{FF2B5EF4-FFF2-40B4-BE49-F238E27FC236}">
                <a16:creationId xmlns:a16="http://schemas.microsoft.com/office/drawing/2014/main" id="{33417D9A-1351-4ECF-8E84-900697826D5B}"/>
              </a:ext>
            </a:extLst>
          </p:cNvPr>
          <p:cNvSpPr/>
          <p:nvPr/>
        </p:nvSpPr>
        <p:spPr>
          <a:xfrm>
            <a:off x="1775605" y="2070087"/>
            <a:ext cx="1050365" cy="46232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Realise energy transport</a:t>
            </a:r>
          </a:p>
        </p:txBody>
      </p:sp>
      <p:sp>
        <p:nvSpPr>
          <p:cNvPr id="70" name="Afgeronde rechthoek 33">
            <a:extLst>
              <a:ext uri="{FF2B5EF4-FFF2-40B4-BE49-F238E27FC236}">
                <a16:creationId xmlns:a16="http://schemas.microsoft.com/office/drawing/2014/main" id="{8C5A252D-35FA-4643-BEB3-6B0921A3E7E3}"/>
              </a:ext>
            </a:extLst>
          </p:cNvPr>
          <p:cNvSpPr/>
          <p:nvPr/>
        </p:nvSpPr>
        <p:spPr>
          <a:xfrm>
            <a:off x="1775605" y="2592590"/>
            <a:ext cx="1050365" cy="46232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Restore energy transport</a:t>
            </a:r>
          </a:p>
        </p:txBody>
      </p:sp>
      <p:sp>
        <p:nvSpPr>
          <p:cNvPr id="71" name="Afgeronde rechthoek 34">
            <a:extLst>
              <a:ext uri="{FF2B5EF4-FFF2-40B4-BE49-F238E27FC236}">
                <a16:creationId xmlns:a16="http://schemas.microsoft.com/office/drawing/2014/main" id="{A7A47F44-17CB-4672-9B6E-8589AB7690AC}"/>
              </a:ext>
            </a:extLst>
          </p:cNvPr>
          <p:cNvSpPr/>
          <p:nvPr/>
        </p:nvSpPr>
        <p:spPr>
          <a:xfrm>
            <a:off x="3072605" y="3120750"/>
            <a:ext cx="1050365" cy="462503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Establish energy grid guidelines and patterns</a:t>
            </a:r>
          </a:p>
          <a:p>
            <a:pPr algn="ctr" defTabSz="767871">
              <a:defRPr/>
            </a:pPr>
            <a:endParaRPr lang="en-GB" sz="750" b="1" kern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72" name="Afgeronde rechthoek 36">
            <a:extLst>
              <a:ext uri="{FF2B5EF4-FFF2-40B4-BE49-F238E27FC236}">
                <a16:creationId xmlns:a16="http://schemas.microsoft.com/office/drawing/2014/main" id="{46A9C4C0-69B4-4C88-8529-997512E72065}"/>
              </a:ext>
            </a:extLst>
          </p:cNvPr>
          <p:cNvSpPr/>
          <p:nvPr/>
        </p:nvSpPr>
        <p:spPr>
          <a:xfrm>
            <a:off x="3072605" y="2070087"/>
            <a:ext cx="1050365" cy="46214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</a:t>
            </a:r>
            <a:r>
              <a:rPr lang="en-US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Expand, replace and renew energy grids</a:t>
            </a:r>
            <a:endParaRPr lang="en-GB" sz="750" b="1" kern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  <a:p>
            <a:pPr algn="ctr" defTabSz="767871">
              <a:defRPr/>
            </a:pPr>
            <a:endParaRPr lang="en-GB" sz="750" b="1" kern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73" name="Afgeronde rechthoek 37">
            <a:extLst>
              <a:ext uri="{FF2B5EF4-FFF2-40B4-BE49-F238E27FC236}">
                <a16:creationId xmlns:a16="http://schemas.microsoft.com/office/drawing/2014/main" id="{5B0805EF-2787-4FEB-B97D-D3A715625FB8}"/>
              </a:ext>
            </a:extLst>
          </p:cNvPr>
          <p:cNvSpPr/>
          <p:nvPr/>
        </p:nvSpPr>
        <p:spPr>
          <a:xfrm>
            <a:off x="3072605" y="2592590"/>
            <a:ext cx="1050365" cy="462503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Maintain energy grids</a:t>
            </a:r>
          </a:p>
        </p:txBody>
      </p:sp>
      <p:sp>
        <p:nvSpPr>
          <p:cNvPr id="74" name="Afgeronde rechthoek 38">
            <a:extLst>
              <a:ext uri="{FF2B5EF4-FFF2-40B4-BE49-F238E27FC236}">
                <a16:creationId xmlns:a16="http://schemas.microsoft.com/office/drawing/2014/main" id="{D13B15AE-0AB7-4639-A5C6-D0F65FBBB442}"/>
              </a:ext>
            </a:extLst>
          </p:cNvPr>
          <p:cNvSpPr/>
          <p:nvPr/>
        </p:nvSpPr>
        <p:spPr>
          <a:xfrm>
            <a:off x="4369930" y="3120750"/>
            <a:ext cx="1056695" cy="456986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Distribute measurements</a:t>
            </a:r>
          </a:p>
        </p:txBody>
      </p:sp>
      <p:sp>
        <p:nvSpPr>
          <p:cNvPr id="75" name="Afgeronde rechthoek 39">
            <a:extLst>
              <a:ext uri="{FF2B5EF4-FFF2-40B4-BE49-F238E27FC236}">
                <a16:creationId xmlns:a16="http://schemas.microsoft.com/office/drawing/2014/main" id="{067914B5-CA8C-49BD-9C17-B6264213CF0B}"/>
              </a:ext>
            </a:extLst>
          </p:cNvPr>
          <p:cNvSpPr/>
          <p:nvPr/>
        </p:nvSpPr>
        <p:spPr>
          <a:xfrm>
            <a:off x="4369930" y="2070087"/>
            <a:ext cx="1056695" cy="473863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Obtain measurements</a:t>
            </a:r>
          </a:p>
        </p:txBody>
      </p:sp>
      <p:sp>
        <p:nvSpPr>
          <p:cNvPr id="76" name="Afgeronde rechthoek 15">
            <a:extLst>
              <a:ext uri="{FF2B5EF4-FFF2-40B4-BE49-F238E27FC236}">
                <a16:creationId xmlns:a16="http://schemas.microsoft.com/office/drawing/2014/main" id="{24B25BBB-93A7-48BA-8FD5-9E24E911AFB2}"/>
              </a:ext>
            </a:extLst>
          </p:cNvPr>
          <p:cNvSpPr/>
          <p:nvPr/>
        </p:nvSpPr>
        <p:spPr>
          <a:xfrm>
            <a:off x="6953530" y="1402714"/>
            <a:ext cx="1187966" cy="278957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 dirty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C.6. Facilitate the energy market</a:t>
            </a:r>
            <a:endParaRPr lang="en-GB" sz="900" b="1" kern="0" dirty="0">
              <a:solidFill>
                <a:srgbClr val="625D62">
                  <a:lumMod val="50000"/>
                </a:srgbClr>
              </a:solidFill>
              <a:latin typeface="Microsoft JhengHei Light"/>
            </a:endParaRPr>
          </a:p>
        </p:txBody>
      </p:sp>
      <p:sp>
        <p:nvSpPr>
          <p:cNvPr id="77" name="Afgeronde rechthoek 40">
            <a:extLst>
              <a:ext uri="{FF2B5EF4-FFF2-40B4-BE49-F238E27FC236}">
                <a16:creationId xmlns:a16="http://schemas.microsoft.com/office/drawing/2014/main" id="{78D6A087-C5CC-468B-983B-E42636F726A2}"/>
              </a:ext>
            </a:extLst>
          </p:cNvPr>
          <p:cNvSpPr/>
          <p:nvPr/>
        </p:nvSpPr>
        <p:spPr>
          <a:xfrm>
            <a:off x="7013531" y="2067260"/>
            <a:ext cx="1066823" cy="476690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.1. Serve market parties and maintain relations</a:t>
            </a:r>
            <a:endParaRPr lang="en-GB" sz="750" b="1" strike="sngStrike" kern="0">
              <a:solidFill>
                <a:srgbClr val="080808"/>
              </a:solidFill>
              <a:latin typeface="Microsoft JhengHei Light"/>
            </a:endParaRPr>
          </a:p>
        </p:txBody>
      </p:sp>
      <p:sp>
        <p:nvSpPr>
          <p:cNvPr id="78" name="Afgeronde rechthoek 41">
            <a:extLst>
              <a:ext uri="{FF2B5EF4-FFF2-40B4-BE49-F238E27FC236}">
                <a16:creationId xmlns:a16="http://schemas.microsoft.com/office/drawing/2014/main" id="{4FD081AC-5E06-4541-A419-99496E508F1A}"/>
              </a:ext>
            </a:extLst>
          </p:cNvPr>
          <p:cNvSpPr/>
          <p:nvPr/>
        </p:nvSpPr>
        <p:spPr>
          <a:xfrm>
            <a:off x="7013531" y="3120750"/>
            <a:ext cx="1066823" cy="456986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.3. Perform/facilitate market processes</a:t>
            </a:r>
            <a:endParaRPr lang="en-GB" sz="750" b="1" strike="sngStrike" kern="0">
              <a:solidFill>
                <a:srgbClr val="080808"/>
              </a:solidFill>
              <a:latin typeface="Microsoft JhengHei Light"/>
            </a:endParaRPr>
          </a:p>
        </p:txBody>
      </p:sp>
      <p:sp>
        <p:nvSpPr>
          <p:cNvPr id="79" name="Afgeronde rechthoek 40">
            <a:extLst>
              <a:ext uri="{FF2B5EF4-FFF2-40B4-BE49-F238E27FC236}">
                <a16:creationId xmlns:a16="http://schemas.microsoft.com/office/drawing/2014/main" id="{F0B13F6E-B0E7-450A-AEAD-887AE5250316}"/>
              </a:ext>
            </a:extLst>
          </p:cNvPr>
          <p:cNvSpPr/>
          <p:nvPr/>
        </p:nvSpPr>
        <p:spPr>
          <a:xfrm>
            <a:off x="7013531" y="2592590"/>
            <a:ext cx="1066823" cy="461898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.2. Manage market data</a:t>
            </a:r>
          </a:p>
        </p:txBody>
      </p:sp>
      <p:sp>
        <p:nvSpPr>
          <p:cNvPr id="80" name="Afgeronde rechthoek 41">
            <a:extLst>
              <a:ext uri="{FF2B5EF4-FFF2-40B4-BE49-F238E27FC236}">
                <a16:creationId xmlns:a16="http://schemas.microsoft.com/office/drawing/2014/main" id="{EBB4DAA6-8250-4053-BB69-A94535994DF2}"/>
              </a:ext>
            </a:extLst>
          </p:cNvPr>
          <p:cNvSpPr/>
          <p:nvPr/>
        </p:nvSpPr>
        <p:spPr>
          <a:xfrm>
            <a:off x="7013530" y="3651750"/>
            <a:ext cx="1066823" cy="456986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.4. Enable grid operator data distribution</a:t>
            </a:r>
            <a:endParaRPr lang="en-GB" sz="750" b="1" strike="sngStrike" kern="0" dirty="0">
              <a:solidFill>
                <a:srgbClr val="080808"/>
              </a:solidFill>
              <a:latin typeface="Microsoft JhengHe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363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BF4A369-3075-4EC3-828E-57A1323FCF77}"/>
              </a:ext>
            </a:extLst>
          </p:cNvPr>
          <p:cNvSpPr/>
          <p:nvPr/>
        </p:nvSpPr>
        <p:spPr>
          <a:xfrm>
            <a:off x="10455815" y="-38100"/>
            <a:ext cx="11189478" cy="263591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en-GB" sz="800" kern="0">
                <a:solidFill>
                  <a:schemeClr val="bg1"/>
                </a:solidFill>
                <a:latin typeface="Microsoft JhengHei Light"/>
              </a:rPr>
              <a:t>C. Core Capabilities</a:t>
            </a:r>
          </a:p>
        </p:txBody>
      </p:sp>
      <p:sp>
        <p:nvSpPr>
          <p:cNvPr id="2" name="Afgeronde rechthoek 14">
            <a:extLst>
              <a:ext uri="{FF2B5EF4-FFF2-40B4-BE49-F238E27FC236}">
                <a16:creationId xmlns:a16="http://schemas.microsoft.com/office/drawing/2014/main" id="{E6D54ABA-43D4-404A-B312-0CA06A680C41}"/>
              </a:ext>
            </a:extLst>
          </p:cNvPr>
          <p:cNvSpPr/>
          <p:nvPr/>
        </p:nvSpPr>
        <p:spPr>
          <a:xfrm>
            <a:off x="10437938" y="1620963"/>
            <a:ext cx="2207273" cy="683645"/>
          </a:xfrm>
          <a:prstGeom prst="roundRect">
            <a:avLst>
              <a:gd name="adj" fmla="val 6014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C.1.2. Acquire and manage customer contracts</a:t>
            </a:r>
          </a:p>
        </p:txBody>
      </p:sp>
      <p:sp>
        <p:nvSpPr>
          <p:cNvPr id="4" name="Afgeronde rechthoek 16">
            <a:extLst>
              <a:ext uri="{FF2B5EF4-FFF2-40B4-BE49-F238E27FC236}">
                <a16:creationId xmlns:a16="http://schemas.microsoft.com/office/drawing/2014/main" id="{CC90A80C-6242-4CBE-B5DE-C5275CA7D362}"/>
              </a:ext>
            </a:extLst>
          </p:cNvPr>
          <p:cNvSpPr/>
          <p:nvPr/>
        </p:nvSpPr>
        <p:spPr>
          <a:xfrm>
            <a:off x="10447995" y="275868"/>
            <a:ext cx="2197890" cy="1298466"/>
          </a:xfrm>
          <a:prstGeom prst="roundRect">
            <a:avLst>
              <a:gd name="adj" fmla="val 3977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dirty="0">
                <a:solidFill>
                  <a:srgbClr val="080808"/>
                </a:solidFill>
                <a:latin typeface="Microsoft JhengHei Light"/>
              </a:rPr>
              <a:t>C.1.1. Serve customers and maintain relations</a:t>
            </a:r>
          </a:p>
        </p:txBody>
      </p:sp>
      <p:sp>
        <p:nvSpPr>
          <p:cNvPr id="8" name="Afgeronde rechthoek 22">
            <a:extLst>
              <a:ext uri="{FF2B5EF4-FFF2-40B4-BE49-F238E27FC236}">
                <a16:creationId xmlns:a16="http://schemas.microsoft.com/office/drawing/2014/main" id="{6AA55FF6-B510-4E20-8415-684BD9DA454F}"/>
              </a:ext>
            </a:extLst>
          </p:cNvPr>
          <p:cNvSpPr/>
          <p:nvPr/>
        </p:nvSpPr>
        <p:spPr>
          <a:xfrm>
            <a:off x="10444088" y="3066750"/>
            <a:ext cx="2211336" cy="1268835"/>
          </a:xfrm>
          <a:prstGeom prst="roundRect">
            <a:avLst>
              <a:gd name="adj" fmla="val 6290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C.1.4. Limit revenue loss</a:t>
            </a:r>
          </a:p>
        </p:txBody>
      </p:sp>
      <p:sp>
        <p:nvSpPr>
          <p:cNvPr id="9" name="Afgeronde rechthoek 25">
            <a:extLst>
              <a:ext uri="{FF2B5EF4-FFF2-40B4-BE49-F238E27FC236}">
                <a16:creationId xmlns:a16="http://schemas.microsoft.com/office/drawing/2014/main" id="{3EBF9EAC-3B37-4E94-B366-11969694156A}"/>
              </a:ext>
            </a:extLst>
          </p:cNvPr>
          <p:cNvSpPr/>
          <p:nvPr/>
        </p:nvSpPr>
        <p:spPr>
          <a:xfrm>
            <a:off x="10447996" y="2346750"/>
            <a:ext cx="2210730" cy="681116"/>
          </a:xfrm>
          <a:prstGeom prst="roundRect">
            <a:avLst>
              <a:gd name="adj" fmla="val 6290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C.1.3. Invoice and collect</a:t>
            </a:r>
          </a:p>
        </p:txBody>
      </p:sp>
      <p:graphicFrame>
        <p:nvGraphicFramePr>
          <p:cNvPr id="10" name="Tabel 3">
            <a:extLst>
              <a:ext uri="{FF2B5EF4-FFF2-40B4-BE49-F238E27FC236}">
                <a16:creationId xmlns:a16="http://schemas.microsoft.com/office/drawing/2014/main" id="{2AE7B0BA-3758-4960-A548-B2B28B225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950272"/>
              </p:ext>
            </p:extLst>
          </p:nvPr>
        </p:nvGraphicFramePr>
        <p:xfrm>
          <a:off x="10425098" y="3243474"/>
          <a:ext cx="2351065" cy="10059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1065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Claim damage caused by third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32231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Determine disturbance compensation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Determine compensation for damage caused by work activities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49404031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Monitor and reduce connections without contract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96248936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Fight fraud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12111891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Compensate for grid losses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917767735"/>
                  </a:ext>
                </a:extLst>
              </a:tr>
            </a:tbl>
          </a:graphicData>
        </a:graphic>
      </p:graphicFrame>
      <p:graphicFrame>
        <p:nvGraphicFramePr>
          <p:cNvPr id="11" name="Tabel 3">
            <a:extLst>
              <a:ext uri="{FF2B5EF4-FFF2-40B4-BE49-F238E27FC236}">
                <a16:creationId xmlns:a16="http://schemas.microsoft.com/office/drawing/2014/main" id="{BE7BE7FB-CF89-4CE0-9037-E7C31642E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25337"/>
              </p:ext>
            </p:extLst>
          </p:nvPr>
        </p:nvGraphicFramePr>
        <p:xfrm>
          <a:off x="10429875" y="2536530"/>
          <a:ext cx="2351065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1065">
                  <a:extLst>
                    <a:ext uri="{9D8B030D-6E8A-4147-A177-3AD203B41FA5}">
                      <a16:colId xmlns:a16="http://schemas.microsoft.com/office/drawing/2014/main" val="1594262196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Calculate compensation for services rendered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Create and send invoice</a:t>
                      </a:r>
                      <a:endParaRPr kumimoji="0" lang="en-GB" sz="700" b="0" i="0" u="none" strike="sng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and collect outstanding debts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</a:tbl>
          </a:graphicData>
        </a:graphic>
      </p:graphicFrame>
      <p:graphicFrame>
        <p:nvGraphicFramePr>
          <p:cNvPr id="12" name="Tabel 3">
            <a:extLst>
              <a:ext uri="{FF2B5EF4-FFF2-40B4-BE49-F238E27FC236}">
                <a16:creationId xmlns:a16="http://schemas.microsoft.com/office/drawing/2014/main" id="{B615E6E1-5F18-474C-84F9-6720379EE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370531"/>
              </p:ext>
            </p:extLst>
          </p:nvPr>
        </p:nvGraphicFramePr>
        <p:xfrm>
          <a:off x="10445757" y="1806750"/>
          <a:ext cx="2245083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5083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Quote products to customers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3989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Conclude and manage customer agreements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 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products and services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05078338"/>
                  </a:ext>
                </a:extLst>
              </a:tr>
            </a:tbl>
          </a:graphicData>
        </a:graphic>
      </p:graphicFrame>
      <p:graphicFrame>
        <p:nvGraphicFramePr>
          <p:cNvPr id="13" name="Tabel 3">
            <a:extLst>
              <a:ext uri="{FF2B5EF4-FFF2-40B4-BE49-F238E27FC236}">
                <a16:creationId xmlns:a16="http://schemas.microsoft.com/office/drawing/2014/main" id="{AC91644C-CAD3-4DC8-A2E5-CB0688171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495733"/>
              </p:ext>
            </p:extLst>
          </p:nvPr>
        </p:nvGraphicFramePr>
        <p:xfrm>
          <a:off x="10429875" y="435965"/>
          <a:ext cx="2241031" cy="11287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73635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Provide service to customers</a:t>
                      </a: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Handle customer report/question/request</a:t>
                      </a:r>
                      <a:endParaRPr kumimoji="0" lang="en-GB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Determine contact person/responsible person for location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5738" indent="-185738"/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Maintain relationship with customers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5738" indent="-185738"/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Collect energy demand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5738" indent="-185738"/>
                      <a:r>
                        <a:rPr kumimoji="0" lang="en-GB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 </a:t>
                      </a:r>
                      <a:r>
                        <a:rPr kumimoji="0" lang="en-US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Monitor and influence customer experience</a:t>
                      </a:r>
                      <a:endParaRPr kumimoji="0" lang="en-GB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84201481"/>
                  </a:ext>
                </a:extLst>
              </a:tr>
            </a:tbl>
          </a:graphicData>
        </a:graphic>
      </p:graphicFrame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D83FBD43-4849-4820-8F78-3E3A4999C485}"/>
              </a:ext>
            </a:extLst>
          </p:cNvPr>
          <p:cNvSpPr/>
          <p:nvPr/>
        </p:nvSpPr>
        <p:spPr>
          <a:xfrm>
            <a:off x="12685643" y="2365723"/>
            <a:ext cx="2213824" cy="721183"/>
          </a:xfrm>
          <a:prstGeom prst="roundRect">
            <a:avLst>
              <a:gd name="adj" fmla="val 3777"/>
            </a:avLst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C.2.3. Create transport and switching plans</a:t>
            </a:r>
          </a:p>
        </p:txBody>
      </p:sp>
      <p:sp>
        <p:nvSpPr>
          <p:cNvPr id="16" name="Afgeronde rechthoek 11">
            <a:extLst>
              <a:ext uri="{FF2B5EF4-FFF2-40B4-BE49-F238E27FC236}">
                <a16:creationId xmlns:a16="http://schemas.microsoft.com/office/drawing/2014/main" id="{2416F53C-47D2-44C6-BDA1-373020FF1DE3}"/>
              </a:ext>
            </a:extLst>
          </p:cNvPr>
          <p:cNvSpPr/>
          <p:nvPr/>
        </p:nvSpPr>
        <p:spPr>
          <a:xfrm>
            <a:off x="12685643" y="273946"/>
            <a:ext cx="2213824" cy="1049581"/>
          </a:xfrm>
          <a:prstGeom prst="roundRect">
            <a:avLst>
              <a:gd name="adj" fmla="val 4219"/>
            </a:avLst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C.2.1. Realise energy transport</a:t>
            </a:r>
          </a:p>
        </p:txBody>
      </p:sp>
      <p:sp>
        <p:nvSpPr>
          <p:cNvPr id="21" name="Afgeronde rechthoek 12">
            <a:extLst>
              <a:ext uri="{FF2B5EF4-FFF2-40B4-BE49-F238E27FC236}">
                <a16:creationId xmlns:a16="http://schemas.microsoft.com/office/drawing/2014/main" id="{C2D1CA29-3E80-499F-A84B-CA798CCC86DE}"/>
              </a:ext>
            </a:extLst>
          </p:cNvPr>
          <p:cNvSpPr/>
          <p:nvPr/>
        </p:nvSpPr>
        <p:spPr>
          <a:xfrm>
            <a:off x="12685643" y="1375623"/>
            <a:ext cx="2213824" cy="948665"/>
          </a:xfrm>
          <a:prstGeom prst="roundRect">
            <a:avLst>
              <a:gd name="adj" fmla="val 5133"/>
            </a:avLst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C.2.2. Restore energy transport </a:t>
            </a:r>
          </a:p>
        </p:txBody>
      </p:sp>
      <p:graphicFrame>
        <p:nvGraphicFramePr>
          <p:cNvPr id="22" name="Tabel 3">
            <a:extLst>
              <a:ext uri="{FF2B5EF4-FFF2-40B4-BE49-F238E27FC236}">
                <a16:creationId xmlns:a16="http://schemas.microsoft.com/office/drawing/2014/main" id="{0659E3B3-03E7-4B31-8764-C269098EE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88203"/>
              </p:ext>
            </p:extLst>
          </p:nvPr>
        </p:nvGraphicFramePr>
        <p:xfrm>
          <a:off x="12681633" y="2564487"/>
          <a:ext cx="2294899" cy="4805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94899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8083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Plan and analyse transport</a:t>
                      </a:r>
                      <a:endParaRPr kumimoji="0" lang="en-GB" sz="700" b="0" i="0" u="none" strike="sng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Determine impact of (planned) outages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Create switching plans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199792913"/>
                  </a:ext>
                </a:extLst>
              </a:tr>
            </a:tbl>
          </a:graphicData>
        </a:graphic>
      </p:graphicFrame>
      <p:graphicFrame>
        <p:nvGraphicFramePr>
          <p:cNvPr id="24" name="Tabel 3">
            <a:extLst>
              <a:ext uri="{FF2B5EF4-FFF2-40B4-BE49-F238E27FC236}">
                <a16:creationId xmlns:a16="http://schemas.microsoft.com/office/drawing/2014/main" id="{531547D7-9D01-4CFE-8279-A2D007C2C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20982"/>
              </p:ext>
            </p:extLst>
          </p:nvPr>
        </p:nvGraphicFramePr>
        <p:xfrm>
          <a:off x="12676361" y="441583"/>
          <a:ext cx="2221015" cy="8648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015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Monitor energy transport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Monitor the operation of grid components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Control energy transport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58644"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Remotely operate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Include energy grids in the control of energy transport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</a:tbl>
          </a:graphicData>
        </a:graphic>
      </p:graphicFrame>
      <p:sp>
        <p:nvSpPr>
          <p:cNvPr id="25" name="Afgeronde rechthoek 11">
            <a:extLst>
              <a:ext uri="{FF2B5EF4-FFF2-40B4-BE49-F238E27FC236}">
                <a16:creationId xmlns:a16="http://schemas.microsoft.com/office/drawing/2014/main" id="{008DB169-1756-4765-B054-B2CC72910D54}"/>
              </a:ext>
            </a:extLst>
          </p:cNvPr>
          <p:cNvSpPr/>
          <p:nvPr/>
        </p:nvSpPr>
        <p:spPr>
          <a:xfrm>
            <a:off x="14935571" y="4326750"/>
            <a:ext cx="2344822" cy="1223543"/>
          </a:xfrm>
          <a:prstGeom prst="roundRect">
            <a:avLst>
              <a:gd name="adj" fmla="val 2148"/>
            </a:avLst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C.3.3. Establish energy grid guidelines and patterns</a:t>
            </a:r>
          </a:p>
        </p:txBody>
      </p:sp>
      <p:sp>
        <p:nvSpPr>
          <p:cNvPr id="31" name="Afgeronde rechthoek 11">
            <a:extLst>
              <a:ext uri="{FF2B5EF4-FFF2-40B4-BE49-F238E27FC236}">
                <a16:creationId xmlns:a16="http://schemas.microsoft.com/office/drawing/2014/main" id="{5BD2501F-7619-47F5-AA09-4A9252070195}"/>
              </a:ext>
            </a:extLst>
          </p:cNvPr>
          <p:cNvSpPr/>
          <p:nvPr/>
        </p:nvSpPr>
        <p:spPr>
          <a:xfrm>
            <a:off x="14935571" y="2643330"/>
            <a:ext cx="2344823" cy="1652161"/>
          </a:xfrm>
          <a:prstGeom prst="roundRect">
            <a:avLst>
              <a:gd name="adj" fmla="val 2148"/>
            </a:avLst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C.3.2. Maintain energy grids </a:t>
            </a:r>
          </a:p>
        </p:txBody>
      </p:sp>
      <p:sp>
        <p:nvSpPr>
          <p:cNvPr id="67" name="Afgeronde rechthoek 11">
            <a:extLst>
              <a:ext uri="{FF2B5EF4-FFF2-40B4-BE49-F238E27FC236}">
                <a16:creationId xmlns:a16="http://schemas.microsoft.com/office/drawing/2014/main" id="{51D3183E-87BB-4BD2-A363-1B181B6F7065}"/>
              </a:ext>
            </a:extLst>
          </p:cNvPr>
          <p:cNvSpPr/>
          <p:nvPr/>
        </p:nvSpPr>
        <p:spPr>
          <a:xfrm>
            <a:off x="14935571" y="273944"/>
            <a:ext cx="2344823" cy="2330503"/>
          </a:xfrm>
          <a:prstGeom prst="roundRect">
            <a:avLst>
              <a:gd name="adj" fmla="val 2148"/>
            </a:avLst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C.3.1. Manage the development and maintenance of energy grids</a:t>
            </a:r>
          </a:p>
        </p:txBody>
      </p:sp>
      <p:graphicFrame>
        <p:nvGraphicFramePr>
          <p:cNvPr id="69" name="Tabel 3">
            <a:extLst>
              <a:ext uri="{FF2B5EF4-FFF2-40B4-BE49-F238E27FC236}">
                <a16:creationId xmlns:a16="http://schemas.microsoft.com/office/drawing/2014/main" id="{717086AD-750D-4399-A1AF-66423EDEE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42019"/>
              </p:ext>
            </p:extLst>
          </p:nvPr>
        </p:nvGraphicFramePr>
        <p:xfrm>
          <a:off x="14924596" y="4520910"/>
          <a:ext cx="2337641" cy="1155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37641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Develop a vision on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Identify strategic risks on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Develop strategy on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Develop and maintain policies and standards on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Develop grid components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Translate external regulations into guidelines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40700211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algn="l" fontAlgn="b"/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0" marR="0" marT="21600" marB="21600" anchor="b"/>
                </a:tc>
                <a:extLst>
                  <a:ext uri="{0D108BD9-81ED-4DB2-BD59-A6C34878D82A}">
                    <a16:rowId xmlns:a16="http://schemas.microsoft.com/office/drawing/2014/main" val="1943951726"/>
                  </a:ext>
                </a:extLst>
              </a:tr>
            </a:tbl>
          </a:graphicData>
        </a:graphic>
      </p:graphicFrame>
      <p:graphicFrame>
        <p:nvGraphicFramePr>
          <p:cNvPr id="71" name="Tabel 3">
            <a:extLst>
              <a:ext uri="{FF2B5EF4-FFF2-40B4-BE49-F238E27FC236}">
                <a16:creationId xmlns:a16="http://schemas.microsoft.com/office/drawing/2014/main" id="{441C155D-8676-4A7C-8F27-A3E604E7C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374499"/>
              </p:ext>
            </p:extLst>
          </p:nvPr>
        </p:nvGraphicFramePr>
        <p:xfrm>
          <a:off x="14904254" y="2802770"/>
          <a:ext cx="2431246" cy="14758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31246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24894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Inventorise and analyse grid and grid component status 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Determine and value grid risks on quality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322928640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Analyse alternatives to mitigate quality risk and determine mitigating measures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Determine (multi-)year planning for maintenance and inspections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Provide and monitor maintenance and inspection orders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Investigate disturbances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Prevent excavation damage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822829673"/>
                  </a:ext>
                </a:extLst>
              </a:tr>
            </a:tbl>
          </a:graphicData>
        </a:graphic>
      </p:graphicFrame>
      <p:graphicFrame>
        <p:nvGraphicFramePr>
          <p:cNvPr id="73" name="Tabel 3">
            <a:extLst>
              <a:ext uri="{FF2B5EF4-FFF2-40B4-BE49-F238E27FC236}">
                <a16:creationId xmlns:a16="http://schemas.microsoft.com/office/drawing/2014/main" id="{6F3BD293-6937-47CA-88B1-31152D7E4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003374"/>
              </p:ext>
            </p:extLst>
          </p:nvPr>
        </p:nvGraphicFramePr>
        <p:xfrm>
          <a:off x="14887066" y="552622"/>
          <a:ext cx="2445559" cy="20770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45559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240120"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Collect and analyse/simulate (changed) needs for capacity and functionality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24012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Determine and value grid risks on capacity and/or functionality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339964"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Analyse alternatives for mitigation risk on capacity and/or functionality and determine mitigation measures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24012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(Long-term) plan measures on capacity and/or functionality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0276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Create Functional requirements/design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2140771595"/>
                  </a:ext>
                </a:extLst>
              </a:tr>
              <a:tr h="140721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Perform environmental analysis 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2787369777"/>
                  </a:ext>
                </a:extLst>
              </a:tr>
              <a:tr h="140276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Obtain permits / lay down right in rem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528453171"/>
                  </a:ext>
                </a:extLst>
              </a:tr>
              <a:tr h="24012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..8. Issue and monitor the assignments for grid adjustments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1943951726"/>
                  </a:ext>
                </a:extLst>
              </a:tr>
              <a:tr h="237922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..9. Include grid component in lifecycle management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464639801"/>
                  </a:ext>
                </a:extLst>
              </a:tr>
            </a:tbl>
          </a:graphicData>
        </a:graphic>
      </p:graphicFrame>
      <p:sp>
        <p:nvSpPr>
          <p:cNvPr id="89" name="Afgeronde rechthoek 16">
            <a:extLst>
              <a:ext uri="{FF2B5EF4-FFF2-40B4-BE49-F238E27FC236}">
                <a16:creationId xmlns:a16="http://schemas.microsoft.com/office/drawing/2014/main" id="{F4A12FAC-8850-45DD-B06C-CE4FA72B7A29}"/>
              </a:ext>
            </a:extLst>
          </p:cNvPr>
          <p:cNvSpPr/>
          <p:nvPr/>
        </p:nvSpPr>
        <p:spPr>
          <a:xfrm>
            <a:off x="17303306" y="1720162"/>
            <a:ext cx="2213538" cy="1755998"/>
          </a:xfrm>
          <a:prstGeom prst="roundRect">
            <a:avLst>
              <a:gd name="adj" fmla="val 3691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dirty="0">
                <a:solidFill>
                  <a:srgbClr val="080808"/>
                </a:solidFill>
                <a:latin typeface="Microsoft JhengHei Light"/>
              </a:rPr>
              <a:t>C.5.3. Execute work</a:t>
            </a:r>
          </a:p>
        </p:txBody>
      </p:sp>
      <p:sp>
        <p:nvSpPr>
          <p:cNvPr id="91" name="Afgeronde rechthoek 11">
            <a:extLst>
              <a:ext uri="{FF2B5EF4-FFF2-40B4-BE49-F238E27FC236}">
                <a16:creationId xmlns:a16="http://schemas.microsoft.com/office/drawing/2014/main" id="{CEF34795-C2E3-4221-A5EE-544ACE71B558}"/>
              </a:ext>
            </a:extLst>
          </p:cNvPr>
          <p:cNvSpPr/>
          <p:nvPr/>
        </p:nvSpPr>
        <p:spPr>
          <a:xfrm>
            <a:off x="17303306" y="278370"/>
            <a:ext cx="2199935" cy="550231"/>
          </a:xfrm>
          <a:prstGeom prst="roundRect">
            <a:avLst>
              <a:gd name="adj" fmla="val 4097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dirty="0">
                <a:solidFill>
                  <a:srgbClr val="080808"/>
                </a:solidFill>
                <a:latin typeface="Microsoft JhengHei Light"/>
              </a:rPr>
              <a:t>C.5.1. Create and maintain work portfolio</a:t>
            </a:r>
          </a:p>
        </p:txBody>
      </p:sp>
      <p:sp>
        <p:nvSpPr>
          <p:cNvPr id="93" name="Afgeronde rechthoek 12">
            <a:extLst>
              <a:ext uri="{FF2B5EF4-FFF2-40B4-BE49-F238E27FC236}">
                <a16:creationId xmlns:a16="http://schemas.microsoft.com/office/drawing/2014/main" id="{14882FA8-9F56-47AE-9CDF-586B6650A423}"/>
              </a:ext>
            </a:extLst>
          </p:cNvPr>
          <p:cNvSpPr/>
          <p:nvPr/>
        </p:nvSpPr>
        <p:spPr>
          <a:xfrm>
            <a:off x="17303306" y="854289"/>
            <a:ext cx="2213538" cy="842443"/>
          </a:xfrm>
          <a:prstGeom prst="roundRect">
            <a:avLst>
              <a:gd name="adj" fmla="val 4097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dirty="0">
                <a:solidFill>
                  <a:srgbClr val="080808"/>
                </a:solidFill>
                <a:latin typeface="Microsoft JhengHei Light"/>
              </a:rPr>
              <a:t>C.5.2. Direct work execution</a:t>
            </a:r>
          </a:p>
        </p:txBody>
      </p:sp>
      <p:graphicFrame>
        <p:nvGraphicFramePr>
          <p:cNvPr id="97" name="Tabel 3">
            <a:extLst>
              <a:ext uri="{FF2B5EF4-FFF2-40B4-BE49-F238E27FC236}">
                <a16:creationId xmlns:a16="http://schemas.microsoft.com/office/drawing/2014/main" id="{AA4C10A7-7170-4C50-804C-C77D6B976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60894"/>
              </p:ext>
            </p:extLst>
          </p:nvPr>
        </p:nvGraphicFramePr>
        <p:xfrm>
          <a:off x="17289575" y="1897555"/>
          <a:ext cx="2174078" cy="15468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74078">
                  <a:extLst>
                    <a:ext uri="{9D8B030D-6E8A-4147-A177-3AD203B41FA5}">
                      <a16:colId xmlns:a16="http://schemas.microsoft.com/office/drawing/2014/main" val="159426219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Create preliminary and final design of energy grids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Prepare execution of work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Operationally plan work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Secure the work environment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Execute work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Commission and decommision grid components on premises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Complete work on energy grid components administratively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714797"/>
                  </a:ext>
                </a:extLst>
              </a:tr>
            </a:tbl>
          </a:graphicData>
        </a:graphic>
      </p:graphicFrame>
      <p:graphicFrame>
        <p:nvGraphicFramePr>
          <p:cNvPr id="99" name="Tabel 3">
            <a:extLst>
              <a:ext uri="{FF2B5EF4-FFF2-40B4-BE49-F238E27FC236}">
                <a16:creationId xmlns:a16="http://schemas.microsoft.com/office/drawing/2014/main" id="{C5ED3945-6B94-4491-9E65-125F2DE0A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239689"/>
              </p:ext>
            </p:extLst>
          </p:nvPr>
        </p:nvGraphicFramePr>
        <p:xfrm>
          <a:off x="17264189" y="1058775"/>
          <a:ext cx="2279593" cy="62201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79593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Advise clients on work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Issue assignments to work execution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Coordinate work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72379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Evaluate work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</a:tbl>
          </a:graphicData>
        </a:graphic>
      </p:graphicFrame>
      <p:graphicFrame>
        <p:nvGraphicFramePr>
          <p:cNvPr id="101" name="Tabel 3">
            <a:extLst>
              <a:ext uri="{FF2B5EF4-FFF2-40B4-BE49-F238E27FC236}">
                <a16:creationId xmlns:a16="http://schemas.microsoft.com/office/drawing/2014/main" id="{4D958DF5-130C-4ACF-B19A-CB58E55A0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731048"/>
              </p:ext>
            </p:extLst>
          </p:nvPr>
        </p:nvGraphicFramePr>
        <p:xfrm>
          <a:off x="17285849" y="536666"/>
          <a:ext cx="2257933" cy="274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57933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Prepare and maintain work portfolio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</a:tbl>
          </a:graphicData>
        </a:graphic>
      </p:graphicFrame>
      <p:sp>
        <p:nvSpPr>
          <p:cNvPr id="103" name="Afgeronde rechthoek 18">
            <a:extLst>
              <a:ext uri="{FF2B5EF4-FFF2-40B4-BE49-F238E27FC236}">
                <a16:creationId xmlns:a16="http://schemas.microsoft.com/office/drawing/2014/main" id="{D9D7CC37-BDBF-4A14-B85C-168E70E5B49D}"/>
              </a:ext>
            </a:extLst>
          </p:cNvPr>
          <p:cNvSpPr/>
          <p:nvPr/>
        </p:nvSpPr>
        <p:spPr>
          <a:xfrm>
            <a:off x="19534048" y="275869"/>
            <a:ext cx="2111244" cy="733160"/>
          </a:xfrm>
          <a:prstGeom prst="roundRect">
            <a:avLst>
              <a:gd name="adj" fmla="val 5918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C.6.1. Serve market parties and maintain relations</a:t>
            </a:r>
            <a:endParaRPr lang="en-GB" sz="750" b="1" strike="sngStrike" kern="0" dirty="0">
              <a:solidFill>
                <a:srgbClr val="080808"/>
              </a:solidFill>
              <a:latin typeface="Microsoft JhengHei Light"/>
            </a:endParaRPr>
          </a:p>
        </p:txBody>
      </p:sp>
      <p:sp>
        <p:nvSpPr>
          <p:cNvPr id="107" name="Afgeronde rechthoek 18">
            <a:extLst>
              <a:ext uri="{FF2B5EF4-FFF2-40B4-BE49-F238E27FC236}">
                <a16:creationId xmlns:a16="http://schemas.microsoft.com/office/drawing/2014/main" id="{B6F6A372-C214-4295-BD78-8852006568A1}"/>
              </a:ext>
            </a:extLst>
          </p:cNvPr>
          <p:cNvSpPr/>
          <p:nvPr/>
        </p:nvSpPr>
        <p:spPr>
          <a:xfrm>
            <a:off x="19534048" y="1044222"/>
            <a:ext cx="2111244" cy="682486"/>
          </a:xfrm>
          <a:prstGeom prst="roundRect">
            <a:avLst>
              <a:gd name="adj" fmla="val 7112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C.6.2. Manage market data</a:t>
            </a:r>
          </a:p>
        </p:txBody>
      </p:sp>
      <p:sp>
        <p:nvSpPr>
          <p:cNvPr id="109" name="Afgeronde rechthoek 19">
            <a:extLst>
              <a:ext uri="{FF2B5EF4-FFF2-40B4-BE49-F238E27FC236}">
                <a16:creationId xmlns:a16="http://schemas.microsoft.com/office/drawing/2014/main" id="{114D2AF7-5194-4295-98B9-168405BB8DE1}"/>
              </a:ext>
            </a:extLst>
          </p:cNvPr>
          <p:cNvSpPr/>
          <p:nvPr/>
        </p:nvSpPr>
        <p:spPr>
          <a:xfrm>
            <a:off x="19534048" y="2896910"/>
            <a:ext cx="2111244" cy="615519"/>
          </a:xfrm>
          <a:prstGeom prst="roundRect">
            <a:avLst>
              <a:gd name="adj" fmla="val 8307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C.6.4. Enable grid operator data distribution</a:t>
            </a:r>
          </a:p>
        </p:txBody>
      </p:sp>
      <p:graphicFrame>
        <p:nvGraphicFramePr>
          <p:cNvPr id="111" name="Tabel 3">
            <a:extLst>
              <a:ext uri="{FF2B5EF4-FFF2-40B4-BE49-F238E27FC236}">
                <a16:creationId xmlns:a16="http://schemas.microsoft.com/office/drawing/2014/main" id="{31DD8178-6EE8-4794-857B-135B89BB7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583245"/>
              </p:ext>
            </p:extLst>
          </p:nvPr>
        </p:nvGraphicFramePr>
        <p:xfrm>
          <a:off x="19536599" y="3139095"/>
          <a:ext cx="2221513" cy="299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513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7639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Make grid operator data available to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issued permissions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113" name="Tabel 3">
            <a:extLst>
              <a:ext uri="{FF2B5EF4-FFF2-40B4-BE49-F238E27FC236}">
                <a16:creationId xmlns:a16="http://schemas.microsoft.com/office/drawing/2014/main" id="{B017B5A0-BF69-499C-AB8C-C57319CF9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960984"/>
              </p:ext>
            </p:extLst>
          </p:nvPr>
        </p:nvGraphicFramePr>
        <p:xfrm>
          <a:off x="19508591" y="1224468"/>
          <a:ext cx="2221513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513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19711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energy grid connections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19711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installations behind connections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19711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congestion areas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546936799"/>
                  </a:ext>
                </a:extLst>
              </a:tr>
              <a:tr h="119711">
                <a:tc>
                  <a:txBody>
                    <a:bodyPr/>
                    <a:lstStyle/>
                    <a:p>
                      <a:pPr marL="179388" marR="0" lvl="0" indent="-179388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</a:tbl>
          </a:graphicData>
        </a:graphic>
      </p:graphicFrame>
      <p:sp>
        <p:nvSpPr>
          <p:cNvPr id="115" name="Afgeronde rechthoek 18">
            <a:extLst>
              <a:ext uri="{FF2B5EF4-FFF2-40B4-BE49-F238E27FC236}">
                <a16:creationId xmlns:a16="http://schemas.microsoft.com/office/drawing/2014/main" id="{EA59CBA2-C3DA-4CD2-966E-B39AA63DE890}"/>
              </a:ext>
            </a:extLst>
          </p:cNvPr>
          <p:cNvSpPr/>
          <p:nvPr/>
        </p:nvSpPr>
        <p:spPr>
          <a:xfrm>
            <a:off x="19534048" y="1772383"/>
            <a:ext cx="2111244" cy="1070182"/>
          </a:xfrm>
          <a:prstGeom prst="roundRect">
            <a:avLst>
              <a:gd name="adj" fmla="val 6515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C.6.3. Perform/facilitate market processes</a:t>
            </a:r>
          </a:p>
        </p:txBody>
      </p:sp>
      <p:graphicFrame>
        <p:nvGraphicFramePr>
          <p:cNvPr id="117" name="Tabel 3">
            <a:extLst>
              <a:ext uri="{FF2B5EF4-FFF2-40B4-BE49-F238E27FC236}">
                <a16:creationId xmlns:a16="http://schemas.microsoft.com/office/drawing/2014/main" id="{9C716175-C6FC-4309-BD0C-688C1DDC2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612897"/>
              </p:ext>
            </p:extLst>
          </p:nvPr>
        </p:nvGraphicFramePr>
        <p:xfrm>
          <a:off x="19500113" y="1976066"/>
          <a:ext cx="2221513" cy="83558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513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72197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Execute energy market procedures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561529431"/>
                  </a:ext>
                </a:extLst>
              </a:tr>
              <a:tr h="169015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Exchange energy predictions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893825776"/>
                  </a:ext>
                </a:extLst>
              </a:tr>
              <a:tr h="16479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energy exchange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620291979"/>
                  </a:ext>
                </a:extLst>
              </a:tr>
              <a:tr h="16479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Facilitate market settlement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64790">
                <a:tc>
                  <a:txBody>
                    <a:bodyPr/>
                    <a:lstStyle/>
                    <a:p>
                      <a:pPr marL="179388" marR="0" lvl="0" indent="-179388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Manage flexible capacity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83F2F83-508D-40EF-A272-090F2F173E22}"/>
              </a:ext>
            </a:extLst>
          </p:cNvPr>
          <p:cNvSpPr/>
          <p:nvPr/>
        </p:nvSpPr>
        <p:spPr>
          <a:xfrm>
            <a:off x="10455815" y="5586750"/>
            <a:ext cx="11189478" cy="263591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E. Enterprise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capabilities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: Guide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and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 support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the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 company</a:t>
            </a:r>
            <a:endParaRPr lang="nl-NL" sz="80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87" name="Afgeronde rechthoek 13">
            <a:extLst>
              <a:ext uri="{FF2B5EF4-FFF2-40B4-BE49-F238E27FC236}">
                <a16:creationId xmlns:a16="http://schemas.microsoft.com/office/drawing/2014/main" id="{7675AAC2-4905-4DB9-9FEE-5CC5A65E01DD}"/>
              </a:ext>
            </a:extLst>
          </p:cNvPr>
          <p:cNvSpPr/>
          <p:nvPr/>
        </p:nvSpPr>
        <p:spPr>
          <a:xfrm>
            <a:off x="17303306" y="3512322"/>
            <a:ext cx="2209767" cy="1118485"/>
          </a:xfrm>
          <a:prstGeom prst="roundRect">
            <a:avLst>
              <a:gd name="adj" fmla="val 3286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dirty="0">
                <a:solidFill>
                  <a:srgbClr val="000000"/>
                </a:solidFill>
                <a:latin typeface="Microsoft JhengHei Light"/>
              </a:rPr>
              <a:t>C.5.4. Facilitate work</a:t>
            </a:r>
          </a:p>
        </p:txBody>
      </p:sp>
      <p:graphicFrame>
        <p:nvGraphicFramePr>
          <p:cNvPr id="95" name="Tabel 3">
            <a:extLst>
              <a:ext uri="{FF2B5EF4-FFF2-40B4-BE49-F238E27FC236}">
                <a16:creationId xmlns:a16="http://schemas.microsoft.com/office/drawing/2014/main" id="{0F81E10E-DD1C-4704-A811-3C945F654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95581"/>
              </p:ext>
            </p:extLst>
          </p:nvPr>
        </p:nvGraphicFramePr>
        <p:xfrm>
          <a:off x="17301368" y="3753215"/>
          <a:ext cx="2260405" cy="856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60405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Create and manage standard work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     specifications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execution capacity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warehouses and stock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Distribute goods physically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Maintain equipment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</a:tbl>
          </a:graphicData>
        </a:graphic>
      </p:graphicFrame>
      <p:sp>
        <p:nvSpPr>
          <p:cNvPr id="50" name="Tijdelijke aanduiding voor tekst 2">
            <a:extLst>
              <a:ext uri="{FF2B5EF4-FFF2-40B4-BE49-F238E27FC236}">
                <a16:creationId xmlns:a16="http://schemas.microsoft.com/office/drawing/2014/main" id="{D6E12A07-F709-4453-A2D8-DB16244B3951}"/>
              </a:ext>
            </a:extLst>
          </p:cNvPr>
          <p:cNvSpPr txBox="1">
            <a:spLocks/>
          </p:cNvSpPr>
          <p:nvPr/>
        </p:nvSpPr>
        <p:spPr>
          <a:xfrm>
            <a:off x="3235610" y="62522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en-GB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Level 3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4FBB4BB9-3B9C-411E-8568-E7844188022A}"/>
              </a:ext>
            </a:extLst>
          </p:cNvPr>
          <p:cNvSpPr txBox="1">
            <a:spLocks/>
          </p:cNvSpPr>
          <p:nvPr/>
        </p:nvSpPr>
        <p:spPr>
          <a:xfrm>
            <a:off x="460761" y="627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n-GB" sz="2100">
                <a:solidFill>
                  <a:srgbClr val="821E7D"/>
                </a:solidFill>
                <a:latin typeface="Microsoft JhengHei Light"/>
              </a:rPr>
              <a:t>Business capabilities</a:t>
            </a:r>
          </a:p>
        </p:txBody>
      </p:sp>
      <p:graphicFrame>
        <p:nvGraphicFramePr>
          <p:cNvPr id="52" name="Tabel 3">
            <a:extLst>
              <a:ext uri="{FF2B5EF4-FFF2-40B4-BE49-F238E27FC236}">
                <a16:creationId xmlns:a16="http://schemas.microsoft.com/office/drawing/2014/main" id="{E29BE100-C1CC-4706-AA68-C6A40ED18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106651"/>
              </p:ext>
            </p:extLst>
          </p:nvPr>
        </p:nvGraphicFramePr>
        <p:xfrm>
          <a:off x="19497677" y="477867"/>
          <a:ext cx="2199936" cy="47388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99936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Maintain relations with market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74123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Handle questions of market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360572625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energy markets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265448905"/>
                  </a:ext>
                </a:extLst>
              </a:tr>
            </a:tbl>
          </a:graphicData>
        </a:graphic>
      </p:graphicFrame>
      <p:sp>
        <p:nvSpPr>
          <p:cNvPr id="49" name="Afgeronde rechthoek 11">
            <a:extLst>
              <a:ext uri="{FF2B5EF4-FFF2-40B4-BE49-F238E27FC236}">
                <a16:creationId xmlns:a16="http://schemas.microsoft.com/office/drawing/2014/main" id="{29F135E8-45D3-47F4-A8C4-15B91AC42E35}"/>
              </a:ext>
            </a:extLst>
          </p:cNvPr>
          <p:cNvSpPr/>
          <p:nvPr/>
        </p:nvSpPr>
        <p:spPr>
          <a:xfrm>
            <a:off x="12692478" y="3124053"/>
            <a:ext cx="2209837" cy="670982"/>
          </a:xfrm>
          <a:prstGeom prst="roundRect">
            <a:avLst>
              <a:gd name="adj" fmla="val 6498"/>
            </a:avLst>
          </a:prstGeom>
          <a:solidFill>
            <a:srgbClr val="EDEBF9"/>
          </a:solidFill>
          <a:ln w="31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C.4.1. Obtain measurements</a:t>
            </a:r>
          </a:p>
        </p:txBody>
      </p:sp>
      <p:graphicFrame>
        <p:nvGraphicFramePr>
          <p:cNvPr id="53" name="Tabel 3">
            <a:extLst>
              <a:ext uri="{FF2B5EF4-FFF2-40B4-BE49-F238E27FC236}">
                <a16:creationId xmlns:a16="http://schemas.microsoft.com/office/drawing/2014/main" id="{2F3E0AA6-918F-4AF3-B6C4-D38F9AACD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156989"/>
              </p:ext>
            </p:extLst>
          </p:nvPr>
        </p:nvGraphicFramePr>
        <p:xfrm>
          <a:off x="12653291" y="3343139"/>
          <a:ext cx="2244085" cy="4160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4085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266121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Perceive energy transport and energy grids and transform into measurements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35254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Collect measurements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sp>
        <p:nvSpPr>
          <p:cNvPr id="54" name="Afgeronde rechthoek 13">
            <a:extLst>
              <a:ext uri="{FF2B5EF4-FFF2-40B4-BE49-F238E27FC236}">
                <a16:creationId xmlns:a16="http://schemas.microsoft.com/office/drawing/2014/main" id="{3B9CB171-6630-4603-901D-E4A213AC636A}"/>
              </a:ext>
            </a:extLst>
          </p:cNvPr>
          <p:cNvSpPr/>
          <p:nvPr/>
        </p:nvSpPr>
        <p:spPr>
          <a:xfrm>
            <a:off x="12695147" y="3831750"/>
            <a:ext cx="2220473" cy="748436"/>
          </a:xfrm>
          <a:prstGeom prst="roundRect">
            <a:avLst>
              <a:gd name="adj" fmla="val 5532"/>
            </a:avLst>
          </a:prstGeom>
          <a:solidFill>
            <a:srgbClr val="EDEBF9"/>
          </a:solidFill>
          <a:ln w="31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C.4.2. Distribute measurements</a:t>
            </a:r>
          </a:p>
        </p:txBody>
      </p:sp>
      <p:graphicFrame>
        <p:nvGraphicFramePr>
          <p:cNvPr id="55" name="Tabel 3">
            <a:extLst>
              <a:ext uri="{FF2B5EF4-FFF2-40B4-BE49-F238E27FC236}">
                <a16:creationId xmlns:a16="http://schemas.microsoft.com/office/drawing/2014/main" id="{DE56AB74-63FD-483F-8A5A-3D8328941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533603"/>
              </p:ext>
            </p:extLst>
          </p:nvPr>
        </p:nvGraphicFramePr>
        <p:xfrm>
          <a:off x="12654076" y="4074413"/>
          <a:ext cx="2371347" cy="5005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71347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36239">
                <a:tc>
                  <a:txBody>
                    <a:bodyPr/>
                    <a:lstStyle/>
                    <a:p>
                      <a:pPr marL="88900" indent="-88900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Make measurements interpretable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2611">
                <a:tc>
                  <a:txBody>
                    <a:bodyPr/>
                    <a:lstStyle/>
                    <a:p>
                      <a:pPr marL="88900" indent="-88900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Validate measurements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200747">
                <a:tc>
                  <a:txBody>
                    <a:bodyPr/>
                    <a:lstStyle/>
                    <a:p>
                      <a:pPr marL="88900" marR="0" lvl="0" indent="-88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Make measurements available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2545458517"/>
                  </a:ext>
                </a:extLst>
              </a:tr>
            </a:tbl>
          </a:graphicData>
        </a:graphic>
      </p:graphicFrame>
      <p:graphicFrame>
        <p:nvGraphicFramePr>
          <p:cNvPr id="47" name="Tabel 3">
            <a:extLst>
              <a:ext uri="{FF2B5EF4-FFF2-40B4-BE49-F238E27FC236}">
                <a16:creationId xmlns:a16="http://schemas.microsoft.com/office/drawing/2014/main" id="{2007E8AE-0F5A-4E88-B2E9-B1021B984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526860"/>
              </p:ext>
            </p:extLst>
          </p:nvPr>
        </p:nvGraphicFramePr>
        <p:xfrm>
          <a:off x="12681413" y="1558707"/>
          <a:ext cx="2211406" cy="749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11406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Classify disturbances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Assign disturbances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Analyse disturbances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3282712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Recover from disturbances and outages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Initiate permanent disturbance recovery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</a:tbl>
          </a:graphicData>
        </a:graphic>
      </p:graphicFrame>
      <p:pic>
        <p:nvPicPr>
          <p:cNvPr id="75" name="Afbeelding 74">
            <a:extLst>
              <a:ext uri="{FF2B5EF4-FFF2-40B4-BE49-F238E27FC236}">
                <a16:creationId xmlns:a16="http://schemas.microsoft.com/office/drawing/2014/main" id="{6CCEF00C-B9E4-A3AC-FDEB-1ECB3568D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9" y="386381"/>
            <a:ext cx="9089642" cy="472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1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A4C2449-8A33-7C07-BAA6-DEF9B9B849E4}"/>
              </a:ext>
            </a:extLst>
          </p:cNvPr>
          <p:cNvSpPr/>
          <p:nvPr/>
        </p:nvSpPr>
        <p:spPr>
          <a:xfrm>
            <a:off x="161924" y="1547906"/>
            <a:ext cx="8820151" cy="293910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51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B35BC984-841B-4FC7-86F5-4EDACCA0CDA0}"/>
              </a:ext>
            </a:extLst>
          </p:cNvPr>
          <p:cNvSpPr/>
          <p:nvPr/>
        </p:nvSpPr>
        <p:spPr>
          <a:xfrm>
            <a:off x="161924" y="1235104"/>
            <a:ext cx="8820151" cy="287504"/>
          </a:xfrm>
          <a:prstGeom prst="rect">
            <a:avLst/>
          </a:prstGeom>
          <a:solidFill>
            <a:srgbClr val="008CBE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E. Enterprise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capabilities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: Guide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and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support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the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company</a:t>
            </a:r>
            <a:endParaRPr lang="nl-NL" sz="105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55" name="Afgeronde rechthoek 54"/>
          <p:cNvSpPr/>
          <p:nvPr/>
        </p:nvSpPr>
        <p:spPr>
          <a:xfrm>
            <a:off x="5212381" y="1624106"/>
            <a:ext cx="1188000" cy="2776444"/>
          </a:xfrm>
          <a:prstGeom prst="roundRect">
            <a:avLst>
              <a:gd name="adj" fmla="val 11155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E.5. </a:t>
            </a:r>
            <a:r>
              <a:rPr kumimoji="0" lang="nl-NL" sz="788" b="1" i="0" u="none" strike="noStrike" kern="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Obtain</a:t>
            </a: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88" b="1" i="0" u="none" strike="noStrike" kern="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goods</a:t>
            </a: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88" b="1" i="0" u="none" strike="noStrike" kern="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services</a:t>
            </a:r>
          </a:p>
        </p:txBody>
      </p:sp>
      <p:sp>
        <p:nvSpPr>
          <p:cNvPr id="59" name="Afgeronde rechthoek 58"/>
          <p:cNvSpPr/>
          <p:nvPr/>
        </p:nvSpPr>
        <p:spPr>
          <a:xfrm>
            <a:off x="3966100" y="1624106"/>
            <a:ext cx="1188000" cy="2776444"/>
          </a:xfrm>
          <a:prstGeom prst="roundRect">
            <a:avLst>
              <a:gd name="adj" fmla="val 10543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 </a:t>
            </a:r>
            <a:r>
              <a:rPr kumimoji="0" lang="en-US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maintain digital technology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0" name="Afgeronde rechthoek 59"/>
          <p:cNvSpPr/>
          <p:nvPr/>
        </p:nvSpPr>
        <p:spPr>
          <a:xfrm>
            <a:off x="1473538" y="1624106"/>
            <a:ext cx="1188000" cy="2776444"/>
          </a:xfrm>
          <a:prstGeom prst="roundRect">
            <a:avLst>
              <a:gd name="adj" fmla="val 11155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E.2. </a:t>
            </a:r>
            <a:r>
              <a:rPr kumimoji="0" lang="en-US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processes and data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2" name="Afgeronde rechthoek 61"/>
          <p:cNvSpPr/>
          <p:nvPr/>
        </p:nvSpPr>
        <p:spPr>
          <a:xfrm>
            <a:off x="7704941" y="1624106"/>
            <a:ext cx="1188000" cy="2776444"/>
          </a:xfrm>
          <a:prstGeom prst="roundRect">
            <a:avLst>
              <a:gd name="adj" fmla="val 11768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 Manage </a:t>
            </a:r>
            <a:r>
              <a:rPr kumimoji="0" lang="nl-NL" sz="788" b="1" i="0" u="none" strike="noStrike" kern="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finance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8" name="Afgeronde rechthoek 67"/>
          <p:cNvSpPr/>
          <p:nvPr/>
        </p:nvSpPr>
        <p:spPr>
          <a:xfrm>
            <a:off x="2719819" y="1624106"/>
            <a:ext cx="1188000" cy="2776444"/>
          </a:xfrm>
          <a:prstGeom prst="roundRect">
            <a:avLst>
              <a:gd name="adj" fmla="val 8706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 </a:t>
            </a:r>
            <a:r>
              <a:rPr kumimoji="0" lang="en-US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Recruit and manage human capital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72" name="Afgeronde rechthoek 71"/>
          <p:cNvSpPr/>
          <p:nvPr/>
        </p:nvSpPr>
        <p:spPr>
          <a:xfrm>
            <a:off x="6458662" y="1624106"/>
            <a:ext cx="1188000" cy="2776444"/>
          </a:xfrm>
          <a:prstGeom prst="roundRect">
            <a:avLst>
              <a:gd name="adj" fmla="val 10543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E.6. </a:t>
            </a:r>
            <a:r>
              <a:rPr kumimoji="0" lang="en-US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Manage office buildings and facilities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FD0885E7-BD1B-4759-8CFB-EC413E55E2C5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18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Business </a:t>
            </a: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capabilities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 per domain </a:t>
            </a: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5ABF6066-5601-4451-810B-6442C591E684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Enterprise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capabilities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: Guide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and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support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the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company – Level 2</a:t>
            </a:r>
          </a:p>
        </p:txBody>
      </p:sp>
      <p:sp>
        <p:nvSpPr>
          <p:cNvPr id="31" name="Tijdelijke aanduiding voor dianummer 2">
            <a:extLst>
              <a:ext uri="{FF2B5EF4-FFF2-40B4-BE49-F238E27FC236}">
                <a16:creationId xmlns:a16="http://schemas.microsoft.com/office/drawing/2014/main" id="{FF996A9B-9155-4EBA-81C1-1D954B1963C8}"/>
              </a:ext>
            </a:extLst>
          </p:cNvPr>
          <p:cNvSpPr txBox="1">
            <a:spLocks/>
          </p:cNvSpPr>
          <p:nvPr/>
        </p:nvSpPr>
        <p:spPr>
          <a:xfrm>
            <a:off x="476906" y="4838877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6858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BF4A6-40A7-E04A-A78B-7409A1BC41E0}" type="slidenum">
              <a:rPr kumimoji="0" lang="en-GB" sz="750" b="0" i="0" u="none" strike="noStrike" kern="1200" cap="none" spc="0" normalizeH="0" baseline="0" noProof="0" smtClean="0">
                <a:ln>
                  <a:noFill/>
                </a:ln>
                <a:solidFill>
                  <a:srgbClr val="625D6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625D6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Afgeronde rechthoek 20">
            <a:extLst>
              <a:ext uri="{FF2B5EF4-FFF2-40B4-BE49-F238E27FC236}">
                <a16:creationId xmlns:a16="http://schemas.microsoft.com/office/drawing/2014/main" id="{8D96DA1A-5732-47DA-907E-51A797BF3377}"/>
              </a:ext>
            </a:extLst>
          </p:cNvPr>
          <p:cNvSpPr/>
          <p:nvPr/>
        </p:nvSpPr>
        <p:spPr>
          <a:xfrm>
            <a:off x="1553374" y="2154613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processes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0" name="Afgeronde rechthoek 20">
            <a:extLst>
              <a:ext uri="{FF2B5EF4-FFF2-40B4-BE49-F238E27FC236}">
                <a16:creationId xmlns:a16="http://schemas.microsoft.com/office/drawing/2014/main" id="{CD8690C2-9F3F-4F45-B0F7-D44EC748B06E}"/>
              </a:ext>
            </a:extLst>
          </p:cNvPr>
          <p:cNvSpPr/>
          <p:nvPr/>
        </p:nvSpPr>
        <p:spPr>
          <a:xfrm>
            <a:off x="1547714" y="2714571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Manage data</a:t>
            </a:r>
          </a:p>
        </p:txBody>
      </p:sp>
      <p:sp>
        <p:nvSpPr>
          <p:cNvPr id="32" name="Afgeronde rechthoek 20">
            <a:extLst>
              <a:ext uri="{FF2B5EF4-FFF2-40B4-BE49-F238E27FC236}">
                <a16:creationId xmlns:a16="http://schemas.microsoft.com/office/drawing/2014/main" id="{D7EEBE84-A7C0-4661-BA94-1B8865DAB708}"/>
              </a:ext>
            </a:extLst>
          </p:cNvPr>
          <p:cNvSpPr/>
          <p:nvPr/>
        </p:nvSpPr>
        <p:spPr>
          <a:xfrm>
            <a:off x="2789250" y="2154612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employee strategy and plans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3" name="Afgeronde rechthoek 20">
            <a:extLst>
              <a:ext uri="{FF2B5EF4-FFF2-40B4-BE49-F238E27FC236}">
                <a16:creationId xmlns:a16="http://schemas.microsoft.com/office/drawing/2014/main" id="{F2C6F5E8-DC1E-4E3D-A624-8F57B112E466}"/>
              </a:ext>
            </a:extLst>
          </p:cNvPr>
          <p:cNvSpPr/>
          <p:nvPr/>
        </p:nvSpPr>
        <p:spPr>
          <a:xfrm>
            <a:off x="2789250" y="2707417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Recruite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exit employees</a:t>
            </a:r>
          </a:p>
        </p:txBody>
      </p:sp>
      <p:sp>
        <p:nvSpPr>
          <p:cNvPr id="34" name="Afgeronde rechthoek 20">
            <a:extLst>
              <a:ext uri="{FF2B5EF4-FFF2-40B4-BE49-F238E27FC236}">
                <a16:creationId xmlns:a16="http://schemas.microsoft.com/office/drawing/2014/main" id="{9B1D0C6B-3B1C-41F5-B91C-974AA58E8BEC}"/>
              </a:ext>
            </a:extLst>
          </p:cNvPr>
          <p:cNvSpPr/>
          <p:nvPr/>
        </p:nvSpPr>
        <p:spPr>
          <a:xfrm>
            <a:off x="2789250" y="3260222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Retain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sp>
        <p:nvSpPr>
          <p:cNvPr id="35" name="Afgeronde rechthoek 20">
            <a:extLst>
              <a:ext uri="{FF2B5EF4-FFF2-40B4-BE49-F238E27FC236}">
                <a16:creationId xmlns:a16="http://schemas.microsoft.com/office/drawing/2014/main" id="{38946AFF-5AC7-4E1C-8E1E-30F0D6C10514}"/>
              </a:ext>
            </a:extLst>
          </p:cNvPr>
          <p:cNvSpPr/>
          <p:nvPr/>
        </p:nvSpPr>
        <p:spPr>
          <a:xfrm>
            <a:off x="2789250" y="3820180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.4.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sp>
        <p:nvSpPr>
          <p:cNvPr id="38" name="Afgeronde rechthoek 20">
            <a:extLst>
              <a:ext uri="{FF2B5EF4-FFF2-40B4-BE49-F238E27FC236}">
                <a16:creationId xmlns:a16="http://schemas.microsoft.com/office/drawing/2014/main" id="{431F4811-36AE-4190-A45C-6DB275697C30}"/>
              </a:ext>
            </a:extLst>
          </p:cNvPr>
          <p:cNvSpPr/>
          <p:nvPr/>
        </p:nvSpPr>
        <p:spPr>
          <a:xfrm>
            <a:off x="4023568" y="2154612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digital technology strategy and manage digital product portfolio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9" name="Afgeronde rechthoek 20">
            <a:extLst>
              <a:ext uri="{FF2B5EF4-FFF2-40B4-BE49-F238E27FC236}">
                <a16:creationId xmlns:a16="http://schemas.microsoft.com/office/drawing/2014/main" id="{98510D09-AD58-419F-9B0F-F8A888AB23CA}"/>
              </a:ext>
            </a:extLst>
          </p:cNvPr>
          <p:cNvSpPr/>
          <p:nvPr/>
        </p:nvSpPr>
        <p:spPr>
          <a:xfrm>
            <a:off x="4023568" y="2707417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0" name="Afgeronde rechthoek 20">
            <a:extLst>
              <a:ext uri="{FF2B5EF4-FFF2-40B4-BE49-F238E27FC236}">
                <a16:creationId xmlns:a16="http://schemas.microsoft.com/office/drawing/2014/main" id="{63819497-ED69-4866-9BB4-EA8984B93A1F}"/>
              </a:ext>
            </a:extLst>
          </p:cNvPr>
          <p:cNvSpPr/>
          <p:nvPr/>
        </p:nvSpPr>
        <p:spPr>
          <a:xfrm>
            <a:off x="4023568" y="3260222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Deliver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1" name="Afgeronde rechthoek 20">
            <a:extLst>
              <a:ext uri="{FF2B5EF4-FFF2-40B4-BE49-F238E27FC236}">
                <a16:creationId xmlns:a16="http://schemas.microsoft.com/office/drawing/2014/main" id="{7EED2B2B-6A85-45FD-B7F1-BE5726835C38}"/>
              </a:ext>
            </a:extLst>
          </p:cNvPr>
          <p:cNvSpPr/>
          <p:nvPr/>
        </p:nvSpPr>
        <p:spPr>
          <a:xfrm>
            <a:off x="4023568" y="3820180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.4.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Assure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2" name="Afgeronde rechthoek 20">
            <a:extLst>
              <a:ext uri="{FF2B5EF4-FFF2-40B4-BE49-F238E27FC236}">
                <a16:creationId xmlns:a16="http://schemas.microsoft.com/office/drawing/2014/main" id="{C9A94404-2AEA-44E9-BEE9-962BC18EB79B}"/>
              </a:ext>
            </a:extLst>
          </p:cNvPr>
          <p:cNvSpPr/>
          <p:nvPr/>
        </p:nvSpPr>
        <p:spPr>
          <a:xfrm>
            <a:off x="5248652" y="2140803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goods and services strategy and plans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3" name="Afgeronde rechthoek 20">
            <a:extLst>
              <a:ext uri="{FF2B5EF4-FFF2-40B4-BE49-F238E27FC236}">
                <a16:creationId xmlns:a16="http://schemas.microsoft.com/office/drawing/2014/main" id="{37667A42-E708-49A0-94AC-765936DAEB28}"/>
              </a:ext>
            </a:extLst>
          </p:cNvPr>
          <p:cNvSpPr/>
          <p:nvPr/>
        </p:nvSpPr>
        <p:spPr>
          <a:xfrm>
            <a:off x="5248652" y="2693608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Close and monitor contracts with suppliers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6" name="Afgeronde rechthoek 20">
            <a:extLst>
              <a:ext uri="{FF2B5EF4-FFF2-40B4-BE49-F238E27FC236}">
                <a16:creationId xmlns:a16="http://schemas.microsoft.com/office/drawing/2014/main" id="{D44DFDAA-0997-4C8C-89A5-B006DFD3E302}"/>
              </a:ext>
            </a:extLst>
          </p:cNvPr>
          <p:cNvSpPr/>
          <p:nvPr/>
        </p:nvSpPr>
        <p:spPr>
          <a:xfrm>
            <a:off x="6502932" y="2126994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Manage real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estate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7" name="Afgeronde rechthoek 20">
            <a:extLst>
              <a:ext uri="{FF2B5EF4-FFF2-40B4-BE49-F238E27FC236}">
                <a16:creationId xmlns:a16="http://schemas.microsoft.com/office/drawing/2014/main" id="{626591BD-8EAB-4A1F-BBF1-37D8B19A54A8}"/>
              </a:ext>
            </a:extLst>
          </p:cNvPr>
          <p:cNvSpPr/>
          <p:nvPr/>
        </p:nvSpPr>
        <p:spPr>
          <a:xfrm>
            <a:off x="6502932" y="2679799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facilities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0" name="Afgeronde rechthoek 20">
            <a:extLst>
              <a:ext uri="{FF2B5EF4-FFF2-40B4-BE49-F238E27FC236}">
                <a16:creationId xmlns:a16="http://schemas.microsoft.com/office/drawing/2014/main" id="{976A8B4F-4E0C-41DC-AA96-E8C3E77AF5E4}"/>
              </a:ext>
            </a:extLst>
          </p:cNvPr>
          <p:cNvSpPr/>
          <p:nvPr/>
        </p:nvSpPr>
        <p:spPr>
          <a:xfrm>
            <a:off x="7774571" y="2113185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Create and monitor finance strategy and plans and financial justification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1" name="Afgeronde rechthoek 20">
            <a:extLst>
              <a:ext uri="{FF2B5EF4-FFF2-40B4-BE49-F238E27FC236}">
                <a16:creationId xmlns:a16="http://schemas.microsoft.com/office/drawing/2014/main" id="{A5B6AEAE-581F-4ACD-AA85-95993DD85A6F}"/>
              </a:ext>
            </a:extLst>
          </p:cNvPr>
          <p:cNvSpPr/>
          <p:nvPr/>
        </p:nvSpPr>
        <p:spPr>
          <a:xfrm>
            <a:off x="7774571" y="2665990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Acquire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financing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2" name="Afgeronde rechthoek 20">
            <a:extLst>
              <a:ext uri="{FF2B5EF4-FFF2-40B4-BE49-F238E27FC236}">
                <a16:creationId xmlns:a16="http://schemas.microsoft.com/office/drawing/2014/main" id="{E21BDBC6-976D-4B40-940C-79B23B3D8714}"/>
              </a:ext>
            </a:extLst>
          </p:cNvPr>
          <p:cNvSpPr/>
          <p:nvPr/>
        </p:nvSpPr>
        <p:spPr>
          <a:xfrm>
            <a:off x="7774571" y="3218795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Manage financial transactions and ledger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" name="Afgeronde rechthoek 59">
            <a:extLst>
              <a:ext uri="{FF2B5EF4-FFF2-40B4-BE49-F238E27FC236}">
                <a16:creationId xmlns:a16="http://schemas.microsoft.com/office/drawing/2014/main" id="{B0F4FAD3-5D47-E35C-0EB6-E661551BD13D}"/>
              </a:ext>
            </a:extLst>
          </p:cNvPr>
          <p:cNvSpPr/>
          <p:nvPr/>
        </p:nvSpPr>
        <p:spPr>
          <a:xfrm>
            <a:off x="227257" y="1624106"/>
            <a:ext cx="1188000" cy="2776444"/>
          </a:xfrm>
          <a:prstGeom prst="roundRect">
            <a:avLst>
              <a:gd name="adj" fmla="val 11155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E..1. </a:t>
            </a:r>
            <a:r>
              <a:rPr kumimoji="0" lang="en-US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control business direction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" name="Afgeronde rechthoek 20">
            <a:extLst>
              <a:ext uri="{FF2B5EF4-FFF2-40B4-BE49-F238E27FC236}">
                <a16:creationId xmlns:a16="http://schemas.microsoft.com/office/drawing/2014/main" id="{353F40CE-F616-1799-37E6-D2C635ED5E68}"/>
              </a:ext>
            </a:extLst>
          </p:cNvPr>
          <p:cNvSpPr/>
          <p:nvPr/>
        </p:nvSpPr>
        <p:spPr>
          <a:xfrm>
            <a:off x="296074" y="2164138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Formulate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strategy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" name="Afgeronde rechthoek 20">
            <a:extLst>
              <a:ext uri="{FF2B5EF4-FFF2-40B4-BE49-F238E27FC236}">
                <a16:creationId xmlns:a16="http://schemas.microsoft.com/office/drawing/2014/main" id="{F21CDC43-D5EE-FB68-00BB-5E553464159C}"/>
              </a:ext>
            </a:extLst>
          </p:cNvPr>
          <p:cNvSpPr/>
          <p:nvPr/>
        </p:nvSpPr>
        <p:spPr>
          <a:xfrm>
            <a:off x="290414" y="2724096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Align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stakeholders</a:t>
            </a:r>
          </a:p>
        </p:txBody>
      </p:sp>
      <p:sp>
        <p:nvSpPr>
          <p:cNvPr id="5" name="Afgeronde rechthoek 20">
            <a:extLst>
              <a:ext uri="{FF2B5EF4-FFF2-40B4-BE49-F238E27FC236}">
                <a16:creationId xmlns:a16="http://schemas.microsoft.com/office/drawing/2014/main" id="{5181CE5F-1DB9-EB05-496A-F3203C0635C1}"/>
              </a:ext>
            </a:extLst>
          </p:cNvPr>
          <p:cNvSpPr/>
          <p:nvPr/>
        </p:nvSpPr>
        <p:spPr>
          <a:xfrm>
            <a:off x="290413" y="3284054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enterprise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transformation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" name="Afgeronde rechthoek 20">
            <a:extLst>
              <a:ext uri="{FF2B5EF4-FFF2-40B4-BE49-F238E27FC236}">
                <a16:creationId xmlns:a16="http://schemas.microsoft.com/office/drawing/2014/main" id="{1844CBA8-F1DD-0918-A5B1-F596835F75CD}"/>
              </a:ext>
            </a:extLst>
          </p:cNvPr>
          <p:cNvSpPr/>
          <p:nvPr/>
        </p:nvSpPr>
        <p:spPr>
          <a:xfrm>
            <a:off x="297874" y="3838745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.4.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Ensure business continuity and compliance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495AF80-1383-53EC-19C1-C292030C032C}"/>
              </a:ext>
            </a:extLst>
          </p:cNvPr>
          <p:cNvSpPr/>
          <p:nvPr/>
        </p:nvSpPr>
        <p:spPr>
          <a:xfrm>
            <a:off x="161924" y="883234"/>
            <a:ext cx="8820151" cy="287504"/>
          </a:xfrm>
          <a:prstGeom prst="rect">
            <a:avLst/>
          </a:prstGeom>
          <a:solidFill>
            <a:srgbClr val="008CBE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C. </a:t>
            </a:r>
            <a:r>
              <a:rPr kumimoji="0" lang="nl-NL" sz="105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Core</a:t>
            </a:r>
            <a:r>
              <a:rPr kumimoji="0" lang="nl-NL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105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capabilities</a:t>
            </a:r>
            <a:endParaRPr kumimoji="0" lang="nl-NL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Light"/>
              <a:ea typeface="Microsoft JhengHei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75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>
            <a:extLst>
              <a:ext uri="{FF2B5EF4-FFF2-40B4-BE49-F238E27FC236}">
                <a16:creationId xmlns:a16="http://schemas.microsoft.com/office/drawing/2014/main" id="{FD0885E7-BD1B-4759-8CFB-EC413E55E2C5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18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Business </a:t>
            </a: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capabilities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 per domain </a:t>
            </a: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5ABF6066-5601-4451-810B-6442C591E684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8245153" cy="3368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Enterprise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capabilities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: Guide en support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the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company – Level 3</a:t>
            </a:r>
          </a:p>
        </p:txBody>
      </p:sp>
      <p:sp>
        <p:nvSpPr>
          <p:cNvPr id="31" name="Tijdelijke aanduiding voor dianummer 2">
            <a:extLst>
              <a:ext uri="{FF2B5EF4-FFF2-40B4-BE49-F238E27FC236}">
                <a16:creationId xmlns:a16="http://schemas.microsoft.com/office/drawing/2014/main" id="{FF996A9B-9155-4EBA-81C1-1D954B1963C8}"/>
              </a:ext>
            </a:extLst>
          </p:cNvPr>
          <p:cNvSpPr txBox="1">
            <a:spLocks/>
          </p:cNvSpPr>
          <p:nvPr/>
        </p:nvSpPr>
        <p:spPr>
          <a:xfrm>
            <a:off x="476906" y="4838877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6858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BF4A6-40A7-E04A-A78B-7409A1BC41E0}" type="slidenum">
              <a:rPr kumimoji="0" lang="en-GB" sz="750" b="0" i="0" u="none" strike="noStrike" kern="1200" cap="none" spc="0" normalizeH="0" baseline="0" noProof="0" smtClean="0">
                <a:ln>
                  <a:noFill/>
                </a:ln>
                <a:solidFill>
                  <a:srgbClr val="625D6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625D6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Afgeronde rechthoek 20">
            <a:extLst>
              <a:ext uri="{FF2B5EF4-FFF2-40B4-BE49-F238E27FC236}">
                <a16:creationId xmlns:a16="http://schemas.microsoft.com/office/drawing/2014/main" id="{8D96DA1A-5732-47DA-907E-51A797BF3377}"/>
              </a:ext>
            </a:extLst>
          </p:cNvPr>
          <p:cNvSpPr/>
          <p:nvPr/>
        </p:nvSpPr>
        <p:spPr>
          <a:xfrm>
            <a:off x="12465590" y="621065"/>
            <a:ext cx="2232000" cy="48501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E.2.1.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processes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0" name="Afgeronde rechthoek 20">
            <a:extLst>
              <a:ext uri="{FF2B5EF4-FFF2-40B4-BE49-F238E27FC236}">
                <a16:creationId xmlns:a16="http://schemas.microsoft.com/office/drawing/2014/main" id="{CD8690C2-9F3F-4F45-B0F7-D44EC748B06E}"/>
              </a:ext>
            </a:extLst>
          </p:cNvPr>
          <p:cNvSpPr/>
          <p:nvPr/>
        </p:nvSpPr>
        <p:spPr>
          <a:xfrm>
            <a:off x="12465590" y="1156556"/>
            <a:ext cx="2232000" cy="954314"/>
          </a:xfrm>
          <a:prstGeom prst="roundRect">
            <a:avLst>
              <a:gd name="adj" fmla="val 9981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E.2.2. Manage data</a:t>
            </a:r>
          </a:p>
        </p:txBody>
      </p:sp>
      <p:sp>
        <p:nvSpPr>
          <p:cNvPr id="32" name="Afgeronde rechthoek 20">
            <a:extLst>
              <a:ext uri="{FF2B5EF4-FFF2-40B4-BE49-F238E27FC236}">
                <a16:creationId xmlns:a16="http://schemas.microsoft.com/office/drawing/2014/main" id="{D7EEBE84-A7C0-4661-BA94-1B8865DAB708}"/>
              </a:ext>
            </a:extLst>
          </p:cNvPr>
          <p:cNvSpPr/>
          <p:nvPr/>
        </p:nvSpPr>
        <p:spPr>
          <a:xfrm>
            <a:off x="12465590" y="2155170"/>
            <a:ext cx="2232000" cy="746880"/>
          </a:xfrm>
          <a:prstGeom prst="roundRect">
            <a:avLst>
              <a:gd name="adj" fmla="val 10117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employee strategy and plans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3" name="Afgeronde rechthoek 20">
            <a:extLst>
              <a:ext uri="{FF2B5EF4-FFF2-40B4-BE49-F238E27FC236}">
                <a16:creationId xmlns:a16="http://schemas.microsoft.com/office/drawing/2014/main" id="{F2C6F5E8-DC1E-4E3D-A624-8F57B112E466}"/>
              </a:ext>
            </a:extLst>
          </p:cNvPr>
          <p:cNvSpPr/>
          <p:nvPr/>
        </p:nvSpPr>
        <p:spPr>
          <a:xfrm>
            <a:off x="12465590" y="2944655"/>
            <a:ext cx="2232000" cy="609699"/>
          </a:xfrm>
          <a:prstGeom prst="roundRect">
            <a:avLst>
              <a:gd name="adj" fmla="val 13924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Recruite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exit employees</a:t>
            </a:r>
          </a:p>
        </p:txBody>
      </p:sp>
      <p:sp>
        <p:nvSpPr>
          <p:cNvPr id="34" name="Afgeronde rechthoek 20">
            <a:extLst>
              <a:ext uri="{FF2B5EF4-FFF2-40B4-BE49-F238E27FC236}">
                <a16:creationId xmlns:a16="http://schemas.microsoft.com/office/drawing/2014/main" id="{9B1D0C6B-3B1C-41F5-B91C-974AA58E8BEC}"/>
              </a:ext>
            </a:extLst>
          </p:cNvPr>
          <p:cNvSpPr/>
          <p:nvPr/>
        </p:nvSpPr>
        <p:spPr>
          <a:xfrm>
            <a:off x="12465590" y="3610804"/>
            <a:ext cx="2232000" cy="911632"/>
          </a:xfrm>
          <a:prstGeom prst="roundRect">
            <a:avLst>
              <a:gd name="adj" fmla="val 10751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E.3.3.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Retain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sp>
        <p:nvSpPr>
          <p:cNvPr id="38" name="Afgeronde rechthoek 20">
            <a:extLst>
              <a:ext uri="{FF2B5EF4-FFF2-40B4-BE49-F238E27FC236}">
                <a16:creationId xmlns:a16="http://schemas.microsoft.com/office/drawing/2014/main" id="{431F4811-36AE-4190-A45C-6DB275697C30}"/>
              </a:ext>
            </a:extLst>
          </p:cNvPr>
          <p:cNvSpPr/>
          <p:nvPr/>
        </p:nvSpPr>
        <p:spPr>
          <a:xfrm>
            <a:off x="14782322" y="623178"/>
            <a:ext cx="2232000" cy="63977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digital technology strategy and manage digital product portfolio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9" name="Afgeronde rechthoek 20">
            <a:extLst>
              <a:ext uri="{FF2B5EF4-FFF2-40B4-BE49-F238E27FC236}">
                <a16:creationId xmlns:a16="http://schemas.microsoft.com/office/drawing/2014/main" id="{98510D09-AD58-419F-9B0F-F8A888AB23CA}"/>
              </a:ext>
            </a:extLst>
          </p:cNvPr>
          <p:cNvSpPr/>
          <p:nvPr/>
        </p:nvSpPr>
        <p:spPr>
          <a:xfrm>
            <a:off x="14782322" y="1311750"/>
            <a:ext cx="2232000" cy="53468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0" name="Afgeronde rechthoek 20">
            <a:extLst>
              <a:ext uri="{FF2B5EF4-FFF2-40B4-BE49-F238E27FC236}">
                <a16:creationId xmlns:a16="http://schemas.microsoft.com/office/drawing/2014/main" id="{63819497-ED69-4866-9BB4-EA8984B93A1F}"/>
              </a:ext>
            </a:extLst>
          </p:cNvPr>
          <p:cNvSpPr/>
          <p:nvPr/>
        </p:nvSpPr>
        <p:spPr>
          <a:xfrm>
            <a:off x="14782322" y="1897941"/>
            <a:ext cx="2232000" cy="43529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E.4.3.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Deliver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1" name="Afgeronde rechthoek 20">
            <a:extLst>
              <a:ext uri="{FF2B5EF4-FFF2-40B4-BE49-F238E27FC236}">
                <a16:creationId xmlns:a16="http://schemas.microsoft.com/office/drawing/2014/main" id="{7EED2B2B-6A85-45FD-B7F1-BE5726835C38}"/>
              </a:ext>
            </a:extLst>
          </p:cNvPr>
          <p:cNvSpPr/>
          <p:nvPr/>
        </p:nvSpPr>
        <p:spPr>
          <a:xfrm>
            <a:off x="14782322" y="2378056"/>
            <a:ext cx="2232000" cy="43487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E.4.4.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Assure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2" name="Afgeronde rechthoek 20">
            <a:extLst>
              <a:ext uri="{FF2B5EF4-FFF2-40B4-BE49-F238E27FC236}">
                <a16:creationId xmlns:a16="http://schemas.microsoft.com/office/drawing/2014/main" id="{C9A94404-2AEA-44E9-BEE9-962BC18EB79B}"/>
              </a:ext>
            </a:extLst>
          </p:cNvPr>
          <p:cNvSpPr/>
          <p:nvPr/>
        </p:nvSpPr>
        <p:spPr>
          <a:xfrm>
            <a:off x="14782322" y="2860415"/>
            <a:ext cx="2232000" cy="6397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E.5.1. 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goods and services strategy and plans</a:t>
            </a:r>
            <a:endParaRPr kumimoji="0" lang="nl-NL" sz="75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4" name="Afgeronde rechthoek 20">
            <a:extLst>
              <a:ext uri="{FF2B5EF4-FFF2-40B4-BE49-F238E27FC236}">
                <a16:creationId xmlns:a16="http://schemas.microsoft.com/office/drawing/2014/main" id="{C302DDA1-706D-4855-8375-3DB4CB578B71}"/>
              </a:ext>
            </a:extLst>
          </p:cNvPr>
          <p:cNvSpPr/>
          <p:nvPr/>
        </p:nvSpPr>
        <p:spPr>
          <a:xfrm>
            <a:off x="14782322" y="3549424"/>
            <a:ext cx="2232000" cy="639720"/>
          </a:xfrm>
          <a:prstGeom prst="roundRect">
            <a:avLst>
              <a:gd name="adj" fmla="val 10499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E.5.2. 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Close and monitor contracts with suppliers</a:t>
            </a:r>
            <a:endParaRPr kumimoji="0" lang="nl-NL" sz="75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6" name="Afgeronde rechthoek 20">
            <a:extLst>
              <a:ext uri="{FF2B5EF4-FFF2-40B4-BE49-F238E27FC236}">
                <a16:creationId xmlns:a16="http://schemas.microsoft.com/office/drawing/2014/main" id="{D44DFDAA-0997-4C8C-89A5-B006DFD3E302}"/>
              </a:ext>
            </a:extLst>
          </p:cNvPr>
          <p:cNvSpPr/>
          <p:nvPr/>
        </p:nvSpPr>
        <p:spPr>
          <a:xfrm>
            <a:off x="17090969" y="621065"/>
            <a:ext cx="2232000" cy="685973"/>
          </a:xfrm>
          <a:prstGeom prst="roundRect">
            <a:avLst>
              <a:gd name="adj" fmla="val 12688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E.6.1. Manage real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estate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8" name="Afgeronde rechthoek 20">
            <a:extLst>
              <a:ext uri="{FF2B5EF4-FFF2-40B4-BE49-F238E27FC236}">
                <a16:creationId xmlns:a16="http://schemas.microsoft.com/office/drawing/2014/main" id="{0849F36E-02AF-4222-A180-8BF0C67E1A35}"/>
              </a:ext>
            </a:extLst>
          </p:cNvPr>
          <p:cNvSpPr/>
          <p:nvPr/>
        </p:nvSpPr>
        <p:spPr>
          <a:xfrm>
            <a:off x="17090969" y="1356578"/>
            <a:ext cx="2232000" cy="435652"/>
          </a:xfrm>
          <a:prstGeom prst="roundRect">
            <a:avLst>
              <a:gd name="adj" fmla="val 22987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E.6.2.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facilities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0" name="Afgeronde rechthoek 20">
            <a:extLst>
              <a:ext uri="{FF2B5EF4-FFF2-40B4-BE49-F238E27FC236}">
                <a16:creationId xmlns:a16="http://schemas.microsoft.com/office/drawing/2014/main" id="{976A8B4F-4E0C-41DC-AA96-E8C3E77AF5E4}"/>
              </a:ext>
            </a:extLst>
          </p:cNvPr>
          <p:cNvSpPr/>
          <p:nvPr/>
        </p:nvSpPr>
        <p:spPr>
          <a:xfrm>
            <a:off x="17090969" y="1851750"/>
            <a:ext cx="2232000" cy="829787"/>
          </a:xfrm>
          <a:prstGeom prst="roundRect">
            <a:avLst>
              <a:gd name="adj" fmla="val 10632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E.7.1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Create and monitor finance strategy and plans and financial justification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1" name="Afgeronde rechthoek 20">
            <a:extLst>
              <a:ext uri="{FF2B5EF4-FFF2-40B4-BE49-F238E27FC236}">
                <a16:creationId xmlns:a16="http://schemas.microsoft.com/office/drawing/2014/main" id="{A5B6AEAE-581F-4ACD-AA85-95993DD85A6F}"/>
              </a:ext>
            </a:extLst>
          </p:cNvPr>
          <p:cNvSpPr/>
          <p:nvPr/>
        </p:nvSpPr>
        <p:spPr>
          <a:xfrm>
            <a:off x="17090969" y="2731107"/>
            <a:ext cx="2232000" cy="761426"/>
          </a:xfrm>
          <a:prstGeom prst="roundRect">
            <a:avLst>
              <a:gd name="adj" fmla="val 11887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Acquire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financing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3" name="Afgeronde rechthoek 20">
            <a:extLst>
              <a:ext uri="{FF2B5EF4-FFF2-40B4-BE49-F238E27FC236}">
                <a16:creationId xmlns:a16="http://schemas.microsoft.com/office/drawing/2014/main" id="{72170584-9BC6-48F4-83D5-B69B76F3CC74}"/>
              </a:ext>
            </a:extLst>
          </p:cNvPr>
          <p:cNvSpPr/>
          <p:nvPr/>
        </p:nvSpPr>
        <p:spPr>
          <a:xfrm>
            <a:off x="17090969" y="3545098"/>
            <a:ext cx="2232000" cy="691652"/>
          </a:xfrm>
          <a:prstGeom prst="roundRect">
            <a:avLst>
              <a:gd name="adj" fmla="val 12063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E.7.3. 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Manage financial transactions and ledger</a:t>
            </a:r>
            <a:endParaRPr kumimoji="0" lang="nl-NL" sz="75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graphicFrame>
        <p:nvGraphicFramePr>
          <p:cNvPr id="49" name="Tabel 3">
            <a:extLst>
              <a:ext uri="{FF2B5EF4-FFF2-40B4-BE49-F238E27FC236}">
                <a16:creationId xmlns:a16="http://schemas.microsoft.com/office/drawing/2014/main" id="{86E068FF-BCB4-4822-A12B-A1B4AA11A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41379"/>
              </p:ext>
            </p:extLst>
          </p:nvPr>
        </p:nvGraphicFramePr>
        <p:xfrm>
          <a:off x="12465590" y="779608"/>
          <a:ext cx="2241031" cy="299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Define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improve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processes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Orchestrate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processes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54" name="Tabel 3">
            <a:extLst>
              <a:ext uri="{FF2B5EF4-FFF2-40B4-BE49-F238E27FC236}">
                <a16:creationId xmlns:a16="http://schemas.microsoft.com/office/drawing/2014/main" id="{A016ECAD-CEC6-4FF6-9900-F0E0180E3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96629"/>
              </p:ext>
            </p:extLst>
          </p:nvPr>
        </p:nvGraphicFramePr>
        <p:xfrm>
          <a:off x="12465590" y="1330217"/>
          <a:ext cx="2241031" cy="749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Define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maintain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data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Assure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data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quality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900856880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Unlock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data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1018115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Create and maintain data analytic models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866448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Archive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data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1425193"/>
                  </a:ext>
                </a:extLst>
              </a:tr>
            </a:tbl>
          </a:graphicData>
        </a:graphic>
      </p:graphicFrame>
      <p:graphicFrame>
        <p:nvGraphicFramePr>
          <p:cNvPr id="56" name="Tabel 3">
            <a:extLst>
              <a:ext uri="{FF2B5EF4-FFF2-40B4-BE49-F238E27FC236}">
                <a16:creationId xmlns:a16="http://schemas.microsoft.com/office/drawing/2014/main" id="{826C9D6F-2CE2-409F-A4D9-6FE4D3D67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509271"/>
              </p:ext>
            </p:extLst>
          </p:nvPr>
        </p:nvGraphicFramePr>
        <p:xfrm>
          <a:off x="12455119" y="2414986"/>
          <a:ext cx="2241031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employee strategy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employee plans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Design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transform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organisation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4743493"/>
                  </a:ext>
                </a:extLst>
              </a:tr>
            </a:tbl>
          </a:graphicData>
        </a:graphic>
      </p:graphicFrame>
      <p:graphicFrame>
        <p:nvGraphicFramePr>
          <p:cNvPr id="57" name="Tabel 3">
            <a:extLst>
              <a:ext uri="{FF2B5EF4-FFF2-40B4-BE49-F238E27FC236}">
                <a16:creationId xmlns:a16="http://schemas.microsoft.com/office/drawing/2014/main" id="{973D199D-CCE7-4148-BA0D-748F79864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144765"/>
              </p:ext>
            </p:extLst>
          </p:nvPr>
        </p:nvGraphicFramePr>
        <p:xfrm>
          <a:off x="12465590" y="3104714"/>
          <a:ext cx="2241031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Recruite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select employees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Contract employees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Exit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empoyees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981118581"/>
                  </a:ext>
                </a:extLst>
              </a:tr>
            </a:tbl>
          </a:graphicData>
        </a:graphic>
      </p:graphicFrame>
      <p:graphicFrame>
        <p:nvGraphicFramePr>
          <p:cNvPr id="58" name="Tabel 3">
            <a:extLst>
              <a:ext uri="{FF2B5EF4-FFF2-40B4-BE49-F238E27FC236}">
                <a16:creationId xmlns:a16="http://schemas.microsoft.com/office/drawing/2014/main" id="{6D32FE6D-8154-43C3-8F34-5A3214460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364237"/>
              </p:ext>
            </p:extLst>
          </p:nvPr>
        </p:nvGraphicFramePr>
        <p:xfrm>
          <a:off x="12465590" y="3763957"/>
          <a:ext cx="2241031" cy="749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the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employee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relation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employee (re)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assigment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Reward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employees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900856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Manage sick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leave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1018115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Account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for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time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152808892"/>
                  </a:ext>
                </a:extLst>
              </a:tr>
            </a:tbl>
          </a:graphicData>
        </a:graphic>
      </p:graphicFrame>
      <p:graphicFrame>
        <p:nvGraphicFramePr>
          <p:cNvPr id="65" name="Tabel 3">
            <a:extLst>
              <a:ext uri="{FF2B5EF4-FFF2-40B4-BE49-F238E27FC236}">
                <a16:creationId xmlns:a16="http://schemas.microsoft.com/office/drawing/2014/main" id="{007C2A16-D0AC-4DF1-8477-B624A2328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596884"/>
              </p:ext>
            </p:extLst>
          </p:nvPr>
        </p:nvGraphicFramePr>
        <p:xfrm>
          <a:off x="14782322" y="882244"/>
          <a:ext cx="2241031" cy="30853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58651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digital technology strategy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49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digital product portfolio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66" name="Tabel 3">
            <a:extLst>
              <a:ext uri="{FF2B5EF4-FFF2-40B4-BE49-F238E27FC236}">
                <a16:creationId xmlns:a16="http://schemas.microsoft.com/office/drawing/2014/main" id="{4BCE56A2-8014-4057-84D4-964B4CCD7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111295"/>
              </p:ext>
            </p:extLst>
          </p:nvPr>
        </p:nvGraphicFramePr>
        <p:xfrm>
          <a:off x="14782322" y="1467149"/>
          <a:ext cx="2241031" cy="299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8377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Create, adjust and remove digital products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8668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Test digital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products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67" name="Tabel 3">
            <a:extLst>
              <a:ext uri="{FF2B5EF4-FFF2-40B4-BE49-F238E27FC236}">
                <a16:creationId xmlns:a16="http://schemas.microsoft.com/office/drawing/2014/main" id="{C7E238C9-1B77-4A89-AE3D-490ED526A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218002"/>
              </p:ext>
            </p:extLst>
          </p:nvPr>
        </p:nvGraphicFramePr>
        <p:xfrm>
          <a:off x="14782322" y="2013094"/>
          <a:ext cx="2241031" cy="299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070" marR="0" lvl="0" indent="-17907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Interact</a:t>
                      </a:r>
                      <a:r>
                        <a:rPr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on 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digital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products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245" indent="-182245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Fulfil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digital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products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69" name="Tabel 3">
            <a:extLst>
              <a:ext uri="{FF2B5EF4-FFF2-40B4-BE49-F238E27FC236}">
                <a16:creationId xmlns:a16="http://schemas.microsoft.com/office/drawing/2014/main" id="{A9DD1EC2-3670-4B4F-8473-52B9FB0D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26113"/>
              </p:ext>
            </p:extLst>
          </p:nvPr>
        </p:nvGraphicFramePr>
        <p:xfrm>
          <a:off x="14782322" y="2503250"/>
          <a:ext cx="2241031" cy="299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070" marR="0" lvl="0" indent="-17907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Control digital product performance agreements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245" indent="-182245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Assure operation of digital products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70" name="Tabel 3">
            <a:extLst>
              <a:ext uri="{FF2B5EF4-FFF2-40B4-BE49-F238E27FC236}">
                <a16:creationId xmlns:a16="http://schemas.microsoft.com/office/drawing/2014/main" id="{A06CAC8B-DE4E-4C98-BCCB-340A55CD6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305867"/>
              </p:ext>
            </p:extLst>
          </p:nvPr>
        </p:nvGraphicFramePr>
        <p:xfrm>
          <a:off x="14782322" y="3088341"/>
          <a:ext cx="2241031" cy="4064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goods and services strategy 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goods and services plans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73" name="Tabel 3">
            <a:extLst>
              <a:ext uri="{FF2B5EF4-FFF2-40B4-BE49-F238E27FC236}">
                <a16:creationId xmlns:a16="http://schemas.microsoft.com/office/drawing/2014/main" id="{6564C465-DF32-4047-8D99-B366B409E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246800"/>
              </p:ext>
            </p:extLst>
          </p:nvPr>
        </p:nvGraphicFramePr>
        <p:xfrm>
          <a:off x="14782322" y="3719005"/>
          <a:ext cx="2241031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supplier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relations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Close goods and services contracts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application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contracts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815291468"/>
                  </a:ext>
                </a:extLst>
              </a:tr>
            </a:tbl>
          </a:graphicData>
        </a:graphic>
      </p:graphicFrame>
      <p:graphicFrame>
        <p:nvGraphicFramePr>
          <p:cNvPr id="75" name="Tabel 3">
            <a:extLst>
              <a:ext uri="{FF2B5EF4-FFF2-40B4-BE49-F238E27FC236}">
                <a16:creationId xmlns:a16="http://schemas.microsoft.com/office/drawing/2014/main" id="{1605B936-807A-4024-89B3-F1A8AE804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23607"/>
              </p:ext>
            </p:extLst>
          </p:nvPr>
        </p:nvGraphicFramePr>
        <p:xfrm>
          <a:off x="17090969" y="754786"/>
          <a:ext cx="2241031" cy="556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58616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real estate strategy and plans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92662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Obtain, renovate and dispose real estate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92662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Maintain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real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estate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315763008"/>
                  </a:ext>
                </a:extLst>
              </a:tr>
            </a:tbl>
          </a:graphicData>
        </a:graphic>
      </p:graphicFrame>
      <p:graphicFrame>
        <p:nvGraphicFramePr>
          <p:cNvPr id="77" name="Tabel 3">
            <a:extLst>
              <a:ext uri="{FF2B5EF4-FFF2-40B4-BE49-F238E27FC236}">
                <a16:creationId xmlns:a16="http://schemas.microsoft.com/office/drawing/2014/main" id="{47A29C65-44C0-4E57-B48C-C3278A1C7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155940"/>
              </p:ext>
            </p:extLst>
          </p:nvPr>
        </p:nvGraphicFramePr>
        <p:xfrm>
          <a:off x="17090969" y="1492470"/>
          <a:ext cx="2241031" cy="299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real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estate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facilities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061901644"/>
                  </a:ext>
                </a:extLst>
              </a:tr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personal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mobility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</a:tbl>
          </a:graphicData>
        </a:graphic>
      </p:graphicFrame>
      <p:graphicFrame>
        <p:nvGraphicFramePr>
          <p:cNvPr id="78" name="Tabel 3">
            <a:extLst>
              <a:ext uri="{FF2B5EF4-FFF2-40B4-BE49-F238E27FC236}">
                <a16:creationId xmlns:a16="http://schemas.microsoft.com/office/drawing/2014/main" id="{CF417F7A-4ABC-45EC-B998-0FC51E40E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696519"/>
              </p:ext>
            </p:extLst>
          </p:nvPr>
        </p:nvGraphicFramePr>
        <p:xfrm>
          <a:off x="17090969" y="2084394"/>
          <a:ext cx="2241031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Formulate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finance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strategy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Plan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finance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Report financial information and consultancy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474349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Publish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annual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report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981118581"/>
                  </a:ext>
                </a:extLst>
              </a:tr>
            </a:tbl>
          </a:graphicData>
        </a:graphic>
      </p:graphicFrame>
      <p:graphicFrame>
        <p:nvGraphicFramePr>
          <p:cNvPr id="79" name="Tabel 3">
            <a:extLst>
              <a:ext uri="{FF2B5EF4-FFF2-40B4-BE49-F238E27FC236}">
                <a16:creationId xmlns:a16="http://schemas.microsoft.com/office/drawing/2014/main" id="{22C32F4A-DAB0-4619-A7F1-80C3B0135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406324"/>
              </p:ext>
            </p:extLst>
          </p:nvPr>
        </p:nvGraphicFramePr>
        <p:xfrm>
          <a:off x="17090969" y="2893013"/>
          <a:ext cx="2241031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988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Acquire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financing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988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asset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values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9880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liquid assets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076100464"/>
                  </a:ext>
                </a:extLst>
              </a:tr>
              <a:tr h="14988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Manage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creditors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866382259"/>
                  </a:ext>
                </a:extLst>
              </a:tr>
            </a:tbl>
          </a:graphicData>
        </a:graphic>
      </p:graphicFrame>
      <p:graphicFrame>
        <p:nvGraphicFramePr>
          <p:cNvPr id="81" name="Tabel 3">
            <a:extLst>
              <a:ext uri="{FF2B5EF4-FFF2-40B4-BE49-F238E27FC236}">
                <a16:creationId xmlns:a16="http://schemas.microsoft.com/office/drawing/2014/main" id="{77EEAD79-CFEC-40F6-BE8F-98EA52B6E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122870"/>
              </p:ext>
            </p:extLst>
          </p:nvPr>
        </p:nvGraphicFramePr>
        <p:xfrm>
          <a:off x="17090969" y="3724044"/>
          <a:ext cx="2241031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financial transactions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financial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ledger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Perform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financial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controls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4743493"/>
                  </a:ext>
                </a:extLst>
              </a:tr>
            </a:tbl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9BD98330-C07B-EBF2-E601-F60880BA004B}"/>
              </a:ext>
            </a:extLst>
          </p:cNvPr>
          <p:cNvSpPr/>
          <p:nvPr/>
        </p:nvSpPr>
        <p:spPr>
          <a:xfrm>
            <a:off x="10189115" y="-38100"/>
            <a:ext cx="9165855" cy="263591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C. </a:t>
            </a:r>
            <a:r>
              <a:rPr kumimoji="0" lang="nl-NL" sz="750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Core</a:t>
            </a:r>
            <a:r>
              <a:rPr kumimoji="0" lang="nl-NL" sz="7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capabilities</a:t>
            </a:r>
            <a:endParaRPr kumimoji="0" lang="nl-NL" sz="7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0DBC67-2841-E9E3-B926-66EE31983791}"/>
              </a:ext>
            </a:extLst>
          </p:cNvPr>
          <p:cNvSpPr/>
          <p:nvPr/>
        </p:nvSpPr>
        <p:spPr>
          <a:xfrm>
            <a:off x="10189115" y="279934"/>
            <a:ext cx="9165855" cy="263591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E. Enterprise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capabilities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: Guide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and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 support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the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 company</a:t>
            </a:r>
            <a:endParaRPr lang="nl-NL" sz="80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7" name="Afgeronde rechthoek 20">
            <a:extLst>
              <a:ext uri="{FF2B5EF4-FFF2-40B4-BE49-F238E27FC236}">
                <a16:creationId xmlns:a16="http://schemas.microsoft.com/office/drawing/2014/main" id="{36FDB614-352B-9793-2099-8138551F7E7C}"/>
              </a:ext>
            </a:extLst>
          </p:cNvPr>
          <p:cNvSpPr/>
          <p:nvPr/>
        </p:nvSpPr>
        <p:spPr>
          <a:xfrm>
            <a:off x="10173796" y="633302"/>
            <a:ext cx="2232000" cy="923061"/>
          </a:xfrm>
          <a:prstGeom prst="roundRect">
            <a:avLst>
              <a:gd name="adj" fmla="val 9981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E.1.1.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Formulate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strategy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graphicFrame>
        <p:nvGraphicFramePr>
          <p:cNvPr id="8" name="Tabel 3">
            <a:extLst>
              <a:ext uri="{FF2B5EF4-FFF2-40B4-BE49-F238E27FC236}">
                <a16:creationId xmlns:a16="http://schemas.microsoft.com/office/drawing/2014/main" id="{2CC138D8-8096-3B9A-A8EA-22918510B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190081"/>
              </p:ext>
            </p:extLst>
          </p:nvPr>
        </p:nvGraphicFramePr>
        <p:xfrm>
          <a:off x="10172585" y="794400"/>
          <a:ext cx="2241031" cy="749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Research and </a:t>
                      </a:r>
                      <a:r>
                        <a:rPr kumimoji="0" lang="en-US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analyse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the market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Define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position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brand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Determine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strategy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900856880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business plan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1018115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Monitor business performance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152808892"/>
                  </a:ext>
                </a:extLst>
              </a:tr>
            </a:tbl>
          </a:graphicData>
        </a:graphic>
      </p:graphicFrame>
      <p:sp>
        <p:nvSpPr>
          <p:cNvPr id="9" name="Afgeronde rechthoek 20">
            <a:extLst>
              <a:ext uri="{FF2B5EF4-FFF2-40B4-BE49-F238E27FC236}">
                <a16:creationId xmlns:a16="http://schemas.microsoft.com/office/drawing/2014/main" id="{067EDF32-9438-DBF9-935D-2E6B2D2885D5}"/>
              </a:ext>
            </a:extLst>
          </p:cNvPr>
          <p:cNvSpPr/>
          <p:nvPr/>
        </p:nvSpPr>
        <p:spPr>
          <a:xfrm>
            <a:off x="10173796" y="1604171"/>
            <a:ext cx="2232000" cy="810816"/>
          </a:xfrm>
          <a:prstGeom prst="roundRect">
            <a:avLst>
              <a:gd name="adj" fmla="val 13924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Align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stakeholders</a:t>
            </a:r>
          </a:p>
        </p:txBody>
      </p:sp>
      <p:graphicFrame>
        <p:nvGraphicFramePr>
          <p:cNvPr id="10" name="Tabel 3">
            <a:extLst>
              <a:ext uri="{FF2B5EF4-FFF2-40B4-BE49-F238E27FC236}">
                <a16:creationId xmlns:a16="http://schemas.microsoft.com/office/drawing/2014/main" id="{3614EDEB-460F-E9C6-C355-DCCE6EA3E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412890"/>
              </p:ext>
            </p:extLst>
          </p:nvPr>
        </p:nvGraphicFramePr>
        <p:xfrm>
          <a:off x="10173796" y="1792230"/>
          <a:ext cx="2241031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Inform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and manage stakeholders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Monitor and influence laws and regulations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industry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collaboration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474349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Provide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external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accountability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981118581"/>
                  </a:ext>
                </a:extLst>
              </a:tr>
            </a:tbl>
          </a:graphicData>
        </a:graphic>
      </p:graphicFrame>
      <p:sp>
        <p:nvSpPr>
          <p:cNvPr id="11" name="Afgeronde rechthoek 20">
            <a:extLst>
              <a:ext uri="{FF2B5EF4-FFF2-40B4-BE49-F238E27FC236}">
                <a16:creationId xmlns:a16="http://schemas.microsoft.com/office/drawing/2014/main" id="{1F45C42E-EC07-B89E-1DA6-D8EF5FF210F7}"/>
              </a:ext>
            </a:extLst>
          </p:cNvPr>
          <p:cNvSpPr/>
          <p:nvPr/>
        </p:nvSpPr>
        <p:spPr>
          <a:xfrm>
            <a:off x="10173796" y="2468593"/>
            <a:ext cx="2232000" cy="853559"/>
          </a:xfrm>
          <a:prstGeom prst="roundRect">
            <a:avLst>
              <a:gd name="adj" fmla="val 13924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E.1.3.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enterprise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transformation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graphicFrame>
        <p:nvGraphicFramePr>
          <p:cNvPr id="12" name="Tabel 3">
            <a:extLst>
              <a:ext uri="{FF2B5EF4-FFF2-40B4-BE49-F238E27FC236}">
                <a16:creationId xmlns:a16="http://schemas.microsoft.com/office/drawing/2014/main" id="{544E18EC-6816-680E-43CE-FFF3580EA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15308"/>
              </p:ext>
            </p:extLst>
          </p:nvPr>
        </p:nvGraphicFramePr>
        <p:xfrm>
          <a:off x="10173796" y="2663329"/>
          <a:ext cx="2241031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Define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enterprise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architecture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change portfolio /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roadmap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change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initiatives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474349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Manage research and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innovation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981118581"/>
                  </a:ext>
                </a:extLst>
              </a:tr>
            </a:tbl>
          </a:graphicData>
        </a:graphic>
      </p:graphicFrame>
      <p:sp>
        <p:nvSpPr>
          <p:cNvPr id="13" name="Afgeronde rechthoek 20">
            <a:extLst>
              <a:ext uri="{FF2B5EF4-FFF2-40B4-BE49-F238E27FC236}">
                <a16:creationId xmlns:a16="http://schemas.microsoft.com/office/drawing/2014/main" id="{853145BD-9356-6F2C-3DEB-B5D2EA40F6DC}"/>
              </a:ext>
            </a:extLst>
          </p:cNvPr>
          <p:cNvSpPr/>
          <p:nvPr/>
        </p:nvSpPr>
        <p:spPr>
          <a:xfrm>
            <a:off x="10173796" y="3373209"/>
            <a:ext cx="2232000" cy="1329501"/>
          </a:xfrm>
          <a:prstGeom prst="roundRect">
            <a:avLst>
              <a:gd name="adj" fmla="val 9981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E.1.4.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Ensure business continuity and compliance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graphicFrame>
        <p:nvGraphicFramePr>
          <p:cNvPr id="14" name="Tabel 3">
            <a:extLst>
              <a:ext uri="{FF2B5EF4-FFF2-40B4-BE49-F238E27FC236}">
                <a16:creationId xmlns:a16="http://schemas.microsoft.com/office/drawing/2014/main" id="{138D0107-731C-4446-F918-786456F69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32701"/>
              </p:ext>
            </p:extLst>
          </p:nvPr>
        </p:nvGraphicFramePr>
        <p:xfrm>
          <a:off x="10173796" y="3546871"/>
          <a:ext cx="2241031" cy="1155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Collect and monitor strategic risks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information security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privacy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900856880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Manage business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continuity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1018115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Monitor and adjust personal safety, health, environment and quality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15280889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Manage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legal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affairs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866448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Manage crises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1425193"/>
                  </a:ext>
                </a:extLst>
              </a:tr>
            </a:tbl>
          </a:graphicData>
        </a:graphic>
      </p:graphicFrame>
      <p:sp>
        <p:nvSpPr>
          <p:cNvPr id="17" name="Afgeronde rechthoek 20">
            <a:extLst>
              <a:ext uri="{FF2B5EF4-FFF2-40B4-BE49-F238E27FC236}">
                <a16:creationId xmlns:a16="http://schemas.microsoft.com/office/drawing/2014/main" id="{C4E14254-7575-A02C-9470-45351A0990D8}"/>
              </a:ext>
            </a:extLst>
          </p:cNvPr>
          <p:cNvSpPr/>
          <p:nvPr/>
        </p:nvSpPr>
        <p:spPr>
          <a:xfrm>
            <a:off x="12474883" y="4572518"/>
            <a:ext cx="2232000" cy="654232"/>
          </a:xfrm>
          <a:prstGeom prst="roundRect">
            <a:avLst>
              <a:gd name="adj" fmla="val 14898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E.3.4.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graphicFrame>
        <p:nvGraphicFramePr>
          <p:cNvPr id="18" name="Tabel 3">
            <a:extLst>
              <a:ext uri="{FF2B5EF4-FFF2-40B4-BE49-F238E27FC236}">
                <a16:creationId xmlns:a16="http://schemas.microsoft.com/office/drawing/2014/main" id="{5E5E6D12-77CA-698A-8BE1-2E78CCFC0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694614"/>
              </p:ext>
            </p:extLst>
          </p:nvPr>
        </p:nvGraphicFramePr>
        <p:xfrm>
          <a:off x="12465590" y="4732110"/>
          <a:ext cx="2241031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employee performance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966782894"/>
                  </a:ext>
                </a:extLst>
              </a:tr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Educate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certificate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employees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Realise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sustainable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empoyability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pic>
        <p:nvPicPr>
          <p:cNvPr id="95" name="Afbeelding 94">
            <a:extLst>
              <a:ext uri="{FF2B5EF4-FFF2-40B4-BE49-F238E27FC236}">
                <a16:creationId xmlns:a16="http://schemas.microsoft.com/office/drawing/2014/main" id="{D0AE07A0-E00D-985F-CC0A-DBC082126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21" y="636750"/>
            <a:ext cx="7815679" cy="448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9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jfhoek 27">
            <a:extLst>
              <a:ext uri="{FF2B5EF4-FFF2-40B4-BE49-F238E27FC236}">
                <a16:creationId xmlns:a16="http://schemas.microsoft.com/office/drawing/2014/main" id="{008F2BDE-A641-AB86-A90E-CD802A881CF7}"/>
              </a:ext>
            </a:extLst>
          </p:cNvPr>
          <p:cNvSpPr/>
          <p:nvPr/>
        </p:nvSpPr>
        <p:spPr>
          <a:xfrm>
            <a:off x="469802" y="4309068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294967295"/>
          </p:nvPr>
        </p:nvSpPr>
        <p:spPr>
          <a:xfrm>
            <a:off x="595564" y="4752000"/>
            <a:ext cx="360000" cy="216000"/>
          </a:xfrm>
        </p:spPr>
        <p:txBody>
          <a:bodyPr/>
          <a:lstStyle/>
          <a:p>
            <a:pPr algn="l">
              <a:defRPr/>
            </a:pPr>
            <a:fld id="{F68BF4A6-40A7-E04A-A78B-7409A1BC41E0}" type="slidenum">
              <a:rPr lang="en-GB" sz="750" b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8</a:t>
            </a:fld>
            <a:endParaRPr lang="en-GB" sz="750" b="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  <p:sp>
        <p:nvSpPr>
          <p:cNvPr id="23" name="Vijfhoek 22"/>
          <p:cNvSpPr/>
          <p:nvPr/>
        </p:nvSpPr>
        <p:spPr>
          <a:xfrm>
            <a:off x="451754" y="1781950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4" name="Vijfhoek 23"/>
          <p:cNvSpPr/>
          <p:nvPr/>
        </p:nvSpPr>
        <p:spPr>
          <a:xfrm>
            <a:off x="458973" y="2068359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5" name="Vijfhoek 24"/>
          <p:cNvSpPr/>
          <p:nvPr/>
        </p:nvSpPr>
        <p:spPr>
          <a:xfrm>
            <a:off x="457770" y="2354769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6" name="Vijfhoek 25"/>
          <p:cNvSpPr/>
          <p:nvPr/>
        </p:nvSpPr>
        <p:spPr>
          <a:xfrm>
            <a:off x="464990" y="2631810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7" name="Vijfhoek 26"/>
          <p:cNvSpPr/>
          <p:nvPr/>
        </p:nvSpPr>
        <p:spPr>
          <a:xfrm>
            <a:off x="463787" y="3181944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8" name="Vijfhoek 27"/>
          <p:cNvSpPr/>
          <p:nvPr/>
        </p:nvSpPr>
        <p:spPr>
          <a:xfrm>
            <a:off x="471005" y="3460372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9" name="Vijfhoek 28"/>
          <p:cNvSpPr/>
          <p:nvPr/>
        </p:nvSpPr>
        <p:spPr>
          <a:xfrm>
            <a:off x="469802" y="3747735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0" name="Vijfhoek 29"/>
          <p:cNvSpPr/>
          <p:nvPr/>
        </p:nvSpPr>
        <p:spPr>
          <a:xfrm>
            <a:off x="452957" y="1500225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1" name="Tijdelijke aanduiding voor verticale tekst 1"/>
          <p:cNvSpPr txBox="1">
            <a:spLocks/>
          </p:cNvSpPr>
          <p:nvPr/>
        </p:nvSpPr>
        <p:spPr>
          <a:xfrm>
            <a:off x="4377215" y="974808"/>
            <a:ext cx="3231299" cy="3409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b="1" dirty="0" err="1">
                <a:solidFill>
                  <a:srgbClr val="4D4D4D"/>
                </a:solidFill>
                <a:latin typeface="Arial"/>
                <a:cs typeface="Arial"/>
              </a:rPr>
              <a:t>Productgroup</a:t>
            </a:r>
            <a:endParaRPr lang="nl-NL" sz="1000" b="1">
              <a:solidFill>
                <a:srgbClr val="4D4D4D"/>
              </a:solidFill>
              <a:latin typeface="Arial"/>
              <a:cs typeface="Arial"/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endParaRPr lang="nl-NL" sz="100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Connection</a:t>
            </a: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Reconstructed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endParaRPr lang="nl-NL" sz="1000">
              <a:solidFill>
                <a:srgbClr val="4D4D4D"/>
              </a:solidFill>
              <a:latin typeface="Arial"/>
              <a:cs typeface="Arial"/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Future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proof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endParaRPr lang="nl-NL" sz="1000">
              <a:solidFill>
                <a:srgbClr val="4D4D4D"/>
              </a:solidFill>
              <a:latin typeface="Arial"/>
              <a:cs typeface="Arial"/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Reliable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endParaRPr lang="nl-NL" sz="1000">
              <a:solidFill>
                <a:srgbClr val="4D4D4D"/>
              </a:solidFill>
              <a:latin typeface="Arial"/>
              <a:cs typeface="Arial"/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Reliable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 energy 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endParaRPr lang="nl-NL" dirty="0" err="1"/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endParaRPr lang="nl-NL" sz="100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Transport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capacity</a:t>
            </a:r>
            <a:endParaRPr lang="nl-NL" sz="1000" dirty="0" err="1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Energy transport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Energy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attribution</a:t>
            </a:r>
            <a:endParaRPr lang="nl-NL" sz="1000" dirty="0" err="1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defRPr/>
            </a:pPr>
            <a:endParaRPr lang="nl-NL" sz="10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 operator data product </a:t>
            </a:r>
            <a:endParaRPr lang="nl-NL" sz="1000" dirty="0">
              <a:solidFill>
                <a:srgbClr val="4D4D4D"/>
              </a:solidFill>
            </a:endParaRPr>
          </a:p>
        </p:txBody>
      </p:sp>
      <p:sp>
        <p:nvSpPr>
          <p:cNvPr id="32" name="Tijdelijke aanduiding voor verticale tekst 1"/>
          <p:cNvSpPr txBox="1">
            <a:spLocks/>
          </p:cNvSpPr>
          <p:nvPr/>
        </p:nvSpPr>
        <p:spPr>
          <a:xfrm>
            <a:off x="847770" y="974808"/>
            <a:ext cx="3197820" cy="3409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b="1" dirty="0">
                <a:solidFill>
                  <a:srgbClr val="4D4D4D"/>
                </a:solidFill>
                <a:latin typeface="Arial"/>
                <a:cs typeface="Arial"/>
              </a:rPr>
              <a:t>Value stream</a:t>
            </a:r>
            <a:endParaRPr lang="nl-NL" sz="1000" b="1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endParaRPr lang="nl-NL" sz="1000" b="1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Install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and change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connections</a:t>
            </a:r>
            <a:endParaRPr lang="nl-NL" sz="10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Reconstruct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grids</a:t>
            </a:r>
            <a:endParaRPr lang="nl-NL" sz="10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Adjust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plan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driven</a:t>
            </a:r>
            <a:endParaRPr lang="nl-NL" sz="10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Maintain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grids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(maintenance)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Maintain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 energy 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grids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 (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disturbance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recovery)</a:t>
            </a:r>
            <a:endParaRPr lang="nl-NL" dirty="0"/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en-US" sz="1000" dirty="0">
                <a:solidFill>
                  <a:srgbClr val="4D4D4D"/>
                </a:solidFill>
                <a:latin typeface="Arial"/>
                <a:cs typeface="Arial"/>
              </a:rPr>
              <a:t>Coordinate desired and available transport capacity</a:t>
            </a:r>
            <a:endParaRPr lang="nl-NL" sz="10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Transport energy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Allocate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exchange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Distribute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 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 operator data</a:t>
            </a:r>
          </a:p>
        </p:txBody>
      </p:sp>
      <p:sp>
        <p:nvSpPr>
          <p:cNvPr id="33" name="Tijdelijke aanduiding voor verticale tekst 1"/>
          <p:cNvSpPr txBox="1">
            <a:spLocks/>
          </p:cNvSpPr>
          <p:nvPr/>
        </p:nvSpPr>
        <p:spPr>
          <a:xfrm>
            <a:off x="6740970" y="974808"/>
            <a:ext cx="2211383" cy="34281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b="1" dirty="0">
                <a:solidFill>
                  <a:srgbClr val="4D4D4D"/>
                </a:solidFill>
                <a:latin typeface="Arial"/>
                <a:cs typeface="Arial"/>
              </a:rPr>
              <a:t>Stakeholder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Klant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user</a:t>
            </a: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Infrastructure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/ sub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surface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manager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Asset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owner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(on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behalf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of society)</a:t>
            </a: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Asset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owner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(on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behalf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of society)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user</a:t>
            </a:r>
            <a:endParaRPr lang="nl-NL" dirty="0"/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Maatschappij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user</a:t>
            </a: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user</a:t>
            </a: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Market party</a:t>
            </a: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Data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consumer</a:t>
            </a:r>
            <a:endParaRPr lang="nl-NL" sz="1000" dirty="0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34" name="Afgeronde rechthoek 33"/>
          <p:cNvSpPr/>
          <p:nvPr/>
        </p:nvSpPr>
        <p:spPr>
          <a:xfrm>
            <a:off x="111360" y="1514905"/>
            <a:ext cx="288000" cy="181579"/>
          </a:xfrm>
          <a:prstGeom prst="roundRect">
            <a:avLst/>
          </a:prstGeom>
          <a:solidFill>
            <a:srgbClr val="FFD1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 dirty="0">
                <a:latin typeface="Calibri Light"/>
              </a:rPr>
              <a:t>C.A.</a:t>
            </a:r>
          </a:p>
        </p:txBody>
      </p:sp>
      <p:sp>
        <p:nvSpPr>
          <p:cNvPr id="35" name="Afgeronde rechthoek 34"/>
          <p:cNvSpPr/>
          <p:nvPr/>
        </p:nvSpPr>
        <p:spPr>
          <a:xfrm>
            <a:off x="109589" y="2082791"/>
            <a:ext cx="288000" cy="181579"/>
          </a:xfrm>
          <a:prstGeom prst="roundRect">
            <a:avLst/>
          </a:prstGeom>
          <a:solidFill>
            <a:srgbClr val="A500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 dirty="0">
                <a:solidFill>
                  <a:prstClr val="white"/>
                </a:solidFill>
                <a:latin typeface="Calibri Light"/>
              </a:rPr>
              <a:t>C.C.</a:t>
            </a:r>
          </a:p>
        </p:txBody>
      </p:sp>
      <p:sp>
        <p:nvSpPr>
          <p:cNvPr id="36" name="Afgeronde rechthoek 35"/>
          <p:cNvSpPr/>
          <p:nvPr/>
        </p:nvSpPr>
        <p:spPr>
          <a:xfrm>
            <a:off x="114326" y="2373691"/>
            <a:ext cx="288000" cy="181579"/>
          </a:xfrm>
          <a:prstGeom prst="round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 dirty="0">
                <a:solidFill>
                  <a:prstClr val="white"/>
                </a:solidFill>
                <a:latin typeface="Calibri Light"/>
              </a:rPr>
              <a:t>C.D1.</a:t>
            </a:r>
          </a:p>
        </p:txBody>
      </p:sp>
      <p:sp>
        <p:nvSpPr>
          <p:cNvPr id="37" name="Afgeronde rechthoek 36"/>
          <p:cNvSpPr/>
          <p:nvPr/>
        </p:nvSpPr>
        <p:spPr>
          <a:xfrm>
            <a:off x="109589" y="1805385"/>
            <a:ext cx="288000" cy="181579"/>
          </a:xfrm>
          <a:prstGeom prst="roundRect">
            <a:avLst/>
          </a:prstGeom>
          <a:solidFill>
            <a:srgbClr val="FF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 dirty="0">
                <a:solidFill>
                  <a:prstClr val="white"/>
                </a:solidFill>
                <a:latin typeface="Calibri Light"/>
              </a:rPr>
              <a:t>C.B.</a:t>
            </a:r>
          </a:p>
        </p:txBody>
      </p:sp>
      <p:sp>
        <p:nvSpPr>
          <p:cNvPr id="38" name="Afgeronde rechthoek 37"/>
          <p:cNvSpPr/>
          <p:nvPr/>
        </p:nvSpPr>
        <p:spPr>
          <a:xfrm>
            <a:off x="114326" y="3202796"/>
            <a:ext cx="288000" cy="181579"/>
          </a:xfrm>
          <a:prstGeom prst="roundRect">
            <a:avLst/>
          </a:prstGeom>
          <a:solidFill>
            <a:srgbClr val="3399FF"/>
          </a:solidFill>
          <a:ln w="12700" cap="flat" cmpd="sng" algn="ctr">
            <a:solidFill>
              <a:srgbClr val="3399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 dirty="0">
                <a:solidFill>
                  <a:prstClr val="white"/>
                </a:solidFill>
                <a:latin typeface="Calibri Light"/>
              </a:rPr>
              <a:t>C.E.</a:t>
            </a:r>
          </a:p>
        </p:txBody>
      </p:sp>
      <p:sp>
        <p:nvSpPr>
          <p:cNvPr id="39" name="Afgeronde rechthoek 38"/>
          <p:cNvSpPr/>
          <p:nvPr/>
        </p:nvSpPr>
        <p:spPr>
          <a:xfrm>
            <a:off x="114326" y="3477582"/>
            <a:ext cx="288000" cy="181579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 dirty="0">
                <a:solidFill>
                  <a:prstClr val="white"/>
                </a:solidFill>
                <a:latin typeface="Calibri Light"/>
              </a:rPr>
              <a:t>C.F.</a:t>
            </a:r>
          </a:p>
        </p:txBody>
      </p:sp>
      <p:sp>
        <p:nvSpPr>
          <p:cNvPr id="40" name="Afgeronde rechthoek 39"/>
          <p:cNvSpPr/>
          <p:nvPr/>
        </p:nvSpPr>
        <p:spPr>
          <a:xfrm>
            <a:off x="114326" y="3759674"/>
            <a:ext cx="288000" cy="181579"/>
          </a:xfrm>
          <a:prstGeom prst="roundRect">
            <a:avLst/>
          </a:prstGeom>
          <a:solidFill>
            <a:srgbClr val="B2CF3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 dirty="0">
                <a:solidFill>
                  <a:prstClr val="white"/>
                </a:solidFill>
                <a:latin typeface="Calibri Light"/>
              </a:rPr>
              <a:t>C.G.</a:t>
            </a:r>
          </a:p>
        </p:txBody>
      </p:sp>
      <p:sp>
        <p:nvSpPr>
          <p:cNvPr id="41" name="Afgeronde rechthoek 40"/>
          <p:cNvSpPr/>
          <p:nvPr/>
        </p:nvSpPr>
        <p:spPr>
          <a:xfrm>
            <a:off x="114326" y="4322935"/>
            <a:ext cx="288000" cy="181579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 dirty="0">
                <a:solidFill>
                  <a:prstClr val="white"/>
                </a:solidFill>
                <a:latin typeface="Calibri Light"/>
              </a:rPr>
              <a:t>C.H.</a:t>
            </a:r>
          </a:p>
        </p:txBody>
      </p:sp>
      <p:sp>
        <p:nvSpPr>
          <p:cNvPr id="42" name="Titel 1">
            <a:extLst>
              <a:ext uri="{FF2B5EF4-FFF2-40B4-BE49-F238E27FC236}">
                <a16:creationId xmlns:a16="http://schemas.microsoft.com/office/drawing/2014/main" id="{08DA13D0-9DE6-4F2D-BA68-E5D0C13F2621}"/>
              </a:ext>
            </a:extLst>
          </p:cNvPr>
          <p:cNvSpPr txBox="1">
            <a:spLocks/>
          </p:cNvSpPr>
          <p:nvPr/>
        </p:nvSpPr>
        <p:spPr>
          <a:xfrm>
            <a:off x="535676" y="322520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External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 (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primary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/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core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) 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value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 streams</a:t>
            </a:r>
            <a:endParaRPr lang="nl-NL" sz="2100" dirty="0">
              <a:solidFill>
                <a:srgbClr val="821E7D"/>
              </a:solidFill>
              <a:latin typeface="Microsoft JhengHei Light"/>
              <a:ea typeface="Microsoft JhengHei Light"/>
              <a:cs typeface="Arial"/>
            </a:endParaRPr>
          </a:p>
        </p:txBody>
      </p:sp>
      <p:sp>
        <p:nvSpPr>
          <p:cNvPr id="43" name="Tijdelijke aanduiding voor tekst 2">
            <a:extLst>
              <a:ext uri="{FF2B5EF4-FFF2-40B4-BE49-F238E27FC236}">
                <a16:creationId xmlns:a16="http://schemas.microsoft.com/office/drawing/2014/main" id="{EE76F2FA-DD5E-4B08-BB8D-041471A59564}"/>
              </a:ext>
            </a:extLst>
          </p:cNvPr>
          <p:cNvSpPr txBox="1">
            <a:spLocks/>
          </p:cNvSpPr>
          <p:nvPr/>
        </p:nvSpPr>
        <p:spPr>
          <a:xfrm>
            <a:off x="513000" y="632190"/>
            <a:ext cx="7610465" cy="2229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 dirty="0">
                <a:solidFill>
                  <a:srgbClr val="48AED0"/>
                </a:solidFill>
                <a:latin typeface="Microsoft JhengHei Light"/>
                <a:ea typeface="Microsoft JhengHei Light"/>
                <a:cs typeface="Calibri Light"/>
              </a:rPr>
              <a:t>Value streams, </a:t>
            </a:r>
            <a:r>
              <a:rPr lang="nl-NL" sz="1500" dirty="0" err="1">
                <a:solidFill>
                  <a:srgbClr val="48AED0"/>
                </a:solidFill>
                <a:latin typeface="Microsoft JhengHei Light"/>
                <a:ea typeface="Microsoft JhengHei Light"/>
                <a:cs typeface="Calibri Light"/>
              </a:rPr>
              <a:t>Products</a:t>
            </a:r>
            <a:r>
              <a:rPr lang="nl-NL" sz="1500" dirty="0">
                <a:solidFill>
                  <a:srgbClr val="48AED0"/>
                </a:solidFill>
                <a:latin typeface="Microsoft JhengHei Light"/>
                <a:ea typeface="Microsoft JhengHei Light"/>
                <a:cs typeface="Calibri Light"/>
              </a:rPr>
              <a:t> </a:t>
            </a:r>
            <a:r>
              <a:rPr lang="nl-NL" sz="1500" dirty="0" err="1">
                <a:solidFill>
                  <a:srgbClr val="48AED0"/>
                </a:solidFill>
                <a:latin typeface="Microsoft JhengHei Light"/>
                <a:ea typeface="Microsoft JhengHei Light"/>
                <a:cs typeface="Calibri Light"/>
              </a:rPr>
              <a:t>and</a:t>
            </a:r>
            <a:r>
              <a:rPr lang="nl-NL" sz="1500" dirty="0">
                <a:solidFill>
                  <a:srgbClr val="48AED0"/>
                </a:solidFill>
                <a:latin typeface="Microsoft JhengHei Light"/>
                <a:ea typeface="Microsoft JhengHei Light"/>
                <a:cs typeface="Calibri Light"/>
              </a:rPr>
              <a:t> Markets</a:t>
            </a:r>
            <a:endParaRPr lang="nl-NL" sz="1500" dirty="0">
              <a:solidFill>
                <a:srgbClr val="48AED0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2" name="Afgeronde rechthoek 35">
            <a:extLst>
              <a:ext uri="{FF2B5EF4-FFF2-40B4-BE49-F238E27FC236}">
                <a16:creationId xmlns:a16="http://schemas.microsoft.com/office/drawing/2014/main" id="{74F80F28-89E1-902A-828F-9A213E2CE7B3}"/>
              </a:ext>
            </a:extLst>
          </p:cNvPr>
          <p:cNvSpPr/>
          <p:nvPr/>
        </p:nvSpPr>
        <p:spPr>
          <a:xfrm>
            <a:off x="109589" y="2647449"/>
            <a:ext cx="288000" cy="181579"/>
          </a:xfrm>
          <a:prstGeom prst="round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 dirty="0">
                <a:solidFill>
                  <a:prstClr val="white"/>
                </a:solidFill>
                <a:latin typeface="Calibri Light"/>
              </a:rPr>
              <a:t>C.D2.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D3CFB62-82C7-D0A7-9C6E-0CC463AEE966}"/>
              </a:ext>
            </a:extLst>
          </p:cNvPr>
          <p:cNvSpPr txBox="1"/>
          <p:nvPr/>
        </p:nvSpPr>
        <p:spPr>
          <a:xfrm>
            <a:off x="91626" y="1248270"/>
            <a:ext cx="8856000" cy="159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18000" rIns="36000" bIns="18000" rtlCol="0" anchor="t">
            <a:spAutoFit/>
          </a:bodyPr>
          <a:lstStyle/>
          <a:p>
            <a:r>
              <a:rPr lang="nl-NL" sz="800" i="1" dirty="0"/>
              <a:t>Transport ready energy </a:t>
            </a:r>
            <a:r>
              <a:rPr lang="nl-NL" sz="800" i="1" dirty="0" err="1"/>
              <a:t>grid</a:t>
            </a:r>
            <a:endParaRPr lang="nl-NL" sz="800" i="1" dirty="0" err="1">
              <a:cs typeface="Arial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F6A9EAF-AF4B-E781-C6A9-816720B76D57}"/>
              </a:ext>
            </a:extLst>
          </p:cNvPr>
          <p:cNvSpPr txBox="1"/>
          <p:nvPr/>
        </p:nvSpPr>
        <p:spPr>
          <a:xfrm>
            <a:off x="91626" y="2935146"/>
            <a:ext cx="8856000" cy="159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18000" rIns="36000" bIns="18000" rtlCol="0" anchor="t">
            <a:spAutoFit/>
          </a:bodyPr>
          <a:lstStyle/>
          <a:p>
            <a:r>
              <a:rPr lang="nl-NL" sz="800" i="1" dirty="0"/>
              <a:t>Energy transport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D43B68-40B7-389C-18AA-97EB497F9EB9}"/>
              </a:ext>
            </a:extLst>
          </p:cNvPr>
          <p:cNvSpPr txBox="1"/>
          <p:nvPr/>
        </p:nvSpPr>
        <p:spPr>
          <a:xfrm>
            <a:off x="109589" y="4056508"/>
            <a:ext cx="8856000" cy="159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18000" rIns="36000" bIns="18000" rtlCol="0" anchor="t">
            <a:spAutoFit/>
          </a:bodyPr>
          <a:lstStyle/>
          <a:p>
            <a:r>
              <a:rPr lang="nl-NL" sz="800" i="1" dirty="0"/>
              <a:t>Data </a:t>
            </a:r>
            <a:r>
              <a:rPr lang="nl-NL" sz="800" i="1" dirty="0" err="1"/>
              <a:t>about</a:t>
            </a:r>
            <a:r>
              <a:rPr lang="nl-NL" sz="800" i="1" dirty="0"/>
              <a:t> energy </a:t>
            </a:r>
            <a:r>
              <a:rPr lang="nl-NL" sz="800" i="1" dirty="0" err="1"/>
              <a:t>grid</a:t>
            </a:r>
            <a:r>
              <a:rPr lang="nl-NL" sz="800" i="1" dirty="0"/>
              <a:t> en -transport</a:t>
            </a:r>
          </a:p>
        </p:txBody>
      </p:sp>
    </p:spTree>
    <p:extLst>
      <p:ext uri="{BB962C8B-B14F-4D97-AF65-F5344CB8AC3E}">
        <p14:creationId xmlns:p14="http://schemas.microsoft.com/office/powerpoint/2010/main" val="371016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5DD2C-06E1-C101-6A61-8FB1F1C77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245E9DC-3215-CCB6-2D55-3D4B16A408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76906" y="4838877"/>
            <a:ext cx="2057400" cy="273844"/>
          </a:xfrm>
        </p:spPr>
        <p:txBody>
          <a:bodyPr/>
          <a:lstStyle/>
          <a:p>
            <a:pPr algn="l" defTabSz="685783">
              <a:defRPr/>
            </a:pPr>
            <a:fld id="{F68BF4A6-40A7-E04A-A78B-7409A1BC41E0}" type="slidenum">
              <a:rPr lang="en-GB" sz="750">
                <a:solidFill>
                  <a:srgbClr val="625D62">
                    <a:tint val="75000"/>
                  </a:srgbClr>
                </a:solidFill>
                <a:latin typeface="Arial"/>
              </a:rPr>
              <a:pPr algn="l" defTabSz="685783">
                <a:defRPr/>
              </a:pPr>
              <a:t>9</a:t>
            </a:fld>
            <a:endParaRPr lang="en-GB" sz="75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  <p:sp>
        <p:nvSpPr>
          <p:cNvPr id="371" name="Titel 1">
            <a:extLst>
              <a:ext uri="{FF2B5EF4-FFF2-40B4-BE49-F238E27FC236}">
                <a16:creationId xmlns:a16="http://schemas.microsoft.com/office/drawing/2014/main" id="{A24514F9-4C58-762D-ED42-2EE76898D55F}"/>
              </a:ext>
            </a:extLst>
          </p:cNvPr>
          <p:cNvSpPr txBox="1">
            <a:spLocks/>
          </p:cNvSpPr>
          <p:nvPr/>
        </p:nvSpPr>
        <p:spPr>
          <a:xfrm>
            <a:off x="537770" y="16937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defTabSz="914396">
              <a:defRPr/>
            </a:pP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Core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 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capabilities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 per 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primary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/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core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 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value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 stream</a:t>
            </a:r>
            <a:endParaRPr lang="nl-NL" sz="2100" dirty="0">
              <a:solidFill>
                <a:srgbClr val="821E7D"/>
              </a:solidFill>
              <a:latin typeface="Microsoft JhengHei Light"/>
              <a:ea typeface="Microsoft JhengHei Light"/>
              <a:cs typeface="Arial"/>
            </a:endParaRPr>
          </a:p>
        </p:txBody>
      </p:sp>
      <p:sp>
        <p:nvSpPr>
          <p:cNvPr id="372" name="Tijdelijke aanduiding voor tekst 2">
            <a:extLst>
              <a:ext uri="{FF2B5EF4-FFF2-40B4-BE49-F238E27FC236}">
                <a16:creationId xmlns:a16="http://schemas.microsoft.com/office/drawing/2014/main" id="{0941842D-D0CE-DADD-7AC6-40C473D31920}"/>
              </a:ext>
            </a:extLst>
          </p:cNvPr>
          <p:cNvSpPr txBox="1">
            <a:spLocks/>
          </p:cNvSpPr>
          <p:nvPr/>
        </p:nvSpPr>
        <p:spPr>
          <a:xfrm>
            <a:off x="515096" y="253128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defTabSz="914378">
              <a:buClr>
                <a:srgbClr val="002D41"/>
              </a:buClr>
              <a:defRPr/>
            </a:pPr>
            <a:r>
              <a:rPr lang="en-US" sz="1500" dirty="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Overview </a:t>
            </a:r>
            <a:endParaRPr lang="nl-NL" sz="1500" dirty="0">
              <a:solidFill>
                <a:srgbClr val="48AED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C6624380-7852-B88C-51B8-3AF646E5F2DD}"/>
              </a:ext>
            </a:extLst>
          </p:cNvPr>
          <p:cNvGrpSpPr/>
          <p:nvPr/>
        </p:nvGrpSpPr>
        <p:grpSpPr>
          <a:xfrm>
            <a:off x="6722993" y="3787017"/>
            <a:ext cx="760139" cy="396126"/>
            <a:chOff x="8963990" y="5049353"/>
            <a:chExt cx="1013519" cy="528167"/>
          </a:xfrm>
        </p:grpSpPr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87C9E628-6B06-9E20-1DCF-0EB127025C34}"/>
                </a:ext>
              </a:extLst>
            </p:cNvPr>
            <p:cNvSpPr/>
            <p:nvPr/>
          </p:nvSpPr>
          <p:spPr>
            <a:xfrm>
              <a:off x="9027934" y="5059332"/>
              <a:ext cx="861000" cy="479039"/>
            </a:xfrm>
            <a:prstGeom prst="roundRect">
              <a:avLst/>
            </a:prstGeom>
            <a:solidFill>
              <a:srgbClr val="FF9797"/>
            </a:solidFill>
            <a:ln w="317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0" tIns="25718" rIns="607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CB701ADD-9F79-9F38-3F76-2C7A737E5236}"/>
                </a:ext>
              </a:extLst>
            </p:cNvPr>
            <p:cNvSpPr txBox="1"/>
            <p:nvPr/>
          </p:nvSpPr>
          <p:spPr>
            <a:xfrm>
              <a:off x="9181954" y="5049353"/>
              <a:ext cx="650179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C.3.2.2</a:t>
              </a: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EB90EEBC-701E-104F-DC7D-9C0D8C367850}"/>
                </a:ext>
              </a:extLst>
            </p:cNvPr>
            <p:cNvSpPr txBox="1"/>
            <p:nvPr/>
          </p:nvSpPr>
          <p:spPr>
            <a:xfrm>
              <a:off x="8963990" y="5177411"/>
              <a:ext cx="1013519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Determine and value grid risks based on quality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1CB2810C-0D28-6BBF-CD3A-8CDB722D289F}"/>
              </a:ext>
            </a:extLst>
          </p:cNvPr>
          <p:cNvGrpSpPr/>
          <p:nvPr/>
        </p:nvGrpSpPr>
        <p:grpSpPr>
          <a:xfrm>
            <a:off x="2083887" y="4460516"/>
            <a:ext cx="580697" cy="402928"/>
            <a:chOff x="2778515" y="5947351"/>
            <a:chExt cx="774263" cy="537237"/>
          </a:xfrm>
        </p:grpSpPr>
        <p:sp>
          <p:nvSpPr>
            <p:cNvPr id="11" name="Rechthoek: afgeronde hoeken 10">
              <a:extLst>
                <a:ext uri="{FF2B5EF4-FFF2-40B4-BE49-F238E27FC236}">
                  <a16:creationId xmlns:a16="http://schemas.microsoft.com/office/drawing/2014/main" id="{4DBF8C7E-E45F-3E33-A6B4-E2CEEC6408FF}"/>
                </a:ext>
              </a:extLst>
            </p:cNvPr>
            <p:cNvSpPr/>
            <p:nvPr/>
          </p:nvSpPr>
          <p:spPr>
            <a:xfrm>
              <a:off x="2815461" y="5947351"/>
              <a:ext cx="696823" cy="479040"/>
            </a:xfrm>
            <a:prstGeom prst="roundRect">
              <a:avLst/>
            </a:prstGeom>
            <a:solidFill>
              <a:srgbClr val="FFCC99"/>
            </a:solidFill>
            <a:ln w="3175" cap="flat" cmpd="sng" algn="ctr">
              <a:solidFill>
                <a:srgbClr val="996633"/>
              </a:solidFill>
              <a:prstDash val="solid"/>
            </a:ln>
            <a:effectLst/>
          </p:spPr>
          <p:txBody>
            <a:bodyPr rot="0" spcFirstLastPara="0" vert="horz" wrap="square" lIns="0" tIns="26325" rIns="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082FD6EA-B4B4-6DAF-6611-3EE5930E6887}"/>
                </a:ext>
              </a:extLst>
            </p:cNvPr>
            <p:cNvSpPr txBox="1"/>
            <p:nvPr/>
          </p:nvSpPr>
          <p:spPr>
            <a:xfrm>
              <a:off x="2875252" y="5963199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C.6.3.1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6646A31D-4EDD-2EFA-8BDE-795B67CF14DE}"/>
                </a:ext>
              </a:extLst>
            </p:cNvPr>
            <p:cNvSpPr txBox="1"/>
            <p:nvPr/>
          </p:nvSpPr>
          <p:spPr>
            <a:xfrm>
              <a:off x="2778515" y="6084479"/>
              <a:ext cx="774263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Execute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energy market procedures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72030AD4-8DA6-9ABF-C0FF-1320E7099B34}"/>
              </a:ext>
            </a:extLst>
          </p:cNvPr>
          <p:cNvGrpSpPr/>
          <p:nvPr/>
        </p:nvGrpSpPr>
        <p:grpSpPr>
          <a:xfrm>
            <a:off x="1771354" y="3988085"/>
            <a:ext cx="580697" cy="359280"/>
            <a:chOff x="2361805" y="5317447"/>
            <a:chExt cx="774263" cy="479040"/>
          </a:xfrm>
        </p:grpSpPr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702090CA-D7BE-02CF-75D6-DBDC0E0B8676}"/>
                </a:ext>
              </a:extLst>
            </p:cNvPr>
            <p:cNvSpPr/>
            <p:nvPr/>
          </p:nvSpPr>
          <p:spPr>
            <a:xfrm>
              <a:off x="2410177" y="5317447"/>
              <a:ext cx="696823" cy="479040"/>
            </a:xfrm>
            <a:prstGeom prst="roundRect">
              <a:avLst/>
            </a:prstGeom>
            <a:solidFill>
              <a:srgbClr val="008CBE">
                <a:lumMod val="20000"/>
                <a:lumOff val="80000"/>
              </a:srgbClr>
            </a:solidFill>
            <a:ln w="3175" cap="flat" cmpd="sng" algn="ctr">
              <a:solidFill>
                <a:srgbClr val="008CBE"/>
              </a:solidFill>
              <a:prstDash val="solid"/>
            </a:ln>
            <a:effectLst/>
          </p:spPr>
          <p:txBody>
            <a:bodyPr rot="0" spcFirstLastPara="0" vert="horz" wrap="square" lIns="0" tIns="25718" rIns="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FB8907E5-C2C6-67B1-A8CC-5ADA6AB3A61D}"/>
                </a:ext>
              </a:extLst>
            </p:cNvPr>
            <p:cNvSpPr txBox="1"/>
            <p:nvPr/>
          </p:nvSpPr>
          <p:spPr>
            <a:xfrm>
              <a:off x="2427370" y="5333326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C.2.2.2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11A4E262-6772-FF60-0D68-5947040A1725}"/>
                </a:ext>
              </a:extLst>
            </p:cNvPr>
            <p:cNvSpPr txBox="1"/>
            <p:nvPr/>
          </p:nvSpPr>
          <p:spPr>
            <a:xfrm>
              <a:off x="2361805" y="5461839"/>
              <a:ext cx="774263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Assign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disturbances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63525273-6190-2136-8AD5-D8CE0E3AC021}"/>
              </a:ext>
            </a:extLst>
          </p:cNvPr>
          <p:cNvGrpSpPr/>
          <p:nvPr/>
        </p:nvGrpSpPr>
        <p:grpSpPr>
          <a:xfrm>
            <a:off x="2512743" y="3993986"/>
            <a:ext cx="580697" cy="376465"/>
            <a:chOff x="3350323" y="5325311"/>
            <a:chExt cx="774263" cy="501953"/>
          </a:xfrm>
        </p:grpSpPr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93810C0E-07C8-62F8-945A-13B864914573}"/>
                </a:ext>
              </a:extLst>
            </p:cNvPr>
            <p:cNvSpPr/>
            <p:nvPr/>
          </p:nvSpPr>
          <p:spPr>
            <a:xfrm>
              <a:off x="3382744" y="5325311"/>
              <a:ext cx="696823" cy="479040"/>
            </a:xfrm>
            <a:prstGeom prst="roundRect">
              <a:avLst/>
            </a:prstGeom>
            <a:solidFill>
              <a:srgbClr val="008CBE">
                <a:lumMod val="20000"/>
                <a:lumOff val="80000"/>
              </a:srgbClr>
            </a:solidFill>
            <a:ln w="3175" cap="flat" cmpd="sng" algn="ctr">
              <a:solidFill>
                <a:srgbClr val="008CBE"/>
              </a:solidFill>
              <a:prstDash val="solid"/>
            </a:ln>
            <a:effectLst/>
          </p:spPr>
          <p:txBody>
            <a:bodyPr rot="0" spcFirstLastPara="0" vert="horz" wrap="square" lIns="0" tIns="25718" rIns="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B45C2617-8BAD-4262-A747-91576999A109}"/>
                </a:ext>
              </a:extLst>
            </p:cNvPr>
            <p:cNvSpPr txBox="1"/>
            <p:nvPr/>
          </p:nvSpPr>
          <p:spPr>
            <a:xfrm>
              <a:off x="3442342" y="5383419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C.2.2.3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0EACB6F2-5EF5-577D-FAF1-0C85AF26E6E1}"/>
                </a:ext>
              </a:extLst>
            </p:cNvPr>
            <p:cNvSpPr txBox="1"/>
            <p:nvPr/>
          </p:nvSpPr>
          <p:spPr>
            <a:xfrm>
              <a:off x="3350323" y="5519488"/>
              <a:ext cx="774263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Analyse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disturbances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C68E10A4-F518-DDE9-5281-20FCA8EAE30A}"/>
              </a:ext>
            </a:extLst>
          </p:cNvPr>
          <p:cNvGrpSpPr/>
          <p:nvPr/>
        </p:nvGrpSpPr>
        <p:grpSpPr>
          <a:xfrm>
            <a:off x="3244873" y="3682922"/>
            <a:ext cx="760550" cy="360747"/>
            <a:chOff x="4326497" y="4910562"/>
            <a:chExt cx="1014067" cy="480996"/>
          </a:xfrm>
        </p:grpSpPr>
        <p:sp>
          <p:nvSpPr>
            <p:cNvPr id="26" name="Rechthoek: afgeronde hoeken 25">
              <a:extLst>
                <a:ext uri="{FF2B5EF4-FFF2-40B4-BE49-F238E27FC236}">
                  <a16:creationId xmlns:a16="http://schemas.microsoft.com/office/drawing/2014/main" id="{0B6E6449-F189-F0F0-02F5-A1E3B6614BAC}"/>
                </a:ext>
              </a:extLst>
            </p:cNvPr>
            <p:cNvSpPr/>
            <p:nvPr/>
          </p:nvSpPr>
          <p:spPr>
            <a:xfrm>
              <a:off x="4414853" y="4910562"/>
              <a:ext cx="854630" cy="479040"/>
            </a:xfrm>
            <a:prstGeom prst="roundRect">
              <a:avLst/>
            </a:prstGeom>
            <a:solidFill>
              <a:srgbClr val="008CBE">
                <a:lumMod val="20000"/>
                <a:lumOff val="80000"/>
              </a:srgbClr>
            </a:solidFill>
            <a:ln w="3175" cap="flat" cmpd="sng" algn="ctr">
              <a:solidFill>
                <a:srgbClr val="008CBE"/>
              </a:solidFill>
              <a:prstDash val="solid"/>
            </a:ln>
            <a:effectLst/>
          </p:spPr>
          <p:txBody>
            <a:bodyPr rot="0" spcFirstLastPara="0" vert="horz" wrap="square" lIns="0" tIns="25718" rIns="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1B60D131-389F-9A8E-0609-6FE058D2C03B}"/>
                </a:ext>
              </a:extLst>
            </p:cNvPr>
            <p:cNvSpPr txBox="1"/>
            <p:nvPr/>
          </p:nvSpPr>
          <p:spPr>
            <a:xfrm>
              <a:off x="4522976" y="4979697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C.2.3.1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2BCFD812-2371-D8C1-4215-58DDA523890B}"/>
                </a:ext>
              </a:extLst>
            </p:cNvPr>
            <p:cNvSpPr txBox="1"/>
            <p:nvPr/>
          </p:nvSpPr>
          <p:spPr>
            <a:xfrm>
              <a:off x="4326497" y="5083782"/>
              <a:ext cx="1014067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Plan and analyse energy transport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F2789672-F601-24B8-87AD-6E3DC36D64EA}"/>
              </a:ext>
            </a:extLst>
          </p:cNvPr>
          <p:cNvGrpSpPr/>
          <p:nvPr/>
        </p:nvGrpSpPr>
        <p:grpSpPr>
          <a:xfrm>
            <a:off x="3882655" y="3679533"/>
            <a:ext cx="760550" cy="359280"/>
            <a:chOff x="5176873" y="4906044"/>
            <a:chExt cx="1014067" cy="479040"/>
          </a:xfrm>
        </p:grpSpPr>
        <p:sp>
          <p:nvSpPr>
            <p:cNvPr id="30" name="Rechthoek: afgeronde hoeken 29">
              <a:extLst>
                <a:ext uri="{FF2B5EF4-FFF2-40B4-BE49-F238E27FC236}">
                  <a16:creationId xmlns:a16="http://schemas.microsoft.com/office/drawing/2014/main" id="{C70C47FC-5099-9848-DDAC-A9448E9D27B6}"/>
                </a:ext>
              </a:extLst>
            </p:cNvPr>
            <p:cNvSpPr/>
            <p:nvPr/>
          </p:nvSpPr>
          <p:spPr>
            <a:xfrm>
              <a:off x="5323823" y="4906044"/>
              <a:ext cx="768767" cy="479040"/>
            </a:xfrm>
            <a:prstGeom prst="roundRect">
              <a:avLst/>
            </a:prstGeom>
            <a:solidFill>
              <a:srgbClr val="008CBE">
                <a:lumMod val="20000"/>
                <a:lumOff val="80000"/>
              </a:srgbClr>
            </a:solidFill>
            <a:ln w="3175" cap="flat" cmpd="sng" algn="ctr">
              <a:solidFill>
                <a:srgbClr val="008CBE"/>
              </a:solidFill>
              <a:prstDash val="solid"/>
            </a:ln>
            <a:effectLst/>
          </p:spPr>
          <p:txBody>
            <a:bodyPr rot="0" spcFirstLastPara="0" vert="horz" wrap="square" lIns="0" tIns="25718" rIns="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A989F836-CCB8-78DA-FCFE-B9791AE3AB79}"/>
                </a:ext>
              </a:extLst>
            </p:cNvPr>
            <p:cNvSpPr txBox="1"/>
            <p:nvPr/>
          </p:nvSpPr>
          <p:spPr>
            <a:xfrm>
              <a:off x="5256150" y="4958085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C.2.1.3</a:t>
              </a:r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0ECC03A2-16A4-679B-36D4-D1049796FD26}"/>
                </a:ext>
              </a:extLst>
            </p:cNvPr>
            <p:cNvSpPr txBox="1"/>
            <p:nvPr/>
          </p:nvSpPr>
          <p:spPr>
            <a:xfrm>
              <a:off x="5176873" y="5073592"/>
              <a:ext cx="1014067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Control energy transport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830409C8-00C4-B211-E1BB-F7FA1867DC02}"/>
              </a:ext>
            </a:extLst>
          </p:cNvPr>
          <p:cNvGrpSpPr/>
          <p:nvPr/>
        </p:nvGrpSpPr>
        <p:grpSpPr>
          <a:xfrm>
            <a:off x="3602687" y="3998475"/>
            <a:ext cx="580697" cy="396504"/>
            <a:chOff x="4803582" y="5331300"/>
            <a:chExt cx="774263" cy="528672"/>
          </a:xfrm>
        </p:grpSpPr>
        <p:sp>
          <p:nvSpPr>
            <p:cNvPr id="34" name="Rechthoek: afgeronde hoeken 33">
              <a:extLst>
                <a:ext uri="{FF2B5EF4-FFF2-40B4-BE49-F238E27FC236}">
                  <a16:creationId xmlns:a16="http://schemas.microsoft.com/office/drawing/2014/main" id="{80CCBD45-BB05-2EBD-863E-DAC34BCDF4A6}"/>
                </a:ext>
              </a:extLst>
            </p:cNvPr>
            <p:cNvSpPr/>
            <p:nvPr/>
          </p:nvSpPr>
          <p:spPr>
            <a:xfrm>
              <a:off x="4843103" y="5331300"/>
              <a:ext cx="696823" cy="479040"/>
            </a:xfrm>
            <a:prstGeom prst="roundRect">
              <a:avLst/>
            </a:prstGeom>
            <a:solidFill>
              <a:srgbClr val="008CBE">
                <a:lumMod val="20000"/>
                <a:lumOff val="80000"/>
              </a:srgbClr>
            </a:solidFill>
            <a:ln w="3175" cap="flat" cmpd="sng" algn="ctr">
              <a:solidFill>
                <a:srgbClr val="008CBE"/>
              </a:solidFill>
              <a:prstDash val="solid"/>
            </a:ln>
            <a:effectLst/>
          </p:spPr>
          <p:txBody>
            <a:bodyPr rot="0" spcFirstLastPara="0" vert="horz" wrap="square" lIns="0" tIns="25718" rIns="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19ADC7C0-EAAD-BB23-2138-F9CE11961776}"/>
                </a:ext>
              </a:extLst>
            </p:cNvPr>
            <p:cNvSpPr txBox="1"/>
            <p:nvPr/>
          </p:nvSpPr>
          <p:spPr>
            <a:xfrm>
              <a:off x="4882309" y="5331300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C.2.2.4</a:t>
              </a:r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210118AF-DC70-F05E-09DF-57BF4AF764BB}"/>
                </a:ext>
              </a:extLst>
            </p:cNvPr>
            <p:cNvSpPr txBox="1"/>
            <p:nvPr/>
          </p:nvSpPr>
          <p:spPr>
            <a:xfrm>
              <a:off x="4803582" y="5459863"/>
              <a:ext cx="774263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Recover from disturbances and outages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37" name="Groep 36">
            <a:extLst>
              <a:ext uri="{FF2B5EF4-FFF2-40B4-BE49-F238E27FC236}">
                <a16:creationId xmlns:a16="http://schemas.microsoft.com/office/drawing/2014/main" id="{A2757AB6-23A4-7403-16AD-C0631845DD13}"/>
              </a:ext>
            </a:extLst>
          </p:cNvPr>
          <p:cNvGrpSpPr/>
          <p:nvPr/>
        </p:nvGrpSpPr>
        <p:grpSpPr>
          <a:xfrm>
            <a:off x="4608843" y="4026473"/>
            <a:ext cx="580697" cy="408281"/>
            <a:chOff x="6145123" y="5368627"/>
            <a:chExt cx="774263" cy="544374"/>
          </a:xfrm>
        </p:grpSpPr>
        <p:sp>
          <p:nvSpPr>
            <p:cNvPr id="38" name="Rechthoek: afgeronde hoeken 37">
              <a:extLst>
                <a:ext uri="{FF2B5EF4-FFF2-40B4-BE49-F238E27FC236}">
                  <a16:creationId xmlns:a16="http://schemas.microsoft.com/office/drawing/2014/main" id="{209A7911-8A2C-FE76-DCF3-FFA93956DC59}"/>
                </a:ext>
              </a:extLst>
            </p:cNvPr>
            <p:cNvSpPr/>
            <p:nvPr/>
          </p:nvSpPr>
          <p:spPr>
            <a:xfrm>
              <a:off x="6169527" y="5385084"/>
              <a:ext cx="696823" cy="479040"/>
            </a:xfrm>
            <a:prstGeom prst="roundRect">
              <a:avLst/>
            </a:prstGeom>
            <a:solidFill>
              <a:srgbClr val="008CBE">
                <a:lumMod val="20000"/>
                <a:lumOff val="80000"/>
              </a:srgbClr>
            </a:solidFill>
            <a:ln w="3175" cap="flat" cmpd="sng" algn="ctr">
              <a:solidFill>
                <a:srgbClr val="008CBE"/>
              </a:solidFill>
              <a:prstDash val="solid"/>
            </a:ln>
            <a:effectLst/>
          </p:spPr>
          <p:txBody>
            <a:bodyPr rot="0" spcFirstLastPara="0" vert="horz" wrap="square" lIns="0" tIns="25718" rIns="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CE512AFF-992B-7EF7-6910-DA1B53502209}"/>
                </a:ext>
              </a:extLst>
            </p:cNvPr>
            <p:cNvSpPr txBox="1"/>
            <p:nvPr/>
          </p:nvSpPr>
          <p:spPr>
            <a:xfrm>
              <a:off x="6212080" y="5368627"/>
              <a:ext cx="650179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C.2.1.4</a:t>
              </a:r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35826B5C-6EF0-D58D-9568-2947B3669612}"/>
                </a:ext>
              </a:extLst>
            </p:cNvPr>
            <p:cNvSpPr txBox="1"/>
            <p:nvPr/>
          </p:nvSpPr>
          <p:spPr>
            <a:xfrm>
              <a:off x="6145123" y="5512892"/>
              <a:ext cx="774263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Remotely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operate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energy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grids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41" name="Groep 40">
            <a:extLst>
              <a:ext uri="{FF2B5EF4-FFF2-40B4-BE49-F238E27FC236}">
                <a16:creationId xmlns:a16="http://schemas.microsoft.com/office/drawing/2014/main" id="{057F571D-4715-C8A5-CA45-914E6AC65E21}"/>
              </a:ext>
            </a:extLst>
          </p:cNvPr>
          <p:cNvGrpSpPr/>
          <p:nvPr/>
        </p:nvGrpSpPr>
        <p:grpSpPr>
          <a:xfrm>
            <a:off x="5937603" y="3779385"/>
            <a:ext cx="790340" cy="539101"/>
            <a:chOff x="7916803" y="5039179"/>
            <a:chExt cx="1053787" cy="718801"/>
          </a:xfrm>
        </p:grpSpPr>
        <p:sp>
          <p:nvSpPr>
            <p:cNvPr id="42" name="Rechthoek: afgeronde hoeken 41">
              <a:extLst>
                <a:ext uri="{FF2B5EF4-FFF2-40B4-BE49-F238E27FC236}">
                  <a16:creationId xmlns:a16="http://schemas.microsoft.com/office/drawing/2014/main" id="{C0F8E3F4-749C-4132-459C-7C79D9F6BFF3}"/>
                </a:ext>
              </a:extLst>
            </p:cNvPr>
            <p:cNvSpPr/>
            <p:nvPr/>
          </p:nvSpPr>
          <p:spPr>
            <a:xfrm>
              <a:off x="7948838" y="5049353"/>
              <a:ext cx="968150" cy="708627"/>
            </a:xfrm>
            <a:prstGeom prst="roundRect">
              <a:avLst/>
            </a:prstGeom>
            <a:solidFill>
              <a:srgbClr val="FF9797"/>
            </a:solidFill>
            <a:ln w="317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0" tIns="25718" rIns="607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03F4110E-C532-AA1C-BBA0-F1A4BAA6E89C}"/>
                </a:ext>
              </a:extLst>
            </p:cNvPr>
            <p:cNvSpPr txBox="1"/>
            <p:nvPr/>
          </p:nvSpPr>
          <p:spPr>
            <a:xfrm>
              <a:off x="8103940" y="5039179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C.3.2.3</a:t>
              </a:r>
            </a:p>
          </p:txBody>
        </p:sp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E9412AED-3A36-0D9F-DED5-72EFB815B69C}"/>
                </a:ext>
              </a:extLst>
            </p:cNvPr>
            <p:cNvSpPr txBox="1"/>
            <p:nvPr/>
          </p:nvSpPr>
          <p:spPr>
            <a:xfrm>
              <a:off x="7916803" y="5174403"/>
              <a:ext cx="1053787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Analyse</a:t>
              </a:r>
              <a:r>
                <a:rPr lang="en-US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alternatives to mitigate quality risk and determine mitigating measures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DB301466-3B0E-44AE-9DF6-03BF581BB0BE}"/>
              </a:ext>
            </a:extLst>
          </p:cNvPr>
          <p:cNvGrpSpPr/>
          <p:nvPr/>
        </p:nvGrpSpPr>
        <p:grpSpPr>
          <a:xfrm>
            <a:off x="5280238" y="3360591"/>
            <a:ext cx="808781" cy="498582"/>
            <a:chOff x="7040316" y="4480788"/>
            <a:chExt cx="1078375" cy="664776"/>
          </a:xfrm>
        </p:grpSpPr>
        <p:sp>
          <p:nvSpPr>
            <p:cNvPr id="47" name="Rechthoek: afgeronde hoeken 46">
              <a:extLst>
                <a:ext uri="{FF2B5EF4-FFF2-40B4-BE49-F238E27FC236}">
                  <a16:creationId xmlns:a16="http://schemas.microsoft.com/office/drawing/2014/main" id="{2FEF410A-ED2F-3025-D897-7437506B1305}"/>
                </a:ext>
              </a:extLst>
            </p:cNvPr>
            <p:cNvSpPr/>
            <p:nvPr/>
          </p:nvSpPr>
          <p:spPr>
            <a:xfrm>
              <a:off x="7093646" y="4480788"/>
              <a:ext cx="968151" cy="664776"/>
            </a:xfrm>
            <a:prstGeom prst="roundRect">
              <a:avLst/>
            </a:prstGeom>
            <a:solidFill>
              <a:srgbClr val="FF9797"/>
            </a:solidFill>
            <a:ln w="317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0" tIns="25718" rIns="607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8D4D759C-20E8-BC58-5188-AFB8F02D6CE9}"/>
                </a:ext>
              </a:extLst>
            </p:cNvPr>
            <p:cNvSpPr txBox="1"/>
            <p:nvPr/>
          </p:nvSpPr>
          <p:spPr>
            <a:xfrm>
              <a:off x="7271459" y="4485380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C.3.2.5</a:t>
              </a: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4F297E1C-A55F-8274-0EC7-AED0D6A266A6}"/>
                </a:ext>
              </a:extLst>
            </p:cNvPr>
            <p:cNvSpPr txBox="1"/>
            <p:nvPr/>
          </p:nvSpPr>
          <p:spPr>
            <a:xfrm>
              <a:off x="7040316" y="4651467"/>
              <a:ext cx="1078375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Provide and monitor assignments for maintenance and inspection orders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52" name="Groep 51">
            <a:extLst>
              <a:ext uri="{FF2B5EF4-FFF2-40B4-BE49-F238E27FC236}">
                <a16:creationId xmlns:a16="http://schemas.microsoft.com/office/drawing/2014/main" id="{18B8388D-9E81-AA27-1D75-12BB078D50D5}"/>
              </a:ext>
            </a:extLst>
          </p:cNvPr>
          <p:cNvGrpSpPr/>
          <p:nvPr/>
        </p:nvGrpSpPr>
        <p:grpSpPr>
          <a:xfrm>
            <a:off x="4606514" y="3360589"/>
            <a:ext cx="710877" cy="569736"/>
            <a:chOff x="6142017" y="4480788"/>
            <a:chExt cx="947835" cy="759648"/>
          </a:xfrm>
        </p:grpSpPr>
        <p:sp>
          <p:nvSpPr>
            <p:cNvPr id="53" name="Rechthoek: afgeronde hoeken 52">
              <a:extLst>
                <a:ext uri="{FF2B5EF4-FFF2-40B4-BE49-F238E27FC236}">
                  <a16:creationId xmlns:a16="http://schemas.microsoft.com/office/drawing/2014/main" id="{EF80F928-A5CE-E7CA-A171-62245E8041C4}"/>
                </a:ext>
              </a:extLst>
            </p:cNvPr>
            <p:cNvSpPr/>
            <p:nvPr/>
          </p:nvSpPr>
          <p:spPr>
            <a:xfrm>
              <a:off x="6255573" y="4480788"/>
              <a:ext cx="733586" cy="673049"/>
            </a:xfrm>
            <a:prstGeom prst="roundRect">
              <a:avLst/>
            </a:prstGeom>
            <a:solidFill>
              <a:srgbClr val="FF9797"/>
            </a:solidFill>
            <a:ln w="317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0" tIns="25718" rIns="607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56C5E597-3C02-CE8D-B692-8418DBE3F8AE}"/>
                </a:ext>
              </a:extLst>
            </p:cNvPr>
            <p:cNvSpPr txBox="1"/>
            <p:nvPr/>
          </p:nvSpPr>
          <p:spPr>
            <a:xfrm>
              <a:off x="6439674" y="4499069"/>
              <a:ext cx="6501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C.3.1.2</a:t>
              </a: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3ABBF282-DF69-884C-B4AB-F340FF65CFCD}"/>
                </a:ext>
              </a:extLst>
            </p:cNvPr>
            <p:cNvSpPr txBox="1"/>
            <p:nvPr/>
          </p:nvSpPr>
          <p:spPr>
            <a:xfrm>
              <a:off x="6142017" y="4655660"/>
              <a:ext cx="805764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Determine and value grid risks on capacity and/or functionality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57" name="Groep 56">
            <a:extLst>
              <a:ext uri="{FF2B5EF4-FFF2-40B4-BE49-F238E27FC236}">
                <a16:creationId xmlns:a16="http://schemas.microsoft.com/office/drawing/2014/main" id="{BADD47C7-4B2A-C1A8-6010-37051A0ECA22}"/>
              </a:ext>
            </a:extLst>
          </p:cNvPr>
          <p:cNvGrpSpPr/>
          <p:nvPr/>
        </p:nvGrpSpPr>
        <p:grpSpPr>
          <a:xfrm>
            <a:off x="5925818" y="2979582"/>
            <a:ext cx="580697" cy="363822"/>
            <a:chOff x="7901090" y="3972772"/>
            <a:chExt cx="774263" cy="485096"/>
          </a:xfrm>
        </p:grpSpPr>
        <p:sp>
          <p:nvSpPr>
            <p:cNvPr id="58" name="Rechthoek: afgeronde hoeken 57">
              <a:extLst>
                <a:ext uri="{FF2B5EF4-FFF2-40B4-BE49-F238E27FC236}">
                  <a16:creationId xmlns:a16="http://schemas.microsoft.com/office/drawing/2014/main" id="{0A34CA22-498C-E8B6-0769-E21D6004D9AC}"/>
                </a:ext>
              </a:extLst>
            </p:cNvPr>
            <p:cNvSpPr/>
            <p:nvPr/>
          </p:nvSpPr>
          <p:spPr>
            <a:xfrm>
              <a:off x="7931225" y="3972772"/>
              <a:ext cx="733586" cy="479039"/>
            </a:xfrm>
            <a:prstGeom prst="roundRect">
              <a:avLst/>
            </a:prstGeom>
            <a:solidFill>
              <a:srgbClr val="FF9797"/>
            </a:solidFill>
            <a:ln w="317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0" tIns="25718" rIns="607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216C26D8-241D-BC92-2EFF-6ADE477C1CE0}"/>
                </a:ext>
              </a:extLst>
            </p:cNvPr>
            <p:cNvSpPr txBox="1"/>
            <p:nvPr/>
          </p:nvSpPr>
          <p:spPr>
            <a:xfrm>
              <a:off x="7981778" y="3978755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C.3.2.7</a:t>
              </a:r>
            </a:p>
          </p:txBody>
        </p:sp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A0409168-3EEC-3B9A-C6BE-C327C442030B}"/>
                </a:ext>
              </a:extLst>
            </p:cNvPr>
            <p:cNvSpPr txBox="1"/>
            <p:nvPr/>
          </p:nvSpPr>
          <p:spPr>
            <a:xfrm>
              <a:off x="7901090" y="4150092"/>
              <a:ext cx="774263" cy="307776"/>
            </a:xfrm>
            <a:prstGeom prst="rect">
              <a:avLst/>
            </a:prstGeom>
            <a:noFill/>
          </p:spPr>
          <p:txBody>
            <a:bodyPr wrap="square" lIns="36000" rIns="36000">
              <a:spAutoFit/>
            </a:bodyPr>
            <a:lstStyle/>
            <a:p>
              <a:pPr algn="ctr">
                <a:defRPr/>
              </a:pP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Prevent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excavation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damage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61" name="Groep 60">
            <a:extLst>
              <a:ext uri="{FF2B5EF4-FFF2-40B4-BE49-F238E27FC236}">
                <a16:creationId xmlns:a16="http://schemas.microsoft.com/office/drawing/2014/main" id="{B0A459F1-1231-7EF9-958C-D965A1CBA996}"/>
              </a:ext>
            </a:extLst>
          </p:cNvPr>
          <p:cNvGrpSpPr/>
          <p:nvPr/>
        </p:nvGrpSpPr>
        <p:grpSpPr>
          <a:xfrm>
            <a:off x="4455329" y="2632032"/>
            <a:ext cx="925377" cy="551340"/>
            <a:chOff x="5940438" y="3509377"/>
            <a:chExt cx="1233836" cy="735120"/>
          </a:xfrm>
        </p:grpSpPr>
        <p:sp>
          <p:nvSpPr>
            <p:cNvPr id="62" name="Rechthoek: afgeronde hoeken 61">
              <a:extLst>
                <a:ext uri="{FF2B5EF4-FFF2-40B4-BE49-F238E27FC236}">
                  <a16:creationId xmlns:a16="http://schemas.microsoft.com/office/drawing/2014/main" id="{17029316-D81A-8CA3-76D3-B3E6DDB550ED}"/>
                </a:ext>
              </a:extLst>
            </p:cNvPr>
            <p:cNvSpPr/>
            <p:nvPr/>
          </p:nvSpPr>
          <p:spPr>
            <a:xfrm>
              <a:off x="6030709" y="3509377"/>
              <a:ext cx="1087049" cy="664477"/>
            </a:xfrm>
            <a:prstGeom prst="roundRect">
              <a:avLst/>
            </a:prstGeom>
            <a:solidFill>
              <a:srgbClr val="FF9797"/>
            </a:solidFill>
            <a:ln w="317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0" tIns="25718" rIns="607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63" name="Tekstvak 62">
              <a:extLst>
                <a:ext uri="{FF2B5EF4-FFF2-40B4-BE49-F238E27FC236}">
                  <a16:creationId xmlns:a16="http://schemas.microsoft.com/office/drawing/2014/main" id="{D83D46CB-70A5-3C22-54E0-1824F86E81DD}"/>
                </a:ext>
              </a:extLst>
            </p:cNvPr>
            <p:cNvSpPr txBox="1"/>
            <p:nvPr/>
          </p:nvSpPr>
          <p:spPr>
            <a:xfrm>
              <a:off x="6348551" y="3539648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C.3.1.3</a:t>
              </a:r>
            </a:p>
          </p:txBody>
        </p:sp>
        <p:sp>
          <p:nvSpPr>
            <p:cNvPr id="449" name="Tekstvak 448">
              <a:extLst>
                <a:ext uri="{FF2B5EF4-FFF2-40B4-BE49-F238E27FC236}">
                  <a16:creationId xmlns:a16="http://schemas.microsoft.com/office/drawing/2014/main" id="{F145384B-C974-D1B5-363B-3CF93D19D14A}"/>
                </a:ext>
              </a:extLst>
            </p:cNvPr>
            <p:cNvSpPr txBox="1"/>
            <p:nvPr/>
          </p:nvSpPr>
          <p:spPr>
            <a:xfrm>
              <a:off x="5940438" y="3659721"/>
              <a:ext cx="1233836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Analyse</a:t>
              </a:r>
              <a:r>
                <a:rPr lang="en-US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alternatives for mitigation of risk on capacity and/or functionality and determine mitigating measures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450" name="Groep 449">
            <a:extLst>
              <a:ext uri="{FF2B5EF4-FFF2-40B4-BE49-F238E27FC236}">
                <a16:creationId xmlns:a16="http://schemas.microsoft.com/office/drawing/2014/main" id="{0F1B79D0-0B79-08EC-C78E-68571B61AF52}"/>
              </a:ext>
            </a:extLst>
          </p:cNvPr>
          <p:cNvGrpSpPr/>
          <p:nvPr/>
        </p:nvGrpSpPr>
        <p:grpSpPr>
          <a:xfrm>
            <a:off x="5317687" y="2085213"/>
            <a:ext cx="580697" cy="492890"/>
            <a:chOff x="7090248" y="2780284"/>
            <a:chExt cx="774263" cy="657186"/>
          </a:xfrm>
        </p:grpSpPr>
        <p:sp>
          <p:nvSpPr>
            <p:cNvPr id="451" name="Rechthoek: afgeronde hoeken 450">
              <a:extLst>
                <a:ext uri="{FF2B5EF4-FFF2-40B4-BE49-F238E27FC236}">
                  <a16:creationId xmlns:a16="http://schemas.microsoft.com/office/drawing/2014/main" id="{8380A33E-ACE2-FAE5-AF25-BDC61118A786}"/>
                </a:ext>
              </a:extLst>
            </p:cNvPr>
            <p:cNvSpPr/>
            <p:nvPr/>
          </p:nvSpPr>
          <p:spPr>
            <a:xfrm>
              <a:off x="7110587" y="2780284"/>
              <a:ext cx="733586" cy="613222"/>
            </a:xfrm>
            <a:prstGeom prst="roundRect">
              <a:avLst/>
            </a:prstGeom>
            <a:solidFill>
              <a:srgbClr val="FF9797"/>
            </a:solidFill>
            <a:ln w="317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0" tIns="25718" rIns="607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453" name="Tekstvak 452">
              <a:extLst>
                <a:ext uri="{FF2B5EF4-FFF2-40B4-BE49-F238E27FC236}">
                  <a16:creationId xmlns:a16="http://schemas.microsoft.com/office/drawing/2014/main" id="{2733587B-2758-0519-544B-F83D10DE5E76}"/>
                </a:ext>
              </a:extLst>
            </p:cNvPr>
            <p:cNvSpPr txBox="1"/>
            <p:nvPr/>
          </p:nvSpPr>
          <p:spPr>
            <a:xfrm>
              <a:off x="7182267" y="2794635"/>
              <a:ext cx="650179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C.3.1.8</a:t>
              </a:r>
            </a:p>
          </p:txBody>
        </p:sp>
        <p:sp>
          <p:nvSpPr>
            <p:cNvPr id="454" name="Tekstvak 453">
              <a:extLst>
                <a:ext uri="{FF2B5EF4-FFF2-40B4-BE49-F238E27FC236}">
                  <a16:creationId xmlns:a16="http://schemas.microsoft.com/office/drawing/2014/main" id="{460DBCE0-C79F-7A5B-501C-76BA9DBFDF0C}"/>
                </a:ext>
              </a:extLst>
            </p:cNvPr>
            <p:cNvSpPr txBox="1"/>
            <p:nvPr/>
          </p:nvSpPr>
          <p:spPr>
            <a:xfrm>
              <a:off x="7090248" y="2945028"/>
              <a:ext cx="774263" cy="492442"/>
            </a:xfrm>
            <a:prstGeom prst="rect">
              <a:avLst/>
            </a:prstGeom>
            <a:noFill/>
          </p:spPr>
          <p:txBody>
            <a:bodyPr wrap="square" lIns="36000" rIns="36000">
              <a:spAutoFit/>
            </a:bodyPr>
            <a:lstStyle/>
            <a:p>
              <a:pPr algn="ctr">
                <a:defRPr/>
              </a:pPr>
              <a:r>
                <a:rPr lang="en-US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Issue and monitor the assignments for grid adjustments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456" name="Groep 455">
            <a:extLst>
              <a:ext uri="{FF2B5EF4-FFF2-40B4-BE49-F238E27FC236}">
                <a16:creationId xmlns:a16="http://schemas.microsoft.com/office/drawing/2014/main" id="{B08BF808-0DC4-760C-134A-FF55F716FD45}"/>
              </a:ext>
            </a:extLst>
          </p:cNvPr>
          <p:cNvGrpSpPr/>
          <p:nvPr/>
        </p:nvGrpSpPr>
        <p:grpSpPr>
          <a:xfrm>
            <a:off x="6050705" y="2172127"/>
            <a:ext cx="580697" cy="387160"/>
            <a:chOff x="8067606" y="2896169"/>
            <a:chExt cx="774263" cy="516213"/>
          </a:xfrm>
        </p:grpSpPr>
        <p:sp>
          <p:nvSpPr>
            <p:cNvPr id="457" name="Rechthoek: afgeronde hoeken 456">
              <a:extLst>
                <a:ext uri="{FF2B5EF4-FFF2-40B4-BE49-F238E27FC236}">
                  <a16:creationId xmlns:a16="http://schemas.microsoft.com/office/drawing/2014/main" id="{6B1298D9-32F2-8548-0349-A7F9DCA05CD5}"/>
                </a:ext>
              </a:extLst>
            </p:cNvPr>
            <p:cNvSpPr/>
            <p:nvPr/>
          </p:nvSpPr>
          <p:spPr>
            <a:xfrm>
              <a:off x="8113384" y="2933342"/>
              <a:ext cx="696823" cy="479040"/>
            </a:xfrm>
            <a:prstGeom prst="roundRect">
              <a:avLst/>
            </a:prstGeom>
            <a:solidFill>
              <a:srgbClr val="FFFFCC"/>
            </a:solidFill>
            <a:ln w="3175" cap="flat" cmpd="sng" algn="ctr">
              <a:solidFill>
                <a:srgbClr val="CC9900"/>
              </a:solidFill>
              <a:prstDash val="solid"/>
            </a:ln>
            <a:effectLst/>
          </p:spPr>
          <p:txBody>
            <a:bodyPr rot="0" spcFirstLastPara="0" vert="horz" wrap="square" lIns="20250" tIns="25718" rIns="2025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459" name="Tekstvak 458">
              <a:extLst>
                <a:ext uri="{FF2B5EF4-FFF2-40B4-BE49-F238E27FC236}">
                  <a16:creationId xmlns:a16="http://schemas.microsoft.com/office/drawing/2014/main" id="{EA2D299B-5C2B-524C-592B-7DA6959FAE77}"/>
                </a:ext>
              </a:extLst>
            </p:cNvPr>
            <p:cNvSpPr txBox="1"/>
            <p:nvPr/>
          </p:nvSpPr>
          <p:spPr>
            <a:xfrm>
              <a:off x="8151458" y="2896169"/>
              <a:ext cx="650179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C.5.2.2</a:t>
              </a:r>
            </a:p>
          </p:txBody>
        </p:sp>
        <p:sp>
          <p:nvSpPr>
            <p:cNvPr id="460" name="Tekstvak 459">
              <a:extLst>
                <a:ext uri="{FF2B5EF4-FFF2-40B4-BE49-F238E27FC236}">
                  <a16:creationId xmlns:a16="http://schemas.microsoft.com/office/drawing/2014/main" id="{7BB5D7CB-D91C-BB9F-D917-83B143362B80}"/>
                </a:ext>
              </a:extLst>
            </p:cNvPr>
            <p:cNvSpPr txBox="1"/>
            <p:nvPr/>
          </p:nvSpPr>
          <p:spPr>
            <a:xfrm>
              <a:off x="8067606" y="3023860"/>
              <a:ext cx="774263" cy="307776"/>
            </a:xfrm>
            <a:prstGeom prst="rect">
              <a:avLst/>
            </a:prstGeom>
            <a:noFill/>
          </p:spPr>
          <p:txBody>
            <a:bodyPr wrap="square" lIns="36000" rIns="36000">
              <a:spAutoFit/>
            </a:bodyPr>
            <a:lstStyle/>
            <a:p>
              <a:pPr algn="ctr">
                <a:defRPr/>
              </a:pPr>
              <a:r>
                <a:rPr lang="en-US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Issue assignments to work execution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462" name="Groep 461">
            <a:extLst>
              <a:ext uri="{FF2B5EF4-FFF2-40B4-BE49-F238E27FC236}">
                <a16:creationId xmlns:a16="http://schemas.microsoft.com/office/drawing/2014/main" id="{5D94597F-2B80-9C83-3085-4595DE79F59D}"/>
              </a:ext>
            </a:extLst>
          </p:cNvPr>
          <p:cNvGrpSpPr/>
          <p:nvPr/>
        </p:nvGrpSpPr>
        <p:grpSpPr>
          <a:xfrm>
            <a:off x="6748930" y="2209293"/>
            <a:ext cx="627588" cy="359280"/>
            <a:chOff x="8998573" y="2945724"/>
            <a:chExt cx="836784" cy="479040"/>
          </a:xfrm>
        </p:grpSpPr>
        <p:sp>
          <p:nvSpPr>
            <p:cNvPr id="463" name="Rechthoek: afgeronde hoeken 462">
              <a:extLst>
                <a:ext uri="{FF2B5EF4-FFF2-40B4-BE49-F238E27FC236}">
                  <a16:creationId xmlns:a16="http://schemas.microsoft.com/office/drawing/2014/main" id="{8A9BBAF2-76B3-5E49-34DD-550A0531395C}"/>
                </a:ext>
              </a:extLst>
            </p:cNvPr>
            <p:cNvSpPr/>
            <p:nvPr/>
          </p:nvSpPr>
          <p:spPr>
            <a:xfrm>
              <a:off x="9097691" y="2945724"/>
              <a:ext cx="696823" cy="479040"/>
            </a:xfrm>
            <a:prstGeom prst="roundRect">
              <a:avLst/>
            </a:prstGeom>
            <a:solidFill>
              <a:srgbClr val="FFFFCC"/>
            </a:solidFill>
            <a:ln w="3175" cap="flat" cmpd="sng" algn="ctr">
              <a:solidFill>
                <a:srgbClr val="CC9900"/>
              </a:solidFill>
              <a:prstDash val="solid"/>
            </a:ln>
            <a:effectLst/>
          </p:spPr>
          <p:txBody>
            <a:bodyPr rot="0" spcFirstLastPara="0" vert="horz" wrap="square" lIns="20250" tIns="25718" rIns="2025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464" name="Tekstvak 463">
              <a:extLst>
                <a:ext uri="{FF2B5EF4-FFF2-40B4-BE49-F238E27FC236}">
                  <a16:creationId xmlns:a16="http://schemas.microsoft.com/office/drawing/2014/main" id="{0DAFA93B-8B50-B60E-07A7-BFDBB3F7EAF8}"/>
                </a:ext>
              </a:extLst>
            </p:cNvPr>
            <p:cNvSpPr txBox="1"/>
            <p:nvPr/>
          </p:nvSpPr>
          <p:spPr>
            <a:xfrm>
              <a:off x="9128725" y="2976137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C.5.3.5</a:t>
              </a:r>
            </a:p>
          </p:txBody>
        </p:sp>
        <p:sp>
          <p:nvSpPr>
            <p:cNvPr id="466" name="Tekstvak 465">
              <a:extLst>
                <a:ext uri="{FF2B5EF4-FFF2-40B4-BE49-F238E27FC236}">
                  <a16:creationId xmlns:a16="http://schemas.microsoft.com/office/drawing/2014/main" id="{976B99D9-145D-CAD3-030F-D71901B3DAB3}"/>
                </a:ext>
              </a:extLst>
            </p:cNvPr>
            <p:cNvSpPr txBox="1"/>
            <p:nvPr/>
          </p:nvSpPr>
          <p:spPr>
            <a:xfrm>
              <a:off x="8998573" y="3114715"/>
              <a:ext cx="83678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Execute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work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467" name="Groep 466">
            <a:extLst>
              <a:ext uri="{FF2B5EF4-FFF2-40B4-BE49-F238E27FC236}">
                <a16:creationId xmlns:a16="http://schemas.microsoft.com/office/drawing/2014/main" id="{7BF2D226-FBD3-498A-36B2-29107270DE7F}"/>
              </a:ext>
            </a:extLst>
          </p:cNvPr>
          <p:cNvGrpSpPr/>
          <p:nvPr/>
        </p:nvGrpSpPr>
        <p:grpSpPr>
          <a:xfrm>
            <a:off x="7846345" y="2093387"/>
            <a:ext cx="678744" cy="403557"/>
            <a:chOff x="10461793" y="2791183"/>
            <a:chExt cx="904992" cy="538076"/>
          </a:xfrm>
        </p:grpSpPr>
        <p:sp>
          <p:nvSpPr>
            <p:cNvPr id="468" name="Rechthoek: afgeronde hoeken 467">
              <a:extLst>
                <a:ext uri="{FF2B5EF4-FFF2-40B4-BE49-F238E27FC236}">
                  <a16:creationId xmlns:a16="http://schemas.microsoft.com/office/drawing/2014/main" id="{66E87323-C086-C4D1-39BF-FA77E38BC680}"/>
                </a:ext>
              </a:extLst>
            </p:cNvPr>
            <p:cNvSpPr/>
            <p:nvPr/>
          </p:nvSpPr>
          <p:spPr>
            <a:xfrm>
              <a:off x="10524169" y="2806869"/>
              <a:ext cx="733586" cy="479039"/>
            </a:xfrm>
            <a:prstGeom prst="roundRect">
              <a:avLst/>
            </a:prstGeom>
            <a:solidFill>
              <a:srgbClr val="FF9797"/>
            </a:solidFill>
            <a:ln w="317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0" tIns="25718" rIns="607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470" name="Tekstvak 469">
              <a:extLst>
                <a:ext uri="{FF2B5EF4-FFF2-40B4-BE49-F238E27FC236}">
                  <a16:creationId xmlns:a16="http://schemas.microsoft.com/office/drawing/2014/main" id="{56E32FB5-B588-E31F-0A94-DB74EAD36BB6}"/>
                </a:ext>
              </a:extLst>
            </p:cNvPr>
            <p:cNvSpPr txBox="1"/>
            <p:nvPr/>
          </p:nvSpPr>
          <p:spPr>
            <a:xfrm>
              <a:off x="10591954" y="2791183"/>
              <a:ext cx="650179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C.3.1.9</a:t>
              </a:r>
            </a:p>
          </p:txBody>
        </p:sp>
        <p:sp>
          <p:nvSpPr>
            <p:cNvPr id="471" name="Tekstvak 470">
              <a:extLst>
                <a:ext uri="{FF2B5EF4-FFF2-40B4-BE49-F238E27FC236}">
                  <a16:creationId xmlns:a16="http://schemas.microsoft.com/office/drawing/2014/main" id="{27657A37-3936-184E-F1A9-5413FE078EBC}"/>
                </a:ext>
              </a:extLst>
            </p:cNvPr>
            <p:cNvSpPr txBox="1"/>
            <p:nvPr/>
          </p:nvSpPr>
          <p:spPr>
            <a:xfrm>
              <a:off x="10461793" y="2929150"/>
              <a:ext cx="904992" cy="400109"/>
            </a:xfrm>
            <a:prstGeom prst="rect">
              <a:avLst/>
            </a:prstGeom>
            <a:noFill/>
          </p:spPr>
          <p:txBody>
            <a:bodyPr wrap="square" lIns="36000" rIns="57600">
              <a:spAutoFit/>
            </a:bodyPr>
            <a:lstStyle/>
            <a:p>
              <a:pPr algn="ctr">
                <a:defRPr/>
              </a:pPr>
              <a:r>
                <a:rPr lang="en-US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Include grid component in lifecycle management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472" name="Groep 471">
            <a:extLst>
              <a:ext uri="{FF2B5EF4-FFF2-40B4-BE49-F238E27FC236}">
                <a16:creationId xmlns:a16="http://schemas.microsoft.com/office/drawing/2014/main" id="{F132359F-C476-006C-FF9F-DE9E914D5EB6}"/>
              </a:ext>
            </a:extLst>
          </p:cNvPr>
          <p:cNvGrpSpPr/>
          <p:nvPr/>
        </p:nvGrpSpPr>
        <p:grpSpPr>
          <a:xfrm>
            <a:off x="7836169" y="925184"/>
            <a:ext cx="650132" cy="487143"/>
            <a:chOff x="10448224" y="1233579"/>
            <a:chExt cx="866843" cy="649524"/>
          </a:xfrm>
        </p:grpSpPr>
        <p:sp>
          <p:nvSpPr>
            <p:cNvPr id="474" name="Rechthoek: afgeronde hoeken 473">
              <a:extLst>
                <a:ext uri="{FF2B5EF4-FFF2-40B4-BE49-F238E27FC236}">
                  <a16:creationId xmlns:a16="http://schemas.microsoft.com/office/drawing/2014/main" id="{D3799B45-0FAD-1FDD-9063-0A19108C1555}"/>
                </a:ext>
              </a:extLst>
            </p:cNvPr>
            <p:cNvSpPr/>
            <p:nvPr/>
          </p:nvSpPr>
          <p:spPr>
            <a:xfrm>
              <a:off x="10524124" y="1233579"/>
              <a:ext cx="790943" cy="649524"/>
            </a:xfrm>
            <a:prstGeom prst="roundRect">
              <a:avLst/>
            </a:prstGeom>
            <a:solidFill>
              <a:srgbClr val="008CBE">
                <a:lumMod val="20000"/>
                <a:lumOff val="80000"/>
              </a:srgbClr>
            </a:solidFill>
            <a:ln w="3175" cap="flat" cmpd="sng" algn="ctr">
              <a:solidFill>
                <a:srgbClr val="008CBE"/>
              </a:solidFill>
              <a:prstDash val="solid"/>
            </a:ln>
            <a:effectLst/>
          </p:spPr>
          <p:txBody>
            <a:bodyPr rot="0" spcFirstLastPara="0" vert="horz" wrap="square" lIns="0" tIns="25718" rIns="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475" name="Tekstvak 474">
              <a:extLst>
                <a:ext uri="{FF2B5EF4-FFF2-40B4-BE49-F238E27FC236}">
                  <a16:creationId xmlns:a16="http://schemas.microsoft.com/office/drawing/2014/main" id="{5850373E-AD37-08EA-1212-519222772368}"/>
                </a:ext>
              </a:extLst>
            </p:cNvPr>
            <p:cNvSpPr txBox="1"/>
            <p:nvPr/>
          </p:nvSpPr>
          <p:spPr>
            <a:xfrm>
              <a:off x="10580816" y="1242950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C.2.1.5</a:t>
              </a:r>
            </a:p>
          </p:txBody>
        </p:sp>
        <p:sp>
          <p:nvSpPr>
            <p:cNvPr id="477" name="Tekstvak 476">
              <a:extLst>
                <a:ext uri="{FF2B5EF4-FFF2-40B4-BE49-F238E27FC236}">
                  <a16:creationId xmlns:a16="http://schemas.microsoft.com/office/drawing/2014/main" id="{AD530419-D5BB-1E1F-0571-5EC380C853FC}"/>
                </a:ext>
              </a:extLst>
            </p:cNvPr>
            <p:cNvSpPr txBox="1"/>
            <p:nvPr/>
          </p:nvSpPr>
          <p:spPr>
            <a:xfrm>
              <a:off x="10448224" y="1389322"/>
              <a:ext cx="85687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Include energy grids in the control of energy transport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478" name="Groep 477">
            <a:extLst>
              <a:ext uri="{FF2B5EF4-FFF2-40B4-BE49-F238E27FC236}">
                <a16:creationId xmlns:a16="http://schemas.microsoft.com/office/drawing/2014/main" id="{12CFE1FC-F55F-F881-BCA1-B8761713A52B}"/>
              </a:ext>
            </a:extLst>
          </p:cNvPr>
          <p:cNvGrpSpPr/>
          <p:nvPr/>
        </p:nvGrpSpPr>
        <p:grpSpPr>
          <a:xfrm>
            <a:off x="6305076" y="1568907"/>
            <a:ext cx="580697" cy="405146"/>
            <a:chOff x="8406767" y="2091873"/>
            <a:chExt cx="774263" cy="540194"/>
          </a:xfrm>
        </p:grpSpPr>
        <p:sp>
          <p:nvSpPr>
            <p:cNvPr id="479" name="Rechthoek: afgeronde hoeken 478">
              <a:extLst>
                <a:ext uri="{FF2B5EF4-FFF2-40B4-BE49-F238E27FC236}">
                  <a16:creationId xmlns:a16="http://schemas.microsoft.com/office/drawing/2014/main" id="{FF093A76-A487-D914-82B2-E80EC44BCF92}"/>
                </a:ext>
              </a:extLst>
            </p:cNvPr>
            <p:cNvSpPr/>
            <p:nvPr/>
          </p:nvSpPr>
          <p:spPr>
            <a:xfrm>
              <a:off x="8466243" y="2091873"/>
              <a:ext cx="696823" cy="479040"/>
            </a:xfrm>
            <a:prstGeom prst="roundRect">
              <a:avLst/>
            </a:prstGeom>
            <a:solidFill>
              <a:srgbClr val="008CBE">
                <a:lumMod val="20000"/>
                <a:lumOff val="80000"/>
              </a:srgbClr>
            </a:solidFill>
            <a:ln w="3175" cap="flat" cmpd="sng" algn="ctr">
              <a:solidFill>
                <a:srgbClr val="008CBE"/>
              </a:solidFill>
              <a:prstDash val="solid"/>
            </a:ln>
            <a:effectLst/>
          </p:spPr>
          <p:txBody>
            <a:bodyPr rot="0" spcFirstLastPara="0" vert="horz" wrap="square" lIns="0" tIns="25718" rIns="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480" name="Tekstvak 479">
              <a:extLst>
                <a:ext uri="{FF2B5EF4-FFF2-40B4-BE49-F238E27FC236}">
                  <a16:creationId xmlns:a16="http://schemas.microsoft.com/office/drawing/2014/main" id="{CA60FD60-B134-9F6C-D9F5-D2A0D5F0C11E}"/>
                </a:ext>
              </a:extLst>
            </p:cNvPr>
            <p:cNvSpPr txBox="1"/>
            <p:nvPr/>
          </p:nvSpPr>
          <p:spPr>
            <a:xfrm>
              <a:off x="8483079" y="2111716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C.2.2.5</a:t>
              </a:r>
            </a:p>
          </p:txBody>
        </p:sp>
        <p:sp>
          <p:nvSpPr>
            <p:cNvPr id="482" name="Tekstvak 481">
              <a:extLst>
                <a:ext uri="{FF2B5EF4-FFF2-40B4-BE49-F238E27FC236}">
                  <a16:creationId xmlns:a16="http://schemas.microsoft.com/office/drawing/2014/main" id="{768EEAAD-AA9C-09DC-FF1F-39A18C8EB22E}"/>
                </a:ext>
              </a:extLst>
            </p:cNvPr>
            <p:cNvSpPr txBox="1"/>
            <p:nvPr/>
          </p:nvSpPr>
          <p:spPr>
            <a:xfrm>
              <a:off x="8406767" y="2231958"/>
              <a:ext cx="774263" cy="400109"/>
            </a:xfrm>
            <a:prstGeom prst="rect">
              <a:avLst/>
            </a:prstGeom>
            <a:noFill/>
          </p:spPr>
          <p:txBody>
            <a:bodyPr wrap="square" lIns="50400" rIns="28800">
              <a:spAutoFit/>
            </a:bodyPr>
            <a:lstStyle/>
            <a:p>
              <a:pPr algn="ctr">
                <a:defRPr/>
              </a:pP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Initiate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permanent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disturbance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recovery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483" name="Groep 482">
            <a:extLst>
              <a:ext uri="{FF2B5EF4-FFF2-40B4-BE49-F238E27FC236}">
                <a16:creationId xmlns:a16="http://schemas.microsoft.com/office/drawing/2014/main" id="{EDE2C22A-FEF0-D631-9CBD-779AFB25C063}"/>
              </a:ext>
            </a:extLst>
          </p:cNvPr>
          <p:cNvGrpSpPr/>
          <p:nvPr/>
        </p:nvGrpSpPr>
        <p:grpSpPr>
          <a:xfrm>
            <a:off x="5506254" y="1567093"/>
            <a:ext cx="583264" cy="359279"/>
            <a:chOff x="7341671" y="2089457"/>
            <a:chExt cx="777685" cy="479039"/>
          </a:xfrm>
        </p:grpSpPr>
        <p:sp>
          <p:nvSpPr>
            <p:cNvPr id="484" name="Rechthoek: afgeronde hoeken 483">
              <a:extLst>
                <a:ext uri="{FF2B5EF4-FFF2-40B4-BE49-F238E27FC236}">
                  <a16:creationId xmlns:a16="http://schemas.microsoft.com/office/drawing/2014/main" id="{284DD8D4-7C6F-49EB-C3D5-56B989659437}"/>
                </a:ext>
              </a:extLst>
            </p:cNvPr>
            <p:cNvSpPr/>
            <p:nvPr/>
          </p:nvSpPr>
          <p:spPr>
            <a:xfrm>
              <a:off x="7385770" y="2089457"/>
              <a:ext cx="733586" cy="479039"/>
            </a:xfrm>
            <a:prstGeom prst="roundRect">
              <a:avLst/>
            </a:prstGeom>
            <a:solidFill>
              <a:srgbClr val="FF9797"/>
            </a:solidFill>
            <a:ln w="317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0" tIns="25718" rIns="607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486" name="Tekstvak 485">
              <a:extLst>
                <a:ext uri="{FF2B5EF4-FFF2-40B4-BE49-F238E27FC236}">
                  <a16:creationId xmlns:a16="http://schemas.microsoft.com/office/drawing/2014/main" id="{315CDD41-F9F2-31EC-BCA6-2788B84DB433}"/>
                </a:ext>
              </a:extLst>
            </p:cNvPr>
            <p:cNvSpPr txBox="1"/>
            <p:nvPr/>
          </p:nvSpPr>
          <p:spPr>
            <a:xfrm>
              <a:off x="7437686" y="2111716"/>
              <a:ext cx="6501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C.3.2.6</a:t>
              </a:r>
            </a:p>
          </p:txBody>
        </p:sp>
        <p:sp>
          <p:nvSpPr>
            <p:cNvPr id="487" name="Tekstvak 486">
              <a:extLst>
                <a:ext uri="{FF2B5EF4-FFF2-40B4-BE49-F238E27FC236}">
                  <a16:creationId xmlns:a16="http://schemas.microsoft.com/office/drawing/2014/main" id="{1D798951-32CE-8F3D-B62D-F3D8BE35434B}"/>
                </a:ext>
              </a:extLst>
            </p:cNvPr>
            <p:cNvSpPr txBox="1"/>
            <p:nvPr/>
          </p:nvSpPr>
          <p:spPr>
            <a:xfrm>
              <a:off x="7341671" y="2243818"/>
              <a:ext cx="774262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Investigate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disturbances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489" name="Groep 488">
            <a:extLst>
              <a:ext uri="{FF2B5EF4-FFF2-40B4-BE49-F238E27FC236}">
                <a16:creationId xmlns:a16="http://schemas.microsoft.com/office/drawing/2014/main" id="{7A8C5D07-D7A0-B849-5A67-BB47FCDAC488}"/>
              </a:ext>
            </a:extLst>
          </p:cNvPr>
          <p:cNvGrpSpPr/>
          <p:nvPr/>
        </p:nvGrpSpPr>
        <p:grpSpPr>
          <a:xfrm>
            <a:off x="3323653" y="1745257"/>
            <a:ext cx="580697" cy="474482"/>
            <a:chOff x="4431537" y="2327011"/>
            <a:chExt cx="774263" cy="632643"/>
          </a:xfrm>
        </p:grpSpPr>
        <p:sp>
          <p:nvSpPr>
            <p:cNvPr id="490" name="Rechthoek: afgeronde hoeken 489">
              <a:extLst>
                <a:ext uri="{FF2B5EF4-FFF2-40B4-BE49-F238E27FC236}">
                  <a16:creationId xmlns:a16="http://schemas.microsoft.com/office/drawing/2014/main" id="{AF6B2B0D-A7A5-946A-27B6-B794AAEE34ED}"/>
                </a:ext>
              </a:extLst>
            </p:cNvPr>
            <p:cNvSpPr/>
            <p:nvPr/>
          </p:nvSpPr>
          <p:spPr>
            <a:xfrm>
              <a:off x="4468803" y="2338020"/>
              <a:ext cx="696823" cy="575203"/>
            </a:xfrm>
            <a:prstGeom prst="roundRect">
              <a:avLst/>
            </a:prstGeom>
            <a:solidFill>
              <a:srgbClr val="FFCC99"/>
            </a:solidFill>
            <a:ln w="3175" cap="flat" cmpd="sng" algn="ctr">
              <a:solidFill>
                <a:srgbClr val="996633"/>
              </a:solidFill>
              <a:prstDash val="solid"/>
            </a:ln>
            <a:effectLst/>
          </p:spPr>
          <p:txBody>
            <a:bodyPr rot="0" spcFirstLastPara="0" vert="horz" wrap="square" lIns="0" tIns="26325" rIns="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491" name="Tekstvak 490">
              <a:extLst>
                <a:ext uri="{FF2B5EF4-FFF2-40B4-BE49-F238E27FC236}">
                  <a16:creationId xmlns:a16="http://schemas.microsoft.com/office/drawing/2014/main" id="{DF6F8D59-6341-6A09-620B-B354F456F902}"/>
                </a:ext>
              </a:extLst>
            </p:cNvPr>
            <p:cNvSpPr txBox="1"/>
            <p:nvPr/>
          </p:nvSpPr>
          <p:spPr>
            <a:xfrm>
              <a:off x="4546281" y="2327011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C.6.4.1</a:t>
              </a:r>
            </a:p>
          </p:txBody>
        </p:sp>
        <p:sp>
          <p:nvSpPr>
            <p:cNvPr id="492" name="Tekstvak 491">
              <a:extLst>
                <a:ext uri="{FF2B5EF4-FFF2-40B4-BE49-F238E27FC236}">
                  <a16:creationId xmlns:a16="http://schemas.microsoft.com/office/drawing/2014/main" id="{8B3960B9-0759-99CA-BF17-42BD1C857A68}"/>
                </a:ext>
              </a:extLst>
            </p:cNvPr>
            <p:cNvSpPr txBox="1"/>
            <p:nvPr/>
          </p:nvSpPr>
          <p:spPr>
            <a:xfrm>
              <a:off x="4431537" y="2467211"/>
              <a:ext cx="7742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Make grid operator data available for third parties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493" name="Groep 492">
            <a:extLst>
              <a:ext uri="{FF2B5EF4-FFF2-40B4-BE49-F238E27FC236}">
                <a16:creationId xmlns:a16="http://schemas.microsoft.com/office/drawing/2014/main" id="{37F1B9FA-93EE-C130-A4D6-9A742E5642E9}"/>
              </a:ext>
            </a:extLst>
          </p:cNvPr>
          <p:cNvGrpSpPr/>
          <p:nvPr/>
        </p:nvGrpSpPr>
        <p:grpSpPr>
          <a:xfrm>
            <a:off x="3960865" y="1395615"/>
            <a:ext cx="580697" cy="413034"/>
            <a:chOff x="5281152" y="1860817"/>
            <a:chExt cx="774263" cy="550711"/>
          </a:xfrm>
        </p:grpSpPr>
        <p:sp>
          <p:nvSpPr>
            <p:cNvPr id="495" name="Rechthoek: afgeronde hoeken 494">
              <a:extLst>
                <a:ext uri="{FF2B5EF4-FFF2-40B4-BE49-F238E27FC236}">
                  <a16:creationId xmlns:a16="http://schemas.microsoft.com/office/drawing/2014/main" id="{9494D6B8-B9EE-4C89-EFD9-FDBB4578076D}"/>
                </a:ext>
              </a:extLst>
            </p:cNvPr>
            <p:cNvSpPr/>
            <p:nvPr/>
          </p:nvSpPr>
          <p:spPr>
            <a:xfrm>
              <a:off x="5308100" y="1893343"/>
              <a:ext cx="696823" cy="479040"/>
            </a:xfrm>
            <a:prstGeom prst="roundRect">
              <a:avLst/>
            </a:prstGeom>
            <a:solidFill>
              <a:srgbClr val="FFCC99"/>
            </a:solidFill>
            <a:ln w="3175" cap="flat" cmpd="sng" algn="ctr">
              <a:solidFill>
                <a:srgbClr val="996633"/>
              </a:solidFill>
              <a:prstDash val="solid"/>
            </a:ln>
            <a:effectLst/>
          </p:spPr>
          <p:txBody>
            <a:bodyPr rot="0" spcFirstLastPara="0" vert="horz" wrap="square" lIns="0" tIns="26325" rIns="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496" name="Tekstvak 495">
              <a:extLst>
                <a:ext uri="{FF2B5EF4-FFF2-40B4-BE49-F238E27FC236}">
                  <a16:creationId xmlns:a16="http://schemas.microsoft.com/office/drawing/2014/main" id="{EE2B4C77-5CDD-8059-4819-7900AF2D4844}"/>
                </a:ext>
              </a:extLst>
            </p:cNvPr>
            <p:cNvSpPr txBox="1"/>
            <p:nvPr/>
          </p:nvSpPr>
          <p:spPr>
            <a:xfrm>
              <a:off x="5366301" y="1860817"/>
              <a:ext cx="650179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C.6.2.1</a:t>
              </a:r>
            </a:p>
          </p:txBody>
        </p:sp>
        <p:sp>
          <p:nvSpPr>
            <p:cNvPr id="498" name="Tekstvak 497">
              <a:extLst>
                <a:ext uri="{FF2B5EF4-FFF2-40B4-BE49-F238E27FC236}">
                  <a16:creationId xmlns:a16="http://schemas.microsoft.com/office/drawing/2014/main" id="{6639948F-FE06-AA26-0479-1E0057D83A92}"/>
                </a:ext>
              </a:extLst>
            </p:cNvPr>
            <p:cNvSpPr txBox="1"/>
            <p:nvPr/>
          </p:nvSpPr>
          <p:spPr>
            <a:xfrm>
              <a:off x="5281152" y="2011419"/>
              <a:ext cx="774263" cy="400109"/>
            </a:xfrm>
            <a:prstGeom prst="rect">
              <a:avLst/>
            </a:prstGeom>
            <a:noFill/>
          </p:spPr>
          <p:txBody>
            <a:bodyPr wrap="square" lIns="18000" rIns="18000">
              <a:spAutoFit/>
            </a:bodyPr>
            <a:lstStyle/>
            <a:p>
              <a:pPr algn="ctr">
                <a:defRPr/>
              </a:pP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Manage energy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grid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connections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/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allocation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points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499" name="Groep 498">
            <a:extLst>
              <a:ext uri="{FF2B5EF4-FFF2-40B4-BE49-F238E27FC236}">
                <a16:creationId xmlns:a16="http://schemas.microsoft.com/office/drawing/2014/main" id="{1035B07B-60E8-240F-799D-D8FE56C20C04}"/>
              </a:ext>
            </a:extLst>
          </p:cNvPr>
          <p:cNvGrpSpPr/>
          <p:nvPr/>
        </p:nvGrpSpPr>
        <p:grpSpPr>
          <a:xfrm>
            <a:off x="4078364" y="1972553"/>
            <a:ext cx="580697" cy="396904"/>
            <a:chOff x="5437818" y="2630069"/>
            <a:chExt cx="774263" cy="529205"/>
          </a:xfrm>
        </p:grpSpPr>
        <p:sp>
          <p:nvSpPr>
            <p:cNvPr id="501" name="Rechthoek: afgeronde hoeken 500">
              <a:extLst>
                <a:ext uri="{FF2B5EF4-FFF2-40B4-BE49-F238E27FC236}">
                  <a16:creationId xmlns:a16="http://schemas.microsoft.com/office/drawing/2014/main" id="{1DB29A4A-1BCD-9E17-AC08-B26F35DBF324}"/>
                </a:ext>
              </a:extLst>
            </p:cNvPr>
            <p:cNvSpPr/>
            <p:nvPr/>
          </p:nvSpPr>
          <p:spPr>
            <a:xfrm>
              <a:off x="5468209" y="2639693"/>
              <a:ext cx="696823" cy="479040"/>
            </a:xfrm>
            <a:prstGeom prst="roundRect">
              <a:avLst/>
            </a:prstGeom>
            <a:solidFill>
              <a:srgbClr val="FFCC99"/>
            </a:solidFill>
            <a:ln w="3175" cap="flat" cmpd="sng" algn="ctr">
              <a:solidFill>
                <a:srgbClr val="996633"/>
              </a:solidFill>
              <a:prstDash val="solid"/>
            </a:ln>
            <a:effectLst/>
          </p:spPr>
          <p:txBody>
            <a:bodyPr rot="0" spcFirstLastPara="0" vert="horz" wrap="square" lIns="0" tIns="26325" rIns="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502" name="Tekstvak 501">
              <a:extLst>
                <a:ext uri="{FF2B5EF4-FFF2-40B4-BE49-F238E27FC236}">
                  <a16:creationId xmlns:a16="http://schemas.microsoft.com/office/drawing/2014/main" id="{C27176D0-2320-C907-813A-4841B9781C70}"/>
                </a:ext>
              </a:extLst>
            </p:cNvPr>
            <p:cNvSpPr txBox="1"/>
            <p:nvPr/>
          </p:nvSpPr>
          <p:spPr>
            <a:xfrm>
              <a:off x="5513159" y="2630069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C.6.1.2</a:t>
              </a:r>
            </a:p>
          </p:txBody>
        </p:sp>
        <p:sp>
          <p:nvSpPr>
            <p:cNvPr id="504" name="Tekstvak 503">
              <a:extLst>
                <a:ext uri="{FF2B5EF4-FFF2-40B4-BE49-F238E27FC236}">
                  <a16:creationId xmlns:a16="http://schemas.microsoft.com/office/drawing/2014/main" id="{35F3A17E-71C7-7499-23BD-786C8855ACB6}"/>
                </a:ext>
              </a:extLst>
            </p:cNvPr>
            <p:cNvSpPr txBox="1"/>
            <p:nvPr/>
          </p:nvSpPr>
          <p:spPr>
            <a:xfrm>
              <a:off x="5437818" y="2759165"/>
              <a:ext cx="774263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Handle questions of market parties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505" name="Groep 504">
            <a:extLst>
              <a:ext uri="{FF2B5EF4-FFF2-40B4-BE49-F238E27FC236}">
                <a16:creationId xmlns:a16="http://schemas.microsoft.com/office/drawing/2014/main" id="{173A9CA2-CF0A-7D09-A444-03E499F463C5}"/>
              </a:ext>
            </a:extLst>
          </p:cNvPr>
          <p:cNvGrpSpPr/>
          <p:nvPr/>
        </p:nvGrpSpPr>
        <p:grpSpPr>
          <a:xfrm>
            <a:off x="4670110" y="1501278"/>
            <a:ext cx="622598" cy="403820"/>
            <a:chOff x="6226813" y="2001701"/>
            <a:chExt cx="830131" cy="538426"/>
          </a:xfrm>
        </p:grpSpPr>
        <p:sp>
          <p:nvSpPr>
            <p:cNvPr id="506" name="Rechthoek: afgeronde hoeken 505">
              <a:extLst>
                <a:ext uri="{FF2B5EF4-FFF2-40B4-BE49-F238E27FC236}">
                  <a16:creationId xmlns:a16="http://schemas.microsoft.com/office/drawing/2014/main" id="{6DF8A81C-FBCA-8260-18B7-7EF228D3862D}"/>
                </a:ext>
              </a:extLst>
            </p:cNvPr>
            <p:cNvSpPr/>
            <p:nvPr/>
          </p:nvSpPr>
          <p:spPr>
            <a:xfrm>
              <a:off x="6285298" y="2001701"/>
              <a:ext cx="696823" cy="479040"/>
            </a:xfrm>
            <a:prstGeom prst="roundRect">
              <a:avLst/>
            </a:prstGeom>
            <a:solidFill>
              <a:srgbClr val="FFCC99"/>
            </a:solidFill>
            <a:ln w="3175" cap="flat" cmpd="sng" algn="ctr">
              <a:solidFill>
                <a:srgbClr val="996633"/>
              </a:solidFill>
              <a:prstDash val="solid"/>
            </a:ln>
            <a:effectLst/>
          </p:spPr>
          <p:txBody>
            <a:bodyPr rot="0" spcFirstLastPara="0" vert="horz" wrap="square" lIns="0" tIns="26325" rIns="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507" name="Tekstvak 506">
              <a:extLst>
                <a:ext uri="{FF2B5EF4-FFF2-40B4-BE49-F238E27FC236}">
                  <a16:creationId xmlns:a16="http://schemas.microsoft.com/office/drawing/2014/main" id="{D4C6B634-8499-6D2C-A5D4-9F7AA1045DC0}"/>
                </a:ext>
              </a:extLst>
            </p:cNvPr>
            <p:cNvSpPr txBox="1"/>
            <p:nvPr/>
          </p:nvSpPr>
          <p:spPr>
            <a:xfrm>
              <a:off x="6329160" y="2008966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C.6.2.2</a:t>
              </a:r>
            </a:p>
          </p:txBody>
        </p:sp>
        <p:sp>
          <p:nvSpPr>
            <p:cNvPr id="508" name="Tekstvak 507">
              <a:extLst>
                <a:ext uri="{FF2B5EF4-FFF2-40B4-BE49-F238E27FC236}">
                  <a16:creationId xmlns:a16="http://schemas.microsoft.com/office/drawing/2014/main" id="{289FB05C-F1B9-75DE-ED4D-CD64797DF0A7}"/>
                </a:ext>
              </a:extLst>
            </p:cNvPr>
            <p:cNvSpPr txBox="1"/>
            <p:nvPr/>
          </p:nvSpPr>
          <p:spPr>
            <a:xfrm>
              <a:off x="6226813" y="2140018"/>
              <a:ext cx="830131" cy="400109"/>
            </a:xfrm>
            <a:prstGeom prst="rect">
              <a:avLst/>
            </a:prstGeom>
            <a:noFill/>
          </p:spPr>
          <p:txBody>
            <a:bodyPr wrap="square" lIns="39600" rIns="39600">
              <a:spAutoFit/>
            </a:bodyPr>
            <a:lstStyle/>
            <a:p>
              <a:pPr algn="ctr">
                <a:defRPr/>
              </a:pP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Manage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installations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behind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connections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509" name="Groep 508">
            <a:extLst>
              <a:ext uri="{FF2B5EF4-FFF2-40B4-BE49-F238E27FC236}">
                <a16:creationId xmlns:a16="http://schemas.microsoft.com/office/drawing/2014/main" id="{9EFC5C7B-1CD9-32CA-3927-48B837D8DD2E}"/>
              </a:ext>
            </a:extLst>
          </p:cNvPr>
          <p:cNvGrpSpPr/>
          <p:nvPr/>
        </p:nvGrpSpPr>
        <p:grpSpPr>
          <a:xfrm>
            <a:off x="960559" y="3639543"/>
            <a:ext cx="580697" cy="371625"/>
            <a:chOff x="1280744" y="4852724"/>
            <a:chExt cx="774263" cy="495500"/>
          </a:xfrm>
        </p:grpSpPr>
        <p:sp>
          <p:nvSpPr>
            <p:cNvPr id="510" name="Rechthoek: afgeronde hoeken 509">
              <a:extLst>
                <a:ext uri="{FF2B5EF4-FFF2-40B4-BE49-F238E27FC236}">
                  <a16:creationId xmlns:a16="http://schemas.microsoft.com/office/drawing/2014/main" id="{827710EA-7056-F077-9E45-0A2B41A26573}"/>
                </a:ext>
              </a:extLst>
            </p:cNvPr>
            <p:cNvSpPr/>
            <p:nvPr/>
          </p:nvSpPr>
          <p:spPr>
            <a:xfrm>
              <a:off x="1345647" y="4852724"/>
              <a:ext cx="696823" cy="479040"/>
            </a:xfrm>
            <a:prstGeom prst="roundRect">
              <a:avLst/>
            </a:prstGeom>
            <a:solidFill>
              <a:srgbClr val="008CBE">
                <a:lumMod val="20000"/>
                <a:lumOff val="80000"/>
              </a:srgbClr>
            </a:solidFill>
            <a:ln w="3175" cap="flat" cmpd="sng" algn="ctr">
              <a:solidFill>
                <a:srgbClr val="008CBE"/>
              </a:solidFill>
              <a:prstDash val="solid"/>
            </a:ln>
            <a:effectLst/>
          </p:spPr>
          <p:txBody>
            <a:bodyPr rot="0" spcFirstLastPara="0" vert="horz" wrap="square" lIns="0" tIns="25718" rIns="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511" name="Tekstvak 510">
              <a:extLst>
                <a:ext uri="{FF2B5EF4-FFF2-40B4-BE49-F238E27FC236}">
                  <a16:creationId xmlns:a16="http://schemas.microsoft.com/office/drawing/2014/main" id="{0D80686C-357E-C839-FBF3-EA59E2F3BA8F}"/>
                </a:ext>
              </a:extLst>
            </p:cNvPr>
            <p:cNvSpPr txBox="1"/>
            <p:nvPr/>
          </p:nvSpPr>
          <p:spPr>
            <a:xfrm>
              <a:off x="1363277" y="4895861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C.2.2.1</a:t>
              </a:r>
            </a:p>
          </p:txBody>
        </p:sp>
        <p:sp>
          <p:nvSpPr>
            <p:cNvPr id="64" name="Tekstvak 63">
              <a:extLst>
                <a:ext uri="{FF2B5EF4-FFF2-40B4-BE49-F238E27FC236}">
                  <a16:creationId xmlns:a16="http://schemas.microsoft.com/office/drawing/2014/main" id="{91735320-2B97-1826-1BF1-54F3E31F7EB1}"/>
                </a:ext>
              </a:extLst>
            </p:cNvPr>
            <p:cNvSpPr txBox="1"/>
            <p:nvPr/>
          </p:nvSpPr>
          <p:spPr>
            <a:xfrm>
              <a:off x="1280744" y="5040448"/>
              <a:ext cx="774263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Classify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disturbances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65" name="Groep 64">
            <a:extLst>
              <a:ext uri="{FF2B5EF4-FFF2-40B4-BE49-F238E27FC236}">
                <a16:creationId xmlns:a16="http://schemas.microsoft.com/office/drawing/2014/main" id="{A6818FA2-AE13-BF0A-EE00-30B3F5E0BD58}"/>
              </a:ext>
            </a:extLst>
          </p:cNvPr>
          <p:cNvGrpSpPr/>
          <p:nvPr/>
        </p:nvGrpSpPr>
        <p:grpSpPr>
          <a:xfrm>
            <a:off x="1265112" y="3108104"/>
            <a:ext cx="580697" cy="411802"/>
            <a:chOff x="1686815" y="4144136"/>
            <a:chExt cx="774263" cy="549069"/>
          </a:xfrm>
        </p:grpSpPr>
        <p:sp>
          <p:nvSpPr>
            <p:cNvPr id="66" name="Rechthoek: afgeronde hoeken 65">
              <a:extLst>
                <a:ext uri="{FF2B5EF4-FFF2-40B4-BE49-F238E27FC236}">
                  <a16:creationId xmlns:a16="http://schemas.microsoft.com/office/drawing/2014/main" id="{E4756B44-3A79-A0E2-1F91-2192A321AFF3}"/>
                </a:ext>
              </a:extLst>
            </p:cNvPr>
            <p:cNvSpPr/>
            <p:nvPr/>
          </p:nvSpPr>
          <p:spPr>
            <a:xfrm>
              <a:off x="1734949" y="4144136"/>
              <a:ext cx="696823" cy="479040"/>
            </a:xfrm>
            <a:prstGeom prst="roundRect">
              <a:avLst/>
            </a:prstGeom>
            <a:solidFill>
              <a:srgbClr val="EDEBF9"/>
            </a:solidFill>
            <a:ln w="3175" cap="flat" cmpd="sng" algn="ctr">
              <a:solidFill>
                <a:srgbClr val="821E7D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25718" rIns="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FD56B492-5DDE-1DBA-FF59-FC08CD805387}"/>
                </a:ext>
              </a:extLst>
            </p:cNvPr>
            <p:cNvSpPr txBox="1"/>
            <p:nvPr/>
          </p:nvSpPr>
          <p:spPr>
            <a:xfrm>
              <a:off x="1769450" y="4144136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C.4.2.3</a:t>
              </a:r>
            </a:p>
          </p:txBody>
        </p:sp>
        <p:sp>
          <p:nvSpPr>
            <p:cNvPr id="68" name="Tekstvak 67">
              <a:extLst>
                <a:ext uri="{FF2B5EF4-FFF2-40B4-BE49-F238E27FC236}">
                  <a16:creationId xmlns:a16="http://schemas.microsoft.com/office/drawing/2014/main" id="{C92CFC6E-9A56-4170-40E7-0B93829D2446}"/>
                </a:ext>
              </a:extLst>
            </p:cNvPr>
            <p:cNvSpPr txBox="1"/>
            <p:nvPr/>
          </p:nvSpPr>
          <p:spPr>
            <a:xfrm>
              <a:off x="1686815" y="4293096"/>
              <a:ext cx="774263" cy="400109"/>
            </a:xfrm>
            <a:prstGeom prst="rect">
              <a:avLst/>
            </a:prstGeom>
            <a:noFill/>
          </p:spPr>
          <p:txBody>
            <a:bodyPr wrap="square" lIns="72000" rIns="72000">
              <a:spAutoFit/>
            </a:bodyPr>
            <a:lstStyle/>
            <a:p>
              <a:pPr algn="ctr">
                <a:defRPr/>
              </a:pP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Make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measurements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available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71" name="Groep 70">
            <a:extLst>
              <a:ext uri="{FF2B5EF4-FFF2-40B4-BE49-F238E27FC236}">
                <a16:creationId xmlns:a16="http://schemas.microsoft.com/office/drawing/2014/main" id="{60A6789A-8B55-4D1C-202A-C48BEE96CFE8}"/>
              </a:ext>
            </a:extLst>
          </p:cNvPr>
          <p:cNvGrpSpPr/>
          <p:nvPr/>
        </p:nvGrpSpPr>
        <p:grpSpPr>
          <a:xfrm>
            <a:off x="2290998" y="2784761"/>
            <a:ext cx="631047" cy="369247"/>
            <a:chOff x="3054664" y="3713014"/>
            <a:chExt cx="841396" cy="492329"/>
          </a:xfrm>
        </p:grpSpPr>
        <p:sp>
          <p:nvSpPr>
            <p:cNvPr id="72" name="Rechthoek: afgeronde hoeken 71">
              <a:extLst>
                <a:ext uri="{FF2B5EF4-FFF2-40B4-BE49-F238E27FC236}">
                  <a16:creationId xmlns:a16="http://schemas.microsoft.com/office/drawing/2014/main" id="{CD999C15-D333-8D02-CFFC-6050C4F9ADEB}"/>
                </a:ext>
              </a:extLst>
            </p:cNvPr>
            <p:cNvSpPr/>
            <p:nvPr/>
          </p:nvSpPr>
          <p:spPr>
            <a:xfrm>
              <a:off x="3133702" y="3726303"/>
              <a:ext cx="696823" cy="479040"/>
            </a:xfrm>
            <a:prstGeom prst="roundRect">
              <a:avLst/>
            </a:prstGeom>
            <a:solidFill>
              <a:srgbClr val="FFCC99"/>
            </a:solidFill>
            <a:ln w="3175" cap="flat" cmpd="sng" algn="ctr">
              <a:solidFill>
                <a:srgbClr val="996633"/>
              </a:solidFill>
              <a:prstDash val="solid"/>
            </a:ln>
            <a:effectLst/>
          </p:spPr>
          <p:txBody>
            <a:bodyPr rot="0" spcFirstLastPara="0" vert="horz" wrap="square" lIns="0" tIns="26325" rIns="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73" name="Tekstvak 72">
              <a:extLst>
                <a:ext uri="{FF2B5EF4-FFF2-40B4-BE49-F238E27FC236}">
                  <a16:creationId xmlns:a16="http://schemas.microsoft.com/office/drawing/2014/main" id="{536E2609-DDB7-C86C-9562-B784109CF46C}"/>
                </a:ext>
              </a:extLst>
            </p:cNvPr>
            <p:cNvSpPr txBox="1"/>
            <p:nvPr/>
          </p:nvSpPr>
          <p:spPr>
            <a:xfrm>
              <a:off x="3185773" y="3713014"/>
              <a:ext cx="650179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C.6.3.3</a:t>
              </a:r>
            </a:p>
          </p:txBody>
        </p:sp>
        <p:sp>
          <p:nvSpPr>
            <p:cNvPr id="75" name="Tekstvak 74">
              <a:extLst>
                <a:ext uri="{FF2B5EF4-FFF2-40B4-BE49-F238E27FC236}">
                  <a16:creationId xmlns:a16="http://schemas.microsoft.com/office/drawing/2014/main" id="{EA92F0AF-47B2-2090-C67B-C92FB88DDBAC}"/>
                </a:ext>
              </a:extLst>
            </p:cNvPr>
            <p:cNvSpPr txBox="1"/>
            <p:nvPr/>
          </p:nvSpPr>
          <p:spPr>
            <a:xfrm>
              <a:off x="3054664" y="3850571"/>
              <a:ext cx="841396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Manage energy exchange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76" name="Groep 75">
            <a:extLst>
              <a:ext uri="{FF2B5EF4-FFF2-40B4-BE49-F238E27FC236}">
                <a16:creationId xmlns:a16="http://schemas.microsoft.com/office/drawing/2014/main" id="{67A5339C-20BE-DA61-CB27-EC78458A997C}"/>
              </a:ext>
            </a:extLst>
          </p:cNvPr>
          <p:cNvGrpSpPr/>
          <p:nvPr/>
        </p:nvGrpSpPr>
        <p:grpSpPr>
          <a:xfrm>
            <a:off x="2726412" y="2522413"/>
            <a:ext cx="631047" cy="393249"/>
            <a:chOff x="3635216" y="3363221"/>
            <a:chExt cx="841396" cy="524333"/>
          </a:xfrm>
        </p:grpSpPr>
        <p:sp>
          <p:nvSpPr>
            <p:cNvPr id="77" name="Rechthoek: afgeronde hoeken 76">
              <a:extLst>
                <a:ext uri="{FF2B5EF4-FFF2-40B4-BE49-F238E27FC236}">
                  <a16:creationId xmlns:a16="http://schemas.microsoft.com/office/drawing/2014/main" id="{D4388B06-6C98-29EE-3D5F-D0B4AB3DA73F}"/>
                </a:ext>
              </a:extLst>
            </p:cNvPr>
            <p:cNvSpPr/>
            <p:nvPr/>
          </p:nvSpPr>
          <p:spPr>
            <a:xfrm>
              <a:off x="3683597" y="3380453"/>
              <a:ext cx="733586" cy="479039"/>
            </a:xfrm>
            <a:prstGeom prst="roundRect">
              <a:avLst/>
            </a:prstGeom>
            <a:solidFill>
              <a:srgbClr val="7DB43C">
                <a:lumMod val="20000"/>
                <a:lumOff val="80000"/>
              </a:srgbClr>
            </a:solidFill>
            <a:ln w="3175" cap="flat" cmpd="sng" algn="ctr">
              <a:solidFill>
                <a:srgbClr val="7DB43C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25718" rIns="607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78" name="Tekstvak 77">
              <a:extLst>
                <a:ext uri="{FF2B5EF4-FFF2-40B4-BE49-F238E27FC236}">
                  <a16:creationId xmlns:a16="http://schemas.microsoft.com/office/drawing/2014/main" id="{166D9898-602E-DF0F-A01F-049CD83C51FC}"/>
                </a:ext>
              </a:extLst>
            </p:cNvPr>
            <p:cNvSpPr txBox="1"/>
            <p:nvPr/>
          </p:nvSpPr>
          <p:spPr>
            <a:xfrm>
              <a:off x="3635216" y="3487444"/>
              <a:ext cx="841396" cy="400110"/>
            </a:xfrm>
            <a:prstGeom prst="rect">
              <a:avLst/>
            </a:prstGeom>
            <a:noFill/>
          </p:spPr>
          <p:txBody>
            <a:bodyPr wrap="square" lIns="36000" rIns="36000">
              <a:spAutoFit/>
            </a:bodyPr>
            <a:lstStyle/>
            <a:p>
              <a:pPr algn="ctr">
                <a:defRPr/>
              </a:pPr>
              <a:r>
                <a:rPr lang="en-US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Conclude and manage customer agreements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9" name="Tekstvak 78">
              <a:extLst>
                <a:ext uri="{FF2B5EF4-FFF2-40B4-BE49-F238E27FC236}">
                  <a16:creationId xmlns:a16="http://schemas.microsoft.com/office/drawing/2014/main" id="{F6546F42-C613-9B96-567A-8675AA2E295F}"/>
                </a:ext>
              </a:extLst>
            </p:cNvPr>
            <p:cNvSpPr txBox="1"/>
            <p:nvPr/>
          </p:nvSpPr>
          <p:spPr>
            <a:xfrm>
              <a:off x="3735123" y="3363221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C.1.2.2</a:t>
              </a:r>
            </a:p>
          </p:txBody>
        </p:sp>
      </p:grpSp>
      <p:grpSp>
        <p:nvGrpSpPr>
          <p:cNvPr id="80" name="Groep 79">
            <a:extLst>
              <a:ext uri="{FF2B5EF4-FFF2-40B4-BE49-F238E27FC236}">
                <a16:creationId xmlns:a16="http://schemas.microsoft.com/office/drawing/2014/main" id="{EE63F069-BE68-AB60-4C2B-4B52CB358920}"/>
              </a:ext>
            </a:extLst>
          </p:cNvPr>
          <p:cNvGrpSpPr/>
          <p:nvPr/>
        </p:nvGrpSpPr>
        <p:grpSpPr>
          <a:xfrm>
            <a:off x="1768466" y="2399308"/>
            <a:ext cx="631047" cy="378326"/>
            <a:chOff x="2357955" y="3199080"/>
            <a:chExt cx="841396" cy="504435"/>
          </a:xfrm>
        </p:grpSpPr>
        <p:sp>
          <p:nvSpPr>
            <p:cNvPr id="81" name="Rechthoek: afgeronde hoeken 80">
              <a:extLst>
                <a:ext uri="{FF2B5EF4-FFF2-40B4-BE49-F238E27FC236}">
                  <a16:creationId xmlns:a16="http://schemas.microsoft.com/office/drawing/2014/main" id="{5223FEE5-8DBB-5E25-CCC9-2EE8E0B36E71}"/>
                </a:ext>
              </a:extLst>
            </p:cNvPr>
            <p:cNvSpPr/>
            <p:nvPr/>
          </p:nvSpPr>
          <p:spPr>
            <a:xfrm>
              <a:off x="2410701" y="3199080"/>
              <a:ext cx="696823" cy="479040"/>
            </a:xfrm>
            <a:prstGeom prst="roundRect">
              <a:avLst/>
            </a:prstGeom>
            <a:solidFill>
              <a:srgbClr val="FFCC99"/>
            </a:solidFill>
            <a:ln w="3175" cap="flat" cmpd="sng" algn="ctr">
              <a:solidFill>
                <a:srgbClr val="996633"/>
              </a:solidFill>
              <a:prstDash val="solid"/>
            </a:ln>
            <a:effectLst/>
          </p:spPr>
          <p:txBody>
            <a:bodyPr rot="0" spcFirstLastPara="0" vert="horz" wrap="square" lIns="0" tIns="26325" rIns="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82" name="Tekstvak 81">
              <a:extLst>
                <a:ext uri="{FF2B5EF4-FFF2-40B4-BE49-F238E27FC236}">
                  <a16:creationId xmlns:a16="http://schemas.microsoft.com/office/drawing/2014/main" id="{550F9403-8EF9-D417-0806-B1E3B8BADB6C}"/>
                </a:ext>
              </a:extLst>
            </p:cNvPr>
            <p:cNvSpPr txBox="1"/>
            <p:nvPr/>
          </p:nvSpPr>
          <p:spPr>
            <a:xfrm>
              <a:off x="2440602" y="3237952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C.6.3.4</a:t>
              </a:r>
            </a:p>
          </p:txBody>
        </p:sp>
        <p:sp>
          <p:nvSpPr>
            <p:cNvPr id="83" name="Tekstvak 82">
              <a:extLst>
                <a:ext uri="{FF2B5EF4-FFF2-40B4-BE49-F238E27FC236}">
                  <a16:creationId xmlns:a16="http://schemas.microsoft.com/office/drawing/2014/main" id="{53990EE1-B0ED-80BC-AE6A-D9121CF3DB94}"/>
                </a:ext>
              </a:extLst>
            </p:cNvPr>
            <p:cNvSpPr txBox="1"/>
            <p:nvPr/>
          </p:nvSpPr>
          <p:spPr>
            <a:xfrm>
              <a:off x="2357955" y="3395739"/>
              <a:ext cx="841396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Facilitate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market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settlement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84" name="Groep 83">
            <a:extLst>
              <a:ext uri="{FF2B5EF4-FFF2-40B4-BE49-F238E27FC236}">
                <a16:creationId xmlns:a16="http://schemas.microsoft.com/office/drawing/2014/main" id="{30EFD310-F701-9627-FD6D-7AEA9FC77D60}"/>
              </a:ext>
            </a:extLst>
          </p:cNvPr>
          <p:cNvGrpSpPr/>
          <p:nvPr/>
        </p:nvGrpSpPr>
        <p:grpSpPr>
          <a:xfrm>
            <a:off x="4447861" y="775733"/>
            <a:ext cx="612347" cy="368592"/>
            <a:chOff x="5930481" y="1034310"/>
            <a:chExt cx="816463" cy="491456"/>
          </a:xfrm>
        </p:grpSpPr>
        <p:sp>
          <p:nvSpPr>
            <p:cNvPr id="85" name="Rechthoek: afgeronde hoeken 84">
              <a:extLst>
                <a:ext uri="{FF2B5EF4-FFF2-40B4-BE49-F238E27FC236}">
                  <a16:creationId xmlns:a16="http://schemas.microsoft.com/office/drawing/2014/main" id="{AAB5473C-FE10-34CE-9C30-8A6E62D36F60}"/>
                </a:ext>
              </a:extLst>
            </p:cNvPr>
            <p:cNvSpPr/>
            <p:nvPr/>
          </p:nvSpPr>
          <p:spPr>
            <a:xfrm>
              <a:off x="5930481" y="1046727"/>
              <a:ext cx="733586" cy="479039"/>
            </a:xfrm>
            <a:prstGeom prst="roundRect">
              <a:avLst/>
            </a:prstGeom>
            <a:solidFill>
              <a:srgbClr val="7DB43C">
                <a:lumMod val="20000"/>
                <a:lumOff val="80000"/>
              </a:srgbClr>
            </a:solidFill>
            <a:ln w="3175" cap="flat" cmpd="sng" algn="ctr">
              <a:solidFill>
                <a:srgbClr val="7DB43C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25718" rIns="607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86" name="Tekstvak 85">
              <a:extLst>
                <a:ext uri="{FF2B5EF4-FFF2-40B4-BE49-F238E27FC236}">
                  <a16:creationId xmlns:a16="http://schemas.microsoft.com/office/drawing/2014/main" id="{A5C3FE37-739C-0F96-859E-05153B9197E0}"/>
                </a:ext>
              </a:extLst>
            </p:cNvPr>
            <p:cNvSpPr txBox="1"/>
            <p:nvPr/>
          </p:nvSpPr>
          <p:spPr>
            <a:xfrm>
              <a:off x="6004922" y="1034310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C.1.3.2</a:t>
              </a:r>
            </a:p>
          </p:txBody>
        </p:sp>
        <p:sp>
          <p:nvSpPr>
            <p:cNvPr id="87" name="Tekstvak 86">
              <a:extLst>
                <a:ext uri="{FF2B5EF4-FFF2-40B4-BE49-F238E27FC236}">
                  <a16:creationId xmlns:a16="http://schemas.microsoft.com/office/drawing/2014/main" id="{973FA08B-62C8-A3C7-13F5-D78B81FA15B8}"/>
                </a:ext>
              </a:extLst>
            </p:cNvPr>
            <p:cNvSpPr txBox="1"/>
            <p:nvPr/>
          </p:nvSpPr>
          <p:spPr>
            <a:xfrm>
              <a:off x="5972681" y="1215945"/>
              <a:ext cx="774263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Create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and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send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invoice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88" name="Groep 87">
            <a:extLst>
              <a:ext uri="{FF2B5EF4-FFF2-40B4-BE49-F238E27FC236}">
                <a16:creationId xmlns:a16="http://schemas.microsoft.com/office/drawing/2014/main" id="{2B2EA8B1-A537-34CF-E7AB-E04E0423575D}"/>
              </a:ext>
            </a:extLst>
          </p:cNvPr>
          <p:cNvGrpSpPr/>
          <p:nvPr/>
        </p:nvGrpSpPr>
        <p:grpSpPr>
          <a:xfrm>
            <a:off x="3003635" y="813012"/>
            <a:ext cx="647144" cy="462984"/>
            <a:chOff x="4004846" y="1084014"/>
            <a:chExt cx="862859" cy="617312"/>
          </a:xfrm>
        </p:grpSpPr>
        <p:sp>
          <p:nvSpPr>
            <p:cNvPr id="89" name="Rechthoek: afgeronde hoeken 88">
              <a:extLst>
                <a:ext uri="{FF2B5EF4-FFF2-40B4-BE49-F238E27FC236}">
                  <a16:creationId xmlns:a16="http://schemas.microsoft.com/office/drawing/2014/main" id="{810DBBC5-4995-B3D0-EDAF-E94352523109}"/>
                </a:ext>
              </a:extLst>
            </p:cNvPr>
            <p:cNvSpPr/>
            <p:nvPr/>
          </p:nvSpPr>
          <p:spPr>
            <a:xfrm>
              <a:off x="4062762" y="1084014"/>
              <a:ext cx="733586" cy="479039"/>
            </a:xfrm>
            <a:prstGeom prst="roundRect">
              <a:avLst/>
            </a:prstGeom>
            <a:solidFill>
              <a:srgbClr val="7DB43C">
                <a:lumMod val="20000"/>
                <a:lumOff val="80000"/>
              </a:srgbClr>
            </a:solidFill>
            <a:ln w="3175" cap="flat" cmpd="sng" algn="ctr">
              <a:solidFill>
                <a:srgbClr val="7DB43C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25718" rIns="607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D4EC4F6A-8554-5EF9-B550-84656A5D7985}"/>
                </a:ext>
              </a:extLst>
            </p:cNvPr>
            <p:cNvSpPr txBox="1"/>
            <p:nvPr/>
          </p:nvSpPr>
          <p:spPr>
            <a:xfrm>
              <a:off x="4134442" y="1096089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C.1.3.3</a:t>
              </a:r>
            </a:p>
          </p:txBody>
        </p:sp>
        <p:sp>
          <p:nvSpPr>
            <p:cNvPr id="91" name="Tekstvak 90">
              <a:extLst>
                <a:ext uri="{FF2B5EF4-FFF2-40B4-BE49-F238E27FC236}">
                  <a16:creationId xmlns:a16="http://schemas.microsoft.com/office/drawing/2014/main" id="{E9ABDE41-E50D-DE64-B9AA-C451A0D6D2AE}"/>
                </a:ext>
              </a:extLst>
            </p:cNvPr>
            <p:cNvSpPr txBox="1"/>
            <p:nvPr/>
          </p:nvSpPr>
          <p:spPr>
            <a:xfrm>
              <a:off x="4004846" y="1208883"/>
              <a:ext cx="86285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Manage and collect outstanding claims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92" name="Groep 91">
            <a:extLst>
              <a:ext uri="{FF2B5EF4-FFF2-40B4-BE49-F238E27FC236}">
                <a16:creationId xmlns:a16="http://schemas.microsoft.com/office/drawing/2014/main" id="{7CBD7301-547E-A069-4F62-569648711CCE}"/>
              </a:ext>
            </a:extLst>
          </p:cNvPr>
          <p:cNvGrpSpPr/>
          <p:nvPr/>
        </p:nvGrpSpPr>
        <p:grpSpPr>
          <a:xfrm>
            <a:off x="2572389" y="1453496"/>
            <a:ext cx="580697" cy="382677"/>
            <a:chOff x="3429851" y="1937991"/>
            <a:chExt cx="774263" cy="510235"/>
          </a:xfrm>
        </p:grpSpPr>
        <p:sp>
          <p:nvSpPr>
            <p:cNvPr id="93" name="Rechthoek: afgeronde hoeken 92">
              <a:extLst>
                <a:ext uri="{FF2B5EF4-FFF2-40B4-BE49-F238E27FC236}">
                  <a16:creationId xmlns:a16="http://schemas.microsoft.com/office/drawing/2014/main" id="{AA63E71C-BC2B-FE9E-C89F-29BFD3EE953C}"/>
                </a:ext>
              </a:extLst>
            </p:cNvPr>
            <p:cNvSpPr/>
            <p:nvPr/>
          </p:nvSpPr>
          <p:spPr>
            <a:xfrm>
              <a:off x="3465342" y="1940181"/>
              <a:ext cx="733586" cy="479039"/>
            </a:xfrm>
            <a:prstGeom prst="roundRect">
              <a:avLst/>
            </a:prstGeom>
            <a:solidFill>
              <a:srgbClr val="7DB43C">
                <a:lumMod val="20000"/>
                <a:lumOff val="80000"/>
              </a:srgbClr>
            </a:solidFill>
            <a:ln w="3175" cap="flat" cmpd="sng" algn="ctr">
              <a:solidFill>
                <a:srgbClr val="7DB43C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25718" rIns="607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94" name="Tekstvak 93">
              <a:extLst>
                <a:ext uri="{FF2B5EF4-FFF2-40B4-BE49-F238E27FC236}">
                  <a16:creationId xmlns:a16="http://schemas.microsoft.com/office/drawing/2014/main" id="{24CBB8FE-4079-1A12-70E3-B4E85C9C74A5}"/>
                </a:ext>
              </a:extLst>
            </p:cNvPr>
            <p:cNvSpPr txBox="1"/>
            <p:nvPr/>
          </p:nvSpPr>
          <p:spPr>
            <a:xfrm>
              <a:off x="3524303" y="1937991"/>
              <a:ext cx="650179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C.1.4.6</a:t>
              </a:r>
            </a:p>
          </p:txBody>
        </p:sp>
        <p:sp>
          <p:nvSpPr>
            <p:cNvPr id="95" name="Tekstvak 94">
              <a:extLst>
                <a:ext uri="{FF2B5EF4-FFF2-40B4-BE49-F238E27FC236}">
                  <a16:creationId xmlns:a16="http://schemas.microsoft.com/office/drawing/2014/main" id="{ED0BC58E-06D0-A030-8E3F-A5930B3CC455}"/>
                </a:ext>
              </a:extLst>
            </p:cNvPr>
            <p:cNvSpPr txBox="1"/>
            <p:nvPr/>
          </p:nvSpPr>
          <p:spPr>
            <a:xfrm>
              <a:off x="3429851" y="2140450"/>
              <a:ext cx="774263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Compensate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for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grid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losses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96" name="Groep 95">
            <a:extLst>
              <a:ext uri="{FF2B5EF4-FFF2-40B4-BE49-F238E27FC236}">
                <a16:creationId xmlns:a16="http://schemas.microsoft.com/office/drawing/2014/main" id="{EDD3D3D7-7512-CAC2-34C0-94D62FF66950}"/>
              </a:ext>
            </a:extLst>
          </p:cNvPr>
          <p:cNvGrpSpPr/>
          <p:nvPr/>
        </p:nvGrpSpPr>
        <p:grpSpPr>
          <a:xfrm>
            <a:off x="1924444" y="1835143"/>
            <a:ext cx="580697" cy="421882"/>
            <a:chOff x="2565924" y="2446856"/>
            <a:chExt cx="774263" cy="562509"/>
          </a:xfrm>
        </p:grpSpPr>
        <p:sp>
          <p:nvSpPr>
            <p:cNvPr id="97" name="Rechthoek: afgeronde hoeken 96">
              <a:extLst>
                <a:ext uri="{FF2B5EF4-FFF2-40B4-BE49-F238E27FC236}">
                  <a16:creationId xmlns:a16="http://schemas.microsoft.com/office/drawing/2014/main" id="{354E5FAF-F472-FE46-88E5-AC28E2A1AB5E}"/>
                </a:ext>
              </a:extLst>
            </p:cNvPr>
            <p:cNvSpPr/>
            <p:nvPr/>
          </p:nvSpPr>
          <p:spPr>
            <a:xfrm>
              <a:off x="2588304" y="2446857"/>
              <a:ext cx="733586" cy="479039"/>
            </a:xfrm>
            <a:prstGeom prst="roundRect">
              <a:avLst/>
            </a:prstGeom>
            <a:solidFill>
              <a:srgbClr val="7DB43C">
                <a:lumMod val="20000"/>
                <a:lumOff val="80000"/>
              </a:srgbClr>
            </a:solidFill>
            <a:ln w="3175" cap="flat" cmpd="sng" algn="ctr">
              <a:solidFill>
                <a:srgbClr val="7DB43C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25718" rIns="607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98" name="Tekstvak 97">
              <a:extLst>
                <a:ext uri="{FF2B5EF4-FFF2-40B4-BE49-F238E27FC236}">
                  <a16:creationId xmlns:a16="http://schemas.microsoft.com/office/drawing/2014/main" id="{C0E9021A-5484-84F2-B486-6F12D846BF82}"/>
                </a:ext>
              </a:extLst>
            </p:cNvPr>
            <p:cNvSpPr txBox="1"/>
            <p:nvPr/>
          </p:nvSpPr>
          <p:spPr>
            <a:xfrm>
              <a:off x="2655740" y="2446856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C.1.2.1</a:t>
              </a:r>
            </a:p>
          </p:txBody>
        </p:sp>
        <p:sp>
          <p:nvSpPr>
            <p:cNvPr id="99" name="Tekstvak 98">
              <a:extLst>
                <a:ext uri="{FF2B5EF4-FFF2-40B4-BE49-F238E27FC236}">
                  <a16:creationId xmlns:a16="http://schemas.microsoft.com/office/drawing/2014/main" id="{AD8FE765-8A17-3717-796C-C76223CCD6D6}"/>
                </a:ext>
              </a:extLst>
            </p:cNvPr>
            <p:cNvSpPr txBox="1"/>
            <p:nvPr/>
          </p:nvSpPr>
          <p:spPr>
            <a:xfrm>
              <a:off x="2565924" y="2609256"/>
              <a:ext cx="774263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Quote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products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to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customers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00" name="Groep 99">
            <a:extLst>
              <a:ext uri="{FF2B5EF4-FFF2-40B4-BE49-F238E27FC236}">
                <a16:creationId xmlns:a16="http://schemas.microsoft.com/office/drawing/2014/main" id="{3FD9EC37-6159-F31B-47C6-B4CF606AB5FF}"/>
              </a:ext>
            </a:extLst>
          </p:cNvPr>
          <p:cNvGrpSpPr/>
          <p:nvPr/>
        </p:nvGrpSpPr>
        <p:grpSpPr>
          <a:xfrm>
            <a:off x="1193811" y="752572"/>
            <a:ext cx="673519" cy="390921"/>
            <a:chOff x="1591747" y="1003429"/>
            <a:chExt cx="898025" cy="521228"/>
          </a:xfrm>
        </p:grpSpPr>
        <p:sp>
          <p:nvSpPr>
            <p:cNvPr id="101" name="Rechthoek: afgeronde hoeken 100">
              <a:extLst>
                <a:ext uri="{FF2B5EF4-FFF2-40B4-BE49-F238E27FC236}">
                  <a16:creationId xmlns:a16="http://schemas.microsoft.com/office/drawing/2014/main" id="{B9F97525-587F-9C20-6B8C-F995B5BADFBB}"/>
                </a:ext>
              </a:extLst>
            </p:cNvPr>
            <p:cNvSpPr/>
            <p:nvPr/>
          </p:nvSpPr>
          <p:spPr>
            <a:xfrm>
              <a:off x="1667876" y="1042914"/>
              <a:ext cx="733586" cy="479039"/>
            </a:xfrm>
            <a:prstGeom prst="roundRect">
              <a:avLst/>
            </a:prstGeom>
            <a:solidFill>
              <a:srgbClr val="7DB43C">
                <a:lumMod val="20000"/>
                <a:lumOff val="80000"/>
              </a:srgbClr>
            </a:solidFill>
            <a:ln w="3175" cap="flat" cmpd="sng" algn="ctr">
              <a:solidFill>
                <a:srgbClr val="7DB43C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25718" rIns="607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102" name="Tekstvak 101">
              <a:extLst>
                <a:ext uri="{FF2B5EF4-FFF2-40B4-BE49-F238E27FC236}">
                  <a16:creationId xmlns:a16="http://schemas.microsoft.com/office/drawing/2014/main" id="{BD0F0A53-C9AC-9EE9-B1F0-C62AEEBE1F56}"/>
                </a:ext>
              </a:extLst>
            </p:cNvPr>
            <p:cNvSpPr txBox="1"/>
            <p:nvPr/>
          </p:nvSpPr>
          <p:spPr>
            <a:xfrm>
              <a:off x="1591747" y="1124548"/>
              <a:ext cx="898025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Handle customer report/question/ request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03" name="Tekstvak 102">
              <a:extLst>
                <a:ext uri="{FF2B5EF4-FFF2-40B4-BE49-F238E27FC236}">
                  <a16:creationId xmlns:a16="http://schemas.microsoft.com/office/drawing/2014/main" id="{3692D6DF-4E76-32E2-29A6-0E1BC6999067}"/>
                </a:ext>
              </a:extLst>
            </p:cNvPr>
            <p:cNvSpPr txBox="1"/>
            <p:nvPr/>
          </p:nvSpPr>
          <p:spPr>
            <a:xfrm>
              <a:off x="1742448" y="1003429"/>
              <a:ext cx="650178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C.1.1.2</a:t>
              </a:r>
            </a:p>
          </p:txBody>
        </p:sp>
      </p:grpSp>
      <p:grpSp>
        <p:nvGrpSpPr>
          <p:cNvPr id="104" name="Groep 103">
            <a:extLst>
              <a:ext uri="{FF2B5EF4-FFF2-40B4-BE49-F238E27FC236}">
                <a16:creationId xmlns:a16="http://schemas.microsoft.com/office/drawing/2014/main" id="{14B213B3-94EB-86EC-291C-983B0FB4DAC5}"/>
              </a:ext>
            </a:extLst>
          </p:cNvPr>
          <p:cNvGrpSpPr/>
          <p:nvPr/>
        </p:nvGrpSpPr>
        <p:grpSpPr>
          <a:xfrm>
            <a:off x="267162" y="2206173"/>
            <a:ext cx="580697" cy="419376"/>
            <a:chOff x="356215" y="2941566"/>
            <a:chExt cx="774263" cy="559168"/>
          </a:xfrm>
        </p:grpSpPr>
        <p:sp>
          <p:nvSpPr>
            <p:cNvPr id="105" name="Rechthoek: afgeronde hoeken 104">
              <a:extLst>
                <a:ext uri="{FF2B5EF4-FFF2-40B4-BE49-F238E27FC236}">
                  <a16:creationId xmlns:a16="http://schemas.microsoft.com/office/drawing/2014/main" id="{F9A34098-BCB5-74DC-870C-1201D487AC97}"/>
                </a:ext>
              </a:extLst>
            </p:cNvPr>
            <p:cNvSpPr/>
            <p:nvPr/>
          </p:nvSpPr>
          <p:spPr>
            <a:xfrm>
              <a:off x="391325" y="2950903"/>
              <a:ext cx="696823" cy="479040"/>
            </a:xfrm>
            <a:prstGeom prst="roundRect">
              <a:avLst/>
            </a:prstGeom>
            <a:solidFill>
              <a:srgbClr val="FFCC99"/>
            </a:solidFill>
            <a:ln w="3175" cap="flat" cmpd="sng" algn="ctr">
              <a:solidFill>
                <a:srgbClr val="996633"/>
              </a:solidFill>
              <a:prstDash val="solid"/>
            </a:ln>
            <a:effectLst/>
          </p:spPr>
          <p:txBody>
            <a:bodyPr rot="0" spcFirstLastPara="0" vert="horz" wrap="square" lIns="0" tIns="26325" rIns="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106" name="Tekstvak 105">
              <a:extLst>
                <a:ext uri="{FF2B5EF4-FFF2-40B4-BE49-F238E27FC236}">
                  <a16:creationId xmlns:a16="http://schemas.microsoft.com/office/drawing/2014/main" id="{29E9AFF1-5D11-FD02-7C07-C649909F4586}"/>
                </a:ext>
              </a:extLst>
            </p:cNvPr>
            <p:cNvSpPr txBox="1"/>
            <p:nvPr/>
          </p:nvSpPr>
          <p:spPr>
            <a:xfrm>
              <a:off x="428076" y="2941566"/>
              <a:ext cx="650179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C.6.2.3</a:t>
              </a:r>
            </a:p>
          </p:txBody>
        </p:sp>
        <p:sp>
          <p:nvSpPr>
            <p:cNvPr id="107" name="Tekstvak 106">
              <a:extLst>
                <a:ext uri="{FF2B5EF4-FFF2-40B4-BE49-F238E27FC236}">
                  <a16:creationId xmlns:a16="http://schemas.microsoft.com/office/drawing/2014/main" id="{263A69A0-5FB7-E081-1B77-BD67E9357865}"/>
                </a:ext>
              </a:extLst>
            </p:cNvPr>
            <p:cNvSpPr txBox="1"/>
            <p:nvPr/>
          </p:nvSpPr>
          <p:spPr>
            <a:xfrm>
              <a:off x="356215" y="3100625"/>
              <a:ext cx="774263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Manage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congestion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areas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08" name="Groep 107">
            <a:extLst>
              <a:ext uri="{FF2B5EF4-FFF2-40B4-BE49-F238E27FC236}">
                <a16:creationId xmlns:a16="http://schemas.microsoft.com/office/drawing/2014/main" id="{0A7921B0-F73C-2550-A25F-3F868DB5F083}"/>
              </a:ext>
            </a:extLst>
          </p:cNvPr>
          <p:cNvGrpSpPr/>
          <p:nvPr/>
        </p:nvGrpSpPr>
        <p:grpSpPr>
          <a:xfrm>
            <a:off x="709606" y="1674567"/>
            <a:ext cx="580697" cy="413518"/>
            <a:chOff x="946140" y="2232759"/>
            <a:chExt cx="774263" cy="551357"/>
          </a:xfrm>
        </p:grpSpPr>
        <p:sp>
          <p:nvSpPr>
            <p:cNvPr id="109" name="Rechthoek: afgeronde hoeken 108">
              <a:extLst>
                <a:ext uri="{FF2B5EF4-FFF2-40B4-BE49-F238E27FC236}">
                  <a16:creationId xmlns:a16="http://schemas.microsoft.com/office/drawing/2014/main" id="{A0AC8D10-410A-C18C-D23E-151D2AE20630}"/>
                </a:ext>
              </a:extLst>
            </p:cNvPr>
            <p:cNvSpPr/>
            <p:nvPr/>
          </p:nvSpPr>
          <p:spPr>
            <a:xfrm>
              <a:off x="967804" y="2234826"/>
              <a:ext cx="733586" cy="479039"/>
            </a:xfrm>
            <a:prstGeom prst="roundRect">
              <a:avLst/>
            </a:prstGeom>
            <a:solidFill>
              <a:srgbClr val="7DB43C">
                <a:lumMod val="20000"/>
                <a:lumOff val="80000"/>
              </a:srgbClr>
            </a:solidFill>
            <a:ln w="3175" cap="flat" cmpd="sng" algn="ctr">
              <a:solidFill>
                <a:srgbClr val="7DB43C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25718" rIns="607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110" name="Tekstvak 109">
              <a:extLst>
                <a:ext uri="{FF2B5EF4-FFF2-40B4-BE49-F238E27FC236}">
                  <a16:creationId xmlns:a16="http://schemas.microsoft.com/office/drawing/2014/main" id="{C850B335-DEF3-F81E-F7A7-26CD18161A85}"/>
                </a:ext>
              </a:extLst>
            </p:cNvPr>
            <p:cNvSpPr txBox="1"/>
            <p:nvPr/>
          </p:nvSpPr>
          <p:spPr>
            <a:xfrm>
              <a:off x="1047935" y="2232759"/>
              <a:ext cx="650179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C.1.1.1</a:t>
              </a:r>
            </a:p>
          </p:txBody>
        </p:sp>
        <p:sp>
          <p:nvSpPr>
            <p:cNvPr id="111" name="Tekstvak 110">
              <a:extLst>
                <a:ext uri="{FF2B5EF4-FFF2-40B4-BE49-F238E27FC236}">
                  <a16:creationId xmlns:a16="http://schemas.microsoft.com/office/drawing/2014/main" id="{380A571D-7EC4-D59B-B418-5C4B195FD9E0}"/>
                </a:ext>
              </a:extLst>
            </p:cNvPr>
            <p:cNvSpPr txBox="1"/>
            <p:nvPr/>
          </p:nvSpPr>
          <p:spPr>
            <a:xfrm>
              <a:off x="946140" y="2384007"/>
              <a:ext cx="774263" cy="400109"/>
            </a:xfrm>
            <a:prstGeom prst="rect">
              <a:avLst/>
            </a:prstGeom>
            <a:noFill/>
          </p:spPr>
          <p:txBody>
            <a:bodyPr wrap="square" lIns="18000" rIns="18000">
              <a:spAutoFit/>
            </a:bodyPr>
            <a:lstStyle/>
            <a:p>
              <a:pPr algn="ctr">
                <a:defRPr/>
              </a:pPr>
              <a:r>
                <a:rPr lang="en-US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Provide service to customers using channels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12" name="Groep 111">
            <a:extLst>
              <a:ext uri="{FF2B5EF4-FFF2-40B4-BE49-F238E27FC236}">
                <a16:creationId xmlns:a16="http://schemas.microsoft.com/office/drawing/2014/main" id="{D56F893F-611D-66D7-CE62-0E181B974944}"/>
              </a:ext>
            </a:extLst>
          </p:cNvPr>
          <p:cNvGrpSpPr/>
          <p:nvPr/>
        </p:nvGrpSpPr>
        <p:grpSpPr>
          <a:xfrm>
            <a:off x="3337076" y="2794934"/>
            <a:ext cx="589134" cy="406728"/>
            <a:chOff x="264937" y="4296226"/>
            <a:chExt cx="785512" cy="542304"/>
          </a:xfrm>
        </p:grpSpPr>
        <p:sp>
          <p:nvSpPr>
            <p:cNvPr id="113" name="Rechthoek: afgeronde hoeken 112">
              <a:extLst>
                <a:ext uri="{FF2B5EF4-FFF2-40B4-BE49-F238E27FC236}">
                  <a16:creationId xmlns:a16="http://schemas.microsoft.com/office/drawing/2014/main" id="{4D9FEC2E-0CD9-3B79-84F2-0024B7D7746E}"/>
                </a:ext>
              </a:extLst>
            </p:cNvPr>
            <p:cNvSpPr/>
            <p:nvPr/>
          </p:nvSpPr>
          <p:spPr>
            <a:xfrm>
              <a:off x="287850" y="4296226"/>
              <a:ext cx="696823" cy="479040"/>
            </a:xfrm>
            <a:prstGeom prst="roundRect">
              <a:avLst/>
            </a:prstGeom>
            <a:solidFill>
              <a:srgbClr val="FFCC99"/>
            </a:solidFill>
            <a:ln w="3175" cap="flat" cmpd="sng" algn="ctr">
              <a:solidFill>
                <a:srgbClr val="996633"/>
              </a:solidFill>
              <a:prstDash val="solid"/>
            </a:ln>
            <a:effectLst/>
          </p:spPr>
          <p:txBody>
            <a:bodyPr rot="0" spcFirstLastPara="0" vert="horz" wrap="square" lIns="0" tIns="26325" rIns="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114" name="Tekstvak 113">
              <a:extLst>
                <a:ext uri="{FF2B5EF4-FFF2-40B4-BE49-F238E27FC236}">
                  <a16:creationId xmlns:a16="http://schemas.microsoft.com/office/drawing/2014/main" id="{AEB39E99-AD96-AEDB-ACBB-5BACF5A3EFBE}"/>
                </a:ext>
              </a:extLst>
            </p:cNvPr>
            <p:cNvSpPr txBox="1"/>
            <p:nvPr/>
          </p:nvSpPr>
          <p:spPr>
            <a:xfrm>
              <a:off x="370062" y="4297225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C.6.3.5</a:t>
              </a:r>
            </a:p>
          </p:txBody>
        </p:sp>
        <p:sp>
          <p:nvSpPr>
            <p:cNvPr id="115" name="Tekstvak 114">
              <a:extLst>
                <a:ext uri="{FF2B5EF4-FFF2-40B4-BE49-F238E27FC236}">
                  <a16:creationId xmlns:a16="http://schemas.microsoft.com/office/drawing/2014/main" id="{96A52BEF-CEBB-B2A3-02BC-371F14F2DFE5}"/>
                </a:ext>
              </a:extLst>
            </p:cNvPr>
            <p:cNvSpPr txBox="1"/>
            <p:nvPr/>
          </p:nvSpPr>
          <p:spPr>
            <a:xfrm>
              <a:off x="264937" y="4438421"/>
              <a:ext cx="785512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Manage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flexible</a:t>
              </a: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capacity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16" name="Groep 115">
            <a:extLst>
              <a:ext uri="{FF2B5EF4-FFF2-40B4-BE49-F238E27FC236}">
                <a16:creationId xmlns:a16="http://schemas.microsoft.com/office/drawing/2014/main" id="{1595FE6C-C000-9313-8D03-BEA8AC17AAEF}"/>
              </a:ext>
            </a:extLst>
          </p:cNvPr>
          <p:cNvGrpSpPr/>
          <p:nvPr/>
        </p:nvGrpSpPr>
        <p:grpSpPr>
          <a:xfrm>
            <a:off x="3397928" y="3187595"/>
            <a:ext cx="623585" cy="359280"/>
            <a:chOff x="4598281" y="6239979"/>
            <a:chExt cx="831447" cy="479040"/>
          </a:xfrm>
        </p:grpSpPr>
        <p:sp>
          <p:nvSpPr>
            <p:cNvPr id="117" name="Rechthoek: afgeronde hoeken 116">
              <a:extLst>
                <a:ext uri="{FF2B5EF4-FFF2-40B4-BE49-F238E27FC236}">
                  <a16:creationId xmlns:a16="http://schemas.microsoft.com/office/drawing/2014/main" id="{0BC13782-EF13-1B1B-7778-70D23A7B6376}"/>
                </a:ext>
              </a:extLst>
            </p:cNvPr>
            <p:cNvSpPr/>
            <p:nvPr/>
          </p:nvSpPr>
          <p:spPr>
            <a:xfrm>
              <a:off x="4669479" y="6239979"/>
              <a:ext cx="696823" cy="479040"/>
            </a:xfrm>
            <a:prstGeom prst="roundRect">
              <a:avLst/>
            </a:prstGeom>
            <a:solidFill>
              <a:srgbClr val="008CBE">
                <a:lumMod val="20000"/>
                <a:lumOff val="80000"/>
              </a:srgbClr>
            </a:solidFill>
            <a:ln w="3175" cap="flat" cmpd="sng" algn="ctr">
              <a:solidFill>
                <a:srgbClr val="008CBE"/>
              </a:solidFill>
              <a:prstDash val="solid"/>
            </a:ln>
            <a:effectLst/>
          </p:spPr>
          <p:txBody>
            <a:bodyPr rot="0" spcFirstLastPara="0" vert="horz" wrap="square" lIns="0" tIns="25718" rIns="0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 kern="0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C9897C62-014E-E754-568C-2BDF6FAE6EE6}"/>
                </a:ext>
              </a:extLst>
            </p:cNvPr>
            <p:cNvSpPr txBox="1"/>
            <p:nvPr/>
          </p:nvSpPr>
          <p:spPr>
            <a:xfrm>
              <a:off x="4708241" y="6265535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C.2.1.1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769396F3-7539-C9C9-EF4D-B9B7B034D03E}"/>
                </a:ext>
              </a:extLst>
            </p:cNvPr>
            <p:cNvSpPr txBox="1"/>
            <p:nvPr/>
          </p:nvSpPr>
          <p:spPr>
            <a:xfrm>
              <a:off x="4598281" y="6392626"/>
              <a:ext cx="831447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Monitor energy transport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20" name="Groep 119">
            <a:extLst>
              <a:ext uri="{FF2B5EF4-FFF2-40B4-BE49-F238E27FC236}">
                <a16:creationId xmlns:a16="http://schemas.microsoft.com/office/drawing/2014/main" id="{E5AA2E2F-1991-D2D6-707C-E441B595FA71}"/>
              </a:ext>
            </a:extLst>
          </p:cNvPr>
          <p:cNvGrpSpPr/>
          <p:nvPr/>
        </p:nvGrpSpPr>
        <p:grpSpPr>
          <a:xfrm>
            <a:off x="3961649" y="3187596"/>
            <a:ext cx="643562" cy="359279"/>
            <a:chOff x="5349909" y="6239980"/>
            <a:chExt cx="858083" cy="479039"/>
          </a:xfrm>
        </p:grpSpPr>
        <p:sp>
          <p:nvSpPr>
            <p:cNvPr id="121" name="Rechthoek: afgeronde hoeken 120">
              <a:extLst>
                <a:ext uri="{FF2B5EF4-FFF2-40B4-BE49-F238E27FC236}">
                  <a16:creationId xmlns:a16="http://schemas.microsoft.com/office/drawing/2014/main" id="{3764A4C2-A1E5-87EA-CD20-6FC1D9A5A969}"/>
                </a:ext>
              </a:extLst>
            </p:cNvPr>
            <p:cNvSpPr/>
            <p:nvPr/>
          </p:nvSpPr>
          <p:spPr>
            <a:xfrm>
              <a:off x="5412158" y="6239980"/>
              <a:ext cx="733586" cy="479039"/>
            </a:xfrm>
            <a:prstGeom prst="roundRect">
              <a:avLst/>
            </a:prstGeom>
            <a:solidFill>
              <a:srgbClr val="7DB43C">
                <a:lumMod val="20000"/>
                <a:lumOff val="80000"/>
              </a:srgbClr>
            </a:solidFill>
            <a:ln w="3175" cap="flat" cmpd="sng" algn="ctr">
              <a:solidFill>
                <a:srgbClr val="7DB43C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25718" rIns="607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75903">
                <a:defRPr/>
              </a:pPr>
              <a:endParaRPr lang="nl-NL" sz="394" b="1">
                <a:solidFill>
                  <a:srgbClr val="625D62">
                    <a:lumMod val="50000"/>
                  </a:srgbClr>
                </a:solidFill>
                <a:latin typeface="Microsoft JhengHei Light"/>
              </a:endParaRPr>
            </a:p>
          </p:txBody>
        </p:sp>
        <p:sp>
          <p:nvSpPr>
            <p:cNvPr id="122" name="Tekstvak 121">
              <a:extLst>
                <a:ext uri="{FF2B5EF4-FFF2-40B4-BE49-F238E27FC236}">
                  <a16:creationId xmlns:a16="http://schemas.microsoft.com/office/drawing/2014/main" id="{73FFCAE6-A786-1A42-A416-9B83D7AD3DC8}"/>
                </a:ext>
              </a:extLst>
            </p:cNvPr>
            <p:cNvSpPr txBox="1"/>
            <p:nvPr/>
          </p:nvSpPr>
          <p:spPr>
            <a:xfrm>
              <a:off x="5461976" y="6255652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dirty="0">
                  <a:solidFill>
                    <a:prstClr val="black"/>
                  </a:solidFill>
                  <a:latin typeface="Aptos" panose="02110004020202020204"/>
                </a:rPr>
                <a:t>C.1.1.5</a:t>
              </a:r>
            </a:p>
          </p:txBody>
        </p:sp>
        <p:sp>
          <p:nvSpPr>
            <p:cNvPr id="123" name="Tekstvak 122">
              <a:extLst>
                <a:ext uri="{FF2B5EF4-FFF2-40B4-BE49-F238E27FC236}">
                  <a16:creationId xmlns:a16="http://schemas.microsoft.com/office/drawing/2014/main" id="{5F8F359A-FF29-CCAA-1668-44D00F2A5598}"/>
                </a:ext>
              </a:extLst>
            </p:cNvPr>
            <p:cNvSpPr txBox="1"/>
            <p:nvPr/>
          </p:nvSpPr>
          <p:spPr>
            <a:xfrm>
              <a:off x="5349909" y="6381465"/>
              <a:ext cx="858083" cy="307776"/>
            </a:xfrm>
            <a:prstGeom prst="rect">
              <a:avLst/>
            </a:prstGeom>
            <a:noFill/>
          </p:spPr>
          <p:txBody>
            <a:bodyPr wrap="square" lIns="36000" rIns="36000">
              <a:spAutoFit/>
            </a:bodyPr>
            <a:lstStyle/>
            <a:p>
              <a:pPr algn="ctr">
                <a:defRPr/>
              </a:pPr>
              <a:r>
                <a:rPr lang="nl-NL" sz="45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Collect energy transport </a:t>
              </a:r>
              <a:r>
                <a:rPr lang="nl-NL" sz="45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demand</a:t>
              </a:r>
              <a:endParaRPr lang="nl-NL" sz="4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53B0CB57-D2A5-2690-A046-9A1ADEDB3D47}"/>
              </a:ext>
            </a:extLst>
          </p:cNvPr>
          <p:cNvCxnSpPr/>
          <p:nvPr/>
        </p:nvCxnSpPr>
        <p:spPr>
          <a:xfrm>
            <a:off x="1872969" y="1216723"/>
            <a:ext cx="1539000" cy="1381597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37987D60-661E-D298-116D-A27A37C5D1DC}"/>
              </a:ext>
            </a:extLst>
          </p:cNvPr>
          <p:cNvCxnSpPr/>
          <p:nvPr/>
        </p:nvCxnSpPr>
        <p:spPr>
          <a:xfrm>
            <a:off x="1837938" y="1247268"/>
            <a:ext cx="1545454" cy="1381597"/>
          </a:xfrm>
          <a:prstGeom prst="line">
            <a:avLst/>
          </a:prstGeom>
          <a:noFill/>
          <a:ln w="38100" cap="flat" cmpd="sng" algn="ctr">
            <a:solidFill>
              <a:srgbClr val="E97132"/>
            </a:solidFill>
            <a:prstDash val="solid"/>
            <a:miter lim="800000"/>
          </a:ln>
          <a:effectLst/>
        </p:spPr>
      </p:cxnSp>
      <p:cxnSp>
        <p:nvCxnSpPr>
          <p:cNvPr id="126" name="Rechte verbindingslijn 125">
            <a:extLst>
              <a:ext uri="{FF2B5EF4-FFF2-40B4-BE49-F238E27FC236}">
                <a16:creationId xmlns:a16="http://schemas.microsoft.com/office/drawing/2014/main" id="{34B3BEDD-A32E-BE56-FBF7-94E2A8FC90D8}"/>
              </a:ext>
            </a:extLst>
          </p:cNvPr>
          <p:cNvCxnSpPr>
            <a:cxnSpLocks/>
          </p:cNvCxnSpPr>
          <p:nvPr/>
        </p:nvCxnSpPr>
        <p:spPr>
          <a:xfrm flipH="1">
            <a:off x="5898413" y="2731676"/>
            <a:ext cx="359085" cy="42160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27" name="Rechte verbindingslijn 126">
            <a:extLst>
              <a:ext uri="{FF2B5EF4-FFF2-40B4-BE49-F238E27FC236}">
                <a16:creationId xmlns:a16="http://schemas.microsoft.com/office/drawing/2014/main" id="{4EAFF394-0411-8015-D5C4-F7A14BD545C4}"/>
              </a:ext>
            </a:extLst>
          </p:cNvPr>
          <p:cNvCxnSpPr>
            <a:cxnSpLocks/>
          </p:cNvCxnSpPr>
          <p:nvPr/>
        </p:nvCxnSpPr>
        <p:spPr>
          <a:xfrm>
            <a:off x="1749505" y="1235160"/>
            <a:ext cx="1594346" cy="1419577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512" name="Rechte verbindingslijn 511">
            <a:extLst>
              <a:ext uri="{FF2B5EF4-FFF2-40B4-BE49-F238E27FC236}">
                <a16:creationId xmlns:a16="http://schemas.microsoft.com/office/drawing/2014/main" id="{8908F843-FA94-0F03-51A4-B41DEF3EEF9E}"/>
              </a:ext>
            </a:extLst>
          </p:cNvPr>
          <p:cNvCxnSpPr>
            <a:cxnSpLocks/>
          </p:cNvCxnSpPr>
          <p:nvPr/>
        </p:nvCxnSpPr>
        <p:spPr>
          <a:xfrm>
            <a:off x="1701973" y="1257798"/>
            <a:ext cx="1602338" cy="1438317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513" name="Rechte verbindingslijn 512">
            <a:extLst>
              <a:ext uri="{FF2B5EF4-FFF2-40B4-BE49-F238E27FC236}">
                <a16:creationId xmlns:a16="http://schemas.microsoft.com/office/drawing/2014/main" id="{84E6408F-8F34-F413-4293-439E3097464C}"/>
              </a:ext>
            </a:extLst>
          </p:cNvPr>
          <p:cNvCxnSpPr>
            <a:cxnSpLocks/>
          </p:cNvCxnSpPr>
          <p:nvPr/>
        </p:nvCxnSpPr>
        <p:spPr>
          <a:xfrm>
            <a:off x="1878770" y="3340760"/>
            <a:ext cx="516081" cy="436416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cxnSp>
        <p:nvCxnSpPr>
          <p:cNvPr id="515" name="Rechte verbindingslijn 514">
            <a:extLst>
              <a:ext uri="{FF2B5EF4-FFF2-40B4-BE49-F238E27FC236}">
                <a16:creationId xmlns:a16="http://schemas.microsoft.com/office/drawing/2014/main" id="{B6C587FB-507B-CAEB-ACE1-9AC52FB04B20}"/>
              </a:ext>
            </a:extLst>
          </p:cNvPr>
          <p:cNvCxnSpPr>
            <a:cxnSpLocks/>
          </p:cNvCxnSpPr>
          <p:nvPr/>
        </p:nvCxnSpPr>
        <p:spPr>
          <a:xfrm>
            <a:off x="2092208" y="1350079"/>
            <a:ext cx="1297026" cy="116700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17" name="Rechte verbindingslijn 516">
            <a:extLst>
              <a:ext uri="{FF2B5EF4-FFF2-40B4-BE49-F238E27FC236}">
                <a16:creationId xmlns:a16="http://schemas.microsoft.com/office/drawing/2014/main" id="{99B2AA45-4BD5-CCA7-E7CD-D95401643B3F}"/>
              </a:ext>
            </a:extLst>
          </p:cNvPr>
          <p:cNvCxnSpPr>
            <a:cxnSpLocks/>
          </p:cNvCxnSpPr>
          <p:nvPr/>
        </p:nvCxnSpPr>
        <p:spPr>
          <a:xfrm flipV="1">
            <a:off x="3404011" y="1852337"/>
            <a:ext cx="661571" cy="72168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518" name="Rechte verbindingslijn 517">
            <a:extLst>
              <a:ext uri="{FF2B5EF4-FFF2-40B4-BE49-F238E27FC236}">
                <a16:creationId xmlns:a16="http://schemas.microsoft.com/office/drawing/2014/main" id="{0D0BCB17-6DC5-F018-F4E0-A7B5B6D7D0ED}"/>
              </a:ext>
            </a:extLst>
          </p:cNvPr>
          <p:cNvCxnSpPr>
            <a:cxnSpLocks/>
          </p:cNvCxnSpPr>
          <p:nvPr/>
        </p:nvCxnSpPr>
        <p:spPr>
          <a:xfrm>
            <a:off x="4058929" y="1852337"/>
            <a:ext cx="761519" cy="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521" name="Rechte verbindingslijn 520">
            <a:extLst>
              <a:ext uri="{FF2B5EF4-FFF2-40B4-BE49-F238E27FC236}">
                <a16:creationId xmlns:a16="http://schemas.microsoft.com/office/drawing/2014/main" id="{60D773EC-7D95-D4C8-1E53-3E5626359842}"/>
              </a:ext>
            </a:extLst>
          </p:cNvPr>
          <p:cNvCxnSpPr>
            <a:cxnSpLocks/>
          </p:cNvCxnSpPr>
          <p:nvPr/>
        </p:nvCxnSpPr>
        <p:spPr>
          <a:xfrm>
            <a:off x="4820447" y="1861156"/>
            <a:ext cx="627588" cy="710594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522" name="Rechte verbindingslijn 521">
            <a:extLst>
              <a:ext uri="{FF2B5EF4-FFF2-40B4-BE49-F238E27FC236}">
                <a16:creationId xmlns:a16="http://schemas.microsoft.com/office/drawing/2014/main" id="{6690FEA2-2F5C-F521-A9E3-088368E3AB42}"/>
              </a:ext>
            </a:extLst>
          </p:cNvPr>
          <p:cNvCxnSpPr>
            <a:cxnSpLocks/>
          </p:cNvCxnSpPr>
          <p:nvPr/>
        </p:nvCxnSpPr>
        <p:spPr>
          <a:xfrm flipV="1">
            <a:off x="5429153" y="2564068"/>
            <a:ext cx="1863000" cy="6654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523" name="Rechte verbindingslijn 522">
            <a:extLst>
              <a:ext uri="{FF2B5EF4-FFF2-40B4-BE49-F238E27FC236}">
                <a16:creationId xmlns:a16="http://schemas.microsoft.com/office/drawing/2014/main" id="{C3984308-3E60-8474-4D7C-1BB7E2514633}"/>
              </a:ext>
            </a:extLst>
          </p:cNvPr>
          <p:cNvCxnSpPr>
            <a:cxnSpLocks/>
          </p:cNvCxnSpPr>
          <p:nvPr/>
        </p:nvCxnSpPr>
        <p:spPr>
          <a:xfrm flipV="1">
            <a:off x="3367229" y="2615796"/>
            <a:ext cx="3969000" cy="11139"/>
          </a:xfrm>
          <a:prstGeom prst="line">
            <a:avLst/>
          </a:prstGeom>
          <a:noFill/>
          <a:ln w="38100" cap="flat" cmpd="sng" algn="ctr">
            <a:solidFill>
              <a:srgbClr val="E97132"/>
            </a:solidFill>
            <a:prstDash val="solid"/>
            <a:miter lim="800000"/>
          </a:ln>
          <a:effectLst/>
        </p:spPr>
      </p:cxnSp>
      <p:cxnSp>
        <p:nvCxnSpPr>
          <p:cNvPr id="525" name="Rechte verbindingslijn 524">
            <a:extLst>
              <a:ext uri="{FF2B5EF4-FFF2-40B4-BE49-F238E27FC236}">
                <a16:creationId xmlns:a16="http://schemas.microsoft.com/office/drawing/2014/main" id="{76D91420-3EAC-FE40-0862-0C24BB6A70A7}"/>
              </a:ext>
            </a:extLst>
          </p:cNvPr>
          <p:cNvCxnSpPr>
            <a:cxnSpLocks/>
          </p:cNvCxnSpPr>
          <p:nvPr/>
        </p:nvCxnSpPr>
        <p:spPr>
          <a:xfrm flipV="1">
            <a:off x="7292153" y="2110584"/>
            <a:ext cx="395377" cy="445732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526" name="Rechte verbindingslijn 525">
            <a:extLst>
              <a:ext uri="{FF2B5EF4-FFF2-40B4-BE49-F238E27FC236}">
                <a16:creationId xmlns:a16="http://schemas.microsoft.com/office/drawing/2014/main" id="{7E927316-33F2-413A-C6CE-52D3462697A7}"/>
              </a:ext>
            </a:extLst>
          </p:cNvPr>
          <p:cNvCxnSpPr>
            <a:cxnSpLocks/>
          </p:cNvCxnSpPr>
          <p:nvPr/>
        </p:nvCxnSpPr>
        <p:spPr>
          <a:xfrm flipV="1">
            <a:off x="4356205" y="1216723"/>
            <a:ext cx="529067" cy="591914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528" name="Rechte verbindingslijn 527">
            <a:extLst>
              <a:ext uri="{FF2B5EF4-FFF2-40B4-BE49-F238E27FC236}">
                <a16:creationId xmlns:a16="http://schemas.microsoft.com/office/drawing/2014/main" id="{94E87145-5893-2A8A-7BFA-037AD4BE309F}"/>
              </a:ext>
            </a:extLst>
          </p:cNvPr>
          <p:cNvCxnSpPr>
            <a:cxnSpLocks/>
          </p:cNvCxnSpPr>
          <p:nvPr/>
        </p:nvCxnSpPr>
        <p:spPr>
          <a:xfrm>
            <a:off x="1881939" y="1216723"/>
            <a:ext cx="1722788" cy="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529" name="Rechte verbindingslijn 528">
            <a:extLst>
              <a:ext uri="{FF2B5EF4-FFF2-40B4-BE49-F238E27FC236}">
                <a16:creationId xmlns:a16="http://schemas.microsoft.com/office/drawing/2014/main" id="{6B2EDD0C-46EE-AAC6-C5FC-98E24C4BB162}"/>
              </a:ext>
            </a:extLst>
          </p:cNvPr>
          <p:cNvCxnSpPr>
            <a:cxnSpLocks/>
          </p:cNvCxnSpPr>
          <p:nvPr/>
        </p:nvCxnSpPr>
        <p:spPr>
          <a:xfrm>
            <a:off x="4880396" y="1216723"/>
            <a:ext cx="2807134" cy="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530" name="Rechte verbindingslijn 529">
            <a:extLst>
              <a:ext uri="{FF2B5EF4-FFF2-40B4-BE49-F238E27FC236}">
                <a16:creationId xmlns:a16="http://schemas.microsoft.com/office/drawing/2014/main" id="{0B35EB2B-F745-BDE0-9CDE-3455AAE7DB92}"/>
              </a:ext>
            </a:extLst>
          </p:cNvPr>
          <p:cNvCxnSpPr>
            <a:cxnSpLocks/>
          </p:cNvCxnSpPr>
          <p:nvPr/>
        </p:nvCxnSpPr>
        <p:spPr>
          <a:xfrm>
            <a:off x="3602687" y="1222216"/>
            <a:ext cx="560761" cy="584823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531" name="Rechte verbindingslijn 530">
            <a:extLst>
              <a:ext uri="{FF2B5EF4-FFF2-40B4-BE49-F238E27FC236}">
                <a16:creationId xmlns:a16="http://schemas.microsoft.com/office/drawing/2014/main" id="{5DE47673-C7D7-E6D4-30BD-5C4E97571B75}"/>
              </a:ext>
            </a:extLst>
          </p:cNvPr>
          <p:cNvCxnSpPr>
            <a:cxnSpLocks/>
          </p:cNvCxnSpPr>
          <p:nvPr/>
        </p:nvCxnSpPr>
        <p:spPr>
          <a:xfrm flipV="1">
            <a:off x="7300730" y="2122107"/>
            <a:ext cx="442922" cy="499259"/>
          </a:xfrm>
          <a:prstGeom prst="line">
            <a:avLst/>
          </a:prstGeom>
          <a:noFill/>
          <a:ln w="38100" cap="flat" cmpd="sng" algn="ctr">
            <a:solidFill>
              <a:srgbClr val="E97132"/>
            </a:solidFill>
            <a:prstDash val="solid"/>
            <a:miter lim="800000"/>
          </a:ln>
          <a:effectLst/>
        </p:spPr>
      </p:cxnSp>
      <p:cxnSp>
        <p:nvCxnSpPr>
          <p:cNvPr id="532" name="Rechte verbindingslijn 531">
            <a:extLst>
              <a:ext uri="{FF2B5EF4-FFF2-40B4-BE49-F238E27FC236}">
                <a16:creationId xmlns:a16="http://schemas.microsoft.com/office/drawing/2014/main" id="{A277B1B8-9944-310B-68A7-24F5D615D44A}"/>
              </a:ext>
            </a:extLst>
          </p:cNvPr>
          <p:cNvCxnSpPr>
            <a:cxnSpLocks/>
          </p:cNvCxnSpPr>
          <p:nvPr/>
        </p:nvCxnSpPr>
        <p:spPr>
          <a:xfrm flipV="1">
            <a:off x="7687529" y="1216723"/>
            <a:ext cx="0" cy="887907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533" name="Rechte verbindingslijn 532">
            <a:extLst>
              <a:ext uri="{FF2B5EF4-FFF2-40B4-BE49-F238E27FC236}">
                <a16:creationId xmlns:a16="http://schemas.microsoft.com/office/drawing/2014/main" id="{B8EA10BE-A160-6A8F-04FF-C030A96C235E}"/>
              </a:ext>
            </a:extLst>
          </p:cNvPr>
          <p:cNvCxnSpPr>
            <a:cxnSpLocks/>
          </p:cNvCxnSpPr>
          <p:nvPr/>
        </p:nvCxnSpPr>
        <p:spPr>
          <a:xfrm flipV="1">
            <a:off x="7734822" y="1147445"/>
            <a:ext cx="0" cy="974661"/>
          </a:xfrm>
          <a:prstGeom prst="line">
            <a:avLst/>
          </a:prstGeom>
          <a:noFill/>
          <a:ln w="38100" cap="flat" cmpd="sng" algn="ctr">
            <a:solidFill>
              <a:srgbClr val="E97132"/>
            </a:solidFill>
            <a:prstDash val="solid"/>
            <a:miter lim="800000"/>
          </a:ln>
          <a:effectLst/>
        </p:spPr>
      </p:cxnSp>
      <p:cxnSp>
        <p:nvCxnSpPr>
          <p:cNvPr id="534" name="Rechte verbindingslijn 533">
            <a:extLst>
              <a:ext uri="{FF2B5EF4-FFF2-40B4-BE49-F238E27FC236}">
                <a16:creationId xmlns:a16="http://schemas.microsoft.com/office/drawing/2014/main" id="{41AAC898-1963-AAC4-4CB1-62FADC8A7D85}"/>
              </a:ext>
            </a:extLst>
          </p:cNvPr>
          <p:cNvCxnSpPr>
            <a:cxnSpLocks/>
          </p:cNvCxnSpPr>
          <p:nvPr/>
        </p:nvCxnSpPr>
        <p:spPr>
          <a:xfrm>
            <a:off x="1837938" y="1154373"/>
            <a:ext cx="5896884" cy="0"/>
          </a:xfrm>
          <a:prstGeom prst="line">
            <a:avLst/>
          </a:prstGeom>
          <a:noFill/>
          <a:ln w="38100" cap="flat" cmpd="sng" algn="ctr">
            <a:solidFill>
              <a:srgbClr val="E97132"/>
            </a:solidFill>
            <a:prstDash val="solid"/>
            <a:miter lim="800000"/>
          </a:ln>
          <a:effectLst/>
        </p:spPr>
      </p:cxnSp>
      <p:cxnSp>
        <p:nvCxnSpPr>
          <p:cNvPr id="536" name="Rechte verbindingslijn 535">
            <a:extLst>
              <a:ext uri="{FF2B5EF4-FFF2-40B4-BE49-F238E27FC236}">
                <a16:creationId xmlns:a16="http://schemas.microsoft.com/office/drawing/2014/main" id="{DEEEDC51-3233-6942-CEC5-2BF14C6227BB}"/>
              </a:ext>
            </a:extLst>
          </p:cNvPr>
          <p:cNvCxnSpPr>
            <a:cxnSpLocks/>
          </p:cNvCxnSpPr>
          <p:nvPr/>
        </p:nvCxnSpPr>
        <p:spPr>
          <a:xfrm flipH="1" flipV="1">
            <a:off x="1847737" y="1147445"/>
            <a:ext cx="1281" cy="120742"/>
          </a:xfrm>
          <a:prstGeom prst="line">
            <a:avLst/>
          </a:prstGeom>
          <a:noFill/>
          <a:ln w="38100" cap="flat" cmpd="sng" algn="ctr">
            <a:solidFill>
              <a:srgbClr val="E97132"/>
            </a:solidFill>
            <a:prstDash val="solid"/>
            <a:miter lim="800000"/>
          </a:ln>
          <a:effectLst/>
        </p:spPr>
      </p:cxnSp>
      <p:cxnSp>
        <p:nvCxnSpPr>
          <p:cNvPr id="537" name="Rechte verbindingslijn 536">
            <a:extLst>
              <a:ext uri="{FF2B5EF4-FFF2-40B4-BE49-F238E27FC236}">
                <a16:creationId xmlns:a16="http://schemas.microsoft.com/office/drawing/2014/main" id="{4BEDF00D-1AE5-E24A-508D-4C6AA983F927}"/>
              </a:ext>
            </a:extLst>
          </p:cNvPr>
          <p:cNvCxnSpPr>
            <a:cxnSpLocks/>
          </p:cNvCxnSpPr>
          <p:nvPr/>
        </p:nvCxnSpPr>
        <p:spPr>
          <a:xfrm flipV="1">
            <a:off x="4827822" y="2678854"/>
            <a:ext cx="711506" cy="799181"/>
          </a:xfrm>
          <a:prstGeom prst="line">
            <a:avLst/>
          </a:prstGeom>
          <a:noFill/>
          <a:ln w="38100" cap="flat" cmpd="sng" algn="ctr">
            <a:solidFill>
              <a:srgbClr val="E97132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38" name="Rechte verbindingslijn 537">
            <a:extLst>
              <a:ext uri="{FF2B5EF4-FFF2-40B4-BE49-F238E27FC236}">
                <a16:creationId xmlns:a16="http://schemas.microsoft.com/office/drawing/2014/main" id="{CC21136E-962E-21AC-36CD-CE884D6DF3BD}"/>
              </a:ext>
            </a:extLst>
          </p:cNvPr>
          <p:cNvCxnSpPr>
            <a:cxnSpLocks/>
          </p:cNvCxnSpPr>
          <p:nvPr/>
        </p:nvCxnSpPr>
        <p:spPr>
          <a:xfrm>
            <a:off x="4224824" y="3480171"/>
            <a:ext cx="595623" cy="0"/>
          </a:xfrm>
          <a:prstGeom prst="line">
            <a:avLst/>
          </a:prstGeom>
          <a:noFill/>
          <a:ln w="38100" cap="flat" cmpd="sng" algn="ctr">
            <a:solidFill>
              <a:srgbClr val="E97132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39" name="Rechte verbindingslijn 538">
            <a:extLst>
              <a:ext uri="{FF2B5EF4-FFF2-40B4-BE49-F238E27FC236}">
                <a16:creationId xmlns:a16="http://schemas.microsoft.com/office/drawing/2014/main" id="{07039239-D55B-635A-BE03-92A0CE013E7F}"/>
              </a:ext>
            </a:extLst>
          </p:cNvPr>
          <p:cNvCxnSpPr>
            <a:cxnSpLocks/>
          </p:cNvCxnSpPr>
          <p:nvPr/>
        </p:nvCxnSpPr>
        <p:spPr>
          <a:xfrm>
            <a:off x="5534905" y="2675660"/>
            <a:ext cx="1801325" cy="0"/>
          </a:xfrm>
          <a:prstGeom prst="line">
            <a:avLst/>
          </a:prstGeom>
          <a:noFill/>
          <a:ln w="38100" cap="flat" cmpd="sng" algn="ctr">
            <a:solidFill>
              <a:srgbClr val="E97132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40" name="Rechte verbindingslijn 539">
            <a:extLst>
              <a:ext uri="{FF2B5EF4-FFF2-40B4-BE49-F238E27FC236}">
                <a16:creationId xmlns:a16="http://schemas.microsoft.com/office/drawing/2014/main" id="{C4BA6C83-A3EF-2FF9-665F-0DECF0465925}"/>
              </a:ext>
            </a:extLst>
          </p:cNvPr>
          <p:cNvCxnSpPr>
            <a:cxnSpLocks/>
          </p:cNvCxnSpPr>
          <p:nvPr/>
        </p:nvCxnSpPr>
        <p:spPr>
          <a:xfrm flipV="1">
            <a:off x="7318679" y="2110583"/>
            <a:ext cx="493637" cy="571565"/>
          </a:xfrm>
          <a:prstGeom prst="line">
            <a:avLst/>
          </a:prstGeom>
          <a:noFill/>
          <a:ln w="38100" cap="flat" cmpd="sng" algn="ctr">
            <a:solidFill>
              <a:srgbClr val="E97132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42" name="Rechte verbindingslijn 541">
            <a:extLst>
              <a:ext uri="{FF2B5EF4-FFF2-40B4-BE49-F238E27FC236}">
                <a16:creationId xmlns:a16="http://schemas.microsoft.com/office/drawing/2014/main" id="{1BA771FA-CFFC-11EC-BCF8-61922FFF5002}"/>
              </a:ext>
            </a:extLst>
          </p:cNvPr>
          <p:cNvCxnSpPr>
            <a:cxnSpLocks/>
          </p:cNvCxnSpPr>
          <p:nvPr/>
        </p:nvCxnSpPr>
        <p:spPr>
          <a:xfrm flipH="1" flipV="1">
            <a:off x="7788661" y="1105384"/>
            <a:ext cx="8411" cy="1023620"/>
          </a:xfrm>
          <a:prstGeom prst="line">
            <a:avLst/>
          </a:prstGeom>
          <a:noFill/>
          <a:ln w="38100" cap="flat" cmpd="sng" algn="ctr">
            <a:solidFill>
              <a:srgbClr val="E97132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43" name="Rechte verbindingslijn 542">
            <a:extLst>
              <a:ext uri="{FF2B5EF4-FFF2-40B4-BE49-F238E27FC236}">
                <a16:creationId xmlns:a16="http://schemas.microsoft.com/office/drawing/2014/main" id="{9C368D0F-B876-4C4E-9426-F5FFFAFB0611}"/>
              </a:ext>
            </a:extLst>
          </p:cNvPr>
          <p:cNvCxnSpPr>
            <a:cxnSpLocks/>
          </p:cNvCxnSpPr>
          <p:nvPr/>
        </p:nvCxnSpPr>
        <p:spPr>
          <a:xfrm flipH="1" flipV="1">
            <a:off x="2189328" y="818529"/>
            <a:ext cx="5264339" cy="3192"/>
          </a:xfrm>
          <a:prstGeom prst="line">
            <a:avLst/>
          </a:prstGeom>
          <a:noFill/>
          <a:ln w="38100" cap="flat" cmpd="sng" algn="ctr">
            <a:solidFill>
              <a:srgbClr val="E97132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44" name="Rechte verbindingslijn 543">
            <a:extLst>
              <a:ext uri="{FF2B5EF4-FFF2-40B4-BE49-F238E27FC236}">
                <a16:creationId xmlns:a16="http://schemas.microsoft.com/office/drawing/2014/main" id="{25DBFA2D-12F5-0C78-80A2-904ED4B438E5}"/>
              </a:ext>
            </a:extLst>
          </p:cNvPr>
          <p:cNvCxnSpPr>
            <a:cxnSpLocks/>
          </p:cNvCxnSpPr>
          <p:nvPr/>
        </p:nvCxnSpPr>
        <p:spPr>
          <a:xfrm>
            <a:off x="7453667" y="824914"/>
            <a:ext cx="343405" cy="294632"/>
          </a:xfrm>
          <a:prstGeom prst="line">
            <a:avLst/>
          </a:prstGeom>
          <a:noFill/>
          <a:ln w="38100" cap="flat" cmpd="sng" algn="ctr">
            <a:solidFill>
              <a:srgbClr val="E97132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46" name="Rechte verbindingslijn 545">
            <a:extLst>
              <a:ext uri="{FF2B5EF4-FFF2-40B4-BE49-F238E27FC236}">
                <a16:creationId xmlns:a16="http://schemas.microsoft.com/office/drawing/2014/main" id="{E7DEA249-D17E-D4E0-C1C5-81B0460C34B1}"/>
              </a:ext>
            </a:extLst>
          </p:cNvPr>
          <p:cNvCxnSpPr>
            <a:cxnSpLocks/>
          </p:cNvCxnSpPr>
          <p:nvPr/>
        </p:nvCxnSpPr>
        <p:spPr>
          <a:xfrm flipV="1">
            <a:off x="1934854" y="818529"/>
            <a:ext cx="254474" cy="275573"/>
          </a:xfrm>
          <a:prstGeom prst="line">
            <a:avLst/>
          </a:prstGeom>
          <a:noFill/>
          <a:ln w="38100" cap="flat" cmpd="sng" algn="ctr">
            <a:solidFill>
              <a:srgbClr val="E97132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48" name="Rechte verbindingslijn 547">
            <a:extLst>
              <a:ext uri="{FF2B5EF4-FFF2-40B4-BE49-F238E27FC236}">
                <a16:creationId xmlns:a16="http://schemas.microsoft.com/office/drawing/2014/main" id="{C4E19711-9530-BDD6-6620-9CC2C5C89AAC}"/>
              </a:ext>
            </a:extLst>
          </p:cNvPr>
          <p:cNvCxnSpPr>
            <a:cxnSpLocks/>
          </p:cNvCxnSpPr>
          <p:nvPr/>
        </p:nvCxnSpPr>
        <p:spPr>
          <a:xfrm>
            <a:off x="5905079" y="3150715"/>
            <a:ext cx="0" cy="30690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49" name="Rechte verbindingslijn 548">
            <a:extLst>
              <a:ext uri="{FF2B5EF4-FFF2-40B4-BE49-F238E27FC236}">
                <a16:creationId xmlns:a16="http://schemas.microsoft.com/office/drawing/2014/main" id="{68C1B60D-90CF-6B55-1E99-603EDD877FE8}"/>
              </a:ext>
            </a:extLst>
          </p:cNvPr>
          <p:cNvCxnSpPr>
            <a:cxnSpLocks/>
          </p:cNvCxnSpPr>
          <p:nvPr/>
        </p:nvCxnSpPr>
        <p:spPr>
          <a:xfrm>
            <a:off x="5891399" y="3424950"/>
            <a:ext cx="430383" cy="35677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50" name="Rechte verbindingslijn 549">
            <a:extLst>
              <a:ext uri="{FF2B5EF4-FFF2-40B4-BE49-F238E27FC236}">
                <a16:creationId xmlns:a16="http://schemas.microsoft.com/office/drawing/2014/main" id="{DA2FDB01-C709-8079-D29E-D2E93D608F0E}"/>
              </a:ext>
            </a:extLst>
          </p:cNvPr>
          <p:cNvCxnSpPr>
            <a:cxnSpLocks/>
          </p:cNvCxnSpPr>
          <p:nvPr/>
        </p:nvCxnSpPr>
        <p:spPr>
          <a:xfrm>
            <a:off x="6321782" y="3769673"/>
            <a:ext cx="760139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51" name="Rechte verbindingslijn 550">
            <a:extLst>
              <a:ext uri="{FF2B5EF4-FFF2-40B4-BE49-F238E27FC236}">
                <a16:creationId xmlns:a16="http://schemas.microsoft.com/office/drawing/2014/main" id="{4827241F-C6D1-E371-2ADD-D11494F79F09}"/>
              </a:ext>
            </a:extLst>
          </p:cNvPr>
          <p:cNvCxnSpPr>
            <a:cxnSpLocks/>
          </p:cNvCxnSpPr>
          <p:nvPr/>
        </p:nvCxnSpPr>
        <p:spPr>
          <a:xfrm>
            <a:off x="6253201" y="2725734"/>
            <a:ext cx="1083029" cy="594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52" name="Rechte verbindingslijn 551">
            <a:extLst>
              <a:ext uri="{FF2B5EF4-FFF2-40B4-BE49-F238E27FC236}">
                <a16:creationId xmlns:a16="http://schemas.microsoft.com/office/drawing/2014/main" id="{55E54217-64A6-52C7-F0A8-BEF1689ECE58}"/>
              </a:ext>
            </a:extLst>
          </p:cNvPr>
          <p:cNvCxnSpPr>
            <a:cxnSpLocks/>
          </p:cNvCxnSpPr>
          <p:nvPr/>
        </p:nvCxnSpPr>
        <p:spPr>
          <a:xfrm flipV="1">
            <a:off x="7332287" y="2122106"/>
            <a:ext cx="536452" cy="61543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53" name="Rechte verbindingslijn 552">
            <a:extLst>
              <a:ext uri="{FF2B5EF4-FFF2-40B4-BE49-F238E27FC236}">
                <a16:creationId xmlns:a16="http://schemas.microsoft.com/office/drawing/2014/main" id="{30F72FA7-A2F0-B3A5-781A-3062D019210F}"/>
              </a:ext>
            </a:extLst>
          </p:cNvPr>
          <p:cNvCxnSpPr>
            <a:cxnSpLocks/>
          </p:cNvCxnSpPr>
          <p:nvPr/>
        </p:nvCxnSpPr>
        <p:spPr>
          <a:xfrm flipH="1" flipV="1">
            <a:off x="7841782" y="1067371"/>
            <a:ext cx="9128" cy="106163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55" name="Rechte verbindingslijn 554">
            <a:extLst>
              <a:ext uri="{FF2B5EF4-FFF2-40B4-BE49-F238E27FC236}">
                <a16:creationId xmlns:a16="http://schemas.microsoft.com/office/drawing/2014/main" id="{0051F18A-7695-BA35-3F82-41996041D117}"/>
              </a:ext>
            </a:extLst>
          </p:cNvPr>
          <p:cNvCxnSpPr>
            <a:cxnSpLocks/>
          </p:cNvCxnSpPr>
          <p:nvPr/>
        </p:nvCxnSpPr>
        <p:spPr>
          <a:xfrm>
            <a:off x="7483132" y="762565"/>
            <a:ext cx="367060" cy="31896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56" name="Rechte verbindingslijn 555">
            <a:extLst>
              <a:ext uri="{FF2B5EF4-FFF2-40B4-BE49-F238E27FC236}">
                <a16:creationId xmlns:a16="http://schemas.microsoft.com/office/drawing/2014/main" id="{BE3ED689-05F5-45D5-6041-CEBB62944DBC}"/>
              </a:ext>
            </a:extLst>
          </p:cNvPr>
          <p:cNvCxnSpPr>
            <a:cxnSpLocks/>
          </p:cNvCxnSpPr>
          <p:nvPr/>
        </p:nvCxnSpPr>
        <p:spPr>
          <a:xfrm flipH="1">
            <a:off x="2172329" y="761022"/>
            <a:ext cx="5310803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57" name="Rechte verbindingslijn 556">
            <a:extLst>
              <a:ext uri="{FF2B5EF4-FFF2-40B4-BE49-F238E27FC236}">
                <a16:creationId xmlns:a16="http://schemas.microsoft.com/office/drawing/2014/main" id="{3290164E-D8DE-B96F-7C66-D7FD8128DC9C}"/>
              </a:ext>
            </a:extLst>
          </p:cNvPr>
          <p:cNvCxnSpPr>
            <a:cxnSpLocks/>
          </p:cNvCxnSpPr>
          <p:nvPr/>
        </p:nvCxnSpPr>
        <p:spPr>
          <a:xfrm flipV="1">
            <a:off x="1864736" y="762672"/>
            <a:ext cx="307594" cy="33908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59" name="Rechte verbindingslijn 558">
            <a:extLst>
              <a:ext uri="{FF2B5EF4-FFF2-40B4-BE49-F238E27FC236}">
                <a16:creationId xmlns:a16="http://schemas.microsoft.com/office/drawing/2014/main" id="{5721C79F-6CC2-23C4-A974-5F186FA25CCE}"/>
              </a:ext>
            </a:extLst>
          </p:cNvPr>
          <p:cNvCxnSpPr>
            <a:cxnSpLocks/>
          </p:cNvCxnSpPr>
          <p:nvPr/>
        </p:nvCxnSpPr>
        <p:spPr>
          <a:xfrm>
            <a:off x="4154189" y="1802211"/>
            <a:ext cx="199976" cy="4036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560" name="Rechte verbindingslijn 559">
            <a:extLst>
              <a:ext uri="{FF2B5EF4-FFF2-40B4-BE49-F238E27FC236}">
                <a16:creationId xmlns:a16="http://schemas.microsoft.com/office/drawing/2014/main" id="{9C723713-268D-049E-08E1-585A67E5F4C5}"/>
              </a:ext>
            </a:extLst>
          </p:cNvPr>
          <p:cNvCxnSpPr>
            <a:cxnSpLocks/>
          </p:cNvCxnSpPr>
          <p:nvPr/>
        </p:nvCxnSpPr>
        <p:spPr>
          <a:xfrm flipV="1">
            <a:off x="4910735" y="2788337"/>
            <a:ext cx="964238" cy="1203852"/>
          </a:xfrm>
          <a:prstGeom prst="line">
            <a:avLst/>
          </a:prstGeom>
          <a:noFill/>
          <a:ln w="38100" cap="flat" cmpd="sng" algn="ctr">
            <a:solidFill>
              <a:srgbClr val="A02B93"/>
            </a:solidFill>
            <a:prstDash val="solid"/>
            <a:miter lim="800000"/>
          </a:ln>
          <a:effectLst/>
        </p:spPr>
      </p:cxnSp>
      <p:cxnSp>
        <p:nvCxnSpPr>
          <p:cNvPr id="561" name="Rechte verbindingslijn 560">
            <a:extLst>
              <a:ext uri="{FF2B5EF4-FFF2-40B4-BE49-F238E27FC236}">
                <a16:creationId xmlns:a16="http://schemas.microsoft.com/office/drawing/2014/main" id="{E3DD0BF9-5DB7-6C61-2494-9CFC16DBB6E7}"/>
              </a:ext>
            </a:extLst>
          </p:cNvPr>
          <p:cNvCxnSpPr>
            <a:cxnSpLocks/>
          </p:cNvCxnSpPr>
          <p:nvPr/>
        </p:nvCxnSpPr>
        <p:spPr>
          <a:xfrm flipV="1">
            <a:off x="7339660" y="2134133"/>
            <a:ext cx="588863" cy="661088"/>
          </a:xfrm>
          <a:prstGeom prst="line">
            <a:avLst/>
          </a:prstGeom>
          <a:noFill/>
          <a:ln w="38100" cap="flat" cmpd="sng" algn="ctr">
            <a:solidFill>
              <a:srgbClr val="A02B93"/>
            </a:solidFill>
            <a:prstDash val="solid"/>
            <a:miter lim="800000"/>
          </a:ln>
          <a:effectLst/>
        </p:spPr>
      </p:cxnSp>
      <p:cxnSp>
        <p:nvCxnSpPr>
          <p:cNvPr id="562" name="Rechte verbindingslijn 561">
            <a:extLst>
              <a:ext uri="{FF2B5EF4-FFF2-40B4-BE49-F238E27FC236}">
                <a16:creationId xmlns:a16="http://schemas.microsoft.com/office/drawing/2014/main" id="{6B051C93-DA23-EE7E-DD36-E0669455FE58}"/>
              </a:ext>
            </a:extLst>
          </p:cNvPr>
          <p:cNvCxnSpPr>
            <a:cxnSpLocks/>
          </p:cNvCxnSpPr>
          <p:nvPr/>
        </p:nvCxnSpPr>
        <p:spPr>
          <a:xfrm flipV="1">
            <a:off x="5879228" y="2784761"/>
            <a:ext cx="1453059" cy="1509"/>
          </a:xfrm>
          <a:prstGeom prst="line">
            <a:avLst/>
          </a:prstGeom>
          <a:noFill/>
          <a:ln w="38100" cap="flat" cmpd="sng" algn="ctr">
            <a:solidFill>
              <a:srgbClr val="A02B93"/>
            </a:solidFill>
            <a:prstDash val="solid"/>
            <a:miter lim="800000"/>
          </a:ln>
          <a:effectLst/>
        </p:spPr>
      </p:cxnSp>
      <p:cxnSp>
        <p:nvCxnSpPr>
          <p:cNvPr id="563" name="Rechte verbindingslijn 562">
            <a:extLst>
              <a:ext uri="{FF2B5EF4-FFF2-40B4-BE49-F238E27FC236}">
                <a16:creationId xmlns:a16="http://schemas.microsoft.com/office/drawing/2014/main" id="{B96FAAE9-A8DE-DC50-E602-413CE034D093}"/>
              </a:ext>
            </a:extLst>
          </p:cNvPr>
          <p:cNvCxnSpPr>
            <a:cxnSpLocks/>
          </p:cNvCxnSpPr>
          <p:nvPr/>
        </p:nvCxnSpPr>
        <p:spPr>
          <a:xfrm flipH="1" flipV="1">
            <a:off x="7911257" y="1080562"/>
            <a:ext cx="9128" cy="1061633"/>
          </a:xfrm>
          <a:prstGeom prst="line">
            <a:avLst/>
          </a:prstGeom>
          <a:noFill/>
          <a:ln w="38100" cap="flat" cmpd="sng" algn="ctr">
            <a:solidFill>
              <a:srgbClr val="A02B93"/>
            </a:solidFill>
            <a:prstDash val="solid"/>
            <a:miter lim="800000"/>
          </a:ln>
          <a:effectLst/>
        </p:spPr>
      </p:cxnSp>
      <p:cxnSp>
        <p:nvCxnSpPr>
          <p:cNvPr id="565" name="Rechte verbindingslijn 564">
            <a:extLst>
              <a:ext uri="{FF2B5EF4-FFF2-40B4-BE49-F238E27FC236}">
                <a16:creationId xmlns:a16="http://schemas.microsoft.com/office/drawing/2014/main" id="{CA68FE55-43CB-D009-0503-E9622C296B30}"/>
              </a:ext>
            </a:extLst>
          </p:cNvPr>
          <p:cNvCxnSpPr>
            <a:cxnSpLocks/>
          </p:cNvCxnSpPr>
          <p:nvPr/>
        </p:nvCxnSpPr>
        <p:spPr>
          <a:xfrm flipV="1">
            <a:off x="1796344" y="1101754"/>
            <a:ext cx="6683" cy="2272548"/>
          </a:xfrm>
          <a:prstGeom prst="line">
            <a:avLst/>
          </a:prstGeom>
          <a:noFill/>
          <a:ln w="38100" cap="flat" cmpd="sng" algn="ctr">
            <a:solidFill>
              <a:srgbClr val="A02B93"/>
            </a:solidFill>
            <a:prstDash val="solid"/>
            <a:miter lim="800000"/>
          </a:ln>
          <a:effectLst/>
        </p:spPr>
      </p:cxnSp>
      <p:cxnSp>
        <p:nvCxnSpPr>
          <p:cNvPr id="566" name="Rechte verbindingslijn 565">
            <a:extLst>
              <a:ext uri="{FF2B5EF4-FFF2-40B4-BE49-F238E27FC236}">
                <a16:creationId xmlns:a16="http://schemas.microsoft.com/office/drawing/2014/main" id="{2F60450A-02C0-DEEC-765B-B69EA7CAE556}"/>
              </a:ext>
            </a:extLst>
          </p:cNvPr>
          <p:cNvCxnSpPr>
            <a:cxnSpLocks/>
          </p:cNvCxnSpPr>
          <p:nvPr/>
        </p:nvCxnSpPr>
        <p:spPr>
          <a:xfrm flipV="1">
            <a:off x="1801097" y="3983948"/>
            <a:ext cx="3105784" cy="1010"/>
          </a:xfrm>
          <a:prstGeom prst="line">
            <a:avLst/>
          </a:prstGeom>
          <a:noFill/>
          <a:ln w="38100" cap="flat" cmpd="sng" algn="ctr">
            <a:solidFill>
              <a:srgbClr val="A02B93"/>
            </a:solidFill>
            <a:prstDash val="solid"/>
            <a:miter lim="800000"/>
          </a:ln>
          <a:effectLst/>
        </p:spPr>
      </p:cxnSp>
      <p:cxnSp>
        <p:nvCxnSpPr>
          <p:cNvPr id="567" name="Rechte verbindingslijn 566">
            <a:extLst>
              <a:ext uri="{FF2B5EF4-FFF2-40B4-BE49-F238E27FC236}">
                <a16:creationId xmlns:a16="http://schemas.microsoft.com/office/drawing/2014/main" id="{337ABB7F-117B-CBF9-D42A-10E2AF1C6F95}"/>
              </a:ext>
            </a:extLst>
          </p:cNvPr>
          <p:cNvCxnSpPr>
            <a:cxnSpLocks/>
          </p:cNvCxnSpPr>
          <p:nvPr/>
        </p:nvCxnSpPr>
        <p:spPr>
          <a:xfrm flipV="1">
            <a:off x="7006419" y="1085060"/>
            <a:ext cx="886675" cy="5621"/>
          </a:xfrm>
          <a:prstGeom prst="line">
            <a:avLst/>
          </a:prstGeom>
          <a:noFill/>
          <a:ln w="38100" cap="flat" cmpd="sng" algn="ctr">
            <a:solidFill>
              <a:srgbClr val="A02B93"/>
            </a:solidFill>
            <a:prstDash val="solid"/>
            <a:miter lim="800000"/>
          </a:ln>
          <a:effectLst/>
        </p:spPr>
      </p:cxnSp>
      <p:cxnSp>
        <p:nvCxnSpPr>
          <p:cNvPr id="568" name="Rechte verbindingslijn 567">
            <a:extLst>
              <a:ext uri="{FF2B5EF4-FFF2-40B4-BE49-F238E27FC236}">
                <a16:creationId xmlns:a16="http://schemas.microsoft.com/office/drawing/2014/main" id="{D9A07C4F-5210-11C0-E0A6-D9B92FCE80E6}"/>
              </a:ext>
            </a:extLst>
          </p:cNvPr>
          <p:cNvCxnSpPr>
            <a:cxnSpLocks/>
          </p:cNvCxnSpPr>
          <p:nvPr/>
        </p:nvCxnSpPr>
        <p:spPr>
          <a:xfrm flipV="1">
            <a:off x="6599114" y="1090527"/>
            <a:ext cx="426119" cy="486584"/>
          </a:xfrm>
          <a:prstGeom prst="line">
            <a:avLst/>
          </a:prstGeom>
          <a:noFill/>
          <a:ln w="38100" cap="flat" cmpd="sng" algn="ctr">
            <a:solidFill>
              <a:srgbClr val="A02B93"/>
            </a:solidFill>
            <a:prstDash val="solid"/>
            <a:miter lim="800000"/>
          </a:ln>
          <a:effectLst/>
        </p:spPr>
      </p:cxnSp>
      <p:cxnSp>
        <p:nvCxnSpPr>
          <p:cNvPr id="570" name="Rechte verbindingslijn 569">
            <a:extLst>
              <a:ext uri="{FF2B5EF4-FFF2-40B4-BE49-F238E27FC236}">
                <a16:creationId xmlns:a16="http://schemas.microsoft.com/office/drawing/2014/main" id="{26697405-68BA-B2FA-ABB2-CF6AA8A537BD}"/>
              </a:ext>
            </a:extLst>
          </p:cNvPr>
          <p:cNvCxnSpPr>
            <a:cxnSpLocks/>
          </p:cNvCxnSpPr>
          <p:nvPr/>
        </p:nvCxnSpPr>
        <p:spPr>
          <a:xfrm>
            <a:off x="4795315" y="705007"/>
            <a:ext cx="1003840" cy="859988"/>
          </a:xfrm>
          <a:prstGeom prst="line">
            <a:avLst/>
          </a:prstGeom>
          <a:noFill/>
          <a:ln w="38100" cap="flat" cmpd="sng" algn="ctr">
            <a:solidFill>
              <a:srgbClr val="A02B93"/>
            </a:solidFill>
            <a:prstDash val="solid"/>
            <a:miter lim="800000"/>
          </a:ln>
          <a:effectLst/>
        </p:spPr>
      </p:cxnSp>
      <p:cxnSp>
        <p:nvCxnSpPr>
          <p:cNvPr id="571" name="Rechte verbindingslijn 570">
            <a:extLst>
              <a:ext uri="{FF2B5EF4-FFF2-40B4-BE49-F238E27FC236}">
                <a16:creationId xmlns:a16="http://schemas.microsoft.com/office/drawing/2014/main" id="{30BC9DED-34F2-6BD8-0473-D4FAF1D1265E}"/>
              </a:ext>
            </a:extLst>
          </p:cNvPr>
          <p:cNvCxnSpPr>
            <a:cxnSpLocks/>
          </p:cNvCxnSpPr>
          <p:nvPr/>
        </p:nvCxnSpPr>
        <p:spPr>
          <a:xfrm>
            <a:off x="5799155" y="1566422"/>
            <a:ext cx="825832" cy="5481"/>
          </a:xfrm>
          <a:prstGeom prst="line">
            <a:avLst/>
          </a:prstGeom>
          <a:noFill/>
          <a:ln w="38100" cap="flat" cmpd="sng" algn="ctr">
            <a:solidFill>
              <a:srgbClr val="A02B93"/>
            </a:solidFill>
            <a:prstDash val="solid"/>
            <a:miter lim="800000"/>
          </a:ln>
          <a:effectLst/>
        </p:spPr>
      </p:cxnSp>
      <p:cxnSp>
        <p:nvCxnSpPr>
          <p:cNvPr id="573" name="Rechte verbindingslijn 572">
            <a:extLst>
              <a:ext uri="{FF2B5EF4-FFF2-40B4-BE49-F238E27FC236}">
                <a16:creationId xmlns:a16="http://schemas.microsoft.com/office/drawing/2014/main" id="{C19F55FE-18BB-772B-F237-CFE1AA013F0F}"/>
              </a:ext>
            </a:extLst>
          </p:cNvPr>
          <p:cNvCxnSpPr>
            <a:cxnSpLocks/>
          </p:cNvCxnSpPr>
          <p:nvPr/>
        </p:nvCxnSpPr>
        <p:spPr>
          <a:xfrm>
            <a:off x="2126904" y="714289"/>
            <a:ext cx="2699904" cy="0"/>
          </a:xfrm>
          <a:prstGeom prst="line">
            <a:avLst/>
          </a:prstGeom>
          <a:noFill/>
          <a:ln w="38100" cap="flat" cmpd="sng" algn="ctr">
            <a:solidFill>
              <a:srgbClr val="A02B93"/>
            </a:solidFill>
            <a:prstDash val="solid"/>
            <a:miter lim="800000"/>
          </a:ln>
          <a:effectLst/>
        </p:spPr>
      </p:cxnSp>
      <p:cxnSp>
        <p:nvCxnSpPr>
          <p:cNvPr id="574" name="Rechte verbindingslijn 573">
            <a:extLst>
              <a:ext uri="{FF2B5EF4-FFF2-40B4-BE49-F238E27FC236}">
                <a16:creationId xmlns:a16="http://schemas.microsoft.com/office/drawing/2014/main" id="{D1BB997B-2A22-1FF6-F668-8D68D61FA6E9}"/>
              </a:ext>
            </a:extLst>
          </p:cNvPr>
          <p:cNvCxnSpPr>
            <a:cxnSpLocks/>
          </p:cNvCxnSpPr>
          <p:nvPr/>
        </p:nvCxnSpPr>
        <p:spPr>
          <a:xfrm flipV="1">
            <a:off x="1809192" y="706123"/>
            <a:ext cx="333617" cy="387979"/>
          </a:xfrm>
          <a:prstGeom prst="line">
            <a:avLst/>
          </a:prstGeom>
          <a:noFill/>
          <a:ln w="38100" cap="flat" cmpd="sng" algn="ctr">
            <a:solidFill>
              <a:srgbClr val="A02B93"/>
            </a:solidFill>
            <a:prstDash val="solid"/>
            <a:miter lim="800000"/>
          </a:ln>
          <a:effectLst/>
        </p:spPr>
      </p:cxnSp>
      <p:cxnSp>
        <p:nvCxnSpPr>
          <p:cNvPr id="575" name="Rechte verbindingslijn 574">
            <a:extLst>
              <a:ext uri="{FF2B5EF4-FFF2-40B4-BE49-F238E27FC236}">
                <a16:creationId xmlns:a16="http://schemas.microsoft.com/office/drawing/2014/main" id="{2AE81F66-5875-897E-8B3E-92308F7AEF00}"/>
              </a:ext>
            </a:extLst>
          </p:cNvPr>
          <p:cNvCxnSpPr>
            <a:cxnSpLocks/>
          </p:cNvCxnSpPr>
          <p:nvPr/>
        </p:nvCxnSpPr>
        <p:spPr>
          <a:xfrm flipV="1">
            <a:off x="799581" y="1235648"/>
            <a:ext cx="964238" cy="1203852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28" name="Rechte verbindingslijn 127">
            <a:extLst>
              <a:ext uri="{FF2B5EF4-FFF2-40B4-BE49-F238E27FC236}">
                <a16:creationId xmlns:a16="http://schemas.microsoft.com/office/drawing/2014/main" id="{FBB3E49D-3961-786E-9A6D-1C69C2C24207}"/>
              </a:ext>
            </a:extLst>
          </p:cNvPr>
          <p:cNvCxnSpPr>
            <a:cxnSpLocks/>
          </p:cNvCxnSpPr>
          <p:nvPr/>
        </p:nvCxnSpPr>
        <p:spPr>
          <a:xfrm flipH="1" flipV="1">
            <a:off x="3339168" y="2648055"/>
            <a:ext cx="3919" cy="399548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29" name="Rechte verbindingslijn 128">
            <a:extLst>
              <a:ext uri="{FF2B5EF4-FFF2-40B4-BE49-F238E27FC236}">
                <a16:creationId xmlns:a16="http://schemas.microsoft.com/office/drawing/2014/main" id="{8F6788BB-E1F6-640B-730C-B1BE14DC7D62}"/>
              </a:ext>
            </a:extLst>
          </p:cNvPr>
          <p:cNvCxnSpPr>
            <a:cxnSpLocks/>
          </p:cNvCxnSpPr>
          <p:nvPr/>
        </p:nvCxnSpPr>
        <p:spPr>
          <a:xfrm>
            <a:off x="2023197" y="3347773"/>
            <a:ext cx="238395" cy="20282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30" name="Rechte verbindingslijn 129">
            <a:extLst>
              <a:ext uri="{FF2B5EF4-FFF2-40B4-BE49-F238E27FC236}">
                <a16:creationId xmlns:a16="http://schemas.microsoft.com/office/drawing/2014/main" id="{F2323295-7D92-D0DF-29E8-1C9EDCA0C3AA}"/>
              </a:ext>
            </a:extLst>
          </p:cNvPr>
          <p:cNvCxnSpPr>
            <a:cxnSpLocks/>
          </p:cNvCxnSpPr>
          <p:nvPr/>
        </p:nvCxnSpPr>
        <p:spPr>
          <a:xfrm>
            <a:off x="4575090" y="3712016"/>
            <a:ext cx="305134" cy="214761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31" name="Rechte verbindingslijn 130">
            <a:extLst>
              <a:ext uri="{FF2B5EF4-FFF2-40B4-BE49-F238E27FC236}">
                <a16:creationId xmlns:a16="http://schemas.microsoft.com/office/drawing/2014/main" id="{03E02658-843C-97AD-2766-E594FE1A671D}"/>
              </a:ext>
            </a:extLst>
          </p:cNvPr>
          <p:cNvCxnSpPr>
            <a:cxnSpLocks/>
          </p:cNvCxnSpPr>
          <p:nvPr/>
        </p:nvCxnSpPr>
        <p:spPr>
          <a:xfrm flipV="1">
            <a:off x="4892473" y="3457622"/>
            <a:ext cx="385784" cy="478484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32" name="Rechte verbindingslijn 131">
            <a:extLst>
              <a:ext uri="{FF2B5EF4-FFF2-40B4-BE49-F238E27FC236}">
                <a16:creationId xmlns:a16="http://schemas.microsoft.com/office/drawing/2014/main" id="{64BC2E0A-303A-75DC-8E59-2DC37D91B102}"/>
              </a:ext>
            </a:extLst>
          </p:cNvPr>
          <p:cNvCxnSpPr>
            <a:cxnSpLocks/>
          </p:cNvCxnSpPr>
          <p:nvPr/>
        </p:nvCxnSpPr>
        <p:spPr>
          <a:xfrm>
            <a:off x="4885271" y="3157268"/>
            <a:ext cx="388590" cy="30617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33" name="Rechte verbindingslijn 132">
            <a:extLst>
              <a:ext uri="{FF2B5EF4-FFF2-40B4-BE49-F238E27FC236}">
                <a16:creationId xmlns:a16="http://schemas.microsoft.com/office/drawing/2014/main" id="{EAFD3EE9-F654-350B-AB85-7248EDDE7CCF}"/>
              </a:ext>
            </a:extLst>
          </p:cNvPr>
          <p:cNvCxnSpPr>
            <a:cxnSpLocks/>
          </p:cNvCxnSpPr>
          <p:nvPr/>
        </p:nvCxnSpPr>
        <p:spPr>
          <a:xfrm>
            <a:off x="3270385" y="3718715"/>
            <a:ext cx="1301615" cy="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34" name="Rechte verbindingslijn 133">
            <a:extLst>
              <a:ext uri="{FF2B5EF4-FFF2-40B4-BE49-F238E27FC236}">
                <a16:creationId xmlns:a16="http://schemas.microsoft.com/office/drawing/2014/main" id="{C0964572-528C-0703-DDF8-E71BC5AF1774}"/>
              </a:ext>
            </a:extLst>
          </p:cNvPr>
          <p:cNvCxnSpPr>
            <a:cxnSpLocks/>
          </p:cNvCxnSpPr>
          <p:nvPr/>
        </p:nvCxnSpPr>
        <p:spPr>
          <a:xfrm flipV="1">
            <a:off x="3547645" y="3148482"/>
            <a:ext cx="1332751" cy="10349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36" name="Rechte verbindingslijn 135">
            <a:extLst>
              <a:ext uri="{FF2B5EF4-FFF2-40B4-BE49-F238E27FC236}">
                <a16:creationId xmlns:a16="http://schemas.microsoft.com/office/drawing/2014/main" id="{C59B3534-B978-16A1-1014-CB2CBFF16282}"/>
              </a:ext>
            </a:extLst>
          </p:cNvPr>
          <p:cNvCxnSpPr>
            <a:cxnSpLocks/>
          </p:cNvCxnSpPr>
          <p:nvPr/>
        </p:nvCxnSpPr>
        <p:spPr>
          <a:xfrm>
            <a:off x="3389263" y="3048895"/>
            <a:ext cx="158382" cy="109936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37" name="Rechte verbindingslijn 136">
            <a:extLst>
              <a:ext uri="{FF2B5EF4-FFF2-40B4-BE49-F238E27FC236}">
                <a16:creationId xmlns:a16="http://schemas.microsoft.com/office/drawing/2014/main" id="{5CAEF600-56DD-8C97-FFE4-B00B1F1B26A5}"/>
              </a:ext>
            </a:extLst>
          </p:cNvPr>
          <p:cNvCxnSpPr>
            <a:cxnSpLocks/>
          </p:cNvCxnSpPr>
          <p:nvPr/>
        </p:nvCxnSpPr>
        <p:spPr>
          <a:xfrm flipV="1">
            <a:off x="3392416" y="2361634"/>
            <a:ext cx="624941" cy="679985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38" name="Rechte verbindingslijn 137">
            <a:extLst>
              <a:ext uri="{FF2B5EF4-FFF2-40B4-BE49-F238E27FC236}">
                <a16:creationId xmlns:a16="http://schemas.microsoft.com/office/drawing/2014/main" id="{7DF3C2A7-4FA9-5948-58D5-C5EBD5AB4D84}"/>
              </a:ext>
            </a:extLst>
          </p:cNvPr>
          <p:cNvCxnSpPr>
            <a:cxnSpLocks/>
          </p:cNvCxnSpPr>
          <p:nvPr/>
        </p:nvCxnSpPr>
        <p:spPr>
          <a:xfrm>
            <a:off x="4016545" y="2371945"/>
            <a:ext cx="800671" cy="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39" name="Rechte verbindingslijn 138">
            <a:extLst>
              <a:ext uri="{FF2B5EF4-FFF2-40B4-BE49-F238E27FC236}">
                <a16:creationId xmlns:a16="http://schemas.microsoft.com/office/drawing/2014/main" id="{B46E9CAA-CA4D-2FF6-6020-EBC0FC07DD24}"/>
              </a:ext>
            </a:extLst>
          </p:cNvPr>
          <p:cNvCxnSpPr>
            <a:cxnSpLocks/>
          </p:cNvCxnSpPr>
          <p:nvPr/>
        </p:nvCxnSpPr>
        <p:spPr>
          <a:xfrm flipV="1">
            <a:off x="4804012" y="1685552"/>
            <a:ext cx="624941" cy="679985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40" name="Rechte verbindingslijn 139">
            <a:extLst>
              <a:ext uri="{FF2B5EF4-FFF2-40B4-BE49-F238E27FC236}">
                <a16:creationId xmlns:a16="http://schemas.microsoft.com/office/drawing/2014/main" id="{4689D9D8-5752-C24E-C11F-5A4F96ED5D18}"/>
              </a:ext>
            </a:extLst>
          </p:cNvPr>
          <p:cNvCxnSpPr>
            <a:cxnSpLocks/>
          </p:cNvCxnSpPr>
          <p:nvPr/>
        </p:nvCxnSpPr>
        <p:spPr>
          <a:xfrm flipV="1">
            <a:off x="5429153" y="1327234"/>
            <a:ext cx="0" cy="352136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41" name="Rechte verbindingslijn 140">
            <a:extLst>
              <a:ext uri="{FF2B5EF4-FFF2-40B4-BE49-F238E27FC236}">
                <a16:creationId xmlns:a16="http://schemas.microsoft.com/office/drawing/2014/main" id="{80ECF0E5-8881-53E7-DC7F-59D3814E5D74}"/>
              </a:ext>
            </a:extLst>
          </p:cNvPr>
          <p:cNvCxnSpPr>
            <a:cxnSpLocks/>
          </p:cNvCxnSpPr>
          <p:nvPr/>
        </p:nvCxnSpPr>
        <p:spPr>
          <a:xfrm>
            <a:off x="4664825" y="669602"/>
            <a:ext cx="775998" cy="660975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42" name="Rechte verbindingslijn 141">
            <a:extLst>
              <a:ext uri="{FF2B5EF4-FFF2-40B4-BE49-F238E27FC236}">
                <a16:creationId xmlns:a16="http://schemas.microsoft.com/office/drawing/2014/main" id="{39C95DD3-E99B-ACA9-21FF-AA4C79DAAB64}"/>
              </a:ext>
            </a:extLst>
          </p:cNvPr>
          <p:cNvCxnSpPr>
            <a:cxnSpLocks/>
          </p:cNvCxnSpPr>
          <p:nvPr/>
        </p:nvCxnSpPr>
        <p:spPr>
          <a:xfrm>
            <a:off x="2070590" y="662232"/>
            <a:ext cx="2597853" cy="5801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43" name="Rechte verbindingslijn 142">
            <a:extLst>
              <a:ext uri="{FF2B5EF4-FFF2-40B4-BE49-F238E27FC236}">
                <a16:creationId xmlns:a16="http://schemas.microsoft.com/office/drawing/2014/main" id="{5A308CC9-C724-1F71-F7BB-17A0334464C7}"/>
              </a:ext>
            </a:extLst>
          </p:cNvPr>
          <p:cNvCxnSpPr>
            <a:cxnSpLocks/>
          </p:cNvCxnSpPr>
          <p:nvPr/>
        </p:nvCxnSpPr>
        <p:spPr>
          <a:xfrm flipV="1">
            <a:off x="1749505" y="651922"/>
            <a:ext cx="366182" cy="440102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44" name="Rechte verbindingslijn 143">
            <a:extLst>
              <a:ext uri="{FF2B5EF4-FFF2-40B4-BE49-F238E27FC236}">
                <a16:creationId xmlns:a16="http://schemas.microsoft.com/office/drawing/2014/main" id="{5FC27EEC-3D77-0654-1385-1A29F35618C9}"/>
              </a:ext>
            </a:extLst>
          </p:cNvPr>
          <p:cNvCxnSpPr>
            <a:cxnSpLocks/>
          </p:cNvCxnSpPr>
          <p:nvPr/>
        </p:nvCxnSpPr>
        <p:spPr>
          <a:xfrm flipV="1">
            <a:off x="1756880" y="1068211"/>
            <a:ext cx="0" cy="199976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45" name="Rechte verbindingslijn 144">
            <a:extLst>
              <a:ext uri="{FF2B5EF4-FFF2-40B4-BE49-F238E27FC236}">
                <a16:creationId xmlns:a16="http://schemas.microsoft.com/office/drawing/2014/main" id="{8D00EA2F-40E2-B7C5-A146-DE49AE586A9D}"/>
              </a:ext>
            </a:extLst>
          </p:cNvPr>
          <p:cNvCxnSpPr>
            <a:cxnSpLocks/>
          </p:cNvCxnSpPr>
          <p:nvPr/>
        </p:nvCxnSpPr>
        <p:spPr>
          <a:xfrm flipV="1">
            <a:off x="3377661" y="1892457"/>
            <a:ext cx="717386" cy="803659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146" name="Rechte verbindingslijn 145">
            <a:extLst>
              <a:ext uri="{FF2B5EF4-FFF2-40B4-BE49-F238E27FC236}">
                <a16:creationId xmlns:a16="http://schemas.microsoft.com/office/drawing/2014/main" id="{F1301DC3-C7AB-8B60-936E-FF265C841CFE}"/>
              </a:ext>
            </a:extLst>
          </p:cNvPr>
          <p:cNvCxnSpPr>
            <a:cxnSpLocks/>
          </p:cNvCxnSpPr>
          <p:nvPr/>
        </p:nvCxnSpPr>
        <p:spPr>
          <a:xfrm>
            <a:off x="3297589" y="2697922"/>
            <a:ext cx="98285" cy="962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147" name="Rechte verbindingslijn 146">
            <a:extLst>
              <a:ext uri="{FF2B5EF4-FFF2-40B4-BE49-F238E27FC236}">
                <a16:creationId xmlns:a16="http://schemas.microsoft.com/office/drawing/2014/main" id="{970392FA-4D9A-5FC4-4BF5-A191DDCEFBAD}"/>
              </a:ext>
            </a:extLst>
          </p:cNvPr>
          <p:cNvCxnSpPr>
            <a:cxnSpLocks/>
          </p:cNvCxnSpPr>
          <p:nvPr/>
        </p:nvCxnSpPr>
        <p:spPr>
          <a:xfrm>
            <a:off x="4087853" y="1902267"/>
            <a:ext cx="320097" cy="0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148" name="Rechte verbindingslijn 147">
            <a:extLst>
              <a:ext uri="{FF2B5EF4-FFF2-40B4-BE49-F238E27FC236}">
                <a16:creationId xmlns:a16="http://schemas.microsoft.com/office/drawing/2014/main" id="{7174B96C-6873-448A-AC90-E41FC442A84A}"/>
              </a:ext>
            </a:extLst>
          </p:cNvPr>
          <p:cNvCxnSpPr>
            <a:cxnSpLocks/>
          </p:cNvCxnSpPr>
          <p:nvPr/>
        </p:nvCxnSpPr>
        <p:spPr>
          <a:xfrm>
            <a:off x="4403297" y="1897204"/>
            <a:ext cx="388590" cy="306170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149" name="Rechte verbindingslijn 148">
            <a:extLst>
              <a:ext uri="{FF2B5EF4-FFF2-40B4-BE49-F238E27FC236}">
                <a16:creationId xmlns:a16="http://schemas.microsoft.com/office/drawing/2014/main" id="{E616BC10-D4A6-CDB5-E476-A91B50ABEFD5}"/>
              </a:ext>
            </a:extLst>
          </p:cNvPr>
          <p:cNvCxnSpPr>
            <a:cxnSpLocks/>
          </p:cNvCxnSpPr>
          <p:nvPr/>
        </p:nvCxnSpPr>
        <p:spPr>
          <a:xfrm flipV="1">
            <a:off x="4786380" y="2182466"/>
            <a:ext cx="0" cy="555079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150" name="Rechte verbindingslijn 149">
            <a:extLst>
              <a:ext uri="{FF2B5EF4-FFF2-40B4-BE49-F238E27FC236}">
                <a16:creationId xmlns:a16="http://schemas.microsoft.com/office/drawing/2014/main" id="{B04A9ABA-189A-785C-2768-E73EBDCD07CF}"/>
              </a:ext>
            </a:extLst>
          </p:cNvPr>
          <p:cNvCxnSpPr>
            <a:cxnSpLocks/>
          </p:cNvCxnSpPr>
          <p:nvPr/>
        </p:nvCxnSpPr>
        <p:spPr>
          <a:xfrm flipV="1">
            <a:off x="4363976" y="2725734"/>
            <a:ext cx="431009" cy="524237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151" name="Rechte verbindingslijn 150">
            <a:extLst>
              <a:ext uri="{FF2B5EF4-FFF2-40B4-BE49-F238E27FC236}">
                <a16:creationId xmlns:a16="http://schemas.microsoft.com/office/drawing/2014/main" id="{7BD10D67-FC2E-4AD6-7EE2-04D7CDFF02BF}"/>
              </a:ext>
            </a:extLst>
          </p:cNvPr>
          <p:cNvCxnSpPr>
            <a:cxnSpLocks/>
          </p:cNvCxnSpPr>
          <p:nvPr/>
        </p:nvCxnSpPr>
        <p:spPr>
          <a:xfrm>
            <a:off x="3383392" y="3505796"/>
            <a:ext cx="261890" cy="165911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152" name="Rechte verbindingslijn 151">
            <a:extLst>
              <a:ext uri="{FF2B5EF4-FFF2-40B4-BE49-F238E27FC236}">
                <a16:creationId xmlns:a16="http://schemas.microsoft.com/office/drawing/2014/main" id="{F53C0BB2-6C33-7BF4-7658-DD5FD5366035}"/>
              </a:ext>
            </a:extLst>
          </p:cNvPr>
          <p:cNvCxnSpPr>
            <a:cxnSpLocks/>
          </p:cNvCxnSpPr>
          <p:nvPr/>
        </p:nvCxnSpPr>
        <p:spPr>
          <a:xfrm flipV="1">
            <a:off x="3626189" y="3478034"/>
            <a:ext cx="174679" cy="192977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154" name="Rechte verbindingslijn 153">
            <a:extLst>
              <a:ext uri="{FF2B5EF4-FFF2-40B4-BE49-F238E27FC236}">
                <a16:creationId xmlns:a16="http://schemas.microsoft.com/office/drawing/2014/main" id="{39E46A83-33C2-18CA-49C9-604D4D42B749}"/>
              </a:ext>
            </a:extLst>
          </p:cNvPr>
          <p:cNvCxnSpPr>
            <a:cxnSpLocks/>
          </p:cNvCxnSpPr>
          <p:nvPr/>
        </p:nvCxnSpPr>
        <p:spPr>
          <a:xfrm flipV="1">
            <a:off x="4503692" y="3908260"/>
            <a:ext cx="0" cy="560657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155" name="Rechte verbindingslijn 154">
            <a:extLst>
              <a:ext uri="{FF2B5EF4-FFF2-40B4-BE49-F238E27FC236}">
                <a16:creationId xmlns:a16="http://schemas.microsoft.com/office/drawing/2014/main" id="{AABC882F-2728-FD55-1D1A-6F339B83110C}"/>
              </a:ext>
            </a:extLst>
          </p:cNvPr>
          <p:cNvCxnSpPr>
            <a:cxnSpLocks/>
          </p:cNvCxnSpPr>
          <p:nvPr/>
        </p:nvCxnSpPr>
        <p:spPr>
          <a:xfrm flipV="1">
            <a:off x="2336793" y="2696116"/>
            <a:ext cx="0" cy="345911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156" name="Rechte verbindingslijn 155">
            <a:extLst>
              <a:ext uri="{FF2B5EF4-FFF2-40B4-BE49-F238E27FC236}">
                <a16:creationId xmlns:a16="http://schemas.microsoft.com/office/drawing/2014/main" id="{8502CDBD-95CB-720F-A7B6-E3CC17AF83E8}"/>
              </a:ext>
            </a:extLst>
          </p:cNvPr>
          <p:cNvCxnSpPr>
            <a:cxnSpLocks/>
          </p:cNvCxnSpPr>
          <p:nvPr/>
        </p:nvCxnSpPr>
        <p:spPr>
          <a:xfrm>
            <a:off x="3734797" y="4460513"/>
            <a:ext cx="768896" cy="0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157" name="Rechte verbindingslijn 156">
            <a:extLst>
              <a:ext uri="{FF2B5EF4-FFF2-40B4-BE49-F238E27FC236}">
                <a16:creationId xmlns:a16="http://schemas.microsoft.com/office/drawing/2014/main" id="{A680A03A-15F5-1717-AA18-D8B4443B0199}"/>
              </a:ext>
            </a:extLst>
          </p:cNvPr>
          <p:cNvCxnSpPr>
            <a:cxnSpLocks/>
          </p:cNvCxnSpPr>
          <p:nvPr/>
        </p:nvCxnSpPr>
        <p:spPr>
          <a:xfrm>
            <a:off x="3909190" y="3480005"/>
            <a:ext cx="613446" cy="441280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158" name="Rechte verbindingslijn 157">
            <a:extLst>
              <a:ext uri="{FF2B5EF4-FFF2-40B4-BE49-F238E27FC236}">
                <a16:creationId xmlns:a16="http://schemas.microsoft.com/office/drawing/2014/main" id="{339547E6-8A6A-F996-8FE6-B6E37C112E54}"/>
              </a:ext>
            </a:extLst>
          </p:cNvPr>
          <p:cNvCxnSpPr>
            <a:cxnSpLocks/>
          </p:cNvCxnSpPr>
          <p:nvPr/>
        </p:nvCxnSpPr>
        <p:spPr>
          <a:xfrm flipH="1">
            <a:off x="1941186" y="3030133"/>
            <a:ext cx="387917" cy="334784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159" name="Rechte verbindingslijn 158">
            <a:extLst>
              <a:ext uri="{FF2B5EF4-FFF2-40B4-BE49-F238E27FC236}">
                <a16:creationId xmlns:a16="http://schemas.microsoft.com/office/drawing/2014/main" id="{608EBD61-AB70-C98F-E541-149A1937D462}"/>
              </a:ext>
            </a:extLst>
          </p:cNvPr>
          <p:cNvCxnSpPr>
            <a:cxnSpLocks/>
          </p:cNvCxnSpPr>
          <p:nvPr/>
        </p:nvCxnSpPr>
        <p:spPr>
          <a:xfrm flipV="1">
            <a:off x="2328100" y="1629020"/>
            <a:ext cx="976211" cy="1096714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160" name="Rechte verbindingslijn 159">
            <a:extLst>
              <a:ext uri="{FF2B5EF4-FFF2-40B4-BE49-F238E27FC236}">
                <a16:creationId xmlns:a16="http://schemas.microsoft.com/office/drawing/2014/main" id="{6F50A437-4CDB-E8B1-1BB7-08B4045AA930}"/>
              </a:ext>
            </a:extLst>
          </p:cNvPr>
          <p:cNvCxnSpPr>
            <a:cxnSpLocks/>
          </p:cNvCxnSpPr>
          <p:nvPr/>
        </p:nvCxnSpPr>
        <p:spPr>
          <a:xfrm>
            <a:off x="1695668" y="1268182"/>
            <a:ext cx="1617994" cy="0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161" name="Rechte verbindingslijn 160">
            <a:extLst>
              <a:ext uri="{FF2B5EF4-FFF2-40B4-BE49-F238E27FC236}">
                <a16:creationId xmlns:a16="http://schemas.microsoft.com/office/drawing/2014/main" id="{FBE09F8E-EDEA-6F8A-46E7-B1876AE2AE52}"/>
              </a:ext>
            </a:extLst>
          </p:cNvPr>
          <p:cNvCxnSpPr>
            <a:cxnSpLocks/>
          </p:cNvCxnSpPr>
          <p:nvPr/>
        </p:nvCxnSpPr>
        <p:spPr>
          <a:xfrm flipV="1">
            <a:off x="3304311" y="1265720"/>
            <a:ext cx="4216" cy="363300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162" name="Rechte verbindingslijn 161">
            <a:extLst>
              <a:ext uri="{FF2B5EF4-FFF2-40B4-BE49-F238E27FC236}">
                <a16:creationId xmlns:a16="http://schemas.microsoft.com/office/drawing/2014/main" id="{FD47E62E-4E2F-EB8F-852D-586A151C0907}"/>
              </a:ext>
            </a:extLst>
          </p:cNvPr>
          <p:cNvCxnSpPr>
            <a:cxnSpLocks/>
          </p:cNvCxnSpPr>
          <p:nvPr/>
        </p:nvCxnSpPr>
        <p:spPr>
          <a:xfrm flipH="1" flipV="1">
            <a:off x="2896642" y="3750173"/>
            <a:ext cx="825794" cy="710341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163" name="Rechte verbindingslijn 162">
            <a:extLst>
              <a:ext uri="{FF2B5EF4-FFF2-40B4-BE49-F238E27FC236}">
                <a16:creationId xmlns:a16="http://schemas.microsoft.com/office/drawing/2014/main" id="{114DF982-7CD1-355F-9965-89E57C1560D6}"/>
              </a:ext>
            </a:extLst>
          </p:cNvPr>
          <p:cNvCxnSpPr>
            <a:cxnSpLocks/>
          </p:cNvCxnSpPr>
          <p:nvPr/>
        </p:nvCxnSpPr>
        <p:spPr>
          <a:xfrm>
            <a:off x="1941228" y="3343811"/>
            <a:ext cx="460997" cy="392366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164" name="Rechte verbindingslijn 163">
            <a:extLst>
              <a:ext uri="{FF2B5EF4-FFF2-40B4-BE49-F238E27FC236}">
                <a16:creationId xmlns:a16="http://schemas.microsoft.com/office/drawing/2014/main" id="{48996AD8-091E-B13F-68F2-4F561E9664B2}"/>
              </a:ext>
            </a:extLst>
          </p:cNvPr>
          <p:cNvCxnSpPr>
            <a:cxnSpLocks/>
          </p:cNvCxnSpPr>
          <p:nvPr/>
        </p:nvCxnSpPr>
        <p:spPr>
          <a:xfrm flipV="1">
            <a:off x="2375930" y="3787015"/>
            <a:ext cx="0" cy="675803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cxnSp>
        <p:nvCxnSpPr>
          <p:cNvPr id="165" name="Rechte verbindingslijn 164">
            <a:extLst>
              <a:ext uri="{FF2B5EF4-FFF2-40B4-BE49-F238E27FC236}">
                <a16:creationId xmlns:a16="http://schemas.microsoft.com/office/drawing/2014/main" id="{5D10A1C7-92A6-73A3-7400-843ADC49A83D}"/>
              </a:ext>
            </a:extLst>
          </p:cNvPr>
          <p:cNvCxnSpPr>
            <a:cxnSpLocks/>
          </p:cNvCxnSpPr>
          <p:nvPr/>
        </p:nvCxnSpPr>
        <p:spPr>
          <a:xfrm flipV="1">
            <a:off x="2292145" y="2537817"/>
            <a:ext cx="0" cy="511078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cxnSp>
        <p:nvCxnSpPr>
          <p:cNvPr id="166" name="Rechte verbindingslijn 165">
            <a:extLst>
              <a:ext uri="{FF2B5EF4-FFF2-40B4-BE49-F238E27FC236}">
                <a16:creationId xmlns:a16="http://schemas.microsoft.com/office/drawing/2014/main" id="{81A4725E-2A9E-F872-6644-3C0901B20A85}"/>
              </a:ext>
            </a:extLst>
          </p:cNvPr>
          <p:cNvCxnSpPr>
            <a:cxnSpLocks/>
          </p:cNvCxnSpPr>
          <p:nvPr/>
        </p:nvCxnSpPr>
        <p:spPr>
          <a:xfrm flipV="1">
            <a:off x="2303839" y="1486871"/>
            <a:ext cx="951303" cy="1057079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cxnSp>
        <p:nvCxnSpPr>
          <p:cNvPr id="167" name="Rechte verbindingslijn 166">
            <a:extLst>
              <a:ext uri="{FF2B5EF4-FFF2-40B4-BE49-F238E27FC236}">
                <a16:creationId xmlns:a16="http://schemas.microsoft.com/office/drawing/2014/main" id="{685B0115-4281-FCBE-3D6E-36596E685560}"/>
              </a:ext>
            </a:extLst>
          </p:cNvPr>
          <p:cNvCxnSpPr>
            <a:cxnSpLocks/>
          </p:cNvCxnSpPr>
          <p:nvPr/>
        </p:nvCxnSpPr>
        <p:spPr>
          <a:xfrm flipV="1">
            <a:off x="3256447" y="1297937"/>
            <a:ext cx="0" cy="188934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168" name="Ovaal 167">
            <a:extLst>
              <a:ext uri="{FF2B5EF4-FFF2-40B4-BE49-F238E27FC236}">
                <a16:creationId xmlns:a16="http://schemas.microsoft.com/office/drawing/2014/main" id="{1F95C53C-D97D-6A22-303E-61EA79246366}"/>
              </a:ext>
            </a:extLst>
          </p:cNvPr>
          <p:cNvSpPr/>
          <p:nvPr/>
        </p:nvSpPr>
        <p:spPr>
          <a:xfrm>
            <a:off x="2253701" y="2486742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69" name="Ovaal 168">
            <a:extLst>
              <a:ext uri="{FF2B5EF4-FFF2-40B4-BE49-F238E27FC236}">
                <a16:creationId xmlns:a16="http://schemas.microsoft.com/office/drawing/2014/main" id="{C83E59A4-E5BE-FB6E-8195-379FC16CFFB4}"/>
              </a:ext>
            </a:extLst>
          </p:cNvPr>
          <p:cNvSpPr/>
          <p:nvPr/>
        </p:nvSpPr>
        <p:spPr>
          <a:xfrm>
            <a:off x="2881850" y="1784434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cxnSp>
        <p:nvCxnSpPr>
          <p:cNvPr id="170" name="Rechte verbindingslijn 169">
            <a:extLst>
              <a:ext uri="{FF2B5EF4-FFF2-40B4-BE49-F238E27FC236}">
                <a16:creationId xmlns:a16="http://schemas.microsoft.com/office/drawing/2014/main" id="{30579076-6502-3B32-7F2B-5E20C49C9917}"/>
              </a:ext>
            </a:extLst>
          </p:cNvPr>
          <p:cNvCxnSpPr>
            <a:cxnSpLocks/>
          </p:cNvCxnSpPr>
          <p:nvPr/>
        </p:nvCxnSpPr>
        <p:spPr>
          <a:xfrm>
            <a:off x="2062091" y="1311629"/>
            <a:ext cx="1194552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cxnSp>
        <p:nvCxnSpPr>
          <p:cNvPr id="171" name="Rechte verbindingslijn 170">
            <a:extLst>
              <a:ext uri="{FF2B5EF4-FFF2-40B4-BE49-F238E27FC236}">
                <a16:creationId xmlns:a16="http://schemas.microsoft.com/office/drawing/2014/main" id="{30225A03-8535-CCD0-A4E9-EA60F05C7553}"/>
              </a:ext>
            </a:extLst>
          </p:cNvPr>
          <p:cNvCxnSpPr>
            <a:cxnSpLocks/>
          </p:cNvCxnSpPr>
          <p:nvPr/>
        </p:nvCxnSpPr>
        <p:spPr>
          <a:xfrm>
            <a:off x="2068941" y="1014080"/>
            <a:ext cx="0" cy="299546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cxnSp>
        <p:nvCxnSpPr>
          <p:cNvPr id="172" name="Rechte verbindingslijn 171">
            <a:extLst>
              <a:ext uri="{FF2B5EF4-FFF2-40B4-BE49-F238E27FC236}">
                <a16:creationId xmlns:a16="http://schemas.microsoft.com/office/drawing/2014/main" id="{A5A7485E-457C-D47A-E42B-2E671B715E82}"/>
              </a:ext>
            </a:extLst>
          </p:cNvPr>
          <p:cNvCxnSpPr>
            <a:cxnSpLocks/>
          </p:cNvCxnSpPr>
          <p:nvPr/>
        </p:nvCxnSpPr>
        <p:spPr>
          <a:xfrm flipV="1">
            <a:off x="3378882" y="1350079"/>
            <a:ext cx="0" cy="1173529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173" name="Rechte verbindingslijn 172">
            <a:extLst>
              <a:ext uri="{FF2B5EF4-FFF2-40B4-BE49-F238E27FC236}">
                <a16:creationId xmlns:a16="http://schemas.microsoft.com/office/drawing/2014/main" id="{7ED120EA-1AD1-1020-3706-A8FA3D3CAB1E}"/>
              </a:ext>
            </a:extLst>
          </p:cNvPr>
          <p:cNvCxnSpPr>
            <a:cxnSpLocks/>
          </p:cNvCxnSpPr>
          <p:nvPr/>
        </p:nvCxnSpPr>
        <p:spPr>
          <a:xfrm>
            <a:off x="2092207" y="1357133"/>
            <a:ext cx="1286675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sp>
        <p:nvSpPr>
          <p:cNvPr id="174" name="Ovaal 173">
            <a:extLst>
              <a:ext uri="{FF2B5EF4-FFF2-40B4-BE49-F238E27FC236}">
                <a16:creationId xmlns:a16="http://schemas.microsoft.com/office/drawing/2014/main" id="{6A038141-7C4E-4CFD-F868-4516B81BD1C9}"/>
              </a:ext>
            </a:extLst>
          </p:cNvPr>
          <p:cNvSpPr/>
          <p:nvPr/>
        </p:nvSpPr>
        <p:spPr>
          <a:xfrm rot="2493605">
            <a:off x="2266175" y="1535287"/>
            <a:ext cx="104285" cy="368958"/>
          </a:xfrm>
          <a:prstGeom prst="ellipse">
            <a:avLst/>
          </a:prstGeom>
          <a:solidFill>
            <a:srgbClr val="E8E8E8">
              <a:lumMod val="90000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75" name="Ovaal 174">
            <a:extLst>
              <a:ext uri="{FF2B5EF4-FFF2-40B4-BE49-F238E27FC236}">
                <a16:creationId xmlns:a16="http://schemas.microsoft.com/office/drawing/2014/main" id="{A66C1034-3608-24DF-A640-24D58A7C7ED8}"/>
              </a:ext>
            </a:extLst>
          </p:cNvPr>
          <p:cNvSpPr/>
          <p:nvPr/>
        </p:nvSpPr>
        <p:spPr>
          <a:xfrm>
            <a:off x="1246087" y="1754574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0F9E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76" name="Ovaal 175">
            <a:extLst>
              <a:ext uri="{FF2B5EF4-FFF2-40B4-BE49-F238E27FC236}">
                <a16:creationId xmlns:a16="http://schemas.microsoft.com/office/drawing/2014/main" id="{FD88C290-AFD6-2DC7-BFDE-97B9A9EC1AC6}"/>
              </a:ext>
            </a:extLst>
          </p:cNvPr>
          <p:cNvSpPr/>
          <p:nvPr/>
        </p:nvSpPr>
        <p:spPr>
          <a:xfrm>
            <a:off x="767439" y="2365462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0F9E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77" name="Ovaal 176">
            <a:extLst>
              <a:ext uri="{FF2B5EF4-FFF2-40B4-BE49-F238E27FC236}">
                <a16:creationId xmlns:a16="http://schemas.microsoft.com/office/drawing/2014/main" id="{A0134BAB-42D6-B6E4-F53E-BB6B3A211FD6}"/>
              </a:ext>
            </a:extLst>
          </p:cNvPr>
          <p:cNvSpPr/>
          <p:nvPr/>
        </p:nvSpPr>
        <p:spPr>
          <a:xfrm rot="2788944">
            <a:off x="4986954" y="863500"/>
            <a:ext cx="105191" cy="189911"/>
          </a:xfrm>
          <a:prstGeom prst="ellipse">
            <a:avLst/>
          </a:prstGeom>
          <a:solidFill>
            <a:srgbClr val="E8E8E8">
              <a:lumMod val="90000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79" name="Ovaal 178">
            <a:extLst>
              <a:ext uri="{FF2B5EF4-FFF2-40B4-BE49-F238E27FC236}">
                <a16:creationId xmlns:a16="http://schemas.microsoft.com/office/drawing/2014/main" id="{407F0698-6D8F-8080-F2F6-75F5A3CDD12F}"/>
              </a:ext>
            </a:extLst>
          </p:cNvPr>
          <p:cNvSpPr/>
          <p:nvPr/>
        </p:nvSpPr>
        <p:spPr>
          <a:xfrm>
            <a:off x="3321425" y="1772806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80" name="Ovaal 179">
            <a:extLst>
              <a:ext uri="{FF2B5EF4-FFF2-40B4-BE49-F238E27FC236}">
                <a16:creationId xmlns:a16="http://schemas.microsoft.com/office/drawing/2014/main" id="{B979BCE8-1798-1BBE-51B5-EA37AF184FC1}"/>
              </a:ext>
            </a:extLst>
          </p:cNvPr>
          <p:cNvSpPr/>
          <p:nvPr/>
        </p:nvSpPr>
        <p:spPr>
          <a:xfrm>
            <a:off x="4196823" y="1754342"/>
            <a:ext cx="105191" cy="189911"/>
          </a:xfrm>
          <a:prstGeom prst="ellipse">
            <a:avLst/>
          </a:prstGeom>
          <a:solidFill>
            <a:srgbClr val="E8E8E8">
              <a:lumMod val="90000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81" name="Ovaal 180">
            <a:extLst>
              <a:ext uri="{FF2B5EF4-FFF2-40B4-BE49-F238E27FC236}">
                <a16:creationId xmlns:a16="http://schemas.microsoft.com/office/drawing/2014/main" id="{BA95525B-4842-AA55-EE29-B2D15115E80B}"/>
              </a:ext>
            </a:extLst>
          </p:cNvPr>
          <p:cNvSpPr/>
          <p:nvPr/>
        </p:nvSpPr>
        <p:spPr>
          <a:xfrm>
            <a:off x="4746359" y="1802591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82" name="Ovaal 181">
            <a:extLst>
              <a:ext uri="{FF2B5EF4-FFF2-40B4-BE49-F238E27FC236}">
                <a16:creationId xmlns:a16="http://schemas.microsoft.com/office/drawing/2014/main" id="{6CC50F06-06D7-4264-BB72-63672DB924D2}"/>
              </a:ext>
            </a:extLst>
          </p:cNvPr>
          <p:cNvSpPr/>
          <p:nvPr/>
        </p:nvSpPr>
        <p:spPr>
          <a:xfrm>
            <a:off x="5568302" y="2526410"/>
            <a:ext cx="105191" cy="189911"/>
          </a:xfrm>
          <a:prstGeom prst="ellipse">
            <a:avLst/>
          </a:prstGeom>
          <a:solidFill>
            <a:srgbClr val="E8E8E8">
              <a:lumMod val="90000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83" name="Ovaal 182">
            <a:extLst>
              <a:ext uri="{FF2B5EF4-FFF2-40B4-BE49-F238E27FC236}">
                <a16:creationId xmlns:a16="http://schemas.microsoft.com/office/drawing/2014/main" id="{683661CC-BF3D-4900-322F-A5F1EE7BE960}"/>
              </a:ext>
            </a:extLst>
          </p:cNvPr>
          <p:cNvSpPr/>
          <p:nvPr/>
        </p:nvSpPr>
        <p:spPr>
          <a:xfrm>
            <a:off x="6289017" y="2521853"/>
            <a:ext cx="107804" cy="316395"/>
          </a:xfrm>
          <a:prstGeom prst="ellipse">
            <a:avLst/>
          </a:prstGeom>
          <a:solidFill>
            <a:srgbClr val="E8E8E8">
              <a:lumMod val="90000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84" name="Ovaal 183">
            <a:extLst>
              <a:ext uri="{FF2B5EF4-FFF2-40B4-BE49-F238E27FC236}">
                <a16:creationId xmlns:a16="http://schemas.microsoft.com/office/drawing/2014/main" id="{8912EB7D-BE31-BDED-096E-38A1CF00ABC1}"/>
              </a:ext>
            </a:extLst>
          </p:cNvPr>
          <p:cNvSpPr/>
          <p:nvPr/>
        </p:nvSpPr>
        <p:spPr>
          <a:xfrm>
            <a:off x="7032920" y="2515031"/>
            <a:ext cx="107804" cy="316395"/>
          </a:xfrm>
          <a:prstGeom prst="ellipse">
            <a:avLst/>
          </a:prstGeom>
          <a:solidFill>
            <a:srgbClr val="E8E8E8">
              <a:lumMod val="90000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85" name="Ovaal 184">
            <a:extLst>
              <a:ext uri="{FF2B5EF4-FFF2-40B4-BE49-F238E27FC236}">
                <a16:creationId xmlns:a16="http://schemas.microsoft.com/office/drawing/2014/main" id="{0D1C2B3A-76FE-DB4E-1FD1-5FAA55FEE9D8}"/>
              </a:ext>
            </a:extLst>
          </p:cNvPr>
          <p:cNvSpPr/>
          <p:nvPr/>
        </p:nvSpPr>
        <p:spPr>
          <a:xfrm rot="17720987" flipH="1">
            <a:off x="7745342" y="1912054"/>
            <a:ext cx="132183" cy="379660"/>
          </a:xfrm>
          <a:prstGeom prst="ellipse">
            <a:avLst/>
          </a:prstGeom>
          <a:solidFill>
            <a:srgbClr val="E8E8E8">
              <a:lumMod val="90000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86" name="Ovaal 185">
            <a:extLst>
              <a:ext uri="{FF2B5EF4-FFF2-40B4-BE49-F238E27FC236}">
                <a16:creationId xmlns:a16="http://schemas.microsoft.com/office/drawing/2014/main" id="{8E43F215-13D1-1191-75C6-F8B2AB8AB901}"/>
              </a:ext>
            </a:extLst>
          </p:cNvPr>
          <p:cNvSpPr/>
          <p:nvPr/>
        </p:nvSpPr>
        <p:spPr>
          <a:xfrm rot="2750057">
            <a:off x="7689892" y="969361"/>
            <a:ext cx="159921" cy="443696"/>
          </a:xfrm>
          <a:prstGeom prst="ellipse">
            <a:avLst/>
          </a:prstGeom>
          <a:solidFill>
            <a:srgbClr val="E8E8E8">
              <a:lumMod val="90000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87" name="Ovaal 186">
            <a:extLst>
              <a:ext uri="{FF2B5EF4-FFF2-40B4-BE49-F238E27FC236}">
                <a16:creationId xmlns:a16="http://schemas.microsoft.com/office/drawing/2014/main" id="{62049A54-5ED9-2261-719D-407F93757AE8}"/>
              </a:ext>
            </a:extLst>
          </p:cNvPr>
          <p:cNvSpPr/>
          <p:nvPr/>
        </p:nvSpPr>
        <p:spPr>
          <a:xfrm>
            <a:off x="6549498" y="1502047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A02B9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88" name="Ovaal 187">
            <a:extLst>
              <a:ext uri="{FF2B5EF4-FFF2-40B4-BE49-F238E27FC236}">
                <a16:creationId xmlns:a16="http://schemas.microsoft.com/office/drawing/2014/main" id="{E5CB55B3-FA10-F65E-D390-647534880834}"/>
              </a:ext>
            </a:extLst>
          </p:cNvPr>
          <p:cNvSpPr/>
          <p:nvPr/>
        </p:nvSpPr>
        <p:spPr>
          <a:xfrm>
            <a:off x="5755475" y="1507657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A02B9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89" name="Ovaal 188">
            <a:extLst>
              <a:ext uri="{FF2B5EF4-FFF2-40B4-BE49-F238E27FC236}">
                <a16:creationId xmlns:a16="http://schemas.microsoft.com/office/drawing/2014/main" id="{C1E3E5F9-FA61-6CFF-42DC-BC0681FA6BA4}"/>
              </a:ext>
            </a:extLst>
          </p:cNvPr>
          <p:cNvSpPr/>
          <p:nvPr/>
        </p:nvSpPr>
        <p:spPr>
          <a:xfrm>
            <a:off x="2014535" y="3939811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A02B9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90" name="Ovaal 189">
            <a:extLst>
              <a:ext uri="{FF2B5EF4-FFF2-40B4-BE49-F238E27FC236}">
                <a16:creationId xmlns:a16="http://schemas.microsoft.com/office/drawing/2014/main" id="{CD208B79-992A-019F-8C95-5C937FC11973}"/>
              </a:ext>
            </a:extLst>
          </p:cNvPr>
          <p:cNvSpPr/>
          <p:nvPr/>
        </p:nvSpPr>
        <p:spPr>
          <a:xfrm>
            <a:off x="2746757" y="3941100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A02B9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91" name="Ovaal 190">
            <a:extLst>
              <a:ext uri="{FF2B5EF4-FFF2-40B4-BE49-F238E27FC236}">
                <a16:creationId xmlns:a16="http://schemas.microsoft.com/office/drawing/2014/main" id="{CC971423-7E4F-338A-0AA9-D4855A80A9C8}"/>
              </a:ext>
            </a:extLst>
          </p:cNvPr>
          <p:cNvSpPr/>
          <p:nvPr/>
        </p:nvSpPr>
        <p:spPr>
          <a:xfrm>
            <a:off x="4842243" y="3873760"/>
            <a:ext cx="105191" cy="189911"/>
          </a:xfrm>
          <a:prstGeom prst="ellipse">
            <a:avLst/>
          </a:prstGeom>
          <a:solidFill>
            <a:srgbClr val="E8E8E8">
              <a:lumMod val="90000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77" name="Ovaal 576">
            <a:extLst>
              <a:ext uri="{FF2B5EF4-FFF2-40B4-BE49-F238E27FC236}">
                <a16:creationId xmlns:a16="http://schemas.microsoft.com/office/drawing/2014/main" id="{7588C3EA-15EB-EB5A-FDFB-8BA98F057A89}"/>
              </a:ext>
            </a:extLst>
          </p:cNvPr>
          <p:cNvSpPr/>
          <p:nvPr/>
        </p:nvSpPr>
        <p:spPr>
          <a:xfrm>
            <a:off x="3564433" y="3593969"/>
            <a:ext cx="105191" cy="189911"/>
          </a:xfrm>
          <a:prstGeom prst="ellipse">
            <a:avLst/>
          </a:prstGeom>
          <a:solidFill>
            <a:srgbClr val="E8E8E8">
              <a:lumMod val="90000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78" name="Ovaal 577">
            <a:extLst>
              <a:ext uri="{FF2B5EF4-FFF2-40B4-BE49-F238E27FC236}">
                <a16:creationId xmlns:a16="http://schemas.microsoft.com/office/drawing/2014/main" id="{8CE18503-631C-11A3-A74C-BDD9830A9C41}"/>
              </a:ext>
            </a:extLst>
          </p:cNvPr>
          <p:cNvSpPr/>
          <p:nvPr/>
        </p:nvSpPr>
        <p:spPr>
          <a:xfrm>
            <a:off x="4163448" y="3593427"/>
            <a:ext cx="105191" cy="189911"/>
          </a:xfrm>
          <a:prstGeom prst="ellipse">
            <a:avLst/>
          </a:prstGeom>
          <a:solidFill>
            <a:srgbClr val="E8E8E8">
              <a:lumMod val="90000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79" name="Ovaal 578">
            <a:extLst>
              <a:ext uri="{FF2B5EF4-FFF2-40B4-BE49-F238E27FC236}">
                <a16:creationId xmlns:a16="http://schemas.microsoft.com/office/drawing/2014/main" id="{F87187DE-39C5-5E79-A18D-117B1511082E}"/>
              </a:ext>
            </a:extLst>
          </p:cNvPr>
          <p:cNvSpPr/>
          <p:nvPr/>
        </p:nvSpPr>
        <p:spPr>
          <a:xfrm>
            <a:off x="3799416" y="3411769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80" name="Ovaal 579">
            <a:extLst>
              <a:ext uri="{FF2B5EF4-FFF2-40B4-BE49-F238E27FC236}">
                <a16:creationId xmlns:a16="http://schemas.microsoft.com/office/drawing/2014/main" id="{7623B592-6F74-32C2-523C-0BADC271CDE5}"/>
              </a:ext>
            </a:extLst>
          </p:cNvPr>
          <p:cNvSpPr/>
          <p:nvPr/>
        </p:nvSpPr>
        <p:spPr>
          <a:xfrm>
            <a:off x="2321581" y="4410332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81" name="Ovaal 580">
            <a:extLst>
              <a:ext uri="{FF2B5EF4-FFF2-40B4-BE49-F238E27FC236}">
                <a16:creationId xmlns:a16="http://schemas.microsoft.com/office/drawing/2014/main" id="{4AA5FCA0-C17F-FB9C-235C-B8EA14A940B6}"/>
              </a:ext>
            </a:extLst>
          </p:cNvPr>
          <p:cNvSpPr/>
          <p:nvPr/>
        </p:nvSpPr>
        <p:spPr>
          <a:xfrm>
            <a:off x="4197434" y="3424950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E9713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82" name="Ovaal 581">
            <a:extLst>
              <a:ext uri="{FF2B5EF4-FFF2-40B4-BE49-F238E27FC236}">
                <a16:creationId xmlns:a16="http://schemas.microsoft.com/office/drawing/2014/main" id="{4283751E-6661-F258-1EF9-16CDC0098CA6}"/>
              </a:ext>
            </a:extLst>
          </p:cNvPr>
          <p:cNvSpPr/>
          <p:nvPr/>
        </p:nvSpPr>
        <p:spPr>
          <a:xfrm>
            <a:off x="4764188" y="3425569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E9713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83" name="Ovaal 582">
            <a:extLst>
              <a:ext uri="{FF2B5EF4-FFF2-40B4-BE49-F238E27FC236}">
                <a16:creationId xmlns:a16="http://schemas.microsoft.com/office/drawing/2014/main" id="{3176C6AD-E1C7-EB5E-62A7-756751841854}"/>
              </a:ext>
            </a:extLst>
          </p:cNvPr>
          <p:cNvSpPr/>
          <p:nvPr/>
        </p:nvSpPr>
        <p:spPr>
          <a:xfrm>
            <a:off x="5316635" y="2804331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E9713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85" name="Ovaal 584">
            <a:extLst>
              <a:ext uri="{FF2B5EF4-FFF2-40B4-BE49-F238E27FC236}">
                <a16:creationId xmlns:a16="http://schemas.microsoft.com/office/drawing/2014/main" id="{0702E414-CF85-58CA-5F91-F1151AB1349E}"/>
              </a:ext>
            </a:extLst>
          </p:cNvPr>
          <p:cNvSpPr/>
          <p:nvPr/>
        </p:nvSpPr>
        <p:spPr>
          <a:xfrm>
            <a:off x="5849034" y="3390263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86" name="Ovaal 585">
            <a:extLst>
              <a:ext uri="{FF2B5EF4-FFF2-40B4-BE49-F238E27FC236}">
                <a16:creationId xmlns:a16="http://schemas.microsoft.com/office/drawing/2014/main" id="{43B4EB40-A130-DB39-C49A-18270243B6AE}"/>
              </a:ext>
            </a:extLst>
          </p:cNvPr>
          <p:cNvSpPr/>
          <p:nvPr/>
        </p:nvSpPr>
        <p:spPr>
          <a:xfrm>
            <a:off x="6253201" y="3717208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88" name="Ovaal 587">
            <a:extLst>
              <a:ext uri="{FF2B5EF4-FFF2-40B4-BE49-F238E27FC236}">
                <a16:creationId xmlns:a16="http://schemas.microsoft.com/office/drawing/2014/main" id="{89A8065B-3B57-050E-8D77-E54302831421}"/>
              </a:ext>
            </a:extLst>
          </p:cNvPr>
          <p:cNvSpPr/>
          <p:nvPr/>
        </p:nvSpPr>
        <p:spPr>
          <a:xfrm>
            <a:off x="7012468" y="3714827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89" name="Ovaal 588">
            <a:extLst>
              <a:ext uri="{FF2B5EF4-FFF2-40B4-BE49-F238E27FC236}">
                <a16:creationId xmlns:a16="http://schemas.microsoft.com/office/drawing/2014/main" id="{DDB70127-46F8-2CF4-7EE7-8B091B0F62C3}"/>
              </a:ext>
            </a:extLst>
          </p:cNvPr>
          <p:cNvSpPr/>
          <p:nvPr/>
        </p:nvSpPr>
        <p:spPr>
          <a:xfrm>
            <a:off x="3216547" y="2418320"/>
            <a:ext cx="331098" cy="343899"/>
          </a:xfrm>
          <a:prstGeom prst="ellipse">
            <a:avLst/>
          </a:prstGeom>
          <a:solidFill>
            <a:srgbClr val="E8E8E8">
              <a:lumMod val="90000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91" name="Tekstvak 590">
            <a:extLst>
              <a:ext uri="{FF2B5EF4-FFF2-40B4-BE49-F238E27FC236}">
                <a16:creationId xmlns:a16="http://schemas.microsoft.com/office/drawing/2014/main" id="{DDDBB544-37E1-BFF6-D698-EA6A73FA8502}"/>
              </a:ext>
            </a:extLst>
          </p:cNvPr>
          <p:cNvSpPr txBox="1"/>
          <p:nvPr/>
        </p:nvSpPr>
        <p:spPr>
          <a:xfrm>
            <a:off x="3163773" y="2511450"/>
            <a:ext cx="48763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nl-NL" sz="750" dirty="0">
                <a:solidFill>
                  <a:prstClr val="black"/>
                </a:solidFill>
                <a:latin typeface="Aptos" panose="02110004020202020204"/>
              </a:rPr>
              <a:t>C.1.2.2</a:t>
            </a:r>
          </a:p>
        </p:txBody>
      </p:sp>
      <p:sp>
        <p:nvSpPr>
          <p:cNvPr id="592" name="Ovaal 591">
            <a:extLst>
              <a:ext uri="{FF2B5EF4-FFF2-40B4-BE49-F238E27FC236}">
                <a16:creationId xmlns:a16="http://schemas.microsoft.com/office/drawing/2014/main" id="{28EFAEE4-2E2A-0BD9-2165-9C0FB775E608}"/>
              </a:ext>
            </a:extLst>
          </p:cNvPr>
          <p:cNvSpPr/>
          <p:nvPr/>
        </p:nvSpPr>
        <p:spPr>
          <a:xfrm>
            <a:off x="3832193" y="3917777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A02B9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93" name="Ovaal 592">
            <a:extLst>
              <a:ext uri="{FF2B5EF4-FFF2-40B4-BE49-F238E27FC236}">
                <a16:creationId xmlns:a16="http://schemas.microsoft.com/office/drawing/2014/main" id="{854DA0D2-C859-91B2-D3DE-E296FB4A2138}"/>
              </a:ext>
            </a:extLst>
          </p:cNvPr>
          <p:cNvSpPr/>
          <p:nvPr/>
        </p:nvSpPr>
        <p:spPr>
          <a:xfrm>
            <a:off x="5861357" y="3088240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595" name="Groep 594">
            <a:extLst>
              <a:ext uri="{FF2B5EF4-FFF2-40B4-BE49-F238E27FC236}">
                <a16:creationId xmlns:a16="http://schemas.microsoft.com/office/drawing/2014/main" id="{CEFA5A92-362D-FEDF-B35C-EA19044C83D5}"/>
              </a:ext>
            </a:extLst>
          </p:cNvPr>
          <p:cNvGrpSpPr/>
          <p:nvPr/>
        </p:nvGrpSpPr>
        <p:grpSpPr>
          <a:xfrm>
            <a:off x="7006420" y="4236750"/>
            <a:ext cx="2021960" cy="791849"/>
            <a:chOff x="9341892" y="5485865"/>
            <a:chExt cx="2695947" cy="1055799"/>
          </a:xfrm>
        </p:grpSpPr>
        <p:sp>
          <p:nvSpPr>
            <p:cNvPr id="596" name="Rechthoek 595">
              <a:extLst>
                <a:ext uri="{FF2B5EF4-FFF2-40B4-BE49-F238E27FC236}">
                  <a16:creationId xmlns:a16="http://schemas.microsoft.com/office/drawing/2014/main" id="{0F90ADDF-93AA-0F75-171F-6B115F6B2756}"/>
                </a:ext>
              </a:extLst>
            </p:cNvPr>
            <p:cNvSpPr/>
            <p:nvPr/>
          </p:nvSpPr>
          <p:spPr>
            <a:xfrm>
              <a:off x="9341892" y="5485865"/>
              <a:ext cx="2695947" cy="1055799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noFill/>
              <a:prstDash val="solid"/>
              <a:miter lim="800000"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nl-NL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350">
                <a:defRPr/>
              </a:pPr>
              <a:endParaRPr lang="nl-NL" sz="1013">
                <a:solidFill>
                  <a:srgbClr val="FFFFFF"/>
                </a:solidFill>
                <a:latin typeface="Aptos" panose="02110004020202020204"/>
              </a:endParaRPr>
            </a:p>
          </p:txBody>
        </p:sp>
        <p:sp>
          <p:nvSpPr>
            <p:cNvPr id="598" name="Afgeronde rechthoek 33">
              <a:extLst>
                <a:ext uri="{FF2B5EF4-FFF2-40B4-BE49-F238E27FC236}">
                  <a16:creationId xmlns:a16="http://schemas.microsoft.com/office/drawing/2014/main" id="{6E8E174A-F4F1-B3A1-CE1F-7FDC7BC0C5DE}"/>
                </a:ext>
              </a:extLst>
            </p:cNvPr>
            <p:cNvSpPr/>
            <p:nvPr/>
          </p:nvSpPr>
          <p:spPr>
            <a:xfrm>
              <a:off x="9378882" y="5646853"/>
              <a:ext cx="108000" cy="54000"/>
            </a:xfrm>
            <a:prstGeom prst="roundRect">
              <a:avLst/>
            </a:prstGeom>
            <a:solidFill>
              <a:srgbClr val="FFD1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nl-NL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350">
                <a:defRPr/>
              </a:pPr>
              <a:endParaRPr lang="nl-NL" sz="731" kern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599" name="Afgeronde rechthoek 34">
              <a:extLst>
                <a:ext uri="{FF2B5EF4-FFF2-40B4-BE49-F238E27FC236}">
                  <a16:creationId xmlns:a16="http://schemas.microsoft.com/office/drawing/2014/main" id="{5D2B3E65-E126-D4E2-A4AD-572BF003FBEC}"/>
                </a:ext>
              </a:extLst>
            </p:cNvPr>
            <p:cNvSpPr/>
            <p:nvPr/>
          </p:nvSpPr>
          <p:spPr>
            <a:xfrm>
              <a:off x="9378882" y="5851789"/>
              <a:ext cx="108000" cy="54000"/>
            </a:xfrm>
            <a:prstGeom prst="roundRect">
              <a:avLst/>
            </a:prstGeom>
            <a:solidFill>
              <a:srgbClr val="A500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nl-NL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350">
                <a:defRPr/>
              </a:pPr>
              <a:endParaRPr lang="nl-NL" sz="731" kern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600" name="Afgeronde rechthoek 35">
              <a:extLst>
                <a:ext uri="{FF2B5EF4-FFF2-40B4-BE49-F238E27FC236}">
                  <a16:creationId xmlns:a16="http://schemas.microsoft.com/office/drawing/2014/main" id="{51A3C829-3EF0-92CB-20DB-F5C308751E44}"/>
                </a:ext>
              </a:extLst>
            </p:cNvPr>
            <p:cNvSpPr/>
            <p:nvPr/>
          </p:nvSpPr>
          <p:spPr>
            <a:xfrm>
              <a:off x="9378882" y="5954257"/>
              <a:ext cx="108000" cy="54000"/>
            </a:xfrm>
            <a:prstGeom prst="round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nl-NL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350">
                <a:defRPr/>
              </a:pPr>
              <a:endParaRPr lang="nl-NL" sz="731" kern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601" name="Afgeronde rechthoek 36">
              <a:extLst>
                <a:ext uri="{FF2B5EF4-FFF2-40B4-BE49-F238E27FC236}">
                  <a16:creationId xmlns:a16="http://schemas.microsoft.com/office/drawing/2014/main" id="{045124BB-1EFC-2200-E90E-B15A80FB0C56}"/>
                </a:ext>
              </a:extLst>
            </p:cNvPr>
            <p:cNvSpPr/>
            <p:nvPr/>
          </p:nvSpPr>
          <p:spPr>
            <a:xfrm>
              <a:off x="9378882" y="5749321"/>
              <a:ext cx="108000" cy="54000"/>
            </a:xfrm>
            <a:prstGeom prst="roundRect">
              <a:avLst/>
            </a:prstGeom>
            <a:solidFill>
              <a:srgbClr val="E971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nl-NL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350">
                <a:defRPr/>
              </a:pPr>
              <a:endParaRPr lang="nl-NL" sz="731" kern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602" name="Afgeronde rechthoek 37">
              <a:extLst>
                <a:ext uri="{FF2B5EF4-FFF2-40B4-BE49-F238E27FC236}">
                  <a16:creationId xmlns:a16="http://schemas.microsoft.com/office/drawing/2014/main" id="{7F821ACD-00FD-37A6-6466-9693BA6705AC}"/>
                </a:ext>
              </a:extLst>
            </p:cNvPr>
            <p:cNvSpPr/>
            <p:nvPr/>
          </p:nvSpPr>
          <p:spPr>
            <a:xfrm>
              <a:off x="9378882" y="6147213"/>
              <a:ext cx="108000" cy="54000"/>
            </a:xfrm>
            <a:prstGeom prst="roundRect">
              <a:avLst/>
            </a:prstGeom>
            <a:solidFill>
              <a:srgbClr val="3399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nl-NL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350">
                <a:defRPr/>
              </a:pPr>
              <a:endParaRPr lang="nl-NL" sz="731" kern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604" name="Afgeronde rechthoek 38">
              <a:extLst>
                <a:ext uri="{FF2B5EF4-FFF2-40B4-BE49-F238E27FC236}">
                  <a16:creationId xmlns:a16="http://schemas.microsoft.com/office/drawing/2014/main" id="{2B703AD3-79C0-C47E-3BF1-C4E976406E9B}"/>
                </a:ext>
              </a:extLst>
            </p:cNvPr>
            <p:cNvSpPr/>
            <p:nvPr/>
          </p:nvSpPr>
          <p:spPr>
            <a:xfrm>
              <a:off x="9378882" y="6249681"/>
              <a:ext cx="108000" cy="54000"/>
            </a:xfrm>
            <a:prstGeom prst="roundRect">
              <a:avLst/>
            </a:prstGeom>
            <a:solidFill>
              <a:srgbClr val="1560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nl-NL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350">
                <a:defRPr/>
              </a:pPr>
              <a:endParaRPr lang="nl-NL" sz="731" kern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605" name="Afgeronde rechthoek 39">
              <a:extLst>
                <a:ext uri="{FF2B5EF4-FFF2-40B4-BE49-F238E27FC236}">
                  <a16:creationId xmlns:a16="http://schemas.microsoft.com/office/drawing/2014/main" id="{C1FD1552-BE22-90D2-E406-3399F4B2B52F}"/>
                </a:ext>
              </a:extLst>
            </p:cNvPr>
            <p:cNvSpPr/>
            <p:nvPr/>
          </p:nvSpPr>
          <p:spPr>
            <a:xfrm>
              <a:off x="9378882" y="6352149"/>
              <a:ext cx="108000" cy="54000"/>
            </a:xfrm>
            <a:prstGeom prst="roundRect">
              <a:avLst/>
            </a:prstGeom>
            <a:solidFill>
              <a:srgbClr val="B2CF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nl-NL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350">
                <a:defRPr/>
              </a:pPr>
              <a:endParaRPr lang="nl-NL" sz="731" kern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606" name="Afgeronde rechthoek 40">
              <a:extLst>
                <a:ext uri="{FF2B5EF4-FFF2-40B4-BE49-F238E27FC236}">
                  <a16:creationId xmlns:a16="http://schemas.microsoft.com/office/drawing/2014/main" id="{0D8F82BF-D51E-8C19-98C1-F9CBF335A25E}"/>
                </a:ext>
              </a:extLst>
            </p:cNvPr>
            <p:cNvSpPr/>
            <p:nvPr/>
          </p:nvSpPr>
          <p:spPr>
            <a:xfrm>
              <a:off x="9378882" y="6454619"/>
              <a:ext cx="108000" cy="5400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nl-NL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350">
                <a:defRPr/>
              </a:pPr>
              <a:endParaRPr lang="nl-NL" sz="731" kern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607" name="Tijdelijke aanduiding voor verticale tekst 1">
              <a:extLst>
                <a:ext uri="{FF2B5EF4-FFF2-40B4-BE49-F238E27FC236}">
                  <a16:creationId xmlns:a16="http://schemas.microsoft.com/office/drawing/2014/main" id="{6745A991-B044-982D-2038-5319A143029C}"/>
                </a:ext>
              </a:extLst>
            </p:cNvPr>
            <p:cNvSpPr txBox="1">
              <a:spLocks/>
            </p:cNvSpPr>
            <p:nvPr/>
          </p:nvSpPr>
          <p:spPr>
            <a:xfrm>
              <a:off x="9539244" y="5534436"/>
              <a:ext cx="2477934" cy="935217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defPPr>
                <a:defRPr lang="nl-NL"/>
              </a:defPPr>
              <a:lvl1pPr marL="238125" indent="-238125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00063" indent="-261938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0" indent="0" algn="l" defTabSz="719138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sz="160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0" indent="0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800" b="1" kern="1200" cap="all" spc="3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0" indent="0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Clr>
                  <a:schemeClr val="bg2"/>
                </a:buClr>
                <a:buFont typeface="+mj-lt"/>
                <a:buNone/>
                <a:defRPr sz="1800" b="1" i="0" kern="1200" baseline="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i="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0451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lang="nl-NL" sz="488" b="1" dirty="0">
                  <a:solidFill>
                    <a:srgbClr val="4D4D4D"/>
                  </a:solidFill>
                  <a:latin typeface="Arial"/>
                  <a:cs typeface="Arial"/>
                </a:rPr>
                <a:t>Value streams</a:t>
              </a:r>
            </a:p>
            <a:p>
              <a:pPr marL="0" lvl="0" indent="0" defTabSz="53935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C.A   </a:t>
              </a:r>
              <a:r>
                <a:rPr lang="nl-NL" sz="488" dirty="0" err="1">
                  <a:solidFill>
                    <a:srgbClr val="4D4D4D"/>
                  </a:solidFill>
                  <a:latin typeface="Arial"/>
                  <a:cs typeface="Arial"/>
                </a:rPr>
                <a:t>Install</a:t>
              </a: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 and change </a:t>
              </a:r>
              <a:r>
                <a:rPr lang="nl-NL" sz="488" dirty="0" err="1">
                  <a:solidFill>
                    <a:srgbClr val="4D4D4D"/>
                  </a:solidFill>
                  <a:latin typeface="Arial"/>
                  <a:cs typeface="Arial"/>
                </a:rPr>
                <a:t>connections</a:t>
              </a:r>
              <a:endParaRPr lang="nl-NL" sz="488" dirty="0">
                <a:solidFill>
                  <a:srgbClr val="4D4D4D"/>
                </a:solidFill>
                <a:latin typeface="Arial"/>
                <a:cs typeface="Arial"/>
              </a:endParaRPr>
            </a:p>
            <a:p>
              <a:pPr marL="0" lvl="0" indent="0" defTabSz="53935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C.B   </a:t>
              </a:r>
              <a:r>
                <a:rPr lang="nl-NL" sz="488" dirty="0" err="1">
                  <a:solidFill>
                    <a:srgbClr val="4D4D4D"/>
                  </a:solidFill>
                  <a:latin typeface="Arial"/>
                  <a:cs typeface="Arial"/>
                </a:rPr>
                <a:t>Reconstruct</a:t>
              </a: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 energy </a:t>
              </a:r>
              <a:r>
                <a:rPr lang="nl-NL" sz="488" dirty="0" err="1">
                  <a:solidFill>
                    <a:srgbClr val="4D4D4D"/>
                  </a:solidFill>
                  <a:latin typeface="Arial"/>
                  <a:cs typeface="Arial"/>
                </a:rPr>
                <a:t>grids</a:t>
              </a:r>
              <a:endParaRPr lang="nl-NL" sz="488" dirty="0">
                <a:solidFill>
                  <a:srgbClr val="4D4D4D"/>
                </a:solidFill>
                <a:latin typeface="Arial"/>
                <a:cs typeface="Arial"/>
              </a:endParaRPr>
            </a:p>
            <a:p>
              <a:pPr marL="0" lvl="0" indent="0" defTabSz="53935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C.C   </a:t>
              </a:r>
              <a:r>
                <a:rPr lang="nl-NL" sz="488" dirty="0" err="1">
                  <a:solidFill>
                    <a:srgbClr val="4D4D4D"/>
                  </a:solidFill>
                  <a:latin typeface="Arial"/>
                  <a:cs typeface="Arial"/>
                </a:rPr>
                <a:t>Adjust</a:t>
              </a: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 energy </a:t>
              </a:r>
              <a:r>
                <a:rPr lang="nl-NL" sz="488" dirty="0" err="1">
                  <a:solidFill>
                    <a:srgbClr val="4D4D4D"/>
                  </a:solidFill>
                  <a:latin typeface="Arial"/>
                  <a:cs typeface="Arial"/>
                </a:rPr>
                <a:t>grid</a:t>
              </a: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 plan </a:t>
              </a:r>
              <a:r>
                <a:rPr lang="nl-NL" sz="488" dirty="0" err="1">
                  <a:solidFill>
                    <a:srgbClr val="4D4D4D"/>
                  </a:solidFill>
                  <a:latin typeface="Arial"/>
                  <a:cs typeface="Arial"/>
                </a:rPr>
                <a:t>driven</a:t>
              </a:r>
              <a:endParaRPr lang="nl-NL" sz="488" dirty="0">
                <a:solidFill>
                  <a:srgbClr val="4D4D4D"/>
                </a:solidFill>
                <a:latin typeface="Arial"/>
                <a:cs typeface="Arial"/>
              </a:endParaRPr>
            </a:p>
            <a:p>
              <a:pPr marL="0" lvl="0" indent="0" defTabSz="53935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C.D1 </a:t>
              </a:r>
              <a:r>
                <a:rPr lang="nl-NL" sz="488" dirty="0" err="1">
                  <a:solidFill>
                    <a:srgbClr val="4D4D4D"/>
                  </a:solidFill>
                  <a:latin typeface="Arial"/>
                  <a:cs typeface="Arial"/>
                </a:rPr>
                <a:t>Maintain</a:t>
              </a: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 energy </a:t>
              </a:r>
              <a:r>
                <a:rPr lang="nl-NL" sz="488" dirty="0" err="1">
                  <a:solidFill>
                    <a:srgbClr val="4D4D4D"/>
                  </a:solidFill>
                  <a:latin typeface="Arial"/>
                  <a:cs typeface="Arial"/>
                </a:rPr>
                <a:t>grids</a:t>
              </a: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 (maintenance)</a:t>
              </a:r>
            </a:p>
            <a:p>
              <a:pPr marL="0" indent="0" defTabSz="53935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C.D2 </a:t>
              </a:r>
              <a:r>
                <a:rPr lang="nl-NL" sz="488" dirty="0" err="1">
                  <a:solidFill>
                    <a:srgbClr val="4D4D4D"/>
                  </a:solidFill>
                  <a:latin typeface="Arial"/>
                  <a:cs typeface="Arial"/>
                </a:rPr>
                <a:t>Maintain</a:t>
              </a: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 energy </a:t>
              </a:r>
              <a:r>
                <a:rPr lang="nl-NL" sz="488" dirty="0" err="1">
                  <a:solidFill>
                    <a:srgbClr val="4D4D4D"/>
                  </a:solidFill>
                  <a:latin typeface="Arial"/>
                  <a:cs typeface="Arial"/>
                </a:rPr>
                <a:t>grids</a:t>
              </a: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 (</a:t>
              </a:r>
              <a:r>
                <a:rPr lang="nl-NL" sz="488" dirty="0" err="1">
                  <a:solidFill>
                    <a:srgbClr val="4D4D4D"/>
                  </a:solidFill>
                  <a:latin typeface="Arial"/>
                  <a:cs typeface="Arial"/>
                </a:rPr>
                <a:t>disturbance</a:t>
              </a: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 recovery)</a:t>
              </a:r>
            </a:p>
            <a:p>
              <a:pPr marL="0" lvl="0" indent="0" defTabSz="53935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C.E   </a:t>
              </a:r>
              <a:r>
                <a:rPr lang="nl-NL" sz="488" dirty="0" err="1">
                  <a:solidFill>
                    <a:srgbClr val="4D4D4D"/>
                  </a:solidFill>
                  <a:latin typeface="Arial"/>
                  <a:cs typeface="Arial"/>
                </a:rPr>
                <a:t>Coordinate</a:t>
              </a: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 </a:t>
              </a:r>
              <a:r>
                <a:rPr lang="nl-NL" sz="488" dirty="0" err="1">
                  <a:solidFill>
                    <a:srgbClr val="4D4D4D"/>
                  </a:solidFill>
                  <a:latin typeface="Arial"/>
                  <a:cs typeface="Arial"/>
                </a:rPr>
                <a:t>desired</a:t>
              </a: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 and </a:t>
              </a:r>
              <a:r>
                <a:rPr lang="nl-NL" sz="488" dirty="0" err="1">
                  <a:solidFill>
                    <a:srgbClr val="4D4D4D"/>
                  </a:solidFill>
                  <a:latin typeface="Arial"/>
                  <a:cs typeface="Arial"/>
                </a:rPr>
                <a:t>available</a:t>
              </a: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 transport </a:t>
              </a:r>
              <a:r>
                <a:rPr lang="nl-NL" sz="488" dirty="0" err="1">
                  <a:solidFill>
                    <a:srgbClr val="4D4D4D"/>
                  </a:solidFill>
                  <a:latin typeface="Arial"/>
                  <a:cs typeface="Arial"/>
                </a:rPr>
                <a:t>capacity</a:t>
              </a:r>
              <a:endParaRPr lang="nl-NL" sz="488" dirty="0">
                <a:solidFill>
                  <a:srgbClr val="4D4D4D"/>
                </a:solidFill>
                <a:latin typeface="Arial"/>
                <a:cs typeface="Arial"/>
              </a:endParaRPr>
            </a:p>
            <a:p>
              <a:pPr marL="0" lvl="0" indent="0" defTabSz="53935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C.F   Transport energy</a:t>
              </a:r>
            </a:p>
            <a:p>
              <a:pPr marL="0" lvl="0" indent="0" defTabSz="53935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C.G   </a:t>
              </a:r>
              <a:r>
                <a:rPr lang="nl-NL" sz="488" dirty="0" err="1">
                  <a:solidFill>
                    <a:srgbClr val="4D4D4D"/>
                  </a:solidFill>
                  <a:latin typeface="Arial"/>
                  <a:cs typeface="Arial"/>
                </a:rPr>
                <a:t>Allocate</a:t>
              </a: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 energy exchange</a:t>
              </a:r>
            </a:p>
            <a:p>
              <a:pPr marL="0" lvl="0" indent="0" defTabSz="53935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C.H   </a:t>
              </a:r>
              <a:r>
                <a:rPr lang="nl-NL" sz="488" dirty="0" err="1">
                  <a:solidFill>
                    <a:srgbClr val="4D4D4D"/>
                  </a:solidFill>
                  <a:latin typeface="Arial"/>
                  <a:cs typeface="Arial"/>
                </a:rPr>
                <a:t>Distribute</a:t>
              </a: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 </a:t>
              </a:r>
              <a:r>
                <a:rPr lang="nl-NL" sz="488" dirty="0" err="1">
                  <a:solidFill>
                    <a:srgbClr val="4D4D4D"/>
                  </a:solidFill>
                  <a:latin typeface="Arial"/>
                  <a:cs typeface="Arial"/>
                </a:rPr>
                <a:t>grid</a:t>
              </a:r>
              <a:r>
                <a:rPr lang="nl-NL" sz="488" dirty="0">
                  <a:solidFill>
                    <a:srgbClr val="4D4D4D"/>
                  </a:solidFill>
                  <a:latin typeface="Arial"/>
                  <a:cs typeface="Arial"/>
                </a:rPr>
                <a:t> operator data</a:t>
              </a:r>
            </a:p>
          </p:txBody>
        </p:sp>
        <p:sp>
          <p:nvSpPr>
            <p:cNvPr id="608" name="Afgeronde rechthoek 35">
              <a:extLst>
                <a:ext uri="{FF2B5EF4-FFF2-40B4-BE49-F238E27FC236}">
                  <a16:creationId xmlns:a16="http://schemas.microsoft.com/office/drawing/2014/main" id="{B73FA5F5-8AD3-C4B9-75A8-BA8924BA6A23}"/>
                </a:ext>
              </a:extLst>
            </p:cNvPr>
            <p:cNvSpPr/>
            <p:nvPr/>
          </p:nvSpPr>
          <p:spPr>
            <a:xfrm>
              <a:off x="9378882" y="6054270"/>
              <a:ext cx="108000" cy="54000"/>
            </a:xfrm>
            <a:prstGeom prst="roundRect">
              <a:avLst/>
            </a:prstGeom>
            <a:solidFill>
              <a:srgbClr val="A02B9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nl-NL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350">
                <a:defRPr/>
              </a:pPr>
              <a:endParaRPr lang="nl-NL" sz="731" kern="0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610" name="Ovaal 609">
            <a:extLst>
              <a:ext uri="{FF2B5EF4-FFF2-40B4-BE49-F238E27FC236}">
                <a16:creationId xmlns:a16="http://schemas.microsoft.com/office/drawing/2014/main" id="{466F9866-6F72-9EE0-37AB-EECAAF8FC133}"/>
              </a:ext>
            </a:extLst>
          </p:cNvPr>
          <p:cNvSpPr/>
          <p:nvPr/>
        </p:nvSpPr>
        <p:spPr>
          <a:xfrm>
            <a:off x="3215475" y="1090528"/>
            <a:ext cx="205463" cy="329291"/>
          </a:xfrm>
          <a:prstGeom prst="ellipse">
            <a:avLst/>
          </a:prstGeom>
          <a:solidFill>
            <a:srgbClr val="E8E8E8">
              <a:lumMod val="90000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611" name="Groep 610">
            <a:extLst>
              <a:ext uri="{FF2B5EF4-FFF2-40B4-BE49-F238E27FC236}">
                <a16:creationId xmlns:a16="http://schemas.microsoft.com/office/drawing/2014/main" id="{12DEE129-31DD-B589-1BAF-7C430B14B2B3}"/>
              </a:ext>
            </a:extLst>
          </p:cNvPr>
          <p:cNvGrpSpPr/>
          <p:nvPr/>
        </p:nvGrpSpPr>
        <p:grpSpPr>
          <a:xfrm>
            <a:off x="1658678" y="1001240"/>
            <a:ext cx="525945" cy="504849"/>
            <a:chOff x="2216575" y="1282648"/>
            <a:chExt cx="701260" cy="673132"/>
          </a:xfrm>
        </p:grpSpPr>
        <p:sp>
          <p:nvSpPr>
            <p:cNvPr id="612" name="Ovaal 611">
              <a:extLst>
                <a:ext uri="{FF2B5EF4-FFF2-40B4-BE49-F238E27FC236}">
                  <a16:creationId xmlns:a16="http://schemas.microsoft.com/office/drawing/2014/main" id="{972398D4-200F-99DB-67D9-23D5F58E57E1}"/>
                </a:ext>
              </a:extLst>
            </p:cNvPr>
            <p:cNvSpPr/>
            <p:nvPr/>
          </p:nvSpPr>
          <p:spPr>
            <a:xfrm>
              <a:off x="2216575" y="1282648"/>
              <a:ext cx="701260" cy="673132"/>
            </a:xfrm>
            <a:prstGeom prst="ellipse">
              <a:avLst/>
            </a:prstGeom>
            <a:solidFill>
              <a:srgbClr val="E8E8E8">
                <a:lumMod val="90000"/>
              </a:srgbClr>
            </a:solidFill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nl-NL" kern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613" name="Tekstvak 612">
              <a:extLst>
                <a:ext uri="{FF2B5EF4-FFF2-40B4-BE49-F238E27FC236}">
                  <a16:creationId xmlns:a16="http://schemas.microsoft.com/office/drawing/2014/main" id="{AB9AB366-0170-DBC9-AAD2-C119183CCEAA}"/>
                </a:ext>
              </a:extLst>
            </p:cNvPr>
            <p:cNvSpPr txBox="1"/>
            <p:nvPr/>
          </p:nvSpPr>
          <p:spPr>
            <a:xfrm>
              <a:off x="2256638" y="1485149"/>
              <a:ext cx="650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nl-NL" sz="750" kern="0" dirty="0">
                  <a:solidFill>
                    <a:prstClr val="black"/>
                  </a:solidFill>
                  <a:latin typeface="Aptos" panose="02110004020202020204"/>
                </a:rPr>
                <a:t>C.1.1.2</a:t>
              </a:r>
            </a:p>
          </p:txBody>
        </p:sp>
      </p:grpSp>
      <p:cxnSp>
        <p:nvCxnSpPr>
          <p:cNvPr id="614" name="Rechte verbindingslijn 613">
            <a:extLst>
              <a:ext uri="{FF2B5EF4-FFF2-40B4-BE49-F238E27FC236}">
                <a16:creationId xmlns:a16="http://schemas.microsoft.com/office/drawing/2014/main" id="{CD270638-7D39-043A-F420-E463ED584F2B}"/>
              </a:ext>
            </a:extLst>
          </p:cNvPr>
          <p:cNvCxnSpPr>
            <a:cxnSpLocks/>
          </p:cNvCxnSpPr>
          <p:nvPr/>
        </p:nvCxnSpPr>
        <p:spPr>
          <a:xfrm flipV="1">
            <a:off x="1487598" y="3374302"/>
            <a:ext cx="313499" cy="305231"/>
          </a:xfrm>
          <a:prstGeom prst="line">
            <a:avLst/>
          </a:prstGeom>
          <a:noFill/>
          <a:ln w="38100" cap="flat" cmpd="sng" algn="ctr">
            <a:solidFill>
              <a:srgbClr val="A02B93"/>
            </a:solidFill>
            <a:prstDash val="solid"/>
            <a:miter lim="800000"/>
          </a:ln>
          <a:effectLst/>
        </p:spPr>
      </p:cxnSp>
      <p:cxnSp>
        <p:nvCxnSpPr>
          <p:cNvPr id="615" name="Rechte verbindingslijn 614">
            <a:extLst>
              <a:ext uri="{FF2B5EF4-FFF2-40B4-BE49-F238E27FC236}">
                <a16:creationId xmlns:a16="http://schemas.microsoft.com/office/drawing/2014/main" id="{B387F1C0-E3ED-FF66-926B-922A0FDCB1EC}"/>
              </a:ext>
            </a:extLst>
          </p:cNvPr>
          <p:cNvCxnSpPr>
            <a:cxnSpLocks/>
          </p:cNvCxnSpPr>
          <p:nvPr/>
        </p:nvCxnSpPr>
        <p:spPr>
          <a:xfrm>
            <a:off x="1475640" y="3679534"/>
            <a:ext cx="342505" cy="308552"/>
          </a:xfrm>
          <a:prstGeom prst="line">
            <a:avLst/>
          </a:prstGeom>
          <a:noFill/>
          <a:ln w="38100" cap="flat" cmpd="sng" algn="ctr">
            <a:solidFill>
              <a:srgbClr val="A02B93"/>
            </a:solidFill>
            <a:prstDash val="solid"/>
            <a:miter lim="800000"/>
          </a:ln>
          <a:effectLst/>
        </p:spPr>
      </p:cxnSp>
      <p:sp>
        <p:nvSpPr>
          <p:cNvPr id="617" name="Ovaal 616">
            <a:extLst>
              <a:ext uri="{FF2B5EF4-FFF2-40B4-BE49-F238E27FC236}">
                <a16:creationId xmlns:a16="http://schemas.microsoft.com/office/drawing/2014/main" id="{E23D9402-AFB7-6BC1-8CD5-7F152518463D}"/>
              </a:ext>
            </a:extLst>
          </p:cNvPr>
          <p:cNvSpPr/>
          <p:nvPr/>
        </p:nvSpPr>
        <p:spPr>
          <a:xfrm>
            <a:off x="1438402" y="3633273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A02B9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cxnSp>
        <p:nvCxnSpPr>
          <p:cNvPr id="618" name="Rechte verbindingslijn 617">
            <a:extLst>
              <a:ext uri="{FF2B5EF4-FFF2-40B4-BE49-F238E27FC236}">
                <a16:creationId xmlns:a16="http://schemas.microsoft.com/office/drawing/2014/main" id="{33871F9E-44CE-1B6E-AE2C-55C0A4D2AC49}"/>
              </a:ext>
            </a:extLst>
          </p:cNvPr>
          <p:cNvCxnSpPr>
            <a:cxnSpLocks/>
          </p:cNvCxnSpPr>
          <p:nvPr/>
        </p:nvCxnSpPr>
        <p:spPr>
          <a:xfrm flipV="1">
            <a:off x="1890238" y="3020584"/>
            <a:ext cx="398921" cy="340007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cxnSp>
        <p:nvCxnSpPr>
          <p:cNvPr id="620" name="Rechte verbindingslijn 619">
            <a:extLst>
              <a:ext uri="{FF2B5EF4-FFF2-40B4-BE49-F238E27FC236}">
                <a16:creationId xmlns:a16="http://schemas.microsoft.com/office/drawing/2014/main" id="{478B9239-19C0-EA56-F252-5FD165B28C78}"/>
              </a:ext>
            </a:extLst>
          </p:cNvPr>
          <p:cNvCxnSpPr>
            <a:cxnSpLocks/>
          </p:cNvCxnSpPr>
          <p:nvPr/>
        </p:nvCxnSpPr>
        <p:spPr>
          <a:xfrm>
            <a:off x="2394851" y="3730358"/>
            <a:ext cx="515037" cy="0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621" name="Rechte verbindingslijn 620">
            <a:extLst>
              <a:ext uri="{FF2B5EF4-FFF2-40B4-BE49-F238E27FC236}">
                <a16:creationId xmlns:a16="http://schemas.microsoft.com/office/drawing/2014/main" id="{DF8C9BFF-D13E-991E-B4A6-735979DE0F05}"/>
              </a:ext>
            </a:extLst>
          </p:cNvPr>
          <p:cNvCxnSpPr>
            <a:cxnSpLocks/>
          </p:cNvCxnSpPr>
          <p:nvPr/>
        </p:nvCxnSpPr>
        <p:spPr>
          <a:xfrm>
            <a:off x="3059676" y="3558968"/>
            <a:ext cx="223231" cy="160943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622" name="Rechte verbindingslijn 621">
            <a:extLst>
              <a:ext uri="{FF2B5EF4-FFF2-40B4-BE49-F238E27FC236}">
                <a16:creationId xmlns:a16="http://schemas.microsoft.com/office/drawing/2014/main" id="{7AE8B450-18DE-F4D0-4C0A-5A657BF6DD62}"/>
              </a:ext>
            </a:extLst>
          </p:cNvPr>
          <p:cNvCxnSpPr>
            <a:cxnSpLocks/>
          </p:cNvCxnSpPr>
          <p:nvPr/>
        </p:nvCxnSpPr>
        <p:spPr>
          <a:xfrm>
            <a:off x="2259211" y="3558968"/>
            <a:ext cx="800465" cy="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624" name="Rechte verbindingslijn 623">
            <a:extLst>
              <a:ext uri="{FF2B5EF4-FFF2-40B4-BE49-F238E27FC236}">
                <a16:creationId xmlns:a16="http://schemas.microsoft.com/office/drawing/2014/main" id="{FCEE58C1-859D-08CA-7AA6-9C1F4EE8482E}"/>
              </a:ext>
            </a:extLst>
          </p:cNvPr>
          <p:cNvCxnSpPr>
            <a:cxnSpLocks/>
          </p:cNvCxnSpPr>
          <p:nvPr/>
        </p:nvCxnSpPr>
        <p:spPr>
          <a:xfrm flipV="1">
            <a:off x="2033450" y="3200418"/>
            <a:ext cx="182561" cy="153983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625" name="Rechte verbindingslijn 624">
            <a:extLst>
              <a:ext uri="{FF2B5EF4-FFF2-40B4-BE49-F238E27FC236}">
                <a16:creationId xmlns:a16="http://schemas.microsoft.com/office/drawing/2014/main" id="{4B66A96C-4DE2-D827-7511-42C7F0E8B0E5}"/>
              </a:ext>
            </a:extLst>
          </p:cNvPr>
          <p:cNvCxnSpPr>
            <a:cxnSpLocks/>
          </p:cNvCxnSpPr>
          <p:nvPr/>
        </p:nvCxnSpPr>
        <p:spPr>
          <a:xfrm>
            <a:off x="2201770" y="3207538"/>
            <a:ext cx="996924" cy="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627" name="Rechte verbindingslijn 626">
            <a:extLst>
              <a:ext uri="{FF2B5EF4-FFF2-40B4-BE49-F238E27FC236}">
                <a16:creationId xmlns:a16="http://schemas.microsoft.com/office/drawing/2014/main" id="{E70A7846-88E5-3848-2942-A04302D14ACF}"/>
              </a:ext>
            </a:extLst>
          </p:cNvPr>
          <p:cNvCxnSpPr>
            <a:cxnSpLocks/>
          </p:cNvCxnSpPr>
          <p:nvPr/>
        </p:nvCxnSpPr>
        <p:spPr>
          <a:xfrm flipV="1">
            <a:off x="3205678" y="3064764"/>
            <a:ext cx="138173" cy="141688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628" name="Ovaal 627">
            <a:extLst>
              <a:ext uri="{FF2B5EF4-FFF2-40B4-BE49-F238E27FC236}">
                <a16:creationId xmlns:a16="http://schemas.microsoft.com/office/drawing/2014/main" id="{92228A89-4968-471D-239A-250CB0155E45}"/>
              </a:ext>
            </a:extLst>
          </p:cNvPr>
          <p:cNvSpPr/>
          <p:nvPr/>
        </p:nvSpPr>
        <p:spPr>
          <a:xfrm>
            <a:off x="3309389" y="2982229"/>
            <a:ext cx="112518" cy="10493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0F9E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cxnSp>
        <p:nvCxnSpPr>
          <p:cNvPr id="630" name="Rechte verbindingslijn 629">
            <a:extLst>
              <a:ext uri="{FF2B5EF4-FFF2-40B4-BE49-F238E27FC236}">
                <a16:creationId xmlns:a16="http://schemas.microsoft.com/office/drawing/2014/main" id="{08AE825D-ADA2-3971-5110-01FB99E9B418}"/>
              </a:ext>
            </a:extLst>
          </p:cNvPr>
          <p:cNvCxnSpPr>
            <a:cxnSpLocks/>
          </p:cNvCxnSpPr>
          <p:nvPr/>
        </p:nvCxnSpPr>
        <p:spPr>
          <a:xfrm>
            <a:off x="2092208" y="3360592"/>
            <a:ext cx="187484" cy="153239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631" name="Rechte verbindingslijn 630">
            <a:extLst>
              <a:ext uri="{FF2B5EF4-FFF2-40B4-BE49-F238E27FC236}">
                <a16:creationId xmlns:a16="http://schemas.microsoft.com/office/drawing/2014/main" id="{9C92FB41-33CE-4806-B32B-CB9AB0288D6A}"/>
              </a:ext>
            </a:extLst>
          </p:cNvPr>
          <p:cNvCxnSpPr>
            <a:cxnSpLocks/>
          </p:cNvCxnSpPr>
          <p:nvPr/>
        </p:nvCxnSpPr>
        <p:spPr>
          <a:xfrm flipV="1">
            <a:off x="2092208" y="3242964"/>
            <a:ext cx="140713" cy="120076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632" name="Rechte verbindingslijn 631">
            <a:extLst>
              <a:ext uri="{FF2B5EF4-FFF2-40B4-BE49-F238E27FC236}">
                <a16:creationId xmlns:a16="http://schemas.microsoft.com/office/drawing/2014/main" id="{5F5B00DC-4760-35BD-CA1F-A09B6F6B40D2}"/>
              </a:ext>
            </a:extLst>
          </p:cNvPr>
          <p:cNvCxnSpPr>
            <a:cxnSpLocks/>
          </p:cNvCxnSpPr>
          <p:nvPr/>
        </p:nvCxnSpPr>
        <p:spPr>
          <a:xfrm flipV="1">
            <a:off x="2221430" y="3249812"/>
            <a:ext cx="2134775" cy="2190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cxnSp>
        <p:nvCxnSpPr>
          <p:cNvPr id="634" name="Rechte verbindingslijn 633">
            <a:extLst>
              <a:ext uri="{FF2B5EF4-FFF2-40B4-BE49-F238E27FC236}">
                <a16:creationId xmlns:a16="http://schemas.microsoft.com/office/drawing/2014/main" id="{546EAB9F-D2F1-0F36-6A14-9E96A2B6F9FC}"/>
              </a:ext>
            </a:extLst>
          </p:cNvPr>
          <p:cNvCxnSpPr>
            <a:cxnSpLocks/>
          </p:cNvCxnSpPr>
          <p:nvPr/>
        </p:nvCxnSpPr>
        <p:spPr>
          <a:xfrm>
            <a:off x="2276917" y="3508742"/>
            <a:ext cx="1112317" cy="0"/>
          </a:xfrm>
          <a:prstGeom prst="line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sp>
        <p:nvSpPr>
          <p:cNvPr id="635" name="Ovaal 634">
            <a:extLst>
              <a:ext uri="{FF2B5EF4-FFF2-40B4-BE49-F238E27FC236}">
                <a16:creationId xmlns:a16="http://schemas.microsoft.com/office/drawing/2014/main" id="{A883361C-67AB-1BA5-3A14-4BC0CFEE112F}"/>
              </a:ext>
            </a:extLst>
          </p:cNvPr>
          <p:cNvSpPr/>
          <p:nvPr/>
        </p:nvSpPr>
        <p:spPr>
          <a:xfrm rot="5400000">
            <a:off x="1875804" y="3102551"/>
            <a:ext cx="140524" cy="516080"/>
          </a:xfrm>
          <a:prstGeom prst="ellipse">
            <a:avLst/>
          </a:prstGeom>
          <a:solidFill>
            <a:srgbClr val="E8E8E8">
              <a:lumMod val="90000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637" name="Ovaal 636">
            <a:extLst>
              <a:ext uri="{FF2B5EF4-FFF2-40B4-BE49-F238E27FC236}">
                <a16:creationId xmlns:a16="http://schemas.microsoft.com/office/drawing/2014/main" id="{E254AC86-AD94-4EFD-B476-D2832DAA2D3D}"/>
              </a:ext>
            </a:extLst>
          </p:cNvPr>
          <p:cNvSpPr/>
          <p:nvPr/>
        </p:nvSpPr>
        <p:spPr>
          <a:xfrm rot="5400000">
            <a:off x="2258053" y="2920604"/>
            <a:ext cx="105191" cy="189911"/>
          </a:xfrm>
          <a:prstGeom prst="ellipse">
            <a:avLst/>
          </a:prstGeom>
          <a:solidFill>
            <a:srgbClr val="E8E8E8">
              <a:lumMod val="90000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cxnSp>
        <p:nvCxnSpPr>
          <p:cNvPr id="638" name="Rechte verbindingslijn 637">
            <a:extLst>
              <a:ext uri="{FF2B5EF4-FFF2-40B4-BE49-F238E27FC236}">
                <a16:creationId xmlns:a16="http://schemas.microsoft.com/office/drawing/2014/main" id="{25197047-3697-BD90-3C4A-20E21B119E3F}"/>
              </a:ext>
            </a:extLst>
          </p:cNvPr>
          <p:cNvCxnSpPr>
            <a:cxnSpLocks/>
          </p:cNvCxnSpPr>
          <p:nvPr/>
        </p:nvCxnSpPr>
        <p:spPr>
          <a:xfrm>
            <a:off x="3926948" y="956085"/>
            <a:ext cx="10848" cy="1264856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cxnSp>
        <p:nvCxnSpPr>
          <p:cNvPr id="193" name="Rechte verbindingslijn 192">
            <a:extLst>
              <a:ext uri="{FF2B5EF4-FFF2-40B4-BE49-F238E27FC236}">
                <a16:creationId xmlns:a16="http://schemas.microsoft.com/office/drawing/2014/main" id="{C1E92AF9-E9C9-A35D-9CB5-D8AB5022C0C7}"/>
              </a:ext>
            </a:extLst>
          </p:cNvPr>
          <p:cNvCxnSpPr>
            <a:cxnSpLocks/>
          </p:cNvCxnSpPr>
          <p:nvPr/>
        </p:nvCxnSpPr>
        <p:spPr>
          <a:xfrm>
            <a:off x="3927195" y="2200006"/>
            <a:ext cx="94940" cy="123704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cxnSp>
        <p:nvCxnSpPr>
          <p:cNvPr id="206" name="Rechte verbindingslijn 205">
            <a:extLst>
              <a:ext uri="{FF2B5EF4-FFF2-40B4-BE49-F238E27FC236}">
                <a16:creationId xmlns:a16="http://schemas.microsoft.com/office/drawing/2014/main" id="{A514DCB9-63EC-59B2-CB5B-ECC49F1331B0}"/>
              </a:ext>
            </a:extLst>
          </p:cNvPr>
          <p:cNvCxnSpPr>
            <a:cxnSpLocks/>
          </p:cNvCxnSpPr>
          <p:nvPr/>
        </p:nvCxnSpPr>
        <p:spPr>
          <a:xfrm>
            <a:off x="4016269" y="2332112"/>
            <a:ext cx="357083" cy="379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207" name="Ovaal 206">
            <a:extLst>
              <a:ext uri="{FF2B5EF4-FFF2-40B4-BE49-F238E27FC236}">
                <a16:creationId xmlns:a16="http://schemas.microsoft.com/office/drawing/2014/main" id="{3CA3822E-9471-1DDD-B9FB-9EFDC315AA6B}"/>
              </a:ext>
            </a:extLst>
          </p:cNvPr>
          <p:cNvSpPr/>
          <p:nvPr/>
        </p:nvSpPr>
        <p:spPr>
          <a:xfrm>
            <a:off x="4320204" y="2278054"/>
            <a:ext cx="105191" cy="189911"/>
          </a:xfrm>
          <a:prstGeom prst="ellipse">
            <a:avLst/>
          </a:prstGeom>
          <a:solidFill>
            <a:srgbClr val="E8E8E8">
              <a:lumMod val="90000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Aptos" panose="02110004020202020204"/>
            </a:endParaRPr>
          </a:p>
        </p:txBody>
      </p:sp>
      <p:cxnSp>
        <p:nvCxnSpPr>
          <p:cNvPr id="209" name="Rechte verbindingslijn 208">
            <a:extLst>
              <a:ext uri="{FF2B5EF4-FFF2-40B4-BE49-F238E27FC236}">
                <a16:creationId xmlns:a16="http://schemas.microsoft.com/office/drawing/2014/main" id="{8879CB84-F976-AF2D-1D7F-00B94F6CD291}"/>
              </a:ext>
            </a:extLst>
          </p:cNvPr>
          <p:cNvCxnSpPr>
            <a:cxnSpLocks/>
          </p:cNvCxnSpPr>
          <p:nvPr/>
        </p:nvCxnSpPr>
        <p:spPr>
          <a:xfrm>
            <a:off x="3846166" y="858691"/>
            <a:ext cx="94940" cy="123704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cxnSp>
        <p:nvCxnSpPr>
          <p:cNvPr id="214" name="Rechte verbindingslijn 213">
            <a:extLst>
              <a:ext uri="{FF2B5EF4-FFF2-40B4-BE49-F238E27FC236}">
                <a16:creationId xmlns:a16="http://schemas.microsoft.com/office/drawing/2014/main" id="{30369D7C-90F2-9E68-A5D8-EC06671A32BD}"/>
              </a:ext>
            </a:extLst>
          </p:cNvPr>
          <p:cNvCxnSpPr>
            <a:cxnSpLocks/>
          </p:cNvCxnSpPr>
          <p:nvPr/>
        </p:nvCxnSpPr>
        <p:spPr>
          <a:xfrm>
            <a:off x="2224536" y="861134"/>
            <a:ext cx="1632631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cxnSp>
        <p:nvCxnSpPr>
          <p:cNvPr id="215" name="Rechte verbindingslijn 214">
            <a:extLst>
              <a:ext uri="{FF2B5EF4-FFF2-40B4-BE49-F238E27FC236}">
                <a16:creationId xmlns:a16="http://schemas.microsoft.com/office/drawing/2014/main" id="{0EF79259-BDE8-1270-DA00-4E8D19FE4C8E}"/>
              </a:ext>
            </a:extLst>
          </p:cNvPr>
          <p:cNvCxnSpPr>
            <a:cxnSpLocks/>
          </p:cNvCxnSpPr>
          <p:nvPr/>
        </p:nvCxnSpPr>
        <p:spPr>
          <a:xfrm flipV="1">
            <a:off x="2068941" y="856647"/>
            <a:ext cx="147382" cy="162838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540715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Netbeheer_Nederland_Kleuren">
      <a:dk1>
        <a:srgbClr val="000000"/>
      </a:dk1>
      <a:lt1>
        <a:srgbClr val="FFFFFF"/>
      </a:lt1>
      <a:dk2>
        <a:srgbClr val="002D41"/>
      </a:dk2>
      <a:lt2>
        <a:srgbClr val="939598"/>
      </a:lt2>
      <a:accent1>
        <a:srgbClr val="002D41"/>
      </a:accent1>
      <a:accent2>
        <a:srgbClr val="005F87"/>
      </a:accent2>
      <a:accent3>
        <a:srgbClr val="649BB9"/>
      </a:accent3>
      <a:accent4>
        <a:srgbClr val="00AA78"/>
      </a:accent4>
      <a:accent5>
        <a:srgbClr val="C8D75A"/>
      </a:accent5>
      <a:accent6>
        <a:srgbClr val="C8B49B"/>
      </a:accent6>
      <a:hlink>
        <a:srgbClr val="649BB9"/>
      </a:hlink>
      <a:folHlink>
        <a:srgbClr val="005F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-sjabloon Netbeheer Nederland (1)" id="{05589944-0C82-43C5-BBF7-06CBA087887F}" vid="{ED690D8C-33AC-4120-90D5-14E221A8530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ffc9ab-06c9-4fd1-be9e-10cf9aff85e0">
      <Terms xmlns="http://schemas.microsoft.com/office/infopath/2007/PartnerControls"/>
    </lcf76f155ced4ddcb4097134ff3c332f>
    <TaxCatchAll xmlns="65263b26-36e8-4400-b55e-2cfd2deca88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DE6DB72C25854290EC97E16B43B069" ma:contentTypeVersion="19" ma:contentTypeDescription="Een nieuw document maken." ma:contentTypeScope="" ma:versionID="2bbb96136b8998f7bd06caa2534307d1">
  <xsd:schema xmlns:xsd="http://www.w3.org/2001/XMLSchema" xmlns:xs="http://www.w3.org/2001/XMLSchema" xmlns:p="http://schemas.microsoft.com/office/2006/metadata/properties" xmlns:ns2="eaffc9ab-06c9-4fd1-be9e-10cf9aff85e0" xmlns:ns3="65263b26-36e8-4400-b55e-2cfd2deca88d" targetNamespace="http://schemas.microsoft.com/office/2006/metadata/properties" ma:root="true" ma:fieldsID="79ba18958ed44f5eb4dbabd21c1d3c4c" ns2:_="" ns3:_="">
    <xsd:import namespace="eaffc9ab-06c9-4fd1-be9e-10cf9aff85e0"/>
    <xsd:import namespace="65263b26-36e8-4400-b55e-2cfd2deca8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fc9ab-06c9-4fd1-be9e-10cf9aff85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badea860-d3c5-492f-b0ff-4487c0d565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63b26-36e8-4400-b55e-2cfd2deca88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6e3d180-c15d-4650-9aa4-82e6927e514c}" ma:internalName="TaxCatchAll" ma:showField="CatchAllData" ma:web="65263b26-36e8-4400-b55e-2cfd2deca8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CF2DC-C042-47B3-94B2-4023DE1776F9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245c1edb-bc94-4549-a776-6d3dc7e5fd9a"/>
    <ds:schemaRef ds:uri="http://schemas.openxmlformats.org/package/2006/metadata/core-properties"/>
    <ds:schemaRef ds:uri="f94ee42d-796a-4c74-b5ca-30f32e5db0e3"/>
    <ds:schemaRef ds:uri="http://schemas.microsoft.com/office/2006/metadata/properties"/>
    <ds:schemaRef ds:uri="f983c9dd-e416-4232-a746-40af9facba6b"/>
    <ds:schemaRef ds:uri="cf4f2445-ef02-4789-8813-abca7fe0ccfb"/>
  </ds:schemaRefs>
</ds:datastoreItem>
</file>

<file path=customXml/itemProps2.xml><?xml version="1.0" encoding="utf-8"?>
<ds:datastoreItem xmlns:ds="http://schemas.openxmlformats.org/officeDocument/2006/customXml" ds:itemID="{F2F05715-3188-49DE-A4F2-72E95916F9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94A8D1-CC3C-416C-90CC-A733722DAA05}"/>
</file>

<file path=docMetadata/LabelInfo.xml><?xml version="1.0" encoding="utf-8"?>
<clbl:labelList xmlns:clbl="http://schemas.microsoft.com/office/2020/mipLabelMetadata">
  <clbl:label id="{ad89fa4f-e4a0-4ddb-9d18-f7eeec649ffc}" enabled="0" method="" siteId="{ad89fa4f-e4a0-4ddb-9d18-f7eeec649ff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2155</TotalTime>
  <Words>3363</Words>
  <Application>Microsoft Office PowerPoint</Application>
  <PresentationFormat>Diavoorstelling (16:9)</PresentationFormat>
  <Paragraphs>669</Paragraphs>
  <Slides>13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Microsoft JhengHei Light</vt:lpstr>
      <vt:lpstr>Aptos</vt:lpstr>
      <vt:lpstr>Arial</vt:lpstr>
      <vt:lpstr>Calibri</vt:lpstr>
      <vt:lpstr>Calibri Light</vt:lpstr>
      <vt:lpstr>Open Sans</vt:lpstr>
      <vt:lpstr>Wingdings</vt:lpstr>
      <vt:lpstr>Office-thema</vt:lpstr>
      <vt:lpstr>Release 2.4 – The NBility model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>Netbeheer Nederland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Netbeheer Nederland presentatie</dc:title>
  <dc:subject/>
  <dc:creator>Gebruiker</dc:creator>
  <cp:keywords/>
  <dc:description>Netbeheer Nederland - versie 1 - junl 2018
Ontwerp: Ontwerpwerk
Template: Ton Persoon</dc:description>
  <cp:lastModifiedBy>Lex de Wolff</cp:lastModifiedBy>
  <cp:revision>187</cp:revision>
  <dcterms:created xsi:type="dcterms:W3CDTF">2017-04-18T07:59:26Z</dcterms:created>
  <dcterms:modified xsi:type="dcterms:W3CDTF">2026-05-29T16:33:52Z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0x0101007ADE6DB72C25854290EC97E16B43B069</vt:lpwstr>
  </property>
  <property fmtid="{D5CDD505-2E9C-101B-9397-08002B2CF9AE}" pid="3" name="Order">
    <vt:r8>83800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SIP_Label_89999a2b-9a21-4e6e-bf76-863fcb82bc91_Enabled">
    <vt:lpwstr>true</vt:lpwstr>
  </property>
  <property fmtid="{D5CDD505-2E9C-101B-9397-08002B2CF9AE}" pid="9" name="MSIP_Label_89999a2b-9a21-4e6e-bf76-863fcb82bc91_SetDate">
    <vt:lpwstr>2021-05-26T13:40:45Z</vt:lpwstr>
  </property>
  <property fmtid="{D5CDD505-2E9C-101B-9397-08002B2CF9AE}" pid="10" name="MSIP_Label_89999a2b-9a21-4e6e-bf76-863fcb82bc91_Method">
    <vt:lpwstr>Standard</vt:lpwstr>
  </property>
  <property fmtid="{D5CDD505-2E9C-101B-9397-08002B2CF9AE}" pid="11" name="MSIP_Label_89999a2b-9a21-4e6e-bf76-863fcb82bc91_Name">
    <vt:lpwstr>Intern</vt:lpwstr>
  </property>
  <property fmtid="{D5CDD505-2E9C-101B-9397-08002B2CF9AE}" pid="12" name="MSIP_Label_89999a2b-9a21-4e6e-bf76-863fcb82bc91_SiteId">
    <vt:lpwstr>40ce6286-0e4a-4500-8bb1-bf46447c5f7f</vt:lpwstr>
  </property>
  <property fmtid="{D5CDD505-2E9C-101B-9397-08002B2CF9AE}" pid="13" name="MSIP_Label_89999a2b-9a21-4e6e-bf76-863fcb82bc91_ActionId">
    <vt:lpwstr>410ad35e-663d-4dc6-8bc0-4f00443abe59</vt:lpwstr>
  </property>
  <property fmtid="{D5CDD505-2E9C-101B-9397-08002B2CF9AE}" pid="14" name="MSIP_Label_89999a2b-9a21-4e6e-bf76-863fcb82bc91_ContentBits">
    <vt:lpwstr>0</vt:lpwstr>
  </property>
  <property fmtid="{D5CDD505-2E9C-101B-9397-08002B2CF9AE}" pid="15" name="StdDataClassificatie">
    <vt:lpwstr>Intern</vt:lpwstr>
  </property>
  <property fmtid="{D5CDD505-2E9C-101B-9397-08002B2CF9AE}" pid="16" name="StdDataClassificatieDoelgroep">
    <vt:lpwstr/>
  </property>
  <property fmtid="{D5CDD505-2E9C-101B-9397-08002B2CF9AE}" pid="17" name="MediaServiceImageTags">
    <vt:lpwstr/>
  </property>
</Properties>
</file>